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51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64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03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66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99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34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0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89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61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45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186A260-FC3C-40E0-8ABE-4F6125292C7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69A991D-4B39-4742-A141-C12038B3F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82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c/titanic" TargetMode="External"/><Relationship Id="rId2" Type="http://schemas.openxmlformats.org/officeDocument/2006/relationships/hyperlink" Target="https://www.encyclopedia-titanic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D5303-8E8D-433A-ABAB-05CB1F3E0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10524660" cy="3863382"/>
          </a:xfrm>
        </p:spPr>
        <p:txBody>
          <a:bodyPr>
            <a:normAutofit/>
          </a:bodyPr>
          <a:lstStyle/>
          <a:p>
            <a:r>
              <a:rPr lang="cs-CZ" sz="6600" dirty="0"/>
              <a:t>Binární logistická regrese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91C9E-224F-4FDE-85A7-CE2A8EBBC8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seminář</a:t>
            </a:r>
          </a:p>
        </p:txBody>
      </p:sp>
    </p:spTree>
    <p:extLst>
      <p:ext uri="{BB962C8B-B14F-4D97-AF65-F5344CB8AC3E}">
        <p14:creationId xmlns:p14="http://schemas.microsoft.com/office/powerpoint/2010/main" val="280496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8CBCB-6231-4BE9-830E-3D821EA3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logistická regrese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CBEC5-9A24-4EA7-91DF-A884D4B8A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114026"/>
            <a:ext cx="10515600" cy="47439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Používá se, chceme-li predikovat, zda nastane určitý jev dichotomické povahy (např. vyhrál/prohrál, prospěl/neprospěl, přežil/nepřežil, uzdravil se/neuzdravil, onemocněl/neonemocněl atd.).</a:t>
            </a:r>
          </a:p>
          <a:p>
            <a:r>
              <a:rPr lang="cs-CZ" dirty="0"/>
              <a:t>Koeficienty logistické regrese </a:t>
            </a:r>
            <a:r>
              <a:rPr lang="cs-CZ" i="1" dirty="0"/>
              <a:t>b</a:t>
            </a:r>
            <a:r>
              <a:rPr lang="cs-CZ" dirty="0"/>
              <a:t> vyjadřují predikovanou změnu logaritmu šancí (</a:t>
            </a:r>
            <a:r>
              <a:rPr lang="cs-CZ" dirty="0" err="1"/>
              <a:t>logitu</a:t>
            </a:r>
            <a:r>
              <a:rPr lang="cs-CZ" dirty="0"/>
              <a:t>), že nastane sledovaný jev, při změně daného prediktoru o +1 úroveň/jednotu (za předpokladu, že hodnoty ostatních prediktorů zůstanou beze změny).</a:t>
            </a:r>
          </a:p>
          <a:p>
            <a:r>
              <a:rPr lang="cs-CZ" dirty="0"/>
              <a:t>Pro interpretaci velikosti efektu se častěji používá </a:t>
            </a:r>
            <a:r>
              <a:rPr lang="cs-CZ" b="1" dirty="0"/>
              <a:t>poměr šancí (</a:t>
            </a:r>
            <a:r>
              <a:rPr lang="cs-CZ" b="1" dirty="0" err="1"/>
              <a:t>odds</a:t>
            </a:r>
            <a:r>
              <a:rPr lang="cs-CZ" b="1" dirty="0"/>
              <a:t> ratio, </a:t>
            </a:r>
            <a:r>
              <a:rPr lang="cs-CZ" b="1" i="1" dirty="0"/>
              <a:t>OR</a:t>
            </a:r>
            <a:r>
              <a:rPr lang="cs-CZ" b="1" dirty="0"/>
              <a:t>)</a:t>
            </a:r>
            <a:r>
              <a:rPr lang="cs-CZ" dirty="0"/>
              <a:t>, který udává, o kolik se zvýší šance daného jevu při změně daného prediktoru o +1 jednotku (opět za předpokladu, že hodnoty ostatních prediktorů zůstanou beze změny). </a:t>
            </a:r>
            <a:br>
              <a:rPr lang="cs-CZ" dirty="0"/>
            </a:br>
            <a:r>
              <a:rPr lang="cs-CZ" dirty="0"/>
              <a:t>OR = (šance po zvýšení hodnoty prediktoru o +1 úroveň či jednotu) / (původní šance).</a:t>
            </a:r>
          </a:p>
          <a:p>
            <a:r>
              <a:rPr lang="cs-CZ" dirty="0"/>
              <a:t>OR = 1 značí nulový účinek (nikoli OR = 0), kdy se šance nemění.</a:t>
            </a:r>
          </a:p>
          <a:p>
            <a:r>
              <a:rPr lang="cs-CZ" b="1" dirty="0"/>
              <a:t>V případě kvantitativních proměnných závisí OR samozřejmě na zvolené jednotce měření (např. sekundy/hodiny/dny/roky/století) – volte uvážlivě</a:t>
            </a:r>
            <a:r>
              <a:rPr lang="cs-CZ" dirty="0"/>
              <a:t>. </a:t>
            </a:r>
          </a:p>
          <a:p>
            <a:r>
              <a:rPr lang="cs-CZ" dirty="0"/>
              <a:t>Pravidla palce: OR </a:t>
            </a:r>
            <a:r>
              <a:rPr lang="cs-CZ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≈ </a:t>
            </a:r>
            <a:r>
              <a:rPr lang="cs-CZ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1,68 (resp. 0,60) slabý; 3,47 (0,29) střední; 6,71(0,15) silný účinek.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05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2406-2E90-4D3E-BED6-BE469A26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postup zůstává stejný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DB35A-F38D-4D27-914E-5DD7F217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130804"/>
            <a:ext cx="8595360" cy="4049333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  <a:defRPr/>
            </a:pPr>
            <a:r>
              <a:rPr lang="cs-CZ" sz="3300" dirty="0"/>
              <a:t>Příprava, čištění a screening dat 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cs-CZ" sz="3300" dirty="0"/>
              <a:t>Transformace, odvozené/vypočítané proměnné, </a:t>
            </a:r>
            <a:r>
              <a:rPr lang="cs-CZ" sz="3300" dirty="0" err="1"/>
              <a:t>rekódování</a:t>
            </a:r>
            <a:endParaRPr lang="cs-CZ" sz="3300" dirty="0"/>
          </a:p>
          <a:p>
            <a:pPr marL="742950" indent="-742950">
              <a:buFont typeface="+mj-lt"/>
              <a:buAutoNum type="arabicPeriod"/>
              <a:defRPr/>
            </a:pPr>
            <a:r>
              <a:rPr lang="cs-CZ" sz="3300" dirty="0"/>
              <a:t>Popisné statistiky, vyjádření se k chybějícím datům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cs-CZ" sz="3300" dirty="0"/>
              <a:t>Plánované (konfirmační) analýzy</a:t>
            </a:r>
          </a:p>
          <a:p>
            <a:pPr marL="1200150" lvl="1" indent="-742950">
              <a:buFont typeface="+mj-lt"/>
              <a:buAutoNum type="alphaLcParenR"/>
              <a:defRPr/>
            </a:pPr>
            <a:r>
              <a:rPr lang="cs-CZ" sz="2400" dirty="0"/>
              <a:t>ověření předpokladů</a:t>
            </a:r>
          </a:p>
          <a:p>
            <a:pPr marL="1200150" lvl="1" indent="-742950">
              <a:buFont typeface="+mj-lt"/>
              <a:buAutoNum type="alphaLcParenR"/>
              <a:defRPr/>
            </a:pPr>
            <a:r>
              <a:rPr lang="cs-CZ" sz="2400" dirty="0"/>
              <a:t>testování plánovaných hypotéz / stanovení velikosti plánovaných efektů</a:t>
            </a:r>
          </a:p>
          <a:p>
            <a:pPr marL="679450" indent="-742950">
              <a:buFont typeface="+mj-lt"/>
              <a:buAutoNum type="arabicPeriod"/>
              <a:defRPr/>
            </a:pPr>
            <a:r>
              <a:rPr lang="cs-CZ" sz="3300" dirty="0"/>
              <a:t>Doplňkové, explorační analýzy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34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69384-30C1-4672-A41C-85BCFD21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Dataset</a:t>
            </a:r>
            <a:r>
              <a:rPr lang="cs-CZ" dirty="0"/>
              <a:t> – obecné informace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70187-6D99-4FCF-B7A4-8E74D026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Budeme používat data, která obsahují informace a pasažérech lodi Titanic (ale ne o profesionální posádce).</a:t>
            </a:r>
          </a:p>
          <a:p>
            <a:r>
              <a:rPr lang="cs-CZ" sz="2000" dirty="0"/>
              <a:t>Primárním zdrojem pro vznik těchto dat byla </a:t>
            </a:r>
            <a:r>
              <a:rPr lang="cs-CZ" sz="2000" b="1" dirty="0" err="1"/>
              <a:t>Encyclopedia</a:t>
            </a:r>
            <a:r>
              <a:rPr lang="cs-CZ" sz="2000" b="1" dirty="0"/>
              <a:t> </a:t>
            </a:r>
            <a:r>
              <a:rPr lang="cs-CZ" sz="2000" b="1" dirty="0" err="1"/>
              <a:t>Titanica</a:t>
            </a:r>
            <a:r>
              <a:rPr lang="cs-CZ" sz="2000" dirty="0"/>
              <a:t>: </a:t>
            </a:r>
            <a:r>
              <a:rPr lang="cs-CZ" sz="2000" dirty="0">
                <a:hlinkClick r:id="rId2"/>
              </a:rPr>
              <a:t>https://www.encyclopedia-titanica.org/</a:t>
            </a:r>
            <a:endParaRPr lang="cs-CZ" sz="2000" dirty="0"/>
          </a:p>
          <a:p>
            <a:r>
              <a:rPr lang="cs-CZ" sz="2000" dirty="0"/>
              <a:t>Data byla vytvořena pro účely soutěže, kde mají účastníci vytvořit co nejlepší model predikující přežití pasažéra </a:t>
            </a:r>
            <a:r>
              <a:rPr lang="cs-CZ" sz="2000" dirty="0" err="1"/>
              <a:t>Titanicu</a:t>
            </a:r>
            <a:r>
              <a:rPr lang="cs-CZ" sz="2000" dirty="0"/>
              <a:t>: </a:t>
            </a:r>
            <a:r>
              <a:rPr lang="cs-CZ" sz="2000" dirty="0">
                <a:hlinkClick r:id="rId3"/>
              </a:rPr>
              <a:t>https://www.kaggle.com/c/titanic</a:t>
            </a:r>
            <a:r>
              <a:rPr lang="cs-CZ" sz="2000" dirty="0"/>
              <a:t>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19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AFB4-5277-45E0-AC13-1D1C2695E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724809"/>
          </a:xfrm>
        </p:spPr>
        <p:txBody>
          <a:bodyPr/>
          <a:lstStyle/>
          <a:p>
            <a:r>
              <a:rPr lang="cs-CZ" dirty="0" err="1"/>
              <a:t>Dataset</a:t>
            </a:r>
            <a:r>
              <a:rPr lang="cs-CZ" dirty="0"/>
              <a:t> – přehled proměnných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7444892-4A05-42EF-92FD-DD3BC7BC2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71096"/>
              </p:ext>
            </p:extLst>
          </p:nvPr>
        </p:nvGraphicFramePr>
        <p:xfrm>
          <a:off x="438912" y="1402080"/>
          <a:ext cx="1051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723">
                  <a:extLst>
                    <a:ext uri="{9D8B030D-6E8A-4147-A177-3AD203B41FA5}">
                      <a16:colId xmlns:a16="http://schemas.microsoft.com/office/drawing/2014/main" val="4154715365"/>
                    </a:ext>
                  </a:extLst>
                </a:gridCol>
                <a:gridCol w="8359877">
                  <a:extLst>
                    <a:ext uri="{9D8B030D-6E8A-4147-A177-3AD203B41FA5}">
                      <a16:colId xmlns:a16="http://schemas.microsoft.com/office/drawing/2014/main" val="3134118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Proměnná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14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PassengerId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ID pasažéra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42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Survived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Přežil pasažér nehodu </a:t>
                      </a:r>
                      <a:r>
                        <a:rPr lang="cs-CZ" dirty="0" err="1"/>
                        <a:t>Titatnicu</a:t>
                      </a:r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376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Pclass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Jakou třídou pasažér cestoval (1., 2., nebo 3.; 1. třída byla samozřejmě ta "nejpřepychovější")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07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Příjmení </a:t>
                      </a:r>
                      <a:r>
                        <a:rPr lang="cs-CZ"/>
                        <a:t>a jméno </a:t>
                      </a:r>
                      <a:r>
                        <a:rPr lang="cs-CZ" dirty="0"/>
                        <a:t>pasažéra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09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Pohlaví pasažéra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947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Věk v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08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SibSp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příbuzných z řad sourozenců a manželů/manželek na palubě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409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Parch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dětí/rodičů na palubě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58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Ticket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Kód lístku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636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Fare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Poplatek za plavbu v librách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12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Cabin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Kód kajuty, kde pasažér přebýval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26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err="1"/>
                        <a:t>Embarked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Kód přístavu, kde se pasažér nalodil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020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46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0587-7067-4E68-BCCF-D0BCEABE0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Předpoklady, které je třeba zkontrolovat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CFB26-0CF8-4F04-BD0F-FCD51CC8B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63" y="2021747"/>
            <a:ext cx="10515600" cy="4579928"/>
          </a:xfrm>
        </p:spPr>
        <p:txBody>
          <a:bodyPr>
            <a:normAutofit fontScale="92500"/>
          </a:bodyPr>
          <a:lstStyle/>
          <a:p>
            <a:r>
              <a:rPr lang="cs-CZ" sz="2000" b="1" dirty="0"/>
              <a:t>Dichotomická (binární) závislá proměnná</a:t>
            </a:r>
            <a:r>
              <a:rPr lang="cs-CZ" sz="2000" dirty="0"/>
              <a:t>. V SPSS zkontrolujte, že nabývá pouze hodnot 0/1, jinak SPSS převede všechny zbylé hodnoty (které nejsou 0 nebo 1) na 0.</a:t>
            </a:r>
          </a:p>
          <a:p>
            <a:r>
              <a:rPr lang="cs-CZ" sz="2000" b="1" dirty="0"/>
              <a:t>Nezávislost pozorování/reziduí </a:t>
            </a:r>
            <a:r>
              <a:rPr lang="cs-CZ" sz="2000" dirty="0"/>
              <a:t>(uvažujte nad tím, proč zde bude zjevně narušena).</a:t>
            </a:r>
          </a:p>
          <a:p>
            <a:r>
              <a:rPr lang="cs-CZ" sz="2000" b="1" dirty="0"/>
              <a:t>Dostatečný počet případů </a:t>
            </a:r>
            <a:r>
              <a:rPr lang="cs-CZ" sz="2000" dirty="0"/>
              <a:t>– pravidla palce:</a:t>
            </a:r>
          </a:p>
          <a:p>
            <a:pPr lvl="1"/>
            <a:r>
              <a:rPr lang="cs-CZ" sz="1800" i="1" dirty="0"/>
              <a:t>N</a:t>
            </a:r>
            <a:r>
              <a:rPr lang="cs-CZ" sz="1800" dirty="0"/>
              <a:t> alespoň = 5 × počet prediktorů / relativní četnost méně zastoupené úrovně závislé proměnné.</a:t>
            </a:r>
          </a:p>
          <a:p>
            <a:pPr lvl="1"/>
            <a:r>
              <a:rPr lang="cs-CZ" sz="1800" dirty="0"/>
              <a:t>Navíc alespoň </a:t>
            </a:r>
            <a:r>
              <a:rPr lang="cs-CZ" sz="1800" i="1" dirty="0"/>
              <a:t>n</a:t>
            </a:r>
            <a:r>
              <a:rPr lang="cs-CZ" sz="1800" dirty="0"/>
              <a:t> = 5 v každé buňce při </a:t>
            </a:r>
            <a:r>
              <a:rPr lang="cs-CZ" sz="1800" dirty="0" err="1"/>
              <a:t>krostabulaci</a:t>
            </a:r>
            <a:r>
              <a:rPr lang="cs-CZ" sz="1800" dirty="0"/>
              <a:t> závislé proměnné a jednotlivých kategorických prediktorů.</a:t>
            </a:r>
          </a:p>
          <a:p>
            <a:r>
              <a:rPr lang="cs-CZ" sz="2000" b="1" dirty="0"/>
              <a:t>Absence příliš silné kolinearity mezi prediktory</a:t>
            </a:r>
            <a:r>
              <a:rPr lang="cs-CZ" sz="2000" dirty="0"/>
              <a:t>. </a:t>
            </a:r>
          </a:p>
          <a:p>
            <a:r>
              <a:rPr lang="cs-CZ" sz="2000" b="1" dirty="0"/>
              <a:t>Lineární vztah mezi kvantitativními prediktory </a:t>
            </a:r>
            <a:r>
              <a:rPr lang="cs-CZ" sz="2000" dirty="0"/>
              <a:t>(např. věk v našem modelu)</a:t>
            </a:r>
            <a:r>
              <a:rPr lang="cs-CZ" sz="2000" b="1" dirty="0"/>
              <a:t> a </a:t>
            </a:r>
            <a:r>
              <a:rPr lang="cs-CZ" sz="2000" b="1" dirty="0" err="1"/>
              <a:t>logitem</a:t>
            </a:r>
            <a:r>
              <a:rPr lang="cs-CZ" sz="2000" b="1" dirty="0"/>
              <a:t> závislé proměnné</a:t>
            </a:r>
            <a:r>
              <a:rPr lang="cs-CZ" sz="2000" dirty="0"/>
              <a:t>.</a:t>
            </a:r>
          </a:p>
          <a:p>
            <a:r>
              <a:rPr lang="cs-CZ" sz="2000" b="1" dirty="0"/>
              <a:t>Absence vlivných případů</a:t>
            </a:r>
            <a:r>
              <a:rPr lang="cs-CZ" sz="2000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0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A2012-6B25-4133-AD30-DAA9CF51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modelu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EF883-8CE2-4274-B427-D53E979B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029" y="1904300"/>
            <a:ext cx="10319158" cy="4712585"/>
          </a:xfrm>
        </p:spPr>
        <p:txBody>
          <a:bodyPr>
            <a:normAutofit/>
          </a:bodyPr>
          <a:lstStyle/>
          <a:p>
            <a:r>
              <a:rPr lang="cs-CZ" sz="2000" dirty="0"/>
              <a:t>Použijeme data </a:t>
            </a:r>
            <a:r>
              <a:rPr lang="cs-CZ" sz="2000" b="1" dirty="0" err="1"/>
              <a:t>titanic.sav</a:t>
            </a:r>
            <a:endParaRPr lang="cs-CZ" sz="2000" b="1" dirty="0"/>
          </a:p>
          <a:p>
            <a:r>
              <a:rPr lang="cs-CZ" sz="2000" dirty="0"/>
              <a:t>Budeme predikovat to, zda pasažér přežil, na základě věku, pohlaví a třídy, ve které pasažér cestoval.</a:t>
            </a:r>
          </a:p>
          <a:p>
            <a:r>
              <a:rPr lang="cs-CZ" sz="2000" dirty="0"/>
              <a:t>V </a:t>
            </a:r>
            <a:r>
              <a:rPr lang="cs-CZ" sz="2000" b="1" dirty="0"/>
              <a:t>kroku 1</a:t>
            </a:r>
            <a:r>
              <a:rPr lang="cs-CZ" sz="2000" dirty="0"/>
              <a:t> použijeme jako prediktory pouze pohlaví a třídu. V </a:t>
            </a:r>
            <a:r>
              <a:rPr lang="cs-CZ" sz="2000" b="1" dirty="0"/>
              <a:t>kroku 2</a:t>
            </a:r>
            <a:r>
              <a:rPr lang="cs-CZ" sz="2000" dirty="0"/>
              <a:t> přidáme jejich interakci. V </a:t>
            </a:r>
            <a:r>
              <a:rPr lang="cs-CZ" sz="2000" b="1" dirty="0"/>
              <a:t>kroku 3</a:t>
            </a:r>
            <a:r>
              <a:rPr lang="cs-CZ" sz="2000" dirty="0"/>
              <a:t> přidejte "exploračně", dle vlastního uvážení minimálně jeden další prediktor, který by podle Vás mohl mít efekt na pravděpodobnost přežití pasažéra </a:t>
            </a:r>
            <a:r>
              <a:rPr lang="cs-CZ" sz="2000" dirty="0" err="1"/>
              <a:t>Titanicu</a:t>
            </a:r>
            <a:r>
              <a:rPr lang="cs-CZ" sz="2000" dirty="0"/>
              <a:t>.</a:t>
            </a:r>
          </a:p>
          <a:p>
            <a:r>
              <a:rPr lang="cs-CZ" sz="2000" b="1" dirty="0"/>
              <a:t>Na základě vlastního uvážení si stanovte specifické hypotézy týkající se věku, pohlaví, třídy a jejich interakce</a:t>
            </a:r>
            <a:r>
              <a:rPr lang="cs-CZ" sz="2000" dirty="0"/>
              <a:t> – tj. zda očekáváte, že (1) větší pravděpodobnost přežití měli mladší, nebo starší pasažéři; (2) pasažéři "luxusnějších", nebo "ekonomičtějších" tříd; a (3) ve které třídě očekáváte největší a nejmenší rozdíl mezi muži a ženami v pravděpodobnosti přežití.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15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A2012-6B25-4133-AD30-DAA9CF51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664754"/>
          </a:xfrm>
        </p:spPr>
        <p:txBody>
          <a:bodyPr>
            <a:normAutofit fontScale="90000"/>
          </a:bodyPr>
          <a:lstStyle/>
          <a:p>
            <a:r>
              <a:rPr lang="cs-CZ" dirty="0"/>
              <a:t>Ověření predikční schopnosti modelu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EF883-8CE2-4274-B427-D53E979B34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912" y="1335314"/>
                <a:ext cx="10515600" cy="5256405"/>
              </a:xfrm>
            </p:spPr>
            <p:txBody>
              <a:bodyPr>
                <a:normAutofit/>
              </a:bodyPr>
              <a:lstStyle/>
              <a:p>
                <a:r>
                  <a:rPr lang="cs-CZ" sz="2200" b="1" dirty="0"/>
                  <a:t>χ</a:t>
                </a:r>
                <a:r>
                  <a:rPr lang="cs-CZ" sz="2200" b="1" baseline="30000" dirty="0"/>
                  <a:t>2</a:t>
                </a:r>
                <a:r>
                  <a:rPr lang="cs-CZ" sz="2200" b="1" dirty="0"/>
                  <a:t>-testy</a:t>
                </a:r>
                <a:r>
                  <a:rPr lang="cs-CZ" sz="2200" dirty="0"/>
                  <a:t> ověřují nulovou hypotézu, že náš model nepredikuje lépe než model nulový (který by každému případu predikoval častěji zastoupenou kategorii závislé proměnné) nebo než model v předchozím kroku.</a:t>
                </a:r>
                <a:endParaRPr lang="en-US" sz="2200" dirty="0"/>
              </a:p>
              <a:p>
                <a:r>
                  <a:rPr lang="cs-CZ" sz="2200" dirty="0"/>
                  <a:t>Velikosti účinku pro model jako celek – pseudo-</a:t>
                </a:r>
                <a:r>
                  <a:rPr lang="cs-CZ" sz="2200" i="1" dirty="0"/>
                  <a:t>R</a:t>
                </a:r>
                <a:r>
                  <a:rPr lang="cs-CZ" sz="2200" baseline="30000" dirty="0"/>
                  <a:t>2</a:t>
                </a:r>
                <a:r>
                  <a:rPr lang="cs-CZ" sz="2200" dirty="0"/>
                  <a:t>. Kromě těch, která poskytuje SPSS, si můžeme spočítat také:</a:t>
                </a:r>
              </a:p>
              <a:p>
                <a:r>
                  <a:rPr lang="cs-CZ" sz="2200" b="1" dirty="0" err="1"/>
                  <a:t>McFaddenovo</a:t>
                </a:r>
                <a:r>
                  <a:rPr lang="cs-CZ" sz="22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=1−</m:t>
                    </m:r>
                    <m:sSub>
                      <m:sSub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𝐿𝐿</m:t>
                        </m:r>
                      </m:e>
                      <m:sub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𝑚𝑜𝑑𝑒𝑙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𝐿𝐿</m:t>
                        </m:r>
                      </m:e>
                      <m:sub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𝑛𝑢𝑙𝑙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𝑚𝑜𝑑𝑒𝑙</m:t>
                        </m:r>
                      </m:sub>
                    </m:sSub>
                  </m:oMath>
                </a14:m>
                <a:r>
                  <a:rPr lang="cs-CZ" sz="2200" dirty="0"/>
                  <a:t>, jehož logika vychází z toho, že </a:t>
                </a:r>
                <a:r>
                  <a:rPr lang="cs-CZ" sz="2200" i="1" dirty="0"/>
                  <a:t>LL </a:t>
                </a:r>
                <a:r>
                  <a:rPr lang="cs-CZ" sz="2200" dirty="0"/>
                  <a:t>(log-</a:t>
                </a:r>
                <a:r>
                  <a:rPr lang="cs-CZ" sz="2200" dirty="0" err="1"/>
                  <a:t>likelihood</a:t>
                </a:r>
                <a:r>
                  <a:rPr lang="cs-CZ" sz="2200" dirty="0"/>
                  <a:t>) je analogií reziduálního součtu čtverců z lineární regrese.</a:t>
                </a:r>
              </a:p>
              <a:p>
                <a:r>
                  <a:rPr lang="cs-CZ" sz="2200" b="1" dirty="0" err="1"/>
                  <a:t>Thujrovo</a:t>
                </a:r>
                <a:r>
                  <a:rPr lang="cs-CZ" sz="22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sz="2200" dirty="0"/>
                  <a:t>, které vypočteme jednoduše tak, že pro obě kategorie závislé proměnné vypočteme průměrnou predikovanou pravděpodobnost a poté rozdíl mezi oběma průměry. Logika je taková, že čím lépe náš model predikuje, tím větší by měly být predikované pravděpodobnosti pro případy s hodnotou = 1 závislé proměnné a tím menší by měly být predikované pravděpodobnosti pro případy s hodnotou = 0 závislé proměnné, a v důsledku toho by měl být rozdíl mezi průměry predikovaných pravděpodobností obou skupin co největší.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EF883-8CE2-4274-B427-D53E979B34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2" y="1335314"/>
                <a:ext cx="10515600" cy="5256405"/>
              </a:xfrm>
              <a:blipFill>
                <a:blip r:embed="rId2"/>
                <a:stretch>
                  <a:fillRect l="-348" t="-1160" r="-1333" b="-12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21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A2012-6B25-4133-AD30-DAA9CF51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664754"/>
          </a:xfrm>
        </p:spPr>
        <p:txBody>
          <a:bodyPr>
            <a:normAutofit fontScale="90000"/>
          </a:bodyPr>
          <a:lstStyle/>
          <a:p>
            <a:r>
              <a:rPr lang="cs-CZ" dirty="0"/>
              <a:t>Ověření predikční schopnosti modelu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EF883-8CE2-4274-B427-D53E979B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825625"/>
            <a:ext cx="10515600" cy="4766094"/>
          </a:xfrm>
        </p:spPr>
        <p:txBody>
          <a:bodyPr>
            <a:normAutofit/>
          </a:bodyPr>
          <a:lstStyle/>
          <a:p>
            <a:r>
              <a:rPr lang="cs-CZ" sz="2600" dirty="0"/>
              <a:t>Dále můžeme posoudit:</a:t>
            </a:r>
          </a:p>
          <a:p>
            <a:pPr lvl="1"/>
            <a:r>
              <a:rPr lang="cs-CZ" sz="2400" b="1" dirty="0"/>
              <a:t>Přesnost </a:t>
            </a:r>
            <a:r>
              <a:rPr lang="cs-CZ" sz="2400" dirty="0"/>
              <a:t>(</a:t>
            </a:r>
            <a:r>
              <a:rPr lang="cs-CZ" sz="2400" dirty="0" err="1"/>
              <a:t>accuracy</a:t>
            </a:r>
            <a:r>
              <a:rPr lang="cs-CZ" sz="2400" dirty="0"/>
              <a:t>): celkový podíl správně klasifikovaných případů.</a:t>
            </a:r>
          </a:p>
          <a:p>
            <a:pPr lvl="1"/>
            <a:r>
              <a:rPr lang="cs-CZ" sz="2400" b="1" dirty="0"/>
              <a:t>Senzitivitu </a:t>
            </a:r>
            <a:r>
              <a:rPr lang="cs-CZ" sz="2400" dirty="0"/>
              <a:t>(</a:t>
            </a:r>
            <a:r>
              <a:rPr lang="cs-CZ" sz="2400" dirty="0" err="1"/>
              <a:t>recall</a:t>
            </a:r>
            <a:r>
              <a:rPr lang="cs-CZ" sz="2400" dirty="0"/>
              <a:t>): podíl případů správně predikovaných jako přeživších ze všech skutečných přeživších.</a:t>
            </a:r>
          </a:p>
          <a:p>
            <a:pPr lvl="1"/>
            <a:r>
              <a:rPr lang="cs-CZ" sz="2400" b="1" dirty="0"/>
              <a:t>Specificitu</a:t>
            </a:r>
            <a:r>
              <a:rPr lang="cs-CZ" sz="2400" dirty="0"/>
              <a:t>: podíl případů správně predikovaných jako úmrtí ze všech skutečných úmrtí.</a:t>
            </a:r>
          </a:p>
          <a:p>
            <a:pPr lvl="1"/>
            <a:r>
              <a:rPr lang="cs-CZ" sz="2400" b="1" dirty="0"/>
              <a:t>Pozitivní prediktivní hodnotu </a:t>
            </a:r>
            <a:r>
              <a:rPr lang="cs-CZ" sz="2400" dirty="0"/>
              <a:t>(</a:t>
            </a:r>
            <a:r>
              <a:rPr lang="cs-CZ" sz="2400" dirty="0" err="1"/>
              <a:t>precision</a:t>
            </a:r>
            <a:r>
              <a:rPr lang="cs-CZ" sz="2400" dirty="0"/>
              <a:t>): podíl správně predikovaných případů z těch případů, u kterých model predikoval přežití.</a:t>
            </a:r>
          </a:p>
          <a:p>
            <a:pPr lvl="1"/>
            <a:r>
              <a:rPr lang="cs-CZ" sz="2400" b="1" dirty="0"/>
              <a:t>Negativní prediktivní hodnotu</a:t>
            </a:r>
            <a:r>
              <a:rPr lang="cs-CZ" sz="2400" dirty="0"/>
              <a:t>: podíl správně predikovaných případů z těch případů, u kterých model predikoval úmrtí.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93059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460</TotalTime>
  <Words>951</Words>
  <Application>Microsoft Office PowerPoint</Application>
  <PresentationFormat>Widescreen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</vt:lpstr>
      <vt:lpstr>Cambria Math</vt:lpstr>
      <vt:lpstr>Century Schoolbook</vt:lpstr>
      <vt:lpstr>Roboto</vt:lpstr>
      <vt:lpstr>Wingdings 2</vt:lpstr>
      <vt:lpstr>View</vt:lpstr>
      <vt:lpstr>Binární logistická regrese</vt:lpstr>
      <vt:lpstr>Binární logistická regrese</vt:lpstr>
      <vt:lpstr>Obecný postup zůstává stejný</vt:lpstr>
      <vt:lpstr>Dataset – obecné informace</vt:lpstr>
      <vt:lpstr>Dataset – přehled proměnných</vt:lpstr>
      <vt:lpstr>Předpoklady, které je třeba zkontrolovat</vt:lpstr>
      <vt:lpstr>Tvorba modelu</vt:lpstr>
      <vt:lpstr>Ověření predikční schopnosti modelu</vt:lpstr>
      <vt:lpstr>Ověření predikční schopnosti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Logistická regrese</dc:title>
  <dc:creator>Karel Rečka</dc:creator>
  <cp:lastModifiedBy>Karel Rečka</cp:lastModifiedBy>
  <cp:revision>33</cp:revision>
  <dcterms:created xsi:type="dcterms:W3CDTF">2020-11-26T14:49:22Z</dcterms:created>
  <dcterms:modified xsi:type="dcterms:W3CDTF">2020-11-27T11:29:58Z</dcterms:modified>
</cp:coreProperties>
</file>