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6812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5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71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9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2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74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1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51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40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35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2E1FFF7-7F1D-49A7-927D-3F9F2D73F358}" type="datetimeFigureOut">
              <a:rPr lang="cs-CZ" smtClean="0"/>
              <a:t>19.1.2021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EBC1D4-45F5-46DD-9D6D-922806EBC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7926C-0377-49B6-AC19-95E122E72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Předpoklady vybraných statistických testů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7B4F3-3C7F-497E-AA1E-57A615DF1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48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44A3F-F072-47D6-A879-91670670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203" y="223147"/>
            <a:ext cx="9692640" cy="1161036"/>
          </a:xfrm>
        </p:spPr>
        <p:txBody>
          <a:bodyPr>
            <a:normAutofit/>
          </a:bodyPr>
          <a:lstStyle/>
          <a:p>
            <a:r>
              <a:rPr lang="cs-CZ" dirty="0"/>
              <a:t>Víceúrovňová lineární regrese II.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4011-F96E-48AA-8D37-0AFAF45AE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50" y="1677798"/>
            <a:ext cx="10645628" cy="484044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Poté si uložíme rezidua 2 úrovně, což jsou vlastně odhady náhodných průsečíků a směrnic. Použijeme k tomu argument </a:t>
            </a:r>
            <a:r>
              <a:rPr lang="pl-PL" dirty="0"/>
              <a:t>SOLUTION na konci řádku /RANDOM pod příkazem MIXED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být vzájemně nezávislá</a:t>
            </a:r>
            <a:r>
              <a:rPr lang="cs-CZ" dirty="0"/>
              <a:t>. Obtížně ověřitelné. Porušení tohoto předpokladu může nastat při opomenutí vyšší úrovně hierarchie dat (např. každý hudebník může "spadat" pod jiné instruktory, jiný hudební soubor atd.).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vykazovat </a:t>
            </a:r>
            <a:r>
              <a:rPr lang="cs-CZ" b="1" dirty="0" err="1"/>
              <a:t>multivariační</a:t>
            </a:r>
            <a:r>
              <a:rPr lang="cs-CZ" b="1" dirty="0"/>
              <a:t> normalitu</a:t>
            </a:r>
            <a:r>
              <a:rPr lang="cs-CZ" dirty="0"/>
              <a:t>. Spokojíme se </a:t>
            </a:r>
            <a:br>
              <a:rPr lang="cs-CZ" dirty="0"/>
            </a:br>
            <a:r>
              <a:rPr lang="cs-CZ" dirty="0"/>
              <a:t>s ověřením </a:t>
            </a:r>
            <a:r>
              <a:rPr lang="cs-CZ" dirty="0" err="1"/>
              <a:t>univariační</a:t>
            </a:r>
            <a:r>
              <a:rPr lang="cs-CZ" dirty="0"/>
              <a:t> normality (ta je totiž podmínkou </a:t>
            </a:r>
            <a:r>
              <a:rPr lang="cs-CZ" dirty="0" err="1"/>
              <a:t>multivariační</a:t>
            </a:r>
            <a:r>
              <a:rPr lang="cs-CZ" dirty="0"/>
              <a:t>) pomocí histogramů nebo Q-Q/P-P grafu.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být nezávislá na hodnotách prediktorů úrovně 2</a:t>
            </a:r>
            <a:r>
              <a:rPr lang="cs-CZ" dirty="0"/>
              <a:t>. To můžeme ověřit pomocí bodových nebo krabicových grafů (v závislosti na typu prediktoru).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úrovně 1 by neměla souviset s rezidui úrovně 2</a:t>
            </a:r>
            <a:r>
              <a:rPr lang="en-US" dirty="0"/>
              <a:t>. </a:t>
            </a:r>
            <a:r>
              <a:rPr lang="cs-CZ" dirty="0"/>
              <a:t>To můžeme ověřit pomocí bodových grafů (případně s </a:t>
            </a:r>
            <a:r>
              <a:rPr lang="cs-CZ" dirty="0" err="1"/>
              <a:t>loess</a:t>
            </a:r>
            <a:r>
              <a:rPr lang="cs-CZ" dirty="0"/>
              <a:t> křivkou).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Prediktory úrovně 1 by měly být nezávislé na reziduích úrovně 2 a naopak prediktory úrovně 2 by měly být nezávislé na reziduích úrovně 1</a:t>
            </a:r>
            <a:r>
              <a:rPr lang="cs-CZ" dirty="0"/>
              <a:t>. To lze ověřit pomocí krabicových nebo bodových grafů (v závislosti na typu prediktoru).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10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2AA3-0E8A-4DC7-BC22-F90088BC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B2BCE-D986-4D31-8F19-F745195DD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Většina předpokladů se týká: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/>
              <a:t>Dostatečné velikosti vzorku</a:t>
            </a:r>
            <a:r>
              <a:rPr lang="cs-CZ" sz="2000" dirty="0"/>
              <a:t>.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/>
              <a:t>Nezávislosti reziduí</a:t>
            </a:r>
            <a:r>
              <a:rPr lang="cs-CZ" sz="2000" dirty="0"/>
              <a:t>.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/>
              <a:t>Normálního rozdělení reziduí</a:t>
            </a:r>
            <a:r>
              <a:rPr lang="cs-CZ" sz="2000" dirty="0"/>
              <a:t>.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/>
              <a:t>Linearity vztahů</a:t>
            </a:r>
            <a:r>
              <a:rPr lang="cs-CZ" sz="2000" dirty="0"/>
              <a:t>.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 err="1"/>
              <a:t>Homoskedasticity</a:t>
            </a:r>
            <a:r>
              <a:rPr lang="cs-CZ" sz="2000" b="1" dirty="0"/>
              <a:t>/shody rozptylů</a:t>
            </a:r>
            <a:r>
              <a:rPr lang="cs-CZ" sz="2000" dirty="0"/>
              <a:t>.</a:t>
            </a:r>
          </a:p>
          <a:p>
            <a:pPr>
              <a:buFont typeface="Symbol" panose="05050102010706020507" pitchFamily="18" charset="2"/>
              <a:buChar char=""/>
            </a:pPr>
            <a:r>
              <a:rPr lang="cs-CZ" sz="2000" b="1" dirty="0"/>
              <a:t>Absence extrémních/vlivných případů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7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F6F1-B5D9-4626-A7FC-E8FFBFF77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35201"/>
          </a:xfrm>
        </p:spPr>
        <p:txBody>
          <a:bodyPr/>
          <a:lstStyle/>
          <a:p>
            <a:r>
              <a:rPr lang="cs-CZ" dirty="0"/>
              <a:t>Test nezávislosti chí-kvadrát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62788-F547-451C-9EEC-2D9F9E8AB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547371" cy="4810067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Pracujeme se dvěma kategorickými proměnnými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Obě z nich mají dvě nebo více úrovní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Pozorování/případy jsou nezávislé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Typickým příkladem porušení tohoto předpokladu by bylo, kdybychom měli párová měření (např.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pretest-posttest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Dostatečná velikost vzorku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Očekávaná četnost v každé buňce by měla být alespoň 1 </a:t>
            </a:r>
            <a:b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minimálně 80 % buněk by mělo mít očekávanou četnost 5 nebo více.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latin typeface="+mj-lt"/>
                <a:cs typeface="Arial" panose="020B0604020202020204" pitchFamily="34" charset="0"/>
              </a:rPr>
              <a:t>V případě, že předpoklady týkající se minimálních očekávaných četností nebyly dodrženy, je možné použít: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dirty="0" err="1">
                <a:latin typeface="+mj-lt"/>
                <a:cs typeface="Arial" panose="020B0604020202020204" pitchFamily="34" charset="0"/>
              </a:rPr>
              <a:t>Fisherův</a:t>
            </a:r>
            <a:r>
              <a:rPr lang="cs-CZ" sz="1800" b="1" dirty="0">
                <a:latin typeface="+mj-lt"/>
                <a:cs typeface="Arial" panose="020B0604020202020204" pitchFamily="34" charset="0"/>
              </a:rPr>
              <a:t> exaktní test</a:t>
            </a:r>
            <a:r>
              <a:rPr lang="cs-CZ" sz="1800" dirty="0">
                <a:latin typeface="+mj-lt"/>
                <a:cs typeface="Arial" panose="020B0604020202020204" pitchFamily="34" charset="0"/>
              </a:rPr>
              <a:t>. Vhodný u menších vzorků v řádu desítek osob. Je totiž výpočetně náročný, u velkých vzorků zabere výpočet dlouhou dobu.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latin typeface="+mj-lt"/>
                <a:cs typeface="Arial" panose="020B0604020202020204" pitchFamily="34" charset="0"/>
              </a:rPr>
              <a:t>Simulaci Monte Carlo</a:t>
            </a:r>
            <a:r>
              <a:rPr lang="cs-CZ" sz="1800" dirty="0">
                <a:latin typeface="+mj-lt"/>
                <a:cs typeface="Arial" panose="020B0604020202020204" pitchFamily="34" charset="0"/>
              </a:rPr>
              <a:t>. Vhodné u větších vzorků, kde by výpočet exaktního testu trval dlouhou dobu.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10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0E41-BE7C-48EE-9272-2B9AB108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00978"/>
          </a:xfrm>
        </p:spPr>
        <p:txBody>
          <a:bodyPr>
            <a:normAutofit/>
          </a:bodyPr>
          <a:lstStyle/>
          <a:p>
            <a:r>
              <a:rPr lang="cs-CZ" dirty="0"/>
              <a:t>Nezávislý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5C8F1-B748-49D0-9897-E015163F4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Pracujeme se dvěma nezávislými skupinami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(typickým příkladem jsou muži a ženy).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Závislá proměnná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by měla být měřena 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minimálně na intervalové úrovni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 rámci obou skupin by měla závislá proměnná vykazovat přibližně 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normální rozdělení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Nároky na normalitu klesají s větší velikostí vzorku.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Homogenita rozptylů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závislá proměnná by měla v obou skupinách vykazovat podobný rozptyl. 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Welchův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t-test tento předpoklad nevyžaduje.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Absence extrémních případů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69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D0BC-CB99-4D8C-A0D4-45BEB12EC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Párový (závislý)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4013E-E2D1-403F-98C9-D0A7F1C81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Pracujeme s </a:t>
            </a: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párem proměnných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(dvěma závislými měřeními), pro které má smysl počítat rozdíl (např. rozdíl mezi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pretestem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posttestem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rozdíl mezi výškou bratra a sestry apod.).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Tyto proměnné jsou měřeny </a:t>
            </a: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minimálně na intervalové úrovni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Rozdíly mezi oběma měřeními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(vypočteme-li novou proměnnou jako rozdíl mezi původními dvěma proměnnými) by měly mít </a:t>
            </a: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přibližně normální rozdělení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 distribuci těchto rozdílů by se neměly vyskytovat extrémní případy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5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41E1C-8654-4FA9-A79E-FEBCAC23D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17446"/>
            <a:ext cx="9692640" cy="914400"/>
          </a:xfrm>
        </p:spPr>
        <p:txBody>
          <a:bodyPr>
            <a:normAutofit/>
          </a:bodyPr>
          <a:lstStyle/>
          <a:p>
            <a:r>
              <a:rPr lang="cs-CZ" dirty="0"/>
              <a:t>Lineární regrese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44012-8CD4-4A54-B943-6DC91030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145098"/>
            <a:ext cx="10954512" cy="559545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Závislá proměnná je měřena minimálně na intervalové úrovni.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Počet případů musí být větší než počet prediktorů. </a:t>
            </a:r>
            <a:r>
              <a:rPr lang="cs-CZ" dirty="0"/>
              <a:t>To je naprosté minimum. Doporučuje se mít několikanásobně více případů než prediktorů. 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Vztah mezi prediktory a závislou proměnnou je lineární</a:t>
            </a:r>
            <a:r>
              <a:rPr lang="cs-CZ" dirty="0"/>
              <a:t>. Obvykle posuzujeme pomocí parciálních regresních grafů anebo matice bodových grafů (</a:t>
            </a:r>
            <a:r>
              <a:rPr lang="cs-CZ" dirty="0" err="1"/>
              <a:t>scatterplot</a:t>
            </a:r>
            <a:r>
              <a:rPr lang="cs-CZ" dirty="0"/>
              <a:t> matrix).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err="1"/>
              <a:t>Homoskedasticita</a:t>
            </a:r>
            <a:r>
              <a:rPr lang="cs-CZ" dirty="0"/>
              <a:t>. Rozptyl reziduí by měl být konstantní. Obvykle ověřujeme pomocí bodového grafu predikovaných hodnota na ose X a reziduí na ose Y.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Nezávislost reziduí</a:t>
            </a:r>
            <a:r>
              <a:rPr lang="cs-CZ" dirty="0"/>
              <a:t>. Mají-li data hierarchickou strukturu, můžeme očekávat korelaci mezi rezidui. Ověřujeme pomocí </a:t>
            </a:r>
            <a:r>
              <a:rPr lang="cs-CZ" dirty="0" err="1"/>
              <a:t>Durbin</a:t>
            </a:r>
            <a:r>
              <a:rPr lang="cs-CZ" dirty="0"/>
              <a:t>-Watsonova testu (jeho testová statistika nabývá hodnot od </a:t>
            </a:r>
            <a:br>
              <a:rPr lang="cs-CZ" dirty="0"/>
            </a:br>
            <a:r>
              <a:rPr lang="cs-CZ" dirty="0"/>
              <a:t>0 do 4, hodnoty okolo 2 indikují absenci autokorelace reziduí, hodnoty menší než 2 pozitivní autokorelaci, hodnoty vyšší než 2 negativní autokorelaci) nebo uložením reziduí a výpočtem samotné autokorelace.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Normální rozdělení reziduí</a:t>
            </a:r>
            <a:r>
              <a:rPr lang="cs-CZ" dirty="0"/>
              <a:t>. Ověřujeme obvykle pomocí histogramu nebo Q-Q či P-P grafu reziduí.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Absence silné </a:t>
            </a:r>
            <a:r>
              <a:rPr lang="cs-CZ" b="1" dirty="0" err="1"/>
              <a:t>multikolinearity</a:t>
            </a:r>
            <a:r>
              <a:rPr lang="cs-CZ" b="1" dirty="0"/>
              <a:t> mezi prediktory</a:t>
            </a:r>
            <a:r>
              <a:rPr lang="cs-CZ" dirty="0"/>
              <a:t>. Můžeme se podívat na korelace mezi prediktory a na statistiky VIF/Tolerance.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Absence extrémních a vlivných případů</a:t>
            </a:r>
            <a:r>
              <a:rPr lang="cs-CZ" dirty="0"/>
              <a:t>. Můžeme si jich všimnout v parciálních regresních grafech nebo grafu reziduí a predikovaných hodnot. Také si můžeme uložit různé statistiky extremity/vlivu, např. Cookovy vzdálenosti, a pomocí grafu se podívat, jestli některé případy výrazně "</a:t>
            </a:r>
            <a:r>
              <a:rPr lang="cs-CZ" dirty="0" err="1"/>
              <a:t>neodstakují</a:t>
            </a:r>
            <a:r>
              <a:rPr lang="cs-CZ" dirty="0"/>
              <a:t>" od ostatních (na </a:t>
            </a:r>
            <a:r>
              <a:rPr lang="cs-CZ" dirty="0" err="1"/>
              <a:t>arbitrání</a:t>
            </a:r>
            <a:r>
              <a:rPr lang="cs-CZ" dirty="0"/>
              <a:t> </a:t>
            </a:r>
            <a:r>
              <a:rPr lang="cs-CZ" dirty="0" err="1"/>
              <a:t>cut-off</a:t>
            </a:r>
            <a:r>
              <a:rPr lang="cs-CZ" dirty="0"/>
              <a:t> skóry bych se </a:t>
            </a:r>
            <a:r>
              <a:rPr lang="cs-CZ" dirty="0" err="1"/>
              <a:t>nespoláhal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2877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F7FFE-5E44-44C3-B97F-A40EEE50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32530"/>
          </a:xfrm>
        </p:spPr>
        <p:txBody>
          <a:bodyPr>
            <a:normAutofit fontScale="90000"/>
          </a:bodyPr>
          <a:lstStyle/>
          <a:p>
            <a:r>
              <a:rPr lang="cs-CZ" dirty="0"/>
              <a:t>Binární logistická regrese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A884E-D8FE-4518-A2D4-53E256A58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4" y="1342239"/>
            <a:ext cx="9144168" cy="537734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Dichotomická (binární) závislá proměnná</a:t>
            </a:r>
            <a:r>
              <a:rPr lang="cs-CZ" sz="2000" dirty="0"/>
              <a:t>. V SPSS zkontrolujte, že nabývá pouze hodnot 0/1, jinak SPSS převede všechny zbylé hodnoty (které nejsou 0 nebo 1) na 0.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Nezávislost reziduí</a:t>
            </a:r>
            <a:r>
              <a:rPr lang="cs-CZ" sz="2000" dirty="0"/>
              <a:t>. Rezidua si můžeme uložit a podívat se na jejich autokorelaci.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Dostatečný počet případů </a:t>
            </a:r>
            <a:r>
              <a:rPr lang="cs-CZ" sz="2000" dirty="0"/>
              <a:t>– pravidla palce:</a:t>
            </a:r>
          </a:p>
          <a:p>
            <a:pPr lvl="1"/>
            <a:r>
              <a:rPr lang="cs-CZ" sz="1800" dirty="0"/>
              <a:t>N ≥ 10 × počet prediktorů / relativní četnost méně zastoupené úrovně závislé proměnné.</a:t>
            </a:r>
          </a:p>
          <a:p>
            <a:pPr lvl="1"/>
            <a:r>
              <a:rPr lang="cs-CZ" sz="1800" dirty="0"/>
              <a:t>Navíc alespoň </a:t>
            </a:r>
            <a:r>
              <a:rPr lang="cs-CZ" sz="1800" i="1" dirty="0"/>
              <a:t>n</a:t>
            </a:r>
            <a:r>
              <a:rPr lang="cs-CZ" sz="1800" dirty="0"/>
              <a:t> = 5 v každé buňce při </a:t>
            </a:r>
            <a:r>
              <a:rPr lang="cs-CZ" sz="1800" dirty="0" err="1"/>
              <a:t>krostabulaci</a:t>
            </a:r>
            <a:r>
              <a:rPr lang="cs-CZ" sz="1800" dirty="0"/>
              <a:t> závislé proměnné a jednotlivých kategorických prediktorů. Při interakci dvou kategorických prediktorů (P1, P2) je nutné se podívat na četnosti v jednotlivých buňkách při </a:t>
            </a:r>
            <a:r>
              <a:rPr lang="cs-CZ" sz="1800" dirty="0" err="1"/>
              <a:t>krostabulaci</a:t>
            </a:r>
            <a:r>
              <a:rPr lang="cs-CZ" sz="1800" dirty="0"/>
              <a:t> </a:t>
            </a:r>
            <a:br>
              <a:rPr lang="cs-CZ" sz="1800" dirty="0"/>
            </a:br>
            <a:r>
              <a:rPr lang="cs-CZ" sz="1800" dirty="0"/>
              <a:t>P1 × P2 × Závislá proměnná.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Absence silné kolinearity mezi prediktory</a:t>
            </a:r>
            <a:r>
              <a:rPr lang="cs-CZ" sz="20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Lineární vztah mezi spojitými prediktory a </a:t>
            </a:r>
            <a:r>
              <a:rPr lang="cs-CZ" sz="2000" b="1" dirty="0" err="1"/>
              <a:t>logitem</a:t>
            </a:r>
            <a:r>
              <a:rPr lang="cs-CZ" sz="2000" b="1" dirty="0"/>
              <a:t> závislé proměnné</a:t>
            </a:r>
            <a:r>
              <a:rPr lang="cs-CZ" sz="20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Absence vlivných případů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065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C1B6-5208-434E-9E0D-A0B7A126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946" y="239087"/>
            <a:ext cx="9692640" cy="657697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Mezisubjektová</a:t>
            </a:r>
            <a:r>
              <a:rPr lang="cs-CZ" dirty="0"/>
              <a:t> ANOVA/ANCOVA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9085B-D72A-49C4-AB14-CF0EFC12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400961"/>
            <a:ext cx="9882232" cy="545703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/>
              <a:t>Závislá proměnná je měřena minimálně na intervalové úrovni</a:t>
            </a:r>
            <a:r>
              <a:rPr lang="cs-CZ" sz="1600" dirty="0"/>
              <a:t>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/>
              <a:t>Dostatečný počet případů</a:t>
            </a:r>
            <a:r>
              <a:rPr lang="cs-CZ" sz="1600" dirty="0"/>
              <a:t>. Měli bychom zkontrolovat četnosti v jednotlivých buňkách při </a:t>
            </a:r>
            <a:r>
              <a:rPr lang="cs-CZ" sz="1600" dirty="0" err="1"/>
              <a:t>krostabulaci</a:t>
            </a:r>
            <a:r>
              <a:rPr lang="cs-CZ" sz="1600" dirty="0"/>
              <a:t> kategorických prediktorů (doporučuje se n ≥ 5 v každé buňce). 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/>
              <a:t>Nezávislost reziduí</a:t>
            </a:r>
            <a:r>
              <a:rPr lang="cs-CZ" sz="1600" dirty="0"/>
              <a:t>. 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/>
              <a:t>Absence silné </a:t>
            </a:r>
            <a:r>
              <a:rPr lang="cs-CZ" sz="1600" b="1" dirty="0" err="1"/>
              <a:t>multikolinearity</a:t>
            </a:r>
            <a:r>
              <a:rPr lang="cs-CZ" sz="1600" b="1" dirty="0"/>
              <a:t> mezi prediktory </a:t>
            </a:r>
            <a:r>
              <a:rPr lang="cs-CZ" sz="1600" dirty="0"/>
              <a:t>(např. v důsledku nevyváženého designu). Při silnější </a:t>
            </a:r>
            <a:r>
              <a:rPr lang="cs-CZ" sz="1600" dirty="0" err="1"/>
              <a:t>multikolinearitě</a:t>
            </a:r>
            <a:r>
              <a:rPr lang="cs-CZ" sz="1600" dirty="0"/>
              <a:t> / nevyváženém designu může zvolený typ součtu čtverců zásadně ovlivnit odhad efektů jednotlivých prediktorů.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600" dirty="0"/>
              <a:t>V rámci každé skupiny (v případě faktoriální ANOVA se tím myslí v rámci každé kombinace úrovní všech nezávislých proměnných) ověřujeme:</a:t>
            </a:r>
          </a:p>
          <a:p>
            <a:pPr marL="61722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b="1" dirty="0"/>
              <a:t>Normalitu rozdělení závislé proměnné</a:t>
            </a:r>
            <a:r>
              <a:rPr lang="cs-CZ" dirty="0"/>
              <a:t>.</a:t>
            </a:r>
          </a:p>
          <a:p>
            <a:pPr marL="61722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b="1" dirty="0"/>
              <a:t>Absenci odlehlých případů</a:t>
            </a:r>
            <a:r>
              <a:rPr lang="cs-CZ" dirty="0"/>
              <a:t>.</a:t>
            </a:r>
          </a:p>
          <a:p>
            <a:pPr marL="61722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cs-CZ" b="1" dirty="0"/>
              <a:t>Shodu (homogenitu) rozptylů </a:t>
            </a:r>
            <a:r>
              <a:rPr lang="cs-CZ" dirty="0"/>
              <a:t>(</a:t>
            </a:r>
            <a:r>
              <a:rPr lang="cs-CZ" dirty="0" err="1"/>
              <a:t>Welchova</a:t>
            </a:r>
            <a:r>
              <a:rPr lang="cs-CZ" dirty="0"/>
              <a:t> ANOVA tento předpoklad nevyžaduje).</a:t>
            </a:r>
          </a:p>
          <a:p>
            <a:pPr marL="3429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80000"/>
              <a:buFont typeface="+mj-lt"/>
              <a:buAutoNum type="arabicPeriod" startAt="6"/>
            </a:pPr>
            <a:r>
              <a:rPr lang="cs-CZ" b="1" spc="10" dirty="0">
                <a:solidFill>
                  <a:schemeClr val="tx1"/>
                </a:solidFill>
              </a:rPr>
              <a:t>Klasická ANCOVA </a:t>
            </a:r>
            <a:r>
              <a:rPr lang="cs-CZ" spc="10" dirty="0">
                <a:solidFill>
                  <a:schemeClr val="tx1"/>
                </a:solidFill>
              </a:rPr>
              <a:t>navíc předpokládá:</a:t>
            </a:r>
          </a:p>
          <a:p>
            <a:pPr marL="617220" lvl="2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80000"/>
              <a:buFont typeface="+mj-lt"/>
              <a:buAutoNum type="alphaUcPeriod"/>
            </a:pPr>
            <a:r>
              <a:rPr lang="cs-CZ" sz="1600" b="1" spc="10" dirty="0">
                <a:solidFill>
                  <a:schemeClr val="tx1"/>
                </a:solidFill>
              </a:rPr>
              <a:t>Lineární vztah mezi spojitým prediktorem (</a:t>
            </a:r>
            <a:r>
              <a:rPr lang="cs-CZ" sz="1600" b="1" spc="10" dirty="0" err="1">
                <a:solidFill>
                  <a:schemeClr val="tx1"/>
                </a:solidFill>
              </a:rPr>
              <a:t>kovariátem</a:t>
            </a:r>
            <a:r>
              <a:rPr lang="cs-CZ" sz="1600" b="1" spc="10" dirty="0">
                <a:solidFill>
                  <a:schemeClr val="tx1"/>
                </a:solidFill>
              </a:rPr>
              <a:t>) a závislou proměnnou</a:t>
            </a:r>
            <a:r>
              <a:rPr lang="cs-CZ" sz="1600" spc="10" dirty="0">
                <a:solidFill>
                  <a:schemeClr val="tx1"/>
                </a:solidFill>
              </a:rPr>
              <a:t>.</a:t>
            </a:r>
          </a:p>
          <a:p>
            <a:pPr marL="617220" lvl="2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80000"/>
              <a:buFont typeface="+mj-lt"/>
              <a:buAutoNum type="alphaUcPeriod"/>
            </a:pPr>
            <a:r>
              <a:rPr lang="cs-CZ" sz="1600" b="1" spc="10" dirty="0">
                <a:solidFill>
                  <a:schemeClr val="tx1"/>
                </a:solidFill>
              </a:rPr>
              <a:t>Absenci interakce mezi </a:t>
            </a:r>
            <a:r>
              <a:rPr lang="cs-CZ" sz="1600" b="1" spc="10" dirty="0" err="1">
                <a:solidFill>
                  <a:schemeClr val="tx1"/>
                </a:solidFill>
              </a:rPr>
              <a:t>kovariátem</a:t>
            </a:r>
            <a:r>
              <a:rPr lang="cs-CZ" sz="1600" b="1" spc="10" dirty="0">
                <a:solidFill>
                  <a:schemeClr val="tx1"/>
                </a:solidFill>
              </a:rPr>
              <a:t> a kategorickými prediktory</a:t>
            </a:r>
            <a:r>
              <a:rPr lang="cs-CZ" sz="1600" spc="10" dirty="0">
                <a:solidFill>
                  <a:schemeClr val="tx1"/>
                </a:solidFill>
              </a:rPr>
              <a:t>.</a:t>
            </a:r>
          </a:p>
          <a:p>
            <a:pPr marL="617220" lvl="2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80000"/>
              <a:buFont typeface="+mj-lt"/>
              <a:buAutoNum type="alphaUcPeriod"/>
            </a:pPr>
            <a:r>
              <a:rPr lang="cs-CZ" sz="1600" b="1" spc="10" dirty="0">
                <a:solidFill>
                  <a:schemeClr val="tx1"/>
                </a:solidFill>
              </a:rPr>
              <a:t>Vyváženost skupin z hlediska úrovně </a:t>
            </a:r>
            <a:r>
              <a:rPr lang="cs-CZ" sz="1600" b="1" spc="10" dirty="0" err="1">
                <a:solidFill>
                  <a:schemeClr val="tx1"/>
                </a:solidFill>
              </a:rPr>
              <a:t>kovariátu</a:t>
            </a:r>
            <a:r>
              <a:rPr lang="cs-CZ" sz="1600" spc="10" dirty="0">
                <a:solidFill>
                  <a:schemeClr val="tx1"/>
                </a:solidFill>
              </a:rPr>
              <a:t>.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600" dirty="0"/>
          </a:p>
          <a:p>
            <a:pPr marL="697230" indent="-5143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cs-CZ" sz="1600" dirty="0"/>
          </a:p>
          <a:p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263265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44A3F-F072-47D6-A879-91670670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203" y="223147"/>
            <a:ext cx="9692640" cy="1161036"/>
          </a:xfrm>
        </p:spPr>
        <p:txBody>
          <a:bodyPr>
            <a:normAutofit/>
          </a:bodyPr>
          <a:lstStyle/>
          <a:p>
            <a:r>
              <a:rPr lang="cs-CZ" dirty="0"/>
              <a:t>Víceúrovňová lineární regrese I.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4011-F96E-48AA-8D37-0AFAF45AE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50" y="1677798"/>
            <a:ext cx="10645628" cy="4840447"/>
          </a:xfrm>
        </p:spPr>
        <p:txBody>
          <a:bodyPr/>
          <a:lstStyle/>
          <a:p>
            <a:r>
              <a:rPr lang="cs-CZ" b="1" dirty="0"/>
              <a:t>Platí všechny předpoklady "obyčejné" regrese</a:t>
            </a:r>
            <a:r>
              <a:rPr lang="cs-CZ" dirty="0"/>
              <a:t>, ale ověřujeme několik dalších předpokladů.</a:t>
            </a:r>
          </a:p>
          <a:p>
            <a:r>
              <a:rPr lang="cs-CZ" dirty="0"/>
              <a:t>Nejprve je nutné uložit si rezidua úrovně 1. Použijeme k tomu argument /SAVE RESID pod příkazem MIXED.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měla mít přibližně normální rozdělení</a:t>
            </a:r>
            <a:r>
              <a:rPr lang="cs-CZ" dirty="0"/>
              <a:t>. To lze ověřit pomocí histogramu či P-P/Q-Q grafu.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měla být vzájemně nezávislá. </a:t>
            </a:r>
            <a:r>
              <a:rPr lang="cs-CZ" dirty="0"/>
              <a:t>Lze ověřit pomocí bodových grafů (vytvořených zvlášť pro každého hudebníka) s číslem měření na ose X a reziduem na ose Y. Shluky bodů by měly vypadat náhodně.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neměla záviset na hodnotách prediktorů úrovně 1. </a:t>
            </a:r>
            <a:r>
              <a:rPr lang="cs-CZ" dirty="0"/>
              <a:t>To lze ověřit pomocí několika bodových nebo krabicových grafů s prediktory úrovně 1 na ose X a rezidui na ose Y.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Rozptyl reziduí úrovně 1 by měl být v rámci každé jednotky úrovně 2 přibližně stejný</a:t>
            </a:r>
            <a:r>
              <a:rPr lang="cs-CZ" dirty="0"/>
              <a:t>. To lze ověřit např. pomocí krabicových grafů s identifikátorem hudebníka na ose X a rezidui na ose 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211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96</TotalTime>
  <Words>1208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Century Schoolbook</vt:lpstr>
      <vt:lpstr>Symbol</vt:lpstr>
      <vt:lpstr>Wingdings 2</vt:lpstr>
      <vt:lpstr>View</vt:lpstr>
      <vt:lpstr>Předpoklady vybraných statistických testů</vt:lpstr>
      <vt:lpstr>Obecně</vt:lpstr>
      <vt:lpstr>Test nezávislosti chí-kvadrát</vt:lpstr>
      <vt:lpstr>Nezávislý t-test</vt:lpstr>
      <vt:lpstr>Párový (závislý) t-test</vt:lpstr>
      <vt:lpstr>Lineární regrese</vt:lpstr>
      <vt:lpstr>Binární logistická regrese</vt:lpstr>
      <vt:lpstr>Mezisubjektová ANOVA/ANCOVA</vt:lpstr>
      <vt:lpstr>Víceúrovňová lineární regrese I.</vt:lpstr>
      <vt:lpstr>Víceúrovňová lineární regrese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Předpoklady vybraných statistických testů</dc:title>
  <dc:creator>Karel Rečka</dc:creator>
  <cp:lastModifiedBy>Karel Rečka</cp:lastModifiedBy>
  <cp:revision>23</cp:revision>
  <dcterms:created xsi:type="dcterms:W3CDTF">2021-01-19T16:28:04Z</dcterms:created>
  <dcterms:modified xsi:type="dcterms:W3CDTF">2021-01-19T18:04:30Z</dcterms:modified>
</cp:coreProperties>
</file>