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58" r:id="rId4"/>
    <p:sldId id="316" r:id="rId5"/>
    <p:sldId id="260" r:id="rId6"/>
    <p:sldId id="263" r:id="rId7"/>
    <p:sldId id="328" r:id="rId8"/>
    <p:sldId id="318" r:id="rId9"/>
    <p:sldId id="329" r:id="rId10"/>
    <p:sldId id="269" r:id="rId11"/>
    <p:sldId id="270" r:id="rId12"/>
    <p:sldId id="319" r:id="rId13"/>
    <p:sldId id="320" r:id="rId14"/>
    <p:sldId id="321" r:id="rId15"/>
    <p:sldId id="273" r:id="rId16"/>
    <p:sldId id="275" r:id="rId17"/>
    <p:sldId id="330" r:id="rId18"/>
    <p:sldId id="331" r:id="rId19"/>
    <p:sldId id="304" r:id="rId20"/>
    <p:sldId id="322" r:id="rId21"/>
    <p:sldId id="332" r:id="rId22"/>
    <p:sldId id="323" r:id="rId23"/>
    <p:sldId id="333" r:id="rId24"/>
    <p:sldId id="324" r:id="rId25"/>
    <p:sldId id="283" r:id="rId26"/>
    <p:sldId id="334" r:id="rId27"/>
    <p:sldId id="286" r:id="rId28"/>
    <p:sldId id="288" r:id="rId29"/>
    <p:sldId id="287" r:id="rId30"/>
    <p:sldId id="289" r:id="rId31"/>
    <p:sldId id="290" r:id="rId32"/>
    <p:sldId id="310" r:id="rId33"/>
    <p:sldId id="293" r:id="rId34"/>
    <p:sldId id="295" r:id="rId35"/>
    <p:sldId id="338" r:id="rId36"/>
    <p:sldId id="335" r:id="rId37"/>
    <p:sldId id="296" r:id="rId38"/>
    <p:sldId id="297" r:id="rId39"/>
    <p:sldId id="337" r:id="rId40"/>
    <p:sldId id="313" r:id="rId41"/>
    <p:sldId id="315" r:id="rId42"/>
  </p:sldIdLst>
  <p:sldSz cx="9144000" cy="6858000" type="screen4x3"/>
  <p:notesSz cx="6797675" cy="992822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66" roundtripDataSignature="AMtx7mh5IR0MhpU7zm9CCiK1yXQ/P4+9h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vid Humpolík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66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67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613ab93460_0_33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6" name="Google Shape;186;g613ab93460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5ffc877e4a_0_30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3" name="Google Shape;193;g5ffc877e4a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6211f007f8_0_35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6" name="Google Shape;206;g6211f007f8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417226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6211f007f8_0_35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6" name="Google Shape;206;g6211f007f8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194615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6211f007f8_0_35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6" name="Google Shape;206;g6211f007f8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77576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5ffc877e4a_0_41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3" name="Google Shape;213;g5ffc877e4a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5ffc877e4a_0_47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7" name="Google Shape;227;g5ffc877e4a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5ffc877e4a_0_47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7" name="Google Shape;227;g5ffc877e4a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61068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5ffc877e4a_0_47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7" name="Google Shape;227;g5ffc877e4a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188118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5ffc877e4a_0_47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7" name="Google Shape;227;g5ffc877e4a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73468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5ffc877e4a_0_30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3" name="Google Shape;193;g5ffc877e4a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201688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5ffc877e4a_0_47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7" name="Google Shape;227;g5ffc877e4a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226658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5ffc877e4a_0_47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7" name="Google Shape;227;g5ffc877e4a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900047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5ffc877e4a_0_30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3" name="Google Shape;193;g5ffc877e4a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459608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60a5cf5ecd_0_19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8" name="Google Shape;278;g60a5cf5ecd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60a5cf5ecd_0_19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8" name="Google Shape;278;g60a5cf5ecd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205052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60a5cf5ecd_0_44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0" name="Google Shape;300;g60a5cf5ecd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60a5cf5ecd_0_57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4" name="Google Shape;314;g60a5cf5ecd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60a5cf5ecd_0_51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7" name="Google Shape;307;g60a5cf5ecd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60a5cf5ecd_0_221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1" name="Google Shape;321;g60a5cf5ecd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ffc877e4a_0_0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g5ffc877e4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60a5cf5ecd_0_65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8" name="Google Shape;328;g60a5cf5ecd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60a5cf5ecd_0_188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6" name="Google Shape;486;g60a5cf5ecd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60a5cf5ecd_0_89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4" name="Google Shape;354;g60a5cf5ecd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60a5cf5ecd_0_112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8" name="Google Shape;368;g60a5cf5ecd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5ffc877e4a_0_30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3" name="Google Shape;193;g5ffc877e4a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3766978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60a5cf5ecd_0_119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6" name="Google Shape;376;g60a5cf5ecd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60a5cf5ecd_0_227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4" name="Google Shape;384;g60a5cf5ecd_0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613ab93460_0_109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51" name="Google Shape;351;g613ab93460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60a5cf5ecd_0_207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7" name="Google Shape;507;g60a5cf5ecd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613c9f9505_0_120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3" name="Google Shape;523;g613c9f9505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ffc877e4a_0_0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g5ffc877e4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21517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" name="Google Shape;1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" name="Google Shape;1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38904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" name="Google Shape;1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79167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" name="Google Shape;1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749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části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knihovna.fss.muni.cz/ezdroje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ebserver.ics.muni.cz/bulletin/articles/602.html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vi.lf1.cuni.cz/hirschuv-index-h-index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8290" y="0"/>
            <a:ext cx="9144000" cy="6857716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649946" y="2096718"/>
            <a:ext cx="8396400" cy="1671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400"/>
              <a:buFont typeface="Arial"/>
              <a:buNone/>
            </a:pPr>
            <a:r>
              <a:rPr lang="cs-CZ" sz="44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Základy práce s informačními zdroji pro </a:t>
            </a:r>
            <a:r>
              <a:rPr lang="cs-CZ" sz="4400" b="1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bc.</a:t>
            </a:r>
            <a:r>
              <a:rPr lang="cs-CZ" sz="44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studenty  PSYb2780</a:t>
            </a:r>
            <a:endParaRPr sz="4400" b="1" dirty="0">
              <a:solidFill>
                <a:srgbClr val="0000D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 txBox="1">
            <a:spLocks noGrp="1"/>
          </p:cNvSpPr>
          <p:nvPr>
            <p:ph type="subTitle" idx="1"/>
          </p:nvPr>
        </p:nvSpPr>
        <p:spPr>
          <a:xfrm>
            <a:off x="649946" y="3722629"/>
            <a:ext cx="6858000" cy="9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cs-CZ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Mgr. Dana Mazancová, </a:t>
            </a:r>
            <a:r>
              <a:rPr lang="cs-CZ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</a:t>
            </a:r>
            <a:r>
              <a:rPr lang="cs-CZ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649946" y="5630176"/>
            <a:ext cx="6858000" cy="470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Brno, 29. </a:t>
            </a:r>
            <a:r>
              <a:rPr lang="cs-CZ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října 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2020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613ab93460_0_33"/>
          <p:cNvSpPr txBox="1"/>
          <p:nvPr/>
        </p:nvSpPr>
        <p:spPr>
          <a:xfrm>
            <a:off x="336764" y="541291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42912" lvl="0" indent="-442912">
              <a:buClr>
                <a:schemeClr val="dk1"/>
              </a:buClr>
              <a:buSzPct val="25000"/>
            </a:pPr>
            <a:r>
              <a:rPr lang="en-US" sz="3000" b="1" dirty="0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3) </a:t>
            </a:r>
            <a:r>
              <a:rPr lang="en-US" sz="3000" b="1" dirty="0" err="1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Jak</a:t>
            </a:r>
            <a:r>
              <a:rPr lang="en-US" sz="3000" b="1" dirty="0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 </a:t>
            </a:r>
            <a:r>
              <a:rPr lang="en-US" sz="3000" b="1" dirty="0" err="1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téma</a:t>
            </a:r>
            <a:r>
              <a:rPr lang="en-US" sz="3000" b="1" dirty="0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 „</a:t>
            </a:r>
            <a:r>
              <a:rPr lang="en-US" sz="3000" b="1" dirty="0" err="1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dostat</a:t>
            </a:r>
            <a:r>
              <a:rPr lang="en-US" sz="3000" b="1" dirty="0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“ do </a:t>
            </a:r>
            <a:r>
              <a:rPr lang="en-US" sz="3000" b="1" dirty="0" err="1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vyhledávání</a:t>
            </a:r>
            <a:endParaRPr lang="en-US" sz="3000" b="1" dirty="0">
              <a:solidFill>
                <a:schemeClr val="dk1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  <a:sym typeface="Verdana"/>
            </a:endParaRPr>
          </a:p>
          <a:p>
            <a:pPr marL="442912" lvl="0" indent="-442912">
              <a:lnSpc>
                <a:spcPct val="120000"/>
              </a:lnSpc>
              <a:spcBef>
                <a:spcPts val="600"/>
              </a:spcBef>
              <a:buClr>
                <a:schemeClr val="dk1"/>
              </a:buClr>
              <a:buSzPct val="25000"/>
            </a:pPr>
            <a:r>
              <a:rPr lang="en-US" sz="2800" b="1" dirty="0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KLÍČOVÁ SLOVA (</a:t>
            </a:r>
            <a:r>
              <a:rPr lang="en-US" sz="2800" b="1" dirty="0" err="1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hesla</a:t>
            </a:r>
            <a:r>
              <a:rPr lang="en-US" sz="2800" b="1" dirty="0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)</a:t>
            </a:r>
          </a:p>
          <a:p>
            <a:pPr marL="457200" lvl="0" indent="-457200">
              <a:lnSpc>
                <a:spcPct val="12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3000" dirty="0" err="1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hlavně</a:t>
            </a:r>
            <a:r>
              <a:rPr lang="en-US" sz="3000" dirty="0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 </a:t>
            </a:r>
            <a:r>
              <a:rPr lang="en-US" sz="3000" b="1" dirty="0" err="1">
                <a:solidFill>
                  <a:srgbClr val="3333CC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podstatná</a:t>
            </a:r>
            <a:r>
              <a:rPr lang="en-US" sz="3000" b="1" dirty="0">
                <a:solidFill>
                  <a:srgbClr val="3333CC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 </a:t>
            </a:r>
            <a:r>
              <a:rPr lang="en-US" sz="3000" b="1" dirty="0" err="1">
                <a:solidFill>
                  <a:srgbClr val="3333CC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jména</a:t>
            </a:r>
            <a:r>
              <a:rPr lang="en-US" sz="3000" dirty="0">
                <a:solidFill>
                  <a:srgbClr val="3333CC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 </a:t>
            </a:r>
          </a:p>
          <a:p>
            <a:pPr marL="457200" lvl="0" indent="-457200">
              <a:lnSpc>
                <a:spcPct val="12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3000" dirty="0" err="1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příd</a:t>
            </a:r>
            <a:r>
              <a:rPr lang="en-US" sz="3000" dirty="0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. </a:t>
            </a:r>
            <a:r>
              <a:rPr lang="en-US" sz="3000" dirty="0" err="1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jména</a:t>
            </a:r>
            <a:r>
              <a:rPr lang="en-US" sz="3000" dirty="0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, </a:t>
            </a:r>
            <a:r>
              <a:rPr lang="en-US" sz="3000" dirty="0" err="1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zájmena</a:t>
            </a:r>
            <a:r>
              <a:rPr lang="en-US" sz="3000" dirty="0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 a </a:t>
            </a:r>
            <a:r>
              <a:rPr lang="en-US" sz="3000" dirty="0" err="1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slovesa</a:t>
            </a:r>
            <a:r>
              <a:rPr lang="cs-CZ" sz="3000" dirty="0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když</a:t>
            </a:r>
            <a:r>
              <a:rPr lang="en-US" sz="3000" dirty="0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 je </a:t>
            </a:r>
            <a:r>
              <a:rPr lang="en-US" sz="3000" dirty="0" err="1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nutné</a:t>
            </a:r>
            <a:r>
              <a:rPr lang="en-US" sz="3000" dirty="0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 </a:t>
            </a:r>
          </a:p>
          <a:p>
            <a:pPr marL="457200" lvl="0" indent="-457200">
              <a:lnSpc>
                <a:spcPct val="12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3000" dirty="0" err="1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pozor</a:t>
            </a:r>
            <a:r>
              <a:rPr lang="en-US" sz="3000" dirty="0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na</a:t>
            </a:r>
            <a:r>
              <a:rPr lang="en-US" sz="3000" dirty="0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 </a:t>
            </a:r>
            <a:r>
              <a:rPr lang="en-US" sz="3000" b="1" dirty="0">
                <a:solidFill>
                  <a:srgbClr val="3333CC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stop words </a:t>
            </a:r>
            <a:r>
              <a:rPr lang="en-US" sz="3000" dirty="0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(</a:t>
            </a:r>
            <a:r>
              <a:rPr lang="en-US" sz="3000" dirty="0" err="1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předložky</a:t>
            </a:r>
            <a:r>
              <a:rPr lang="en-US" sz="3000" dirty="0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, </a:t>
            </a:r>
            <a:r>
              <a:rPr lang="en-US" sz="3000" dirty="0" err="1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spojky</a:t>
            </a:r>
            <a:r>
              <a:rPr lang="en-US" sz="3000" dirty="0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, </a:t>
            </a:r>
            <a:r>
              <a:rPr lang="en-US" sz="3000" dirty="0" err="1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členy</a:t>
            </a:r>
            <a:r>
              <a:rPr lang="en-US" sz="3000" dirty="0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)</a:t>
            </a:r>
          </a:p>
          <a:p>
            <a:pPr marL="457200" lvl="0" indent="-457200">
              <a:lnSpc>
                <a:spcPct val="12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3000" b="1" i="1" dirty="0" err="1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předmětová</a:t>
            </a:r>
            <a:r>
              <a:rPr lang="en-US" sz="3000" b="1" i="1" dirty="0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 </a:t>
            </a:r>
            <a:r>
              <a:rPr lang="en-US" sz="3000" b="1" i="1" dirty="0" err="1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hesla</a:t>
            </a:r>
            <a:r>
              <a:rPr lang="en-US" sz="3000" i="1" dirty="0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 </a:t>
            </a:r>
            <a:r>
              <a:rPr lang="cs-CZ" sz="3000" i="1" dirty="0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-</a:t>
            </a:r>
            <a:r>
              <a:rPr lang="en-US" sz="3000" i="1" dirty="0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 </a:t>
            </a:r>
            <a:r>
              <a:rPr lang="en-US" sz="3000" i="1" dirty="0" err="1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katalogy</a:t>
            </a:r>
            <a:r>
              <a:rPr lang="en-US" sz="3000" i="1" dirty="0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 </a:t>
            </a:r>
            <a:r>
              <a:rPr lang="en-US" sz="3000" i="1" dirty="0" err="1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knihoven</a:t>
            </a:r>
            <a:endParaRPr lang="cs-CZ" sz="3000" i="1" dirty="0">
              <a:solidFill>
                <a:schemeClr val="dk1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  <a:sym typeface="Verdana"/>
            </a:endParaRPr>
          </a:p>
          <a:p>
            <a:pPr marL="914400" lvl="1" indent="-457200">
              <a:lnSpc>
                <a:spcPct val="12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Wingdings" panose="05000000000000000000" pitchFamily="2" charset="2"/>
              <a:buChar char="v"/>
            </a:pPr>
            <a:r>
              <a:rPr lang="cs-CZ" sz="2800" dirty="0" err="1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Nejvýznamější</a:t>
            </a: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 hesla charakterizující celý dokument - obdobné v dalších dokumentech.</a:t>
            </a:r>
          </a:p>
          <a:p>
            <a:pPr marL="457200" lvl="1">
              <a:lnSpc>
                <a:spcPct val="120000"/>
              </a:lnSpc>
              <a:spcBef>
                <a:spcPts val="600"/>
              </a:spcBef>
              <a:buClr>
                <a:schemeClr val="dk1"/>
              </a:buClr>
              <a:buSzPct val="100000"/>
            </a:pPr>
            <a:r>
              <a:rPr lang="en-US" sz="2800" b="1" i="1" dirty="0" err="1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Př</a:t>
            </a:r>
            <a:r>
              <a:rPr lang="en-US" sz="2800" b="1" i="1" dirty="0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. </a:t>
            </a:r>
            <a:r>
              <a:rPr lang="cs-CZ" sz="2800" b="1" i="1" dirty="0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KS </a:t>
            </a:r>
            <a:r>
              <a:rPr lang="en-US" sz="2800" b="1" i="1" dirty="0" err="1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psychické</a:t>
            </a:r>
            <a:r>
              <a:rPr lang="en-US" sz="2800" b="1" i="1" dirty="0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 trauma; </a:t>
            </a:r>
            <a:r>
              <a:rPr lang="en-US" sz="2800" b="1" i="1" dirty="0" err="1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pacienti</a:t>
            </a:r>
            <a:r>
              <a:rPr lang="en-US" sz="2800" b="1" i="1" dirty="0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; </a:t>
            </a:r>
            <a:r>
              <a:rPr lang="en-US" sz="2800" b="1" i="1" dirty="0" err="1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rodina</a:t>
            </a:r>
            <a:r>
              <a:rPr lang="en-US" sz="2800" b="1" i="1" dirty="0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; </a:t>
            </a:r>
            <a:r>
              <a:rPr lang="en-US" sz="2800" b="1" i="1" dirty="0" err="1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vztahy</a:t>
            </a:r>
            <a:endParaRPr lang="cs-CZ" sz="2800" b="1" i="1" dirty="0">
              <a:solidFill>
                <a:schemeClr val="dk1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  <a:sym typeface="Verdana"/>
            </a:endParaRPr>
          </a:p>
          <a:p>
            <a:pPr marL="457200" lvl="1">
              <a:lnSpc>
                <a:spcPct val="120000"/>
              </a:lnSpc>
              <a:spcBef>
                <a:spcPts val="600"/>
              </a:spcBef>
              <a:buClr>
                <a:schemeClr val="dk1"/>
              </a:buClr>
              <a:buSzPct val="100000"/>
            </a:pPr>
            <a:r>
              <a:rPr lang="cs-CZ" sz="2800" b="1" i="1" dirty="0" err="1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Př</a:t>
            </a:r>
            <a:r>
              <a:rPr lang="en-US" sz="2800" b="1" i="1" dirty="0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.</a:t>
            </a:r>
            <a:r>
              <a:rPr lang="cs-CZ" sz="2800" b="1" i="1" dirty="0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 PH</a:t>
            </a:r>
            <a:r>
              <a:rPr lang="en-US" sz="2800" b="1" i="1" dirty="0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 </a:t>
            </a:r>
            <a:r>
              <a:rPr lang="en-US" sz="2800" b="1" i="1" dirty="0" err="1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psychické</a:t>
            </a:r>
            <a:r>
              <a:rPr lang="en-US" sz="2800" b="1" i="1" dirty="0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 trauma </a:t>
            </a:r>
            <a:r>
              <a:rPr lang="cs-CZ" sz="2800" b="1" i="1" dirty="0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-</a:t>
            </a:r>
            <a:r>
              <a:rPr lang="en-US" sz="2800" b="1" i="1" dirty="0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 </a:t>
            </a:r>
            <a:r>
              <a:rPr lang="en-US" sz="2800" b="1" i="1" dirty="0" err="1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pacienti</a:t>
            </a:r>
            <a:r>
              <a:rPr lang="en-US" sz="2800" b="1" i="1" dirty="0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 </a:t>
            </a:r>
            <a:r>
              <a:rPr lang="cs-CZ" sz="2800" b="1" i="1" dirty="0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-</a:t>
            </a:r>
            <a:r>
              <a:rPr lang="en-US" sz="2800" b="1" i="1" dirty="0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 </a:t>
            </a:r>
            <a:r>
              <a:rPr lang="en-US" sz="2800" b="1" i="1" dirty="0" err="1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rodinné</a:t>
            </a:r>
            <a:r>
              <a:rPr lang="en-US" sz="2800" b="1" i="1" dirty="0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 </a:t>
            </a:r>
            <a:r>
              <a:rPr lang="en-US" sz="2800" b="1" i="1" dirty="0" err="1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vztahy</a:t>
            </a:r>
            <a:endParaRPr lang="en-US" sz="2800" b="1" i="1" dirty="0">
              <a:solidFill>
                <a:schemeClr val="dk1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  <a:sym typeface="Verdan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None/>
            </a:pPr>
            <a:endParaRPr sz="36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g5ffc877e4a_0_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" y="0"/>
            <a:ext cx="914377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g5ffc877e4a_0_30"/>
          <p:cNvSpPr txBox="1"/>
          <p:nvPr/>
        </p:nvSpPr>
        <p:spPr>
          <a:xfrm>
            <a:off x="998920" y="961334"/>
            <a:ext cx="72882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90000"/>
              </a:lnSpc>
              <a:buSzPts val="6000"/>
            </a:pPr>
            <a:r>
              <a:rPr lang="cs-CZ" altLang="cs-CZ" sz="6000" b="1" dirty="0">
                <a:solidFill>
                  <a:schemeClr val="bg1"/>
                </a:solidFill>
              </a:rPr>
              <a:t>Vím, co hledám, co dál? </a:t>
            </a:r>
            <a:endParaRPr lang="cs-CZ" sz="6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D1F4298-DF42-4F4C-8C58-4530C294C9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5041" y="3095809"/>
            <a:ext cx="3107184" cy="2417223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804410AB-FADF-46D4-9B0E-EBE555F0FF1C}"/>
              </a:ext>
            </a:extLst>
          </p:cNvPr>
          <p:cNvSpPr txBox="1"/>
          <p:nvPr/>
        </p:nvSpPr>
        <p:spPr>
          <a:xfrm>
            <a:off x="3488924" y="5619565"/>
            <a:ext cx="27343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Zdroj: https://www.texanfit.com/jesses-journal/whats-next/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6211f007f8_0_35"/>
          <p:cNvSpPr txBox="1"/>
          <p:nvPr/>
        </p:nvSpPr>
        <p:spPr>
          <a:xfrm>
            <a:off x="408469" y="310718"/>
            <a:ext cx="8336036" cy="599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20000"/>
              </a:lnSpc>
              <a:buClr>
                <a:prstClr val="black"/>
              </a:buClr>
              <a:buSzPct val="25000"/>
            </a:pPr>
            <a:r>
              <a:rPr lang="en-US" sz="3500" b="1" kern="1200" dirty="0" err="1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Individuální</a:t>
            </a:r>
            <a:r>
              <a:rPr lang="en-US" sz="3500" b="1" kern="1200" dirty="0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 </a:t>
            </a:r>
            <a:r>
              <a:rPr lang="en-US" sz="3500" b="1" kern="1200" dirty="0" err="1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specifikace</a:t>
            </a:r>
            <a:endParaRPr lang="en-US" sz="3500" b="1" kern="1200" dirty="0">
              <a:solidFill>
                <a:prstClr val="black"/>
              </a:solidFill>
              <a:latin typeface="Calibri"/>
              <a:ea typeface="Verdana"/>
              <a:cs typeface="Verdana"/>
              <a:sym typeface="Verdana"/>
            </a:endParaRPr>
          </a:p>
          <a:p>
            <a:pPr lvl="0">
              <a:lnSpc>
                <a:spcPct val="120000"/>
              </a:lnSpc>
              <a:spcBef>
                <a:spcPts val="1700"/>
              </a:spcBef>
              <a:buClr>
                <a:srgbClr val="008000"/>
              </a:buClr>
              <a:buSzPct val="25000"/>
            </a:pPr>
            <a:r>
              <a:rPr lang="en-US" sz="3000" b="1" kern="1200" dirty="0" err="1">
                <a:solidFill>
                  <a:srgbClr val="3333CC"/>
                </a:solidFill>
                <a:latin typeface="Calibri"/>
                <a:ea typeface="Verdana"/>
                <a:cs typeface="Verdana"/>
                <a:sym typeface="Verdana"/>
              </a:rPr>
              <a:t>Časové</a:t>
            </a:r>
            <a:r>
              <a:rPr lang="en-US" sz="3000" b="1" kern="1200" dirty="0">
                <a:solidFill>
                  <a:srgbClr val="3333CC"/>
                </a:solidFill>
                <a:latin typeface="Calibri"/>
                <a:ea typeface="Verdana"/>
                <a:cs typeface="Verdana"/>
                <a:sym typeface="Verdana"/>
              </a:rPr>
              <a:t> </a:t>
            </a:r>
            <a:r>
              <a:rPr lang="en-US" sz="3000" b="1" kern="1200" dirty="0" err="1">
                <a:solidFill>
                  <a:srgbClr val="3333CC"/>
                </a:solidFill>
                <a:latin typeface="Calibri"/>
                <a:ea typeface="Verdana"/>
                <a:cs typeface="Verdana"/>
                <a:sym typeface="Verdana"/>
              </a:rPr>
              <a:t>rozmezí</a:t>
            </a:r>
            <a:r>
              <a:rPr lang="cs-CZ" sz="3000" b="1" kern="1200" dirty="0">
                <a:solidFill>
                  <a:srgbClr val="3333CC"/>
                </a:solidFill>
                <a:latin typeface="Calibri"/>
                <a:ea typeface="Verdana"/>
                <a:cs typeface="Verdana"/>
                <a:sym typeface="Verdana"/>
              </a:rPr>
              <a:t>:</a:t>
            </a:r>
            <a:endParaRPr lang="en-US" sz="3000" b="1" kern="1200" dirty="0">
              <a:solidFill>
                <a:srgbClr val="3333CC"/>
              </a:solidFill>
              <a:latin typeface="Calibri"/>
              <a:ea typeface="Verdana"/>
              <a:cs typeface="Verdana"/>
              <a:sym typeface="Verdana"/>
            </a:endParaRPr>
          </a:p>
          <a:p>
            <a:pPr lvl="0">
              <a:lnSpc>
                <a:spcPct val="120000"/>
              </a:lnSpc>
              <a:spcBef>
                <a:spcPts val="520"/>
              </a:spcBef>
              <a:buClr>
                <a:prstClr val="black"/>
              </a:buClr>
              <a:buSzPct val="25000"/>
            </a:pPr>
            <a:r>
              <a:rPr lang="en-US" sz="3000" kern="1200" dirty="0" err="1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Monografie</a:t>
            </a:r>
            <a:r>
              <a:rPr lang="en-US" sz="3000" kern="1200" dirty="0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 „</a:t>
            </a:r>
            <a:r>
              <a:rPr lang="en-US" sz="3000" kern="1200" dirty="0" err="1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klasiků</a:t>
            </a:r>
            <a:r>
              <a:rPr lang="en-US" sz="3000" kern="1200" dirty="0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“ </a:t>
            </a:r>
            <a:r>
              <a:rPr lang="en-US" sz="3000" kern="1200" dirty="0" err="1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nebo</a:t>
            </a:r>
            <a:r>
              <a:rPr lang="en-US" sz="3000" kern="1200" dirty="0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 </a:t>
            </a:r>
            <a:r>
              <a:rPr lang="en-US" sz="3000" kern="1200" dirty="0" err="1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aktuální</a:t>
            </a:r>
            <a:r>
              <a:rPr lang="en-US" sz="3000" kern="1200" dirty="0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 </a:t>
            </a:r>
            <a:r>
              <a:rPr lang="en-US" sz="3000" kern="1200" dirty="0" err="1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výzkumy</a:t>
            </a:r>
            <a:r>
              <a:rPr lang="en-US" sz="3000" kern="1200" dirty="0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?</a:t>
            </a:r>
          </a:p>
          <a:p>
            <a:pPr>
              <a:lnSpc>
                <a:spcPct val="120000"/>
              </a:lnSpc>
              <a:spcBef>
                <a:spcPts val="520"/>
              </a:spcBef>
              <a:buClr>
                <a:srgbClr val="008000"/>
              </a:buClr>
              <a:buSzPct val="25000"/>
            </a:pPr>
            <a:r>
              <a:rPr lang="en-US" sz="3000" b="1" kern="1200" dirty="0" err="1">
                <a:solidFill>
                  <a:srgbClr val="3333CC"/>
                </a:solidFill>
                <a:latin typeface="Calibri"/>
                <a:ea typeface="Verdana"/>
                <a:sym typeface="Verdana"/>
              </a:rPr>
              <a:t>Typy</a:t>
            </a:r>
            <a:r>
              <a:rPr lang="en-US" sz="3000" b="1" kern="1200" dirty="0">
                <a:solidFill>
                  <a:srgbClr val="3333CC"/>
                </a:solidFill>
                <a:latin typeface="Calibri"/>
                <a:ea typeface="Verdana"/>
                <a:sym typeface="Verdana"/>
              </a:rPr>
              <a:t> </a:t>
            </a:r>
            <a:r>
              <a:rPr lang="en-US" sz="3000" b="1" kern="1200" dirty="0" err="1">
                <a:solidFill>
                  <a:srgbClr val="3333CC"/>
                </a:solidFill>
                <a:latin typeface="Calibri"/>
                <a:ea typeface="Verdana"/>
                <a:sym typeface="Verdana"/>
              </a:rPr>
              <a:t>dokumentů</a:t>
            </a:r>
            <a:r>
              <a:rPr lang="cs-CZ" sz="3000" b="1" kern="1200" dirty="0">
                <a:solidFill>
                  <a:srgbClr val="3333CC"/>
                </a:solidFill>
                <a:latin typeface="Calibri"/>
                <a:ea typeface="Verdana"/>
                <a:sym typeface="Verdana"/>
              </a:rPr>
              <a:t>:</a:t>
            </a:r>
            <a:r>
              <a:rPr lang="en-US" sz="3000" b="1" kern="1200" dirty="0">
                <a:solidFill>
                  <a:srgbClr val="3333CC"/>
                </a:solidFill>
                <a:latin typeface="Calibri"/>
                <a:ea typeface="Verdana"/>
                <a:sym typeface="Verdana"/>
              </a:rPr>
              <a:t> </a:t>
            </a:r>
          </a:p>
          <a:p>
            <a:pPr lvl="0">
              <a:lnSpc>
                <a:spcPct val="120000"/>
              </a:lnSpc>
              <a:spcBef>
                <a:spcPts val="520"/>
              </a:spcBef>
              <a:buClr>
                <a:prstClr val="black"/>
              </a:buClr>
              <a:buSzPct val="25000"/>
            </a:pPr>
            <a:r>
              <a:rPr lang="en-US" sz="3000" kern="1200" dirty="0" err="1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Odborné</a:t>
            </a:r>
            <a:r>
              <a:rPr lang="en-US" sz="3000" kern="1200" dirty="0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 </a:t>
            </a:r>
            <a:r>
              <a:rPr lang="en-US" sz="3000" kern="1200" dirty="0" err="1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časopisy</a:t>
            </a:r>
            <a:r>
              <a:rPr lang="en-US" sz="3000" kern="1200" dirty="0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, </a:t>
            </a:r>
            <a:r>
              <a:rPr lang="en-US" sz="3000" kern="1200" dirty="0" err="1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kapitoly</a:t>
            </a:r>
            <a:r>
              <a:rPr lang="en-US" sz="3000" kern="1200" dirty="0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 z </a:t>
            </a:r>
            <a:r>
              <a:rPr lang="en-US" sz="3000" kern="1200" dirty="0" err="1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knih</a:t>
            </a:r>
            <a:r>
              <a:rPr lang="en-US" sz="3000" kern="1200" dirty="0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, </a:t>
            </a:r>
            <a:r>
              <a:rPr lang="en-US" sz="3000" kern="1200" dirty="0" err="1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příspěvky</a:t>
            </a:r>
            <a:r>
              <a:rPr lang="en-US" sz="3000" kern="1200" dirty="0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 </a:t>
            </a:r>
            <a:endParaRPr lang="cs-CZ" sz="3000" kern="1200" dirty="0">
              <a:solidFill>
                <a:prstClr val="black"/>
              </a:solidFill>
              <a:latin typeface="Calibri"/>
              <a:ea typeface="Verdana"/>
              <a:cs typeface="Verdana"/>
              <a:sym typeface="Verdana"/>
            </a:endParaRPr>
          </a:p>
          <a:p>
            <a:pPr lvl="0">
              <a:lnSpc>
                <a:spcPct val="120000"/>
              </a:lnSpc>
              <a:spcBef>
                <a:spcPts val="520"/>
              </a:spcBef>
              <a:buClr>
                <a:prstClr val="black"/>
              </a:buClr>
              <a:buSzPct val="25000"/>
            </a:pPr>
            <a:r>
              <a:rPr lang="en-US" sz="3000" kern="1200" dirty="0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z </a:t>
            </a:r>
            <a:r>
              <a:rPr lang="en-US" sz="3000" kern="1200" dirty="0" err="1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konferencí</a:t>
            </a:r>
            <a:r>
              <a:rPr lang="en-US" sz="3000" kern="1200" dirty="0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, </a:t>
            </a:r>
            <a:r>
              <a:rPr lang="cs-CZ" sz="3000" kern="1200" dirty="0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dizertační práce, </a:t>
            </a:r>
            <a:r>
              <a:rPr lang="en-US" sz="3000" kern="1200" dirty="0" err="1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zpravodajství</a:t>
            </a:r>
            <a:endParaRPr lang="en-US" sz="3000" kern="1200" dirty="0">
              <a:solidFill>
                <a:prstClr val="black"/>
              </a:solidFill>
              <a:latin typeface="Calibri"/>
              <a:ea typeface="Verdana"/>
              <a:cs typeface="Verdana"/>
              <a:sym typeface="Verdana"/>
            </a:endParaRPr>
          </a:p>
          <a:p>
            <a:pPr lvl="0">
              <a:lnSpc>
                <a:spcPct val="120000"/>
              </a:lnSpc>
              <a:spcBef>
                <a:spcPts val="520"/>
              </a:spcBef>
              <a:buClr>
                <a:srgbClr val="008000"/>
              </a:buClr>
              <a:buSzPct val="25000"/>
            </a:pPr>
            <a:r>
              <a:rPr lang="en-US" sz="3000" b="1" kern="1200" dirty="0" err="1">
                <a:solidFill>
                  <a:srgbClr val="3333CC"/>
                </a:solidFill>
                <a:latin typeface="Calibri"/>
                <a:ea typeface="Verdana"/>
                <a:sym typeface="Verdana"/>
              </a:rPr>
              <a:t>Typ</a:t>
            </a:r>
            <a:r>
              <a:rPr lang="en-US" sz="3000" b="1" kern="1200" dirty="0">
                <a:solidFill>
                  <a:srgbClr val="3333CC"/>
                </a:solidFill>
                <a:latin typeface="Calibri"/>
                <a:ea typeface="Verdana"/>
                <a:sym typeface="Verdana"/>
              </a:rPr>
              <a:t> </a:t>
            </a:r>
            <a:r>
              <a:rPr lang="en-US" sz="3000" b="1" kern="1200" dirty="0" err="1">
                <a:solidFill>
                  <a:srgbClr val="3333CC"/>
                </a:solidFill>
                <a:latin typeface="Calibri"/>
                <a:ea typeface="Verdana"/>
                <a:sym typeface="Verdana"/>
              </a:rPr>
              <a:t>dat</a:t>
            </a:r>
            <a:r>
              <a:rPr lang="cs-CZ" sz="3000" b="1" kern="1200" dirty="0">
                <a:solidFill>
                  <a:srgbClr val="3333CC"/>
                </a:solidFill>
                <a:latin typeface="Calibri"/>
                <a:ea typeface="Verdana"/>
                <a:sym typeface="Verdana"/>
              </a:rPr>
              <a:t>:</a:t>
            </a:r>
            <a:r>
              <a:rPr lang="en-US" sz="3000" b="1" kern="1200" dirty="0">
                <a:solidFill>
                  <a:srgbClr val="3333CC"/>
                </a:solidFill>
                <a:latin typeface="Calibri"/>
                <a:ea typeface="Verdana"/>
                <a:sym typeface="Verdana"/>
              </a:rPr>
              <a:t> </a:t>
            </a:r>
            <a:r>
              <a:rPr lang="en-US" sz="3000" kern="1200" dirty="0" err="1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obrázky</a:t>
            </a:r>
            <a:r>
              <a:rPr lang="en-US" sz="3000" kern="1200" dirty="0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, text, audio, video</a:t>
            </a:r>
          </a:p>
          <a:p>
            <a:pPr lvl="0">
              <a:lnSpc>
                <a:spcPct val="120000"/>
              </a:lnSpc>
              <a:spcBef>
                <a:spcPts val="520"/>
              </a:spcBef>
              <a:buClr>
                <a:srgbClr val="008000"/>
              </a:buClr>
              <a:buSzPct val="25000"/>
            </a:pPr>
            <a:r>
              <a:rPr lang="en-US" sz="3000" b="1" kern="1200" dirty="0" err="1">
                <a:solidFill>
                  <a:srgbClr val="3333CC"/>
                </a:solidFill>
                <a:latin typeface="Calibri"/>
                <a:ea typeface="Verdana"/>
                <a:sym typeface="Verdana"/>
              </a:rPr>
              <a:t>Jazyk</a:t>
            </a:r>
            <a:r>
              <a:rPr lang="en-US" sz="3000" b="1" kern="1200" dirty="0">
                <a:solidFill>
                  <a:srgbClr val="3333CC"/>
                </a:solidFill>
                <a:latin typeface="Calibri"/>
                <a:ea typeface="Verdana"/>
                <a:sym typeface="Verdana"/>
              </a:rPr>
              <a:t> </a:t>
            </a:r>
            <a:r>
              <a:rPr lang="en-US" sz="3000" b="1" kern="1200" dirty="0" err="1">
                <a:solidFill>
                  <a:srgbClr val="3333CC"/>
                </a:solidFill>
                <a:latin typeface="Calibri"/>
                <a:ea typeface="Verdana"/>
                <a:sym typeface="Verdana"/>
              </a:rPr>
              <a:t>dokumentů</a:t>
            </a:r>
            <a:r>
              <a:rPr lang="cs-CZ" sz="3000" b="1" kern="1200" dirty="0">
                <a:solidFill>
                  <a:srgbClr val="3333CC"/>
                </a:solidFill>
                <a:latin typeface="Calibri"/>
                <a:ea typeface="Verdana"/>
                <a:sym typeface="Verdana"/>
              </a:rPr>
              <a:t>:</a:t>
            </a:r>
            <a:r>
              <a:rPr lang="en-US" sz="3000" b="1" kern="1200" dirty="0">
                <a:solidFill>
                  <a:srgbClr val="3333CC"/>
                </a:solidFill>
                <a:latin typeface="Calibri"/>
                <a:ea typeface="Verdana"/>
                <a:sym typeface="Verdana"/>
              </a:rPr>
              <a:t> </a:t>
            </a:r>
            <a:r>
              <a:rPr lang="cs-CZ" sz="3000" kern="1200" dirty="0">
                <a:solidFill>
                  <a:prstClr val="black"/>
                </a:solidFill>
                <a:latin typeface="Calibri"/>
                <a:ea typeface="Verdana"/>
                <a:sym typeface="Verdana"/>
              </a:rPr>
              <a:t>cca</a:t>
            </a:r>
            <a:r>
              <a:rPr lang="cs-CZ" sz="3000" b="1" kern="1200" dirty="0">
                <a:solidFill>
                  <a:prstClr val="black"/>
                </a:solidFill>
                <a:latin typeface="Calibri"/>
                <a:ea typeface="Verdana"/>
                <a:sym typeface="Verdana"/>
              </a:rPr>
              <a:t> </a:t>
            </a:r>
            <a:r>
              <a:rPr lang="en-US" sz="3000" kern="1200" dirty="0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90% </a:t>
            </a:r>
            <a:r>
              <a:rPr lang="en-US" sz="3000" kern="1200" dirty="0" err="1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anglických</a:t>
            </a:r>
            <a:r>
              <a:rPr lang="en-US" sz="3000" kern="1200" dirty="0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 </a:t>
            </a:r>
            <a:r>
              <a:rPr lang="en-US" sz="3000" kern="1200" dirty="0" err="1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zdrojů</a:t>
            </a:r>
            <a:endParaRPr lang="en-US" sz="3000" kern="1200" dirty="0">
              <a:solidFill>
                <a:prstClr val="black"/>
              </a:solidFill>
              <a:latin typeface="Calibri"/>
              <a:ea typeface="Verdana"/>
              <a:cs typeface="Verdana"/>
              <a:sym typeface="Verdana"/>
            </a:endParaRPr>
          </a:p>
          <a:p>
            <a:pPr lvl="0">
              <a:lnSpc>
                <a:spcPct val="120000"/>
              </a:lnSpc>
              <a:spcBef>
                <a:spcPts val="520"/>
              </a:spcBef>
              <a:buClr>
                <a:srgbClr val="008000"/>
              </a:buClr>
              <a:buSzPct val="25000"/>
            </a:pPr>
            <a:r>
              <a:rPr lang="en-US" sz="3000" b="1" kern="1200" dirty="0">
                <a:solidFill>
                  <a:srgbClr val="3333CC"/>
                </a:solidFill>
                <a:latin typeface="Calibri"/>
                <a:ea typeface="Verdana"/>
                <a:sym typeface="Verdana"/>
              </a:rPr>
              <a:t>Forma</a:t>
            </a:r>
            <a:r>
              <a:rPr lang="cs-CZ" sz="3000" b="1" kern="1200" dirty="0">
                <a:solidFill>
                  <a:srgbClr val="3333CC"/>
                </a:solidFill>
                <a:latin typeface="Calibri"/>
                <a:ea typeface="Verdana"/>
                <a:sym typeface="Verdana"/>
              </a:rPr>
              <a:t>:</a:t>
            </a:r>
            <a:r>
              <a:rPr lang="en-US" sz="3000" b="1" kern="1200" dirty="0">
                <a:solidFill>
                  <a:srgbClr val="00B3BA"/>
                </a:solidFill>
                <a:latin typeface="Calibri"/>
                <a:ea typeface="Verdana"/>
                <a:cs typeface="Verdana"/>
                <a:sym typeface="Verdana"/>
              </a:rPr>
              <a:t> </a:t>
            </a:r>
            <a:r>
              <a:rPr lang="en-US" sz="3000" b="1" kern="1200" dirty="0" err="1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odborná</a:t>
            </a:r>
            <a:r>
              <a:rPr lang="en-US" sz="3000" kern="1200" dirty="0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 x </a:t>
            </a:r>
            <a:r>
              <a:rPr lang="en-US" sz="3000" kern="1200" dirty="0" err="1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populárně</a:t>
            </a:r>
            <a:r>
              <a:rPr lang="en-US" sz="3000" kern="1200" dirty="0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 </a:t>
            </a:r>
            <a:r>
              <a:rPr lang="en-US" sz="3000" kern="1200" dirty="0" err="1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naučná</a:t>
            </a:r>
            <a:endParaRPr lang="en-US" sz="3000" kern="1200" dirty="0">
              <a:solidFill>
                <a:prstClr val="black"/>
              </a:solidFill>
              <a:latin typeface="Calibri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061717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6211f007f8_0_35"/>
          <p:cNvSpPr txBox="1">
            <a:spLocks noGrp="1"/>
          </p:cNvSpPr>
          <p:nvPr>
            <p:ph type="title"/>
          </p:nvPr>
        </p:nvSpPr>
        <p:spPr>
          <a:xfrm>
            <a:off x="380075" y="392332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r>
              <a:rPr lang="cs-CZ" altLang="cs-CZ" sz="4000" b="1" dirty="0">
                <a:solidFill>
                  <a:srgbClr val="3333C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Co se dá najít?</a:t>
            </a:r>
            <a:endParaRPr lang="cs-CZ" sz="4000" b="1" dirty="0">
              <a:solidFill>
                <a:srgbClr val="3333CC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0" name="Google Shape;210;g6211f007f8_0_35"/>
          <p:cNvSpPr txBox="1"/>
          <p:nvPr/>
        </p:nvSpPr>
        <p:spPr>
          <a:xfrm>
            <a:off x="380075" y="11742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457200">
              <a:lnSpc>
                <a:spcPct val="120000"/>
              </a:lnSpc>
              <a:buClr>
                <a:srgbClr val="111111"/>
              </a:buClr>
              <a:buFont typeface="Wingdings" panose="05000000000000000000" pitchFamily="2" charset="2"/>
              <a:buChar char="q"/>
            </a:pPr>
            <a:r>
              <a:rPr lang="cs-CZ" altLang="cs-CZ" sz="30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informace nutné pro </a:t>
            </a:r>
            <a:r>
              <a:rPr lang="cs-CZ" altLang="cs-CZ" sz="30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základní orientaci</a:t>
            </a:r>
            <a:r>
              <a:rPr lang="cs-CZ" altLang="cs-CZ" sz="30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 tématu</a:t>
            </a:r>
          </a:p>
          <a:p>
            <a:pPr marL="457200" indent="-457200">
              <a:lnSpc>
                <a:spcPct val="120000"/>
              </a:lnSpc>
              <a:buClr>
                <a:srgbClr val="111111"/>
              </a:buClr>
              <a:buFont typeface="Wingdings" panose="05000000000000000000" pitchFamily="2" charset="2"/>
              <a:buChar char="q"/>
            </a:pPr>
            <a:r>
              <a:rPr lang="cs-CZ" altLang="cs-CZ" sz="30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informace doplňující a okrajové, ale důležité pro </a:t>
            </a:r>
            <a:r>
              <a:rPr lang="cs-CZ" altLang="cs-CZ" sz="30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specifičnost</a:t>
            </a:r>
            <a:r>
              <a:rPr lang="cs-CZ" altLang="cs-CZ" sz="30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práce</a:t>
            </a:r>
          </a:p>
          <a:p>
            <a:pPr marL="457200" indent="-457200">
              <a:lnSpc>
                <a:spcPct val="120000"/>
              </a:lnSpc>
              <a:buClr>
                <a:srgbClr val="111111"/>
              </a:buClr>
              <a:buFont typeface="Wingdings" panose="05000000000000000000" pitchFamily="2" charset="2"/>
              <a:buChar char="q"/>
            </a:pPr>
            <a:r>
              <a:rPr lang="cs-CZ" altLang="cs-CZ" sz="30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zdroje </a:t>
            </a:r>
            <a:r>
              <a:rPr lang="cs-CZ" altLang="cs-CZ" sz="30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podporující argumentaci</a:t>
            </a:r>
            <a:r>
              <a:rPr lang="cs-CZ" altLang="cs-CZ" sz="30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autora</a:t>
            </a:r>
          </a:p>
          <a:p>
            <a:pPr marL="457200" indent="-457200">
              <a:lnSpc>
                <a:spcPct val="120000"/>
              </a:lnSpc>
              <a:buClr>
                <a:srgbClr val="111111"/>
              </a:buClr>
              <a:buFont typeface="Wingdings" panose="05000000000000000000" pitchFamily="2" charset="2"/>
              <a:buChar char="q"/>
            </a:pPr>
            <a:r>
              <a:rPr lang="cs-CZ" altLang="cs-CZ" sz="30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zdroje vůči kterým se autor </a:t>
            </a:r>
            <a:r>
              <a:rPr lang="cs-CZ" altLang="cs-CZ" sz="30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vymezuje</a:t>
            </a:r>
          </a:p>
          <a:p>
            <a:pPr marL="457200" indent="-457200">
              <a:lnSpc>
                <a:spcPct val="120000"/>
              </a:lnSpc>
              <a:buClr>
                <a:srgbClr val="111111"/>
              </a:buClr>
              <a:buFont typeface="Wingdings" panose="05000000000000000000" pitchFamily="2" charset="2"/>
              <a:buChar char="q"/>
            </a:pPr>
            <a:r>
              <a:rPr lang="cs-CZ" altLang="cs-CZ" sz="30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faktografické</a:t>
            </a:r>
            <a:r>
              <a:rPr lang="cs-CZ" altLang="cs-CZ" sz="30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zdroje nutné pro analýzu, komparaci, syntézu, atp.</a:t>
            </a:r>
            <a:endParaRPr lang="en-US" sz="3000" dirty="0">
              <a:solidFill>
                <a:schemeClr val="dk1"/>
              </a:solidFill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  <a:p>
            <a:pPr marL="431999" marR="0" lvl="0" indent="-30499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None/>
            </a:pPr>
            <a:endParaRPr sz="2775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960"/>
              <a:buFont typeface="Arial"/>
              <a:buNone/>
            </a:pPr>
            <a:endParaRPr sz="296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0780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6211f007f8_0_35"/>
          <p:cNvSpPr txBox="1">
            <a:spLocks noGrp="1"/>
          </p:cNvSpPr>
          <p:nvPr>
            <p:ph type="title"/>
          </p:nvPr>
        </p:nvSpPr>
        <p:spPr>
          <a:xfrm>
            <a:off x="380075" y="418966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r>
              <a:rPr lang="cs-CZ" altLang="cs-CZ" sz="4000" b="1" dirty="0">
                <a:solidFill>
                  <a:srgbClr val="3333C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Kde můžu hledat?</a:t>
            </a:r>
            <a:endParaRPr lang="cs-CZ" sz="4000" b="1" dirty="0">
              <a:solidFill>
                <a:srgbClr val="3333CC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0" name="Google Shape;210;g6211f007f8_0_35"/>
          <p:cNvSpPr txBox="1"/>
          <p:nvPr/>
        </p:nvSpPr>
        <p:spPr>
          <a:xfrm>
            <a:off x="380075" y="1413897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>
              <a:lnSpc>
                <a:spcPct val="120000"/>
              </a:lnSpc>
              <a:buClr>
                <a:prstClr val="black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3000" kern="1200" dirty="0" err="1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Specializované</a:t>
            </a:r>
            <a:r>
              <a:rPr lang="en-US" sz="3000" kern="1200" dirty="0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 </a:t>
            </a:r>
            <a:r>
              <a:rPr lang="en-US" sz="3000" kern="1200" dirty="0" err="1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odborné</a:t>
            </a:r>
            <a:r>
              <a:rPr lang="en-US" sz="3000" kern="1200" dirty="0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 </a:t>
            </a:r>
            <a:r>
              <a:rPr lang="en-US" sz="3000" kern="1200" dirty="0" err="1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databáze</a:t>
            </a:r>
            <a:endParaRPr lang="en-US" sz="3000" kern="1200" dirty="0">
              <a:solidFill>
                <a:prstClr val="black"/>
              </a:solidFill>
              <a:latin typeface="Calibri"/>
              <a:ea typeface="Verdana"/>
              <a:cs typeface="Verdana"/>
              <a:sym typeface="Verdana"/>
            </a:endParaRPr>
          </a:p>
          <a:p>
            <a:pPr marL="457200" lvl="0" indent="-457200">
              <a:lnSpc>
                <a:spcPct val="120000"/>
              </a:lnSpc>
              <a:spcBef>
                <a:spcPts val="600"/>
              </a:spcBef>
              <a:buClr>
                <a:prstClr val="black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3000" kern="1200" dirty="0" err="1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Knihovní</a:t>
            </a:r>
            <a:r>
              <a:rPr lang="en-US" sz="3000" kern="1200" dirty="0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 </a:t>
            </a:r>
            <a:r>
              <a:rPr lang="en-US" sz="3000" kern="1200" dirty="0" err="1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katalogy</a:t>
            </a:r>
            <a:endParaRPr lang="en-US" sz="3000" kern="1200" dirty="0">
              <a:solidFill>
                <a:prstClr val="black"/>
              </a:solidFill>
              <a:latin typeface="Calibri"/>
              <a:ea typeface="Verdana"/>
              <a:cs typeface="Verdana"/>
              <a:sym typeface="Verdana"/>
            </a:endParaRPr>
          </a:p>
          <a:p>
            <a:pPr marL="457200" lvl="0" indent="-457200">
              <a:lnSpc>
                <a:spcPct val="120000"/>
              </a:lnSpc>
              <a:spcBef>
                <a:spcPts val="600"/>
              </a:spcBef>
              <a:buClr>
                <a:prstClr val="black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3000" kern="1200" dirty="0" err="1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Specializované</a:t>
            </a:r>
            <a:r>
              <a:rPr lang="en-US" sz="3000" kern="1200" dirty="0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 </a:t>
            </a:r>
            <a:r>
              <a:rPr lang="en-US" sz="3000" kern="1200" dirty="0" err="1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vyhledávače</a:t>
            </a:r>
            <a:r>
              <a:rPr lang="en-US" sz="3000" kern="1200" dirty="0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 </a:t>
            </a:r>
            <a:r>
              <a:rPr lang="en-US" sz="3000" kern="1200" dirty="0" err="1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odborných</a:t>
            </a:r>
            <a:r>
              <a:rPr lang="en-US" sz="3000" kern="1200" dirty="0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 </a:t>
            </a:r>
            <a:r>
              <a:rPr lang="en-US" sz="3000" kern="1200" dirty="0" err="1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informací</a:t>
            </a:r>
            <a:endParaRPr lang="en-US" sz="3000" kern="1200" dirty="0">
              <a:solidFill>
                <a:prstClr val="black"/>
              </a:solidFill>
              <a:latin typeface="Calibri"/>
              <a:ea typeface="Verdana"/>
              <a:cs typeface="Verdana"/>
              <a:sym typeface="Verdana"/>
            </a:endParaRPr>
          </a:p>
          <a:p>
            <a:pPr marL="457200" lvl="0" indent="-457200">
              <a:lnSpc>
                <a:spcPct val="120000"/>
              </a:lnSpc>
              <a:spcBef>
                <a:spcPts val="600"/>
              </a:spcBef>
              <a:buClr>
                <a:prstClr val="black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3000" kern="1200" dirty="0" err="1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Repozitáře</a:t>
            </a:r>
            <a:endParaRPr lang="en-US" sz="3000" kern="1200" dirty="0">
              <a:solidFill>
                <a:prstClr val="black"/>
              </a:solidFill>
              <a:latin typeface="Calibri"/>
              <a:ea typeface="Verdana"/>
              <a:cs typeface="Verdana"/>
              <a:sym typeface="Verdana"/>
            </a:endParaRPr>
          </a:p>
          <a:p>
            <a:pPr marL="457200" lvl="0" indent="-457200">
              <a:lnSpc>
                <a:spcPct val="120000"/>
              </a:lnSpc>
              <a:spcBef>
                <a:spcPts val="600"/>
              </a:spcBef>
              <a:buClr>
                <a:prstClr val="black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3000" kern="1200" dirty="0" err="1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Knihovny</a:t>
            </a:r>
            <a:endParaRPr lang="en-US" sz="3000" kern="1200" dirty="0">
              <a:solidFill>
                <a:prstClr val="black"/>
              </a:solidFill>
              <a:latin typeface="Calibri"/>
              <a:ea typeface="Verdana"/>
              <a:cs typeface="Verdana"/>
              <a:sym typeface="Verdana"/>
            </a:endParaRPr>
          </a:p>
          <a:p>
            <a:pPr marL="431999" marR="0" lvl="0" indent="-30499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None/>
            </a:pPr>
            <a:endParaRPr sz="2775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960"/>
              <a:buFont typeface="Arial"/>
              <a:buNone/>
            </a:pPr>
            <a:endParaRPr sz="296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1575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5ffc877e4a_0_41"/>
          <p:cNvSpPr txBox="1">
            <a:spLocks noGrp="1"/>
          </p:cNvSpPr>
          <p:nvPr>
            <p:ph type="title"/>
          </p:nvPr>
        </p:nvSpPr>
        <p:spPr>
          <a:xfrm>
            <a:off x="456367" y="439950"/>
            <a:ext cx="8231265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r>
              <a:rPr lang="cs-CZ" altLang="cs-CZ" sz="4000" b="1" dirty="0">
                <a:solidFill>
                  <a:srgbClr val="3333C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"Co" mi pomůže hledat?</a:t>
            </a:r>
            <a:endParaRPr lang="cs-CZ" sz="4000" b="1" dirty="0">
              <a:solidFill>
                <a:srgbClr val="3333CC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7" name="Google Shape;217;g5ffc877e4a_0_41"/>
          <p:cNvSpPr txBox="1"/>
          <p:nvPr/>
        </p:nvSpPr>
        <p:spPr>
          <a:xfrm>
            <a:off x="456367" y="1295891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1">
              <a:lnSpc>
                <a:spcPct val="120000"/>
              </a:lnSpc>
              <a:spcBef>
                <a:spcPts val="750"/>
              </a:spcBef>
              <a:buClrTx/>
            </a:pPr>
            <a:r>
              <a:rPr lang="cs-CZ" altLang="cs-CZ" sz="3000" b="1" kern="1200" dirty="0">
                <a:solidFill>
                  <a:srgbClr val="111111"/>
                </a:solidFill>
                <a:latin typeface="Calibri"/>
                <a:ea typeface="+mn-ea"/>
                <a:cs typeface="+mn-cs"/>
              </a:rPr>
              <a:t>1. Booleovský model</a:t>
            </a:r>
          </a:p>
          <a:p>
            <a:pPr lvl="1">
              <a:lnSpc>
                <a:spcPct val="120000"/>
              </a:lnSpc>
              <a:spcBef>
                <a:spcPts val="675"/>
              </a:spcBef>
              <a:buClrTx/>
            </a:pPr>
            <a:endParaRPr lang="cs-CZ" altLang="cs-CZ" sz="3000" kern="1200" dirty="0">
              <a:solidFill>
                <a:srgbClr val="111111"/>
              </a:solidFill>
              <a:latin typeface="Calibri"/>
              <a:ea typeface="+mn-ea"/>
              <a:cs typeface="+mn-cs"/>
            </a:endParaRPr>
          </a:p>
          <a:p>
            <a:pPr lvl="1">
              <a:lnSpc>
                <a:spcPct val="120000"/>
              </a:lnSpc>
              <a:spcBef>
                <a:spcPts val="675"/>
              </a:spcBef>
              <a:buClrTx/>
            </a:pPr>
            <a:r>
              <a:rPr lang="cs-CZ" altLang="cs-CZ" sz="3000" kern="1200" dirty="0">
                <a:solidFill>
                  <a:srgbClr val="111111"/>
                </a:solidFill>
                <a:latin typeface="Calibri"/>
                <a:ea typeface="+mn-ea"/>
                <a:cs typeface="+mn-cs"/>
              </a:rPr>
              <a:t>Nejrozšířenější - kombinace termínů pomocí logických operátorů AND, OR, NOT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None/>
            </a:pPr>
            <a:endParaRPr sz="2775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960"/>
              <a:buFont typeface="Arial"/>
              <a:buNone/>
            </a:pPr>
            <a:endParaRPr sz="296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D3F90E63-30D9-4EE1-99C2-E84D947C8256}"/>
              </a:ext>
            </a:extLst>
          </p:cNvPr>
          <p:cNvSpPr txBox="1"/>
          <p:nvPr/>
        </p:nvSpPr>
        <p:spPr>
          <a:xfrm>
            <a:off x="5060271" y="6480699"/>
            <a:ext cx="4083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i="1" dirty="0">
                <a:solidFill>
                  <a:srgbClr val="111111"/>
                </a:solidFill>
              </a:rPr>
              <a:t>Zdroj: Steinerová, </a:t>
            </a:r>
            <a:r>
              <a:rPr lang="cs-CZ" altLang="cs-CZ" i="1" dirty="0" err="1">
                <a:solidFill>
                  <a:srgbClr val="111111"/>
                </a:solidFill>
              </a:rPr>
              <a:t>Gřešková</a:t>
            </a:r>
            <a:r>
              <a:rPr lang="cs-CZ" altLang="cs-CZ" i="1" dirty="0">
                <a:solidFill>
                  <a:srgbClr val="111111"/>
                </a:solidFill>
              </a:rPr>
              <a:t> </a:t>
            </a:r>
            <a:r>
              <a:rPr lang="en-US" altLang="cs-CZ" i="1" dirty="0">
                <a:solidFill>
                  <a:srgbClr val="111111"/>
                </a:solidFill>
              </a:rPr>
              <a:t>&amp;</a:t>
            </a:r>
            <a:r>
              <a:rPr lang="cs-CZ" altLang="cs-CZ" i="1" dirty="0">
                <a:solidFill>
                  <a:srgbClr val="111111"/>
                </a:solidFill>
              </a:rPr>
              <a:t> </a:t>
            </a:r>
            <a:r>
              <a:rPr lang="cs-CZ" altLang="cs-CZ" i="1" dirty="0" err="1">
                <a:solidFill>
                  <a:srgbClr val="111111"/>
                </a:solidFill>
              </a:rPr>
              <a:t>Ilavská</a:t>
            </a:r>
            <a:r>
              <a:rPr lang="cs-CZ" altLang="cs-CZ" i="1" dirty="0">
                <a:solidFill>
                  <a:srgbClr val="111111"/>
                </a:solidFill>
              </a:rPr>
              <a:t>, (2010)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5ffc877e4a_0_47"/>
          <p:cNvSpPr txBox="1">
            <a:spLocks noGrp="1"/>
          </p:cNvSpPr>
          <p:nvPr>
            <p:ph type="title"/>
          </p:nvPr>
        </p:nvSpPr>
        <p:spPr>
          <a:xfrm>
            <a:off x="557629" y="365700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r>
              <a:rPr lang="cs-CZ" sz="4000" b="1" dirty="0"/>
              <a:t>Operátor </a:t>
            </a:r>
            <a:r>
              <a:rPr lang="cs-CZ" sz="4000" b="1" dirty="0">
                <a:solidFill>
                  <a:srgbClr val="3333CC"/>
                </a:solidFill>
              </a:rPr>
              <a:t>AND</a:t>
            </a:r>
          </a:p>
        </p:txBody>
      </p:sp>
      <p:sp>
        <p:nvSpPr>
          <p:cNvPr id="231" name="Google Shape;231;g5ffc877e4a_0_47"/>
          <p:cNvSpPr txBox="1"/>
          <p:nvPr/>
        </p:nvSpPr>
        <p:spPr>
          <a:xfrm>
            <a:off x="557629" y="1287015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>
              <a:lnSpc>
                <a:spcPct val="120000"/>
              </a:lnSpc>
              <a:spcBef>
                <a:spcPts val="750"/>
              </a:spcBef>
              <a:buClr>
                <a:srgbClr val="111111"/>
              </a:buClr>
              <a:buFont typeface="Wingdings" panose="05000000000000000000" pitchFamily="2" charset="2"/>
              <a:buChar char="q"/>
            </a:pPr>
            <a:r>
              <a:rPr lang="cs-CZ" altLang="cs-CZ" sz="2800" b="1" kern="1200" dirty="0">
                <a:solidFill>
                  <a:srgbClr val="111111"/>
                </a:solidFill>
                <a:latin typeface="Calibri"/>
                <a:ea typeface="+mn-ea"/>
                <a:cs typeface="+mn-cs"/>
              </a:rPr>
              <a:t>Logický součin, průnik</a:t>
            </a:r>
          </a:p>
          <a:p>
            <a:pPr marL="457200" lvl="1">
              <a:spcBef>
                <a:spcPts val="675"/>
              </a:spcBef>
              <a:buClrTx/>
            </a:pPr>
            <a:r>
              <a:rPr lang="cs-CZ" altLang="cs-CZ" sz="2800" kern="1200" dirty="0">
                <a:solidFill>
                  <a:srgbClr val="111111"/>
                </a:solidFill>
                <a:latin typeface="Calibri"/>
                <a:ea typeface="+mn-ea"/>
                <a:cs typeface="+mn-cs"/>
              </a:rPr>
              <a:t>Vyhledá jen dokumenty, ve kterých jsou</a:t>
            </a:r>
            <a:r>
              <a:rPr lang="cs-CZ" altLang="cs-CZ" sz="2800" b="1" kern="1200" dirty="0">
                <a:solidFill>
                  <a:srgbClr val="11111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cs-CZ" altLang="cs-CZ" sz="2800" b="1" kern="1200" dirty="0">
                <a:solidFill>
                  <a:srgbClr val="3333CC"/>
                </a:solidFill>
                <a:latin typeface="Calibri"/>
                <a:ea typeface="+mn-ea"/>
                <a:cs typeface="+mn-cs"/>
              </a:rPr>
              <a:t>obě</a:t>
            </a:r>
            <a:r>
              <a:rPr lang="cs-CZ" altLang="cs-CZ" sz="2800" b="1" kern="1200" dirty="0">
                <a:solidFill>
                  <a:srgbClr val="00B3BA"/>
                </a:solidFill>
                <a:latin typeface="Calibri"/>
                <a:ea typeface="+mn-ea"/>
                <a:cs typeface="+mn-cs"/>
              </a:rPr>
              <a:t> </a:t>
            </a:r>
            <a:r>
              <a:rPr lang="cs-CZ" altLang="cs-CZ" sz="2800" b="1" kern="1200" dirty="0">
                <a:solidFill>
                  <a:srgbClr val="111111"/>
                </a:solidFill>
                <a:latin typeface="Calibri"/>
                <a:ea typeface="+mn-ea"/>
                <a:cs typeface="+mn-cs"/>
              </a:rPr>
              <a:t>klíčová slova</a:t>
            </a:r>
          </a:p>
          <a:p>
            <a:pPr marL="457200" lvl="1">
              <a:spcBef>
                <a:spcPts val="675"/>
              </a:spcBef>
              <a:buClrTx/>
            </a:pPr>
            <a:r>
              <a:rPr lang="cs-CZ" altLang="cs-CZ" sz="2800" kern="1200" dirty="0">
                <a:solidFill>
                  <a:srgbClr val="111111"/>
                </a:solidFill>
                <a:latin typeface="Calibri"/>
                <a:ea typeface="+mn-ea"/>
                <a:cs typeface="+mn-cs"/>
              </a:rPr>
              <a:t>Výsledek se </a:t>
            </a:r>
            <a:r>
              <a:rPr lang="cs-CZ" altLang="cs-CZ" sz="2800" b="1" kern="1200" dirty="0">
                <a:solidFill>
                  <a:srgbClr val="111111"/>
                </a:solidFill>
                <a:latin typeface="Calibri"/>
                <a:ea typeface="+mn-ea"/>
                <a:cs typeface="+mn-cs"/>
              </a:rPr>
              <a:t>zužuje (průnik množin)</a:t>
            </a:r>
          </a:p>
          <a:p>
            <a:pPr marL="457200" lvl="1">
              <a:spcBef>
                <a:spcPts val="700"/>
              </a:spcBef>
              <a:buClrTx/>
            </a:pPr>
            <a:r>
              <a:rPr lang="cs-CZ" altLang="cs-CZ" sz="2800" kern="1200" dirty="0">
                <a:solidFill>
                  <a:srgbClr val="111111"/>
                </a:solidFill>
                <a:latin typeface="Calibri"/>
                <a:ea typeface="+mn-ea"/>
                <a:cs typeface="+mn-cs"/>
              </a:rPr>
              <a:t>Spojení </a:t>
            </a:r>
            <a:r>
              <a:rPr lang="cs-CZ" altLang="cs-CZ" sz="2800" b="1" kern="1200" dirty="0">
                <a:solidFill>
                  <a:srgbClr val="111111"/>
                </a:solidFill>
                <a:latin typeface="Calibri"/>
                <a:ea typeface="+mn-ea"/>
                <a:cs typeface="+mn-cs"/>
              </a:rPr>
              <a:t>významově odlišných </a:t>
            </a:r>
            <a:r>
              <a:rPr lang="cs-CZ" altLang="cs-CZ" sz="2800" kern="1200" dirty="0">
                <a:solidFill>
                  <a:srgbClr val="111111"/>
                </a:solidFill>
                <a:latin typeface="Calibri"/>
                <a:ea typeface="+mn-ea"/>
                <a:cs typeface="+mn-cs"/>
              </a:rPr>
              <a:t>pojmů</a:t>
            </a:r>
            <a:endParaRPr lang="cs-CZ" sz="3000" b="1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lvl="2">
              <a:buSzPct val="100000"/>
            </a:pPr>
            <a:endParaRPr lang="cs-CZ" sz="25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C4CEAC53-D9F5-4E1C-AD8C-B348092619D7}"/>
              </a:ext>
            </a:extLst>
          </p:cNvPr>
          <p:cNvSpPr txBox="1"/>
          <p:nvPr/>
        </p:nvSpPr>
        <p:spPr>
          <a:xfrm>
            <a:off x="665825" y="4731379"/>
            <a:ext cx="41902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800" b="1" i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Př. barvy AND emoce</a:t>
            </a:r>
          </a:p>
          <a:p>
            <a:endParaRPr lang="cs-CZ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3B6D4BDA-DBD9-4D05-A007-A8F478B71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085" y="4302530"/>
            <a:ext cx="3898900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C133672-CEB5-4CA4-BFF4-801B75C79BEE}"/>
              </a:ext>
            </a:extLst>
          </p:cNvPr>
          <p:cNvSpPr txBox="1"/>
          <p:nvPr/>
        </p:nvSpPr>
        <p:spPr>
          <a:xfrm>
            <a:off x="5340719" y="6029730"/>
            <a:ext cx="1704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barvy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FF7CE48-2A65-4129-B9DA-FC5AEDCD103C}"/>
              </a:ext>
            </a:extLst>
          </p:cNvPr>
          <p:cNvSpPr txBox="1"/>
          <p:nvPr/>
        </p:nvSpPr>
        <p:spPr>
          <a:xfrm>
            <a:off x="6560598" y="6029730"/>
            <a:ext cx="1402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emoce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5ffc877e4a_0_47"/>
          <p:cNvSpPr txBox="1">
            <a:spLocks noGrp="1"/>
          </p:cNvSpPr>
          <p:nvPr>
            <p:ph type="title"/>
          </p:nvPr>
        </p:nvSpPr>
        <p:spPr>
          <a:xfrm>
            <a:off x="557629" y="365700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r>
              <a:rPr lang="cs-CZ" sz="4000" b="1" dirty="0"/>
              <a:t>Operátor </a:t>
            </a:r>
            <a:r>
              <a:rPr lang="cs-CZ" sz="4000" b="1" dirty="0">
                <a:solidFill>
                  <a:srgbClr val="3333CC"/>
                </a:solidFill>
              </a:rPr>
              <a:t>OR</a:t>
            </a:r>
          </a:p>
        </p:txBody>
      </p:sp>
      <p:sp>
        <p:nvSpPr>
          <p:cNvPr id="231" name="Google Shape;231;g5ffc877e4a_0_47"/>
          <p:cNvSpPr txBox="1"/>
          <p:nvPr/>
        </p:nvSpPr>
        <p:spPr>
          <a:xfrm>
            <a:off x="557629" y="1287015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>
              <a:lnSpc>
                <a:spcPct val="120000"/>
              </a:lnSpc>
              <a:spcBef>
                <a:spcPts val="750"/>
              </a:spcBef>
              <a:buClr>
                <a:srgbClr val="111111"/>
              </a:buClr>
              <a:buFont typeface="Wingdings" panose="05000000000000000000" pitchFamily="2" charset="2"/>
              <a:buChar char="q"/>
            </a:pPr>
            <a:r>
              <a:rPr lang="cs-CZ" altLang="cs-CZ" sz="2800" b="1" kern="1200" dirty="0">
                <a:solidFill>
                  <a:srgbClr val="111111"/>
                </a:solidFill>
                <a:latin typeface="Calibri"/>
                <a:ea typeface="+mn-ea"/>
                <a:cs typeface="+mn-cs"/>
              </a:rPr>
              <a:t>Logický součet, sjednocení</a:t>
            </a:r>
          </a:p>
          <a:p>
            <a:pPr marL="457200" lvl="1">
              <a:spcBef>
                <a:spcPts val="700"/>
              </a:spcBef>
              <a:buClrTx/>
            </a:pPr>
            <a:r>
              <a:rPr lang="cs-CZ" altLang="cs-CZ" sz="2800" kern="1200" dirty="0">
                <a:solidFill>
                  <a:srgbClr val="111111"/>
                </a:solidFill>
                <a:latin typeface="Calibri"/>
                <a:ea typeface="+mn-ea"/>
                <a:cs typeface="+mn-cs"/>
              </a:rPr>
              <a:t>Vyhledá dokumenty, kde je </a:t>
            </a:r>
            <a:r>
              <a:rPr lang="cs-CZ" altLang="cs-CZ" sz="2800" b="1" kern="1200" dirty="0">
                <a:solidFill>
                  <a:srgbClr val="3333CC"/>
                </a:solidFill>
                <a:latin typeface="Calibri"/>
                <a:ea typeface="+mn-ea"/>
                <a:cs typeface="+mn-cs"/>
              </a:rPr>
              <a:t>alespoň jeden</a:t>
            </a:r>
            <a:r>
              <a:rPr lang="cs-CZ" altLang="cs-CZ" sz="2800" b="1" kern="1200" dirty="0">
                <a:solidFill>
                  <a:srgbClr val="00B3BA"/>
                </a:solidFill>
                <a:latin typeface="Calibri"/>
                <a:ea typeface="+mn-ea"/>
                <a:cs typeface="+mn-cs"/>
              </a:rPr>
              <a:t> </a:t>
            </a:r>
            <a:r>
              <a:rPr lang="cs-CZ" altLang="cs-CZ" sz="2800" b="1" kern="1200" dirty="0">
                <a:solidFill>
                  <a:srgbClr val="111111"/>
                </a:solidFill>
                <a:latin typeface="Calibri"/>
                <a:ea typeface="+mn-ea"/>
                <a:cs typeface="+mn-cs"/>
              </a:rPr>
              <a:t>ze zadaných výrazů.</a:t>
            </a:r>
          </a:p>
          <a:p>
            <a:pPr marL="457200" lvl="1">
              <a:spcBef>
                <a:spcPts val="700"/>
              </a:spcBef>
              <a:buClrTx/>
            </a:pPr>
            <a:r>
              <a:rPr lang="cs-CZ" altLang="cs-CZ" sz="2800" kern="1200" dirty="0">
                <a:solidFill>
                  <a:srgbClr val="111111"/>
                </a:solidFill>
                <a:latin typeface="Calibri"/>
                <a:ea typeface="+mn-ea"/>
                <a:cs typeface="+mn-cs"/>
              </a:rPr>
              <a:t>Výsledek průzkumu se </a:t>
            </a:r>
            <a:r>
              <a:rPr lang="cs-CZ" altLang="cs-CZ" sz="2800" b="1" kern="1200" dirty="0">
                <a:solidFill>
                  <a:srgbClr val="111111"/>
                </a:solidFill>
                <a:latin typeface="Calibri"/>
                <a:ea typeface="+mn-ea"/>
                <a:cs typeface="+mn-cs"/>
              </a:rPr>
              <a:t>rozšiřuje (sjednocení množin).</a:t>
            </a:r>
          </a:p>
          <a:p>
            <a:pPr marL="457200" lvl="1">
              <a:spcBef>
                <a:spcPts val="700"/>
              </a:spcBef>
              <a:buClrTx/>
            </a:pPr>
            <a:r>
              <a:rPr lang="cs-CZ" altLang="cs-CZ" sz="2800" kern="1200" dirty="0">
                <a:solidFill>
                  <a:srgbClr val="111111"/>
                </a:solidFill>
                <a:latin typeface="Calibri"/>
                <a:ea typeface="+mn-ea"/>
                <a:cs typeface="+mn-cs"/>
              </a:rPr>
              <a:t>Spojení synonym a příbuzných pojmů.</a:t>
            </a:r>
          </a:p>
          <a:p>
            <a:pPr lvl="2">
              <a:buSzPct val="100000"/>
            </a:pPr>
            <a:endParaRPr lang="cs-CZ" sz="25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C4CEAC53-D9F5-4E1C-AD8C-B348092619D7}"/>
              </a:ext>
            </a:extLst>
          </p:cNvPr>
          <p:cNvSpPr txBox="1"/>
          <p:nvPr/>
        </p:nvSpPr>
        <p:spPr>
          <a:xfrm>
            <a:off x="1012055" y="4395787"/>
            <a:ext cx="37108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400" b="1" i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Př. psychologie výchovy OR pedagogická psychologie</a:t>
            </a:r>
          </a:p>
          <a:p>
            <a:endParaRPr lang="cs-CZ" altLang="cs-CZ" sz="2800" b="1" i="1" dirty="0">
              <a:solidFill>
                <a:srgbClr val="111111"/>
              </a:solidFill>
            </a:endParaRPr>
          </a:p>
          <a:p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C133672-CEB5-4CA4-BFF4-801B75C79BEE}"/>
              </a:ext>
            </a:extLst>
          </p:cNvPr>
          <p:cNvSpPr txBox="1"/>
          <p:nvPr/>
        </p:nvSpPr>
        <p:spPr>
          <a:xfrm>
            <a:off x="4227590" y="5971047"/>
            <a:ext cx="2343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psychologie výchovy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FF7CE48-2A65-4129-B9DA-FC5AEDCD103C}"/>
              </a:ext>
            </a:extLst>
          </p:cNvPr>
          <p:cNvSpPr txBox="1"/>
          <p:nvPr/>
        </p:nvSpPr>
        <p:spPr>
          <a:xfrm>
            <a:off x="6205273" y="5971047"/>
            <a:ext cx="2343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pedagogická psychologie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D47DE77F-76EE-4B99-B6F8-4DBC86C13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950" y="4479513"/>
            <a:ext cx="3304062" cy="1404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763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5ffc877e4a_0_47"/>
          <p:cNvSpPr txBox="1">
            <a:spLocks noGrp="1"/>
          </p:cNvSpPr>
          <p:nvPr>
            <p:ph type="title"/>
          </p:nvPr>
        </p:nvSpPr>
        <p:spPr>
          <a:xfrm>
            <a:off x="557629" y="365700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r>
              <a:rPr lang="cs-CZ" sz="4000" b="1" dirty="0"/>
              <a:t>Operátor </a:t>
            </a:r>
            <a:r>
              <a:rPr lang="cs-CZ" sz="4000" b="1" dirty="0">
                <a:solidFill>
                  <a:srgbClr val="3333CC"/>
                </a:solidFill>
              </a:rPr>
              <a:t>NOT</a:t>
            </a:r>
          </a:p>
        </p:txBody>
      </p:sp>
      <p:sp>
        <p:nvSpPr>
          <p:cNvPr id="231" name="Google Shape;231;g5ffc877e4a_0_47"/>
          <p:cNvSpPr txBox="1"/>
          <p:nvPr/>
        </p:nvSpPr>
        <p:spPr>
          <a:xfrm>
            <a:off x="557629" y="1287015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457200">
              <a:lnSpc>
                <a:spcPct val="120000"/>
              </a:lnSpc>
              <a:spcBef>
                <a:spcPts val="750"/>
              </a:spcBef>
              <a:buClr>
                <a:srgbClr val="111111"/>
              </a:buClr>
              <a:buFont typeface="Wingdings" panose="05000000000000000000" pitchFamily="2" charset="2"/>
              <a:buChar char="q"/>
              <a:defRPr/>
            </a:pPr>
            <a:r>
              <a:rPr lang="cs-CZ" altLang="cs-CZ" sz="3000" b="1" dirty="0">
                <a:latin typeface="Calibri" panose="020F0502020204030204" pitchFamily="34" charset="0"/>
                <a:cs typeface="Calibri" panose="020F0502020204030204" pitchFamily="34" charset="0"/>
              </a:rPr>
              <a:t>Logická negace</a:t>
            </a:r>
          </a:p>
          <a:p>
            <a:pPr lvl="3">
              <a:spcBef>
                <a:spcPts val="675"/>
              </a:spcBef>
              <a:buClrTx/>
              <a:defRPr/>
            </a:pPr>
            <a:r>
              <a:rPr lang="cs-CZ" altLang="cs-CZ" sz="2700" b="1" dirty="0">
                <a:solidFill>
                  <a:srgbClr val="33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Vyloučí</a:t>
            </a:r>
            <a:r>
              <a:rPr lang="cs-CZ" altLang="cs-CZ" sz="2700" dirty="0">
                <a:latin typeface="Calibri" panose="020F0502020204030204" pitchFamily="34" charset="0"/>
                <a:cs typeface="Calibri" panose="020F0502020204030204" pitchFamily="34" charset="0"/>
              </a:rPr>
              <a:t> záznamy, které </a:t>
            </a:r>
            <a:r>
              <a:rPr lang="cs-CZ" altLang="cs-CZ" sz="2700" b="1" dirty="0">
                <a:latin typeface="Calibri" panose="020F0502020204030204" pitchFamily="34" charset="0"/>
                <a:cs typeface="Calibri" panose="020F0502020204030204" pitchFamily="34" charset="0"/>
              </a:rPr>
              <a:t>obsahují označené      </a:t>
            </a:r>
          </a:p>
          <a:p>
            <a:pPr lvl="3">
              <a:spcBef>
                <a:spcPts val="675"/>
              </a:spcBef>
              <a:buClrTx/>
              <a:defRPr/>
            </a:pPr>
            <a:r>
              <a:rPr lang="cs-CZ" altLang="cs-CZ" sz="2700" b="1" dirty="0">
                <a:latin typeface="Calibri" panose="020F0502020204030204" pitchFamily="34" charset="0"/>
                <a:cs typeface="Calibri" panose="020F0502020204030204" pitchFamily="34" charset="0"/>
              </a:rPr>
              <a:t>      klíčové slovo</a:t>
            </a:r>
          </a:p>
          <a:p>
            <a:pPr lvl="3">
              <a:spcBef>
                <a:spcPts val="675"/>
              </a:spcBef>
              <a:buClrTx/>
              <a:defRPr/>
            </a:pPr>
            <a:r>
              <a:rPr lang="cs-CZ" altLang="cs-CZ" sz="2700" b="1" dirty="0">
                <a:solidFill>
                  <a:srgbClr val="33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Záleží na pořadí </a:t>
            </a:r>
            <a:r>
              <a:rPr lang="cs-CZ" altLang="cs-CZ" sz="2700" b="1" dirty="0">
                <a:latin typeface="Calibri" panose="020F0502020204030204" pitchFamily="34" charset="0"/>
                <a:cs typeface="Calibri" panose="020F0502020204030204" pitchFamily="34" charset="0"/>
              </a:rPr>
              <a:t>klíčových slov</a:t>
            </a:r>
          </a:p>
          <a:p>
            <a:pPr lvl="3">
              <a:spcBef>
                <a:spcPts val="675"/>
              </a:spcBef>
              <a:buClrTx/>
              <a:defRPr/>
            </a:pPr>
            <a:r>
              <a:rPr lang="cs-CZ" altLang="cs-CZ" sz="2700" dirty="0">
                <a:latin typeface="Calibri" panose="020F0502020204030204" pitchFamily="34" charset="0"/>
                <a:cs typeface="Calibri" panose="020F0502020204030204" pitchFamily="34" charset="0"/>
              </a:rPr>
              <a:t>      Výsledek průzkumu se </a:t>
            </a:r>
            <a:r>
              <a:rPr lang="cs-CZ" altLang="cs-CZ" sz="2700" b="1" dirty="0">
                <a:latin typeface="Calibri" panose="020F0502020204030204" pitchFamily="34" charset="0"/>
                <a:cs typeface="Calibri" panose="020F0502020204030204" pitchFamily="34" charset="0"/>
              </a:rPr>
              <a:t>zužuje</a:t>
            </a:r>
            <a:endParaRPr lang="cs-CZ" alt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buSzPct val="100000"/>
            </a:pPr>
            <a:endParaRPr lang="cs-CZ" sz="25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C4CEAC53-D9F5-4E1C-AD8C-B348092619D7}"/>
              </a:ext>
            </a:extLst>
          </p:cNvPr>
          <p:cNvSpPr txBox="1"/>
          <p:nvPr/>
        </p:nvSpPr>
        <p:spPr>
          <a:xfrm>
            <a:off x="1012055" y="4395787"/>
            <a:ext cx="371086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400" b="1" i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b="1" i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Př. </a:t>
            </a:r>
            <a:r>
              <a:rPr lang="cs-CZ" altLang="cs-CZ" sz="2800" b="1" i="1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counselling</a:t>
            </a:r>
            <a:r>
              <a:rPr lang="cs-CZ" altLang="cs-CZ" sz="2800" b="1" i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NOT   </a:t>
            </a:r>
          </a:p>
          <a:p>
            <a:r>
              <a:rPr lang="cs-CZ" altLang="cs-CZ" sz="2800" b="1" i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b="1" i="1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psychotherapy</a:t>
            </a:r>
            <a:endParaRPr lang="cs-CZ" altLang="cs-CZ" sz="2800" b="1" i="1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altLang="cs-CZ" sz="2800" b="1" i="1" dirty="0">
              <a:solidFill>
                <a:srgbClr val="111111"/>
              </a:solidFill>
            </a:endParaRPr>
          </a:p>
          <a:p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C133672-CEB5-4CA4-BFF4-801B75C79BEE}"/>
              </a:ext>
            </a:extLst>
          </p:cNvPr>
          <p:cNvSpPr txBox="1"/>
          <p:nvPr/>
        </p:nvSpPr>
        <p:spPr>
          <a:xfrm>
            <a:off x="4500979" y="5971047"/>
            <a:ext cx="2343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counselling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FF7CE48-2A65-4129-B9DA-FC5AEDCD103C}"/>
              </a:ext>
            </a:extLst>
          </p:cNvPr>
          <p:cNvSpPr txBox="1"/>
          <p:nvPr/>
        </p:nvSpPr>
        <p:spPr>
          <a:xfrm>
            <a:off x="6205273" y="5971047"/>
            <a:ext cx="2343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psychotherapy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8981C30B-FE5F-4F20-8AFE-8B8F37F82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798" y="4386871"/>
            <a:ext cx="3500993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034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C7AEE0-2377-482C-8EE3-9BE2AC747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Příklady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7D76A70-E65D-4727-A5C2-764AC97EB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690690"/>
            <a:ext cx="7886700" cy="48021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>
                <a:solidFill>
                  <a:schemeClr val="tx1"/>
                </a:solidFill>
              </a:rPr>
              <a:t>Social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networks</a:t>
            </a:r>
            <a:r>
              <a:rPr lang="cs-CZ" dirty="0">
                <a:solidFill>
                  <a:schemeClr val="tx1"/>
                </a:solidFill>
              </a:rPr>
              <a:t> AND </a:t>
            </a:r>
            <a:r>
              <a:rPr lang="cs-CZ" dirty="0" err="1">
                <a:solidFill>
                  <a:schemeClr val="tx1"/>
                </a:solidFill>
              </a:rPr>
              <a:t>adolescents</a:t>
            </a:r>
            <a:r>
              <a:rPr lang="cs-CZ" dirty="0">
                <a:solidFill>
                  <a:schemeClr val="tx1"/>
                </a:solidFill>
              </a:rPr>
              <a:t> AND </a:t>
            </a:r>
            <a:r>
              <a:rPr lang="cs-CZ" dirty="0" err="1">
                <a:solidFill>
                  <a:schemeClr val="tx1"/>
                </a:solidFill>
              </a:rPr>
              <a:t>cyberbulling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36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chemeClr val="tx1"/>
                </a:solidFill>
              </a:rPr>
              <a:t>Složitý dotaz s využitím booleovských operátorů</a:t>
            </a:r>
          </a:p>
          <a:p>
            <a:pPr marL="0" indent="0">
              <a:buNone/>
            </a:pPr>
            <a:endParaRPr lang="cs-CZ" sz="3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(</a:t>
            </a:r>
            <a:r>
              <a:rPr lang="cs-CZ" dirty="0" err="1">
                <a:solidFill>
                  <a:schemeClr val="tx1"/>
                </a:solidFill>
              </a:rPr>
              <a:t>adolescents</a:t>
            </a:r>
            <a:r>
              <a:rPr lang="cs-CZ" dirty="0">
                <a:solidFill>
                  <a:schemeClr val="tx1"/>
                </a:solidFill>
              </a:rPr>
              <a:t> OR </a:t>
            </a:r>
            <a:r>
              <a:rPr lang="cs-CZ" dirty="0" err="1">
                <a:solidFill>
                  <a:schemeClr val="tx1"/>
                </a:solidFill>
              </a:rPr>
              <a:t>teenagers</a:t>
            </a:r>
            <a:r>
              <a:rPr lang="cs-CZ" dirty="0">
                <a:solidFill>
                  <a:schemeClr val="tx1"/>
                </a:solidFill>
              </a:rPr>
              <a:t>) AND (</a:t>
            </a:r>
            <a:r>
              <a:rPr lang="cs-CZ" dirty="0" err="1">
                <a:solidFill>
                  <a:schemeClr val="tx1"/>
                </a:solidFill>
              </a:rPr>
              <a:t>social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networks</a:t>
            </a:r>
            <a:r>
              <a:rPr lang="cs-CZ" dirty="0">
                <a:solidFill>
                  <a:schemeClr val="tx1"/>
                </a:solidFill>
              </a:rPr>
              <a:t> OR </a:t>
            </a:r>
            <a:r>
              <a:rPr lang="cs-CZ" dirty="0" err="1">
                <a:solidFill>
                  <a:schemeClr val="tx1"/>
                </a:solidFill>
              </a:rPr>
              <a:t>social</a:t>
            </a:r>
            <a:r>
              <a:rPr lang="cs-CZ" dirty="0">
                <a:solidFill>
                  <a:schemeClr val="tx1"/>
                </a:solidFill>
              </a:rPr>
              <a:t> media) AND </a:t>
            </a:r>
            <a:r>
              <a:rPr lang="cs-CZ" dirty="0" err="1">
                <a:solidFill>
                  <a:schemeClr val="tx1"/>
                </a:solidFill>
              </a:rPr>
              <a:t>cyberbulling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5098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>
            <a:spLocks noGrp="1"/>
          </p:cNvSpPr>
          <p:nvPr>
            <p:ph type="title"/>
          </p:nvPr>
        </p:nvSpPr>
        <p:spPr>
          <a:xfrm>
            <a:off x="486607" y="177274"/>
            <a:ext cx="7886700" cy="688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Osnova kurzu</a:t>
            </a:r>
            <a:endParaRPr sz="4000" dirty="0"/>
          </a:p>
        </p:txBody>
      </p:sp>
      <p:sp>
        <p:nvSpPr>
          <p:cNvPr id="98" name="Google Shape;98;p2"/>
          <p:cNvSpPr txBox="1">
            <a:spLocks noGrp="1"/>
          </p:cNvSpPr>
          <p:nvPr>
            <p:ph type="body" idx="1"/>
          </p:nvPr>
        </p:nvSpPr>
        <p:spPr>
          <a:xfrm>
            <a:off x="415585" y="1038336"/>
            <a:ext cx="8470962" cy="5815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342900" lvl="0" indent="-30448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q"/>
            </a:pPr>
            <a:r>
              <a:rPr lang="cs-CZ" sz="26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Úvodní lekce - samostudium</a:t>
            </a:r>
          </a:p>
          <a:p>
            <a:pPr marL="838518" lvl="1">
              <a:spcBef>
                <a:spcPts val="1000"/>
              </a:spcBef>
              <a:spcAft>
                <a:spcPts val="500"/>
              </a:spcAft>
              <a:buFont typeface="Wingdings" panose="05000000000000000000" pitchFamily="2" charset="2"/>
              <a:buChar char="v"/>
            </a:pPr>
            <a:r>
              <a:rPr lang="cs-CZ" sz="2300" dirty="0">
                <a:latin typeface="Arial"/>
                <a:ea typeface="Arial"/>
                <a:cs typeface="Arial"/>
                <a:sym typeface="Arial"/>
              </a:rPr>
              <a:t>práce s informacemi - informační a post-informační společnost, informační gramotnost</a:t>
            </a:r>
          </a:p>
          <a:p>
            <a:pPr marL="838518" lvl="1">
              <a:spcAft>
                <a:spcPts val="500"/>
              </a:spcAft>
              <a:buFont typeface="Wingdings" panose="05000000000000000000" pitchFamily="2" charset="2"/>
              <a:buChar char="v"/>
            </a:pPr>
            <a:r>
              <a:rPr lang="cs-CZ" sz="2300" dirty="0">
                <a:latin typeface="Arial"/>
                <a:ea typeface="Arial"/>
                <a:cs typeface="Arial"/>
                <a:sym typeface="Arial"/>
              </a:rPr>
              <a:t>psaní odborných (závěrečných) prací</a:t>
            </a:r>
          </a:p>
          <a:p>
            <a:pPr marL="838518" lvl="1">
              <a:spcAft>
                <a:spcPts val="500"/>
              </a:spcAft>
              <a:buFont typeface="Wingdings" panose="05000000000000000000" pitchFamily="2" charset="2"/>
              <a:buChar char="v"/>
            </a:pPr>
            <a:r>
              <a:rPr lang="cs-CZ" sz="2300" dirty="0">
                <a:latin typeface="Arial"/>
                <a:ea typeface="Arial"/>
                <a:cs typeface="Arial"/>
                <a:sym typeface="Arial"/>
              </a:rPr>
              <a:t>informační zdroje - typy, licencované zdroje, kde hledat?</a:t>
            </a:r>
            <a:endParaRPr sz="23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304482" algn="l" rtl="0">
              <a:lnSpc>
                <a:spcPct val="140000"/>
              </a:lnSpc>
              <a:spcBef>
                <a:spcPts val="881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q"/>
            </a:pPr>
            <a:r>
              <a:rPr lang="cs-CZ" sz="2600" b="1" dirty="0">
                <a:solidFill>
                  <a:srgbClr val="FF00FF"/>
                </a:solidFill>
                <a:latin typeface="Arial"/>
                <a:cs typeface="Arial"/>
                <a:sym typeface="Arial"/>
              </a:rPr>
              <a:t>Seminář 1 - praktická práce s elektronickými informačními zdroji</a:t>
            </a:r>
            <a:endParaRPr sz="2600" b="1" dirty="0">
              <a:solidFill>
                <a:srgbClr val="FF00FF"/>
              </a:solidFill>
              <a:latin typeface="Arial"/>
              <a:cs typeface="Arial"/>
              <a:sym typeface="Arial"/>
            </a:endParaRPr>
          </a:p>
          <a:p>
            <a:pPr marL="800100" lvl="1" indent="-327976" algn="l" rtl="0">
              <a:spcBef>
                <a:spcPts val="1000"/>
              </a:spcBef>
              <a:spcAft>
                <a:spcPts val="500"/>
              </a:spcAft>
              <a:buSzPts val="1800"/>
              <a:buFont typeface="Wingdings" panose="05000000000000000000" pitchFamily="2" charset="2"/>
              <a:buChar char="v"/>
            </a:pPr>
            <a:r>
              <a:rPr lang="cs-CZ" sz="2300" dirty="0">
                <a:latin typeface="Arial"/>
                <a:ea typeface="Arial"/>
                <a:cs typeface="Arial"/>
                <a:sym typeface="Arial"/>
              </a:rPr>
              <a:t>samostudium – opakování a případné upřesnění látky</a:t>
            </a:r>
          </a:p>
          <a:p>
            <a:pPr marL="800100" lvl="1" indent="-327976" algn="l" rtl="0">
              <a:spcAft>
                <a:spcPts val="500"/>
              </a:spcAft>
              <a:buSzPts val="1800"/>
              <a:buFont typeface="Wingdings" panose="05000000000000000000" pitchFamily="2" charset="2"/>
              <a:buChar char="v"/>
            </a:pPr>
            <a:r>
              <a:rPr lang="cs-CZ" sz="2300" dirty="0">
                <a:latin typeface="Arial"/>
                <a:ea typeface="Arial"/>
                <a:cs typeface="Arial"/>
                <a:sym typeface="Arial"/>
              </a:rPr>
              <a:t>základy vyhledávacích technik</a:t>
            </a:r>
            <a:endParaRPr sz="2300" dirty="0">
              <a:latin typeface="Arial"/>
              <a:ea typeface="Arial"/>
              <a:cs typeface="Arial"/>
              <a:sym typeface="Arial"/>
            </a:endParaRPr>
          </a:p>
          <a:p>
            <a:pPr marL="800100" lvl="1" indent="-327976" algn="l" rtl="0">
              <a:spcAft>
                <a:spcPts val="500"/>
              </a:spcAft>
              <a:buSzPts val="1800"/>
              <a:buFont typeface="Wingdings" panose="05000000000000000000" pitchFamily="2" charset="2"/>
              <a:buChar char="v"/>
            </a:pPr>
            <a:r>
              <a:rPr lang="cs-CZ" sz="2300" dirty="0">
                <a:latin typeface="Arial"/>
                <a:ea typeface="Arial"/>
                <a:cs typeface="Arial"/>
                <a:sym typeface="Arial"/>
              </a:rPr>
              <a:t>tvorba rešeršního dotazu</a:t>
            </a:r>
            <a:endParaRPr sz="2300" dirty="0">
              <a:latin typeface="Arial"/>
              <a:ea typeface="Arial"/>
              <a:cs typeface="Arial"/>
              <a:sym typeface="Arial"/>
            </a:endParaRPr>
          </a:p>
          <a:p>
            <a:pPr marL="800100" lvl="1" indent="-327976" algn="l" rtl="0">
              <a:spcAft>
                <a:spcPts val="500"/>
              </a:spcAft>
              <a:buSzPts val="1800"/>
              <a:buFont typeface="Wingdings" panose="05000000000000000000" pitchFamily="2" charset="2"/>
              <a:buChar char="v"/>
            </a:pPr>
            <a:r>
              <a:rPr lang="cs-CZ" sz="2300" dirty="0">
                <a:latin typeface="Arial"/>
                <a:ea typeface="Arial"/>
                <a:cs typeface="Arial"/>
                <a:sym typeface="Arial"/>
              </a:rPr>
              <a:t>praktické vyhledávání v oborových databázích</a:t>
            </a:r>
            <a:endParaRPr sz="23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304482" algn="l" rtl="0">
              <a:lnSpc>
                <a:spcPct val="140000"/>
              </a:lnSpc>
              <a:spcBef>
                <a:spcPts val="881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q"/>
            </a:pPr>
            <a:r>
              <a:rPr lang="cs-CZ" b="1" dirty="0">
                <a:latin typeface="Arial"/>
                <a:ea typeface="Arial"/>
                <a:cs typeface="Arial"/>
                <a:sym typeface="Arial"/>
              </a:rPr>
              <a:t>Přednáška citace, citování, plagiátorství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800100" lvl="1" indent="-327976" algn="l" rtl="0">
              <a:spcBef>
                <a:spcPts val="1000"/>
              </a:spcBef>
              <a:spcAft>
                <a:spcPts val="500"/>
              </a:spcAft>
              <a:buSzPts val="1800"/>
              <a:buFont typeface="Wingdings" panose="05000000000000000000" pitchFamily="2" charset="2"/>
              <a:buChar char="v"/>
            </a:pPr>
            <a:r>
              <a:rPr lang="cs-CZ" sz="2300" dirty="0">
                <a:latin typeface="Arial"/>
                <a:ea typeface="Arial"/>
                <a:cs typeface="Arial"/>
                <a:sym typeface="Arial"/>
              </a:rPr>
              <a:t>základní terminologie, citační styl APA</a:t>
            </a:r>
            <a:endParaRPr sz="2300" dirty="0">
              <a:latin typeface="Arial"/>
              <a:ea typeface="Arial"/>
              <a:cs typeface="Arial"/>
              <a:sym typeface="Arial"/>
            </a:endParaRPr>
          </a:p>
          <a:p>
            <a:pPr marL="800100" lvl="1" indent="-327976" algn="l" rtl="0">
              <a:spcAft>
                <a:spcPts val="500"/>
              </a:spcAft>
              <a:buSzPts val="1800"/>
              <a:buFont typeface="Wingdings" panose="05000000000000000000" pitchFamily="2" charset="2"/>
              <a:buChar char="v"/>
            </a:pPr>
            <a:r>
              <a:rPr lang="cs-CZ" sz="2300" dirty="0">
                <a:latin typeface="Arial"/>
                <a:ea typeface="Arial"/>
                <a:cs typeface="Arial"/>
                <a:sym typeface="Arial"/>
              </a:rPr>
              <a:t>základy citování jednotlivých druhů dokumentů</a:t>
            </a:r>
            <a:endParaRPr sz="2300" dirty="0">
              <a:latin typeface="Arial"/>
              <a:ea typeface="Arial"/>
              <a:cs typeface="Arial"/>
              <a:sym typeface="Arial"/>
            </a:endParaRPr>
          </a:p>
          <a:p>
            <a:pPr marL="800100" lvl="1" indent="-327976" algn="l" rtl="0">
              <a:spcAft>
                <a:spcPts val="500"/>
              </a:spcAft>
              <a:buSzPts val="1800"/>
              <a:buFont typeface="Wingdings" panose="05000000000000000000" pitchFamily="2" charset="2"/>
              <a:buChar char="v"/>
            </a:pPr>
            <a:r>
              <a:rPr lang="cs-CZ" sz="2300" dirty="0">
                <a:latin typeface="Arial"/>
                <a:ea typeface="Arial"/>
                <a:cs typeface="Arial"/>
                <a:sym typeface="Arial"/>
              </a:rPr>
              <a:t>citační software, zvláštnosti citování</a:t>
            </a:r>
            <a:endParaRPr sz="23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304482" algn="l" rtl="0">
              <a:lnSpc>
                <a:spcPct val="140000"/>
              </a:lnSpc>
              <a:spcBef>
                <a:spcPts val="881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q"/>
            </a:pPr>
            <a:r>
              <a:rPr lang="cs-CZ" sz="22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600" b="1" dirty="0">
                <a:latin typeface="Arial"/>
                <a:ea typeface="Arial"/>
                <a:cs typeface="Arial"/>
                <a:sym typeface="Arial"/>
              </a:rPr>
              <a:t>Seminář 2 - praktická práce s elektronickými informačními zdroji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800100" lvl="1" indent="-327976">
              <a:spcBef>
                <a:spcPts val="1000"/>
              </a:spcBef>
              <a:spcAft>
                <a:spcPts val="500"/>
              </a:spcAft>
              <a:buFont typeface="Wingdings" panose="05000000000000000000" pitchFamily="2" charset="2"/>
              <a:buChar char="v"/>
            </a:pPr>
            <a:r>
              <a:rPr lang="cs-CZ" sz="2300" dirty="0">
                <a:latin typeface="Arial"/>
                <a:ea typeface="Arial"/>
                <a:cs typeface="Arial"/>
                <a:sym typeface="Arial"/>
              </a:rPr>
              <a:t>nadstavbové nástroje a "vědecké sociální sítě"</a:t>
            </a:r>
            <a:endParaRPr sz="2300" dirty="0">
              <a:latin typeface="Arial"/>
              <a:ea typeface="Arial"/>
              <a:cs typeface="Arial"/>
              <a:sym typeface="Arial"/>
            </a:endParaRPr>
          </a:p>
          <a:p>
            <a:pPr marL="800100" lvl="1" indent="-327976" algn="l" rtl="0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SzPts val="1800"/>
              <a:buFont typeface="Wingdings" panose="05000000000000000000" pitchFamily="2" charset="2"/>
              <a:buChar char="v"/>
            </a:pPr>
            <a:r>
              <a:rPr lang="cs-CZ" sz="2300" dirty="0">
                <a:latin typeface="Arial"/>
                <a:ea typeface="Arial"/>
                <a:cs typeface="Arial"/>
                <a:sym typeface="Arial"/>
              </a:rPr>
              <a:t>databáze elektronických knih, e-knihy</a:t>
            </a:r>
            <a:endParaRPr sz="2300" dirty="0">
              <a:solidFill>
                <a:srgbClr val="0000D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5ffc877e4a_0_47"/>
          <p:cNvSpPr txBox="1">
            <a:spLocks noGrp="1"/>
          </p:cNvSpPr>
          <p:nvPr>
            <p:ph type="title"/>
          </p:nvPr>
        </p:nvSpPr>
        <p:spPr>
          <a:xfrm>
            <a:off x="568172" y="395780"/>
            <a:ext cx="8247354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r>
              <a:rPr lang="cs-CZ" altLang="cs-CZ" sz="3800" b="1" dirty="0"/>
              <a:t>3. Vyhledávání prostřednictvím </a:t>
            </a:r>
            <a:r>
              <a:rPr lang="cs-CZ" altLang="cs-CZ" sz="3800" b="1" dirty="0">
                <a:solidFill>
                  <a:srgbClr val="3333CC"/>
                </a:solidFill>
              </a:rPr>
              <a:t>"</a:t>
            </a:r>
            <a:r>
              <a:rPr lang="cs-CZ" altLang="cs-CZ" sz="3800" b="1" dirty="0"/>
              <a:t>fráze</a:t>
            </a:r>
            <a:r>
              <a:rPr lang="cs-CZ" altLang="cs-CZ" sz="3800" b="1" dirty="0">
                <a:solidFill>
                  <a:srgbClr val="3333CC"/>
                </a:solidFill>
              </a:rPr>
              <a:t>"</a:t>
            </a:r>
            <a:endParaRPr lang="cs-CZ" altLang="cs-CZ" sz="3800" dirty="0">
              <a:solidFill>
                <a:srgbClr val="3333CC"/>
              </a:solidFill>
            </a:endParaRPr>
          </a:p>
        </p:txBody>
      </p:sp>
      <p:sp>
        <p:nvSpPr>
          <p:cNvPr id="231" name="Google Shape;231;g5ffc877e4a_0_47"/>
          <p:cNvSpPr txBox="1"/>
          <p:nvPr/>
        </p:nvSpPr>
        <p:spPr>
          <a:xfrm>
            <a:off x="568172" y="1282175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20000"/>
              </a:lnSpc>
              <a:spcBef>
                <a:spcPts val="750"/>
              </a:spcBef>
              <a:buClr>
                <a:srgbClr val="111111"/>
              </a:buClr>
              <a:defRPr/>
            </a:pPr>
            <a:r>
              <a:rPr lang="cs-CZ" altLang="cs-CZ" sz="3000" b="1" dirty="0">
                <a:latin typeface="Calibri" panose="020F0502020204030204" pitchFamily="34" charset="0"/>
                <a:cs typeface="Calibri" panose="020F0502020204030204" pitchFamily="34" charset="0"/>
              </a:rPr>
              <a:t>Bližší specifikace dotazu</a:t>
            </a:r>
          </a:p>
          <a:p>
            <a:pPr lvl="1" indent="0">
              <a:spcBef>
                <a:spcPts val="675"/>
              </a:spcBef>
              <a:buClrTx/>
              <a:buFontTx/>
              <a:buNone/>
              <a:defRPr/>
            </a:pPr>
            <a:r>
              <a:rPr lang="cs-CZ" alt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Slovní spojení</a:t>
            </a:r>
          </a:p>
          <a:p>
            <a:pPr lvl="1" indent="0">
              <a:spcBef>
                <a:spcPts val="675"/>
              </a:spcBef>
              <a:buClrTx/>
              <a:buFontTx/>
              <a:buNone/>
              <a:defRPr/>
            </a:pPr>
            <a:r>
              <a:rPr lang="cs-CZ" alt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Všechna slova se musí vyskytovat v </a:t>
            </a:r>
            <a:r>
              <a:rPr lang="cs-CZ" altLang="cs-CZ" sz="3000" b="1" dirty="0">
                <a:solidFill>
                  <a:srgbClr val="33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přesném pořadí</a:t>
            </a:r>
            <a:r>
              <a:rPr lang="cs-CZ" altLang="cs-CZ" sz="3000" b="1" dirty="0">
                <a:solidFill>
                  <a:srgbClr val="00B3B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altLang="cs-CZ" sz="3000" dirty="0">
                <a:solidFill>
                  <a:srgbClr val="00B3B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3000" b="1" dirty="0">
                <a:solidFill>
                  <a:srgbClr val="33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uvedeném tvaru</a:t>
            </a:r>
          </a:p>
          <a:p>
            <a:pPr lvl="1" indent="0">
              <a:spcBef>
                <a:spcPts val="675"/>
              </a:spcBef>
              <a:buClrTx/>
              <a:buFontTx/>
              <a:buNone/>
              <a:defRPr/>
            </a:pPr>
            <a:r>
              <a:rPr lang="cs-CZ" alt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Využívají se</a:t>
            </a:r>
            <a:r>
              <a:rPr lang="cs-CZ" altLang="cs-CZ" sz="3000" b="1" dirty="0">
                <a:solidFill>
                  <a:srgbClr val="00B3B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3000" b="1" dirty="0">
                <a:solidFill>
                  <a:srgbClr val="33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uvozovky</a:t>
            </a:r>
          </a:p>
          <a:p>
            <a:pPr lvl="1" indent="0">
              <a:spcBef>
                <a:spcPts val="675"/>
              </a:spcBef>
              <a:buClrTx/>
              <a:buFontTx/>
              <a:buNone/>
              <a:defRPr/>
            </a:pPr>
            <a:r>
              <a:rPr lang="cs-CZ" altLang="cs-CZ" sz="3000" b="1" dirty="0">
                <a:latin typeface="Calibri" panose="020F0502020204030204" pitchFamily="34" charset="0"/>
                <a:cs typeface="Calibri" panose="020F0502020204030204" pitchFamily="34" charset="0"/>
              </a:rPr>
              <a:t>Výsledek vyhledávání se zužuje</a:t>
            </a:r>
          </a:p>
          <a:p>
            <a:pPr lvl="1" indent="0">
              <a:spcBef>
                <a:spcPts val="600"/>
              </a:spcBef>
              <a:buClrTx/>
              <a:buFontTx/>
              <a:buNone/>
              <a:defRPr/>
            </a:pPr>
            <a:endParaRPr lang="cs-CZ" alt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indent="0">
              <a:spcBef>
                <a:spcPts val="600"/>
              </a:spcBef>
              <a:buClrTx/>
              <a:buFontTx/>
              <a:buNone/>
              <a:defRPr/>
            </a:pPr>
            <a:r>
              <a:rPr lang="cs-CZ" altLang="cs-CZ" sz="3000" b="1" dirty="0">
                <a:latin typeface="Calibri" panose="020F0502020204030204" pitchFamily="34" charset="0"/>
                <a:cs typeface="Calibri" panose="020F0502020204030204" pitchFamily="34" charset="0"/>
              </a:rPr>
              <a:t>Př.</a:t>
            </a:r>
            <a:r>
              <a:rPr lang="cs-CZ" altLang="cs-CZ" sz="30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3200" b="1" dirty="0">
                <a:solidFill>
                  <a:srgbClr val="33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cs-CZ" altLang="cs-CZ" sz="3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child</a:t>
            </a:r>
            <a:r>
              <a:rPr lang="cs-CZ" altLang="cs-CZ" sz="3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3000" b="1" dirty="0" err="1">
                <a:latin typeface="Calibri" panose="020F0502020204030204" pitchFamily="34" charset="0"/>
                <a:cs typeface="Calibri" panose="020F0502020204030204" pitchFamily="34" charset="0"/>
              </a:rPr>
              <a:t>development</a:t>
            </a:r>
            <a:r>
              <a:rPr lang="cs-CZ" altLang="cs-CZ" sz="3200" b="1" dirty="0">
                <a:solidFill>
                  <a:srgbClr val="33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endParaRPr lang="cs-CZ" sz="3000" dirty="0">
              <a:solidFill>
                <a:srgbClr val="00B3B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None/>
            </a:pPr>
            <a:endParaRPr sz="2775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44252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g5ffc877e4a_0_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" y="0"/>
            <a:ext cx="914377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g5ffc877e4a_0_30"/>
          <p:cNvSpPr txBox="1"/>
          <p:nvPr/>
        </p:nvSpPr>
        <p:spPr>
          <a:xfrm>
            <a:off x="927898" y="197854"/>
            <a:ext cx="72882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90000"/>
              </a:lnSpc>
              <a:buSzPts val="6000"/>
            </a:pPr>
            <a:r>
              <a:rPr lang="cs-CZ" altLang="cs-CZ" sz="6000" b="1" dirty="0">
                <a:solidFill>
                  <a:schemeClr val="bg1"/>
                </a:solidFill>
              </a:rPr>
              <a:t>Terminologie </a:t>
            </a:r>
            <a:endParaRPr lang="cs-CZ" sz="6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04410AB-FADF-46D4-9B0E-EBE555F0FF1C}"/>
              </a:ext>
            </a:extLst>
          </p:cNvPr>
          <p:cNvSpPr txBox="1"/>
          <p:nvPr/>
        </p:nvSpPr>
        <p:spPr>
          <a:xfrm>
            <a:off x="4225771" y="5485334"/>
            <a:ext cx="27343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Zdroj: https://www.mattdisero.com/blog/terminology/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C5DEBCB-3B87-407C-B176-1BE75768B9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7936" y="2437334"/>
            <a:ext cx="404812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2849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5ffc877e4a_0_47"/>
          <p:cNvSpPr txBox="1">
            <a:spLocks noGrp="1"/>
          </p:cNvSpPr>
          <p:nvPr>
            <p:ph type="title"/>
          </p:nvPr>
        </p:nvSpPr>
        <p:spPr>
          <a:xfrm>
            <a:off x="287692" y="395779"/>
            <a:ext cx="8568615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r>
              <a:rPr lang="cs-CZ" altLang="cs-CZ" sz="4000" b="1" dirty="0">
                <a:solidFill>
                  <a:srgbClr val="3333C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Co to vlastně dělám?</a:t>
            </a:r>
            <a:endParaRPr lang="cs-CZ" sz="4000" b="1" dirty="0">
              <a:solidFill>
                <a:srgbClr val="3333CC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1" name="Google Shape;231;g5ffc877e4a_0_47"/>
          <p:cNvSpPr txBox="1"/>
          <p:nvPr/>
        </p:nvSpPr>
        <p:spPr>
          <a:xfrm>
            <a:off x="263100" y="1264421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>
              <a:lnSpc>
                <a:spcPct val="120000"/>
              </a:lnSpc>
              <a:spcBef>
                <a:spcPts val="750"/>
              </a:spcBef>
              <a:buClr>
                <a:srgbClr val="111111"/>
              </a:buClr>
              <a:buFont typeface="Wingdings" panose="05000000000000000000" pitchFamily="2" charset="2"/>
              <a:buChar char="q"/>
              <a:defRPr/>
            </a:pPr>
            <a:r>
              <a:rPr lang="cs-CZ" altLang="cs-CZ" sz="30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Prohlížení </a:t>
            </a:r>
            <a:r>
              <a:rPr lang="cs-CZ" altLang="cs-CZ" sz="3000" b="1" kern="12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(</a:t>
            </a:r>
            <a:r>
              <a:rPr lang="cs-CZ" altLang="cs-CZ" sz="3000" b="1" kern="120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browsing</a:t>
            </a:r>
            <a:r>
              <a:rPr lang="cs-CZ" altLang="cs-CZ" sz="3000" b="1" kern="12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)</a:t>
            </a:r>
          </a:p>
          <a:p>
            <a:pPr marL="442913" lvl="0">
              <a:lnSpc>
                <a:spcPct val="120000"/>
              </a:lnSpc>
              <a:spcBef>
                <a:spcPts val="750"/>
              </a:spcBef>
              <a:buClrTx/>
              <a:defRPr/>
            </a:pPr>
            <a:r>
              <a:rPr lang="cs-CZ" altLang="cs-CZ" sz="30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"Volím</a:t>
            </a:r>
            <a:r>
              <a:rPr lang="cs-CZ" altLang="cs-CZ" sz="3000" kern="1200" dirty="0">
                <a:solidFill>
                  <a:prstClr val="black"/>
                </a:solidFill>
                <a:latin typeface="Calibri"/>
              </a:rPr>
              <a:t>"</a:t>
            </a:r>
            <a:r>
              <a:rPr lang="cs-CZ" altLang="cs-CZ" sz="30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z předdefinovaných nabídek (např. časopisy, články - seznamy titulů v databázích)</a:t>
            </a:r>
          </a:p>
          <a:p>
            <a:pPr marL="457200" lvl="0" indent="-457200">
              <a:lnSpc>
                <a:spcPct val="120000"/>
              </a:lnSpc>
              <a:spcBef>
                <a:spcPts val="750"/>
              </a:spcBef>
              <a:buClr>
                <a:srgbClr val="111111"/>
              </a:buClr>
              <a:buFont typeface="Wingdings" panose="05000000000000000000" pitchFamily="2" charset="2"/>
              <a:buChar char="q"/>
              <a:defRPr/>
            </a:pPr>
            <a:r>
              <a:rPr lang="cs-CZ" altLang="cs-CZ" sz="30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Vyhledávání (</a:t>
            </a:r>
            <a:r>
              <a:rPr lang="cs-CZ" altLang="cs-CZ" sz="3000" b="1" kern="120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searching</a:t>
            </a:r>
            <a:r>
              <a:rPr lang="cs-CZ" altLang="cs-CZ" sz="30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)</a:t>
            </a:r>
          </a:p>
          <a:p>
            <a:pPr marL="442913" lvl="0">
              <a:lnSpc>
                <a:spcPct val="120000"/>
              </a:lnSpc>
              <a:spcBef>
                <a:spcPts val="750"/>
              </a:spcBef>
              <a:buClrTx/>
              <a:defRPr/>
            </a:pPr>
            <a:r>
              <a:rPr lang="cs-CZ" altLang="cs-CZ" sz="30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Jednoduché (Google </a:t>
            </a:r>
            <a:r>
              <a:rPr lang="cs-CZ" altLang="cs-CZ" sz="3000" kern="1200" dirty="0">
                <a:solidFill>
                  <a:prstClr val="black"/>
                </a:solidFill>
                <a:latin typeface="Calibri"/>
              </a:rPr>
              <a:t>"</a:t>
            </a:r>
            <a:r>
              <a:rPr lang="cs-CZ" altLang="cs-CZ" sz="30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okno</a:t>
            </a:r>
            <a:r>
              <a:rPr lang="cs-CZ" altLang="cs-CZ" sz="3000" kern="1200" dirty="0">
                <a:solidFill>
                  <a:prstClr val="black"/>
                </a:solidFill>
                <a:latin typeface="Calibri"/>
              </a:rPr>
              <a:t>"</a:t>
            </a:r>
            <a:r>
              <a:rPr lang="cs-CZ" altLang="cs-CZ" sz="30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)</a:t>
            </a:r>
          </a:p>
          <a:p>
            <a:pPr marL="442913" lvl="0">
              <a:lnSpc>
                <a:spcPct val="120000"/>
              </a:lnSpc>
              <a:spcBef>
                <a:spcPts val="750"/>
              </a:spcBef>
              <a:buClrTx/>
              <a:defRPr/>
            </a:pPr>
            <a:r>
              <a:rPr lang="cs-CZ" altLang="cs-CZ" sz="30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Pokročilé (více polí - Booleovské operátory)</a:t>
            </a:r>
          </a:p>
          <a:p>
            <a:pPr lvl="0">
              <a:buSzPct val="100000"/>
            </a:pPr>
            <a:endParaRPr lang="cs-CZ" sz="2700" dirty="0"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None/>
            </a:pPr>
            <a:endParaRPr sz="2775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13184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5ffc877e4a_0_47"/>
          <p:cNvSpPr txBox="1"/>
          <p:nvPr/>
        </p:nvSpPr>
        <p:spPr>
          <a:xfrm>
            <a:off x="263100" y="1264421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>
              <a:lnSpc>
                <a:spcPct val="120000"/>
              </a:lnSpc>
              <a:spcBef>
                <a:spcPts val="750"/>
              </a:spcBef>
              <a:buClr>
                <a:srgbClr val="111111"/>
              </a:buClr>
              <a:buFont typeface="Wingdings" panose="05000000000000000000" pitchFamily="2" charset="2"/>
              <a:buChar char="q"/>
              <a:defRPr/>
            </a:pPr>
            <a:r>
              <a:rPr lang="cs-CZ" altLang="cs-CZ" sz="30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Málokdy relevantní záznamy po </a:t>
            </a:r>
            <a:r>
              <a:rPr lang="cs-CZ" altLang="cs-CZ" sz="30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prvním </a:t>
            </a:r>
            <a:r>
              <a:rPr lang="cs-CZ" altLang="cs-CZ" sz="30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vyhledávání</a:t>
            </a:r>
          </a:p>
          <a:p>
            <a:pPr marL="457200" lvl="0" indent="-457200">
              <a:lnSpc>
                <a:spcPct val="120000"/>
              </a:lnSpc>
              <a:spcBef>
                <a:spcPts val="750"/>
              </a:spcBef>
              <a:buClr>
                <a:srgbClr val="111111"/>
              </a:buClr>
              <a:buFont typeface="Wingdings" panose="05000000000000000000" pitchFamily="2" charset="2"/>
              <a:buChar char="q"/>
              <a:defRPr/>
            </a:pPr>
            <a:r>
              <a:rPr lang="cs-CZ" altLang="cs-CZ" sz="30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Rešeršní dotaz nutné </a:t>
            </a:r>
            <a:r>
              <a:rPr lang="cs-CZ" altLang="cs-CZ" sz="30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ladit</a:t>
            </a:r>
          </a:p>
          <a:p>
            <a:pPr marL="457200" lvl="0" indent="-457200">
              <a:lnSpc>
                <a:spcPct val="120000"/>
              </a:lnSpc>
              <a:spcBef>
                <a:spcPts val="750"/>
              </a:spcBef>
              <a:buClr>
                <a:srgbClr val="111111"/>
              </a:buClr>
              <a:buFont typeface="Wingdings" panose="05000000000000000000" pitchFamily="2" charset="2"/>
              <a:buChar char="q"/>
              <a:defRPr/>
            </a:pPr>
            <a:r>
              <a:rPr lang="cs-CZ" altLang="cs-CZ" sz="30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Každý zdroj – vlastní pravidla → </a:t>
            </a:r>
            <a:r>
              <a:rPr lang="cs-CZ" altLang="cs-CZ" sz="30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uzpůsobit</a:t>
            </a:r>
            <a:r>
              <a:rPr lang="cs-CZ" altLang="cs-CZ" sz="30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vyhledávací dotaz</a:t>
            </a:r>
          </a:p>
          <a:p>
            <a:pPr marL="457200" lvl="0" indent="-457200">
              <a:lnSpc>
                <a:spcPct val="120000"/>
              </a:lnSpc>
              <a:spcBef>
                <a:spcPts val="750"/>
              </a:spcBef>
              <a:buClr>
                <a:srgbClr val="111111"/>
              </a:buClr>
              <a:buFont typeface="Wingdings" panose="05000000000000000000" pitchFamily="2" charset="2"/>
              <a:buChar char="q"/>
              <a:defRPr/>
            </a:pPr>
            <a:r>
              <a:rPr lang="cs-CZ" altLang="cs-CZ" sz="30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Neexistuje obecný „recept“ jak vyhledávat nejlépe - každý klíčuje, vyhledává, zpracovává po svém.</a:t>
            </a:r>
          </a:p>
          <a:p>
            <a:pPr marL="457200" lvl="0" indent="-457200">
              <a:lnSpc>
                <a:spcPct val="120000"/>
              </a:lnSpc>
              <a:spcBef>
                <a:spcPts val="750"/>
              </a:spcBef>
              <a:buClr>
                <a:srgbClr val="111111"/>
              </a:buClr>
              <a:buFont typeface="Wingdings" panose="05000000000000000000" pitchFamily="2" charset="2"/>
              <a:buChar char="q"/>
              <a:defRPr/>
            </a:pPr>
            <a:r>
              <a:rPr lang="cs-CZ" altLang="cs-CZ" sz="30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Ale je fajn znát tipy a triky </a:t>
            </a:r>
            <a:r>
              <a:rPr lang="cs-CZ" altLang="cs-CZ" sz="30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Wingdings" panose="05000000000000000000" pitchFamily="2" charset="2"/>
              </a:rPr>
              <a:t></a:t>
            </a:r>
            <a:endParaRPr lang="cs-CZ" sz="2700" dirty="0"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None/>
            </a:pPr>
            <a:endParaRPr sz="2775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00049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g5ffc877e4a_0_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" y="-1"/>
            <a:ext cx="914377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g5ffc877e4a_0_30"/>
          <p:cNvSpPr txBox="1"/>
          <p:nvPr/>
        </p:nvSpPr>
        <p:spPr>
          <a:xfrm>
            <a:off x="537099" y="730147"/>
            <a:ext cx="8069802" cy="1791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cs-CZ" sz="6000" b="1" dirty="0">
                <a:solidFill>
                  <a:srgbClr val="FFFFFF"/>
                </a:solidFill>
              </a:rPr>
              <a:t>Tipy a triky</a:t>
            </a:r>
            <a:endParaRPr lang="cs-CZ" sz="6000" dirty="0">
              <a:solidFill>
                <a:srgbClr val="FFFFFF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02758F2-2A2B-4E7D-8C50-C6040D3BE5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500" y="2726971"/>
            <a:ext cx="3429000" cy="3286125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2D8BFDF6-3B1B-421C-A9E6-B03662F4FEB4}"/>
              </a:ext>
            </a:extLst>
          </p:cNvPr>
          <p:cNvSpPr txBox="1"/>
          <p:nvPr/>
        </p:nvSpPr>
        <p:spPr>
          <a:xfrm>
            <a:off x="3506679" y="5959058"/>
            <a:ext cx="31438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Zdroj: https://www.iconspng.com/image/102025/tips-and-tricks</a:t>
            </a: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9434900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g60a5cf5ecd_0_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g60a5cf5ecd_0_19"/>
          <p:cNvSpPr txBox="1">
            <a:spLocks noGrp="1"/>
          </p:cNvSpPr>
          <p:nvPr>
            <p:ph type="title"/>
          </p:nvPr>
        </p:nvSpPr>
        <p:spPr>
          <a:xfrm>
            <a:off x="313830" y="46999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r>
              <a:rPr lang="cs-CZ" altLang="cs-CZ" sz="4000" b="1" dirty="0">
                <a:ea typeface="Tahoma" panose="020B0604030504040204" pitchFamily="34" charset="0"/>
                <a:cs typeface="Tahoma" panose="020B0604030504040204" pitchFamily="34" charset="0"/>
              </a:rPr>
              <a:t>Mám </a:t>
            </a:r>
            <a:r>
              <a:rPr lang="cs-CZ" altLang="cs-CZ" sz="4000" b="1" dirty="0">
                <a:solidFill>
                  <a:srgbClr val="3333C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málo</a:t>
            </a:r>
            <a:r>
              <a:rPr lang="cs-CZ" altLang="cs-CZ" sz="4000" b="1" dirty="0">
                <a:ea typeface="Tahoma" panose="020B0604030504040204" pitchFamily="34" charset="0"/>
                <a:cs typeface="Tahoma" panose="020B0604030504040204" pitchFamily="34" charset="0"/>
              </a:rPr>
              <a:t> výsledků</a:t>
            </a:r>
            <a:endParaRPr lang="cs-CZ" sz="4000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2" name="Google Shape;282;g60a5cf5ecd_0_19"/>
          <p:cNvSpPr txBox="1"/>
          <p:nvPr/>
        </p:nvSpPr>
        <p:spPr>
          <a:xfrm>
            <a:off x="313830" y="1534302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457200">
              <a:lnSpc>
                <a:spcPct val="120000"/>
              </a:lnSpc>
              <a:spcBef>
                <a:spcPts val="750"/>
              </a:spcBef>
              <a:buClr>
                <a:srgbClr val="111111"/>
              </a:buClr>
              <a:buFont typeface="Wingdings" panose="05000000000000000000" pitchFamily="2" charset="2"/>
              <a:buChar char="q"/>
              <a:defRPr/>
            </a:pPr>
            <a:r>
              <a:rPr lang="cs-CZ" altLang="cs-CZ" sz="3000" b="1" dirty="0">
                <a:latin typeface="Calibri" panose="020F0502020204030204" pitchFamily="34" charset="0"/>
                <a:cs typeface="Calibri" panose="020F0502020204030204" pitchFamily="34" charset="0"/>
              </a:rPr>
              <a:t>Rozšiřte dotaz</a:t>
            </a:r>
          </a:p>
          <a:p>
            <a:pPr marL="914400" lvl="1" indent="-457200">
              <a:spcBef>
                <a:spcPts val="675"/>
              </a:spcBef>
              <a:buClrTx/>
              <a:buFont typeface="Wingdings" panose="05000000000000000000" pitchFamily="2" charset="2"/>
              <a:buChar char="v"/>
              <a:defRPr/>
            </a:pPr>
            <a:r>
              <a:rPr lang="cs-CZ" alt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přidejte další/jiná klíčová slova</a:t>
            </a:r>
          </a:p>
          <a:p>
            <a:pPr marL="442913">
              <a:lnSpc>
                <a:spcPct val="120000"/>
              </a:lnSpc>
              <a:spcBef>
                <a:spcPts val="750"/>
              </a:spcBef>
              <a:defRPr/>
            </a:pPr>
            <a:endParaRPr lang="cs-CZ" altLang="cs-CZ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750"/>
              </a:spcBef>
              <a:buClr>
                <a:srgbClr val="111111"/>
              </a:buClr>
              <a:buFont typeface="Wingdings" panose="05000000000000000000" pitchFamily="2" charset="2"/>
              <a:buChar char="q"/>
              <a:defRPr/>
            </a:pPr>
            <a:r>
              <a:rPr lang="cs-CZ" altLang="cs-CZ" sz="3000" b="1" dirty="0">
                <a:latin typeface="Calibri" panose="020F0502020204030204" pitchFamily="34" charset="0"/>
                <a:cs typeface="Calibri" panose="020F0502020204030204" pitchFamily="34" charset="0"/>
              </a:rPr>
              <a:t>Zrušte omezení </a:t>
            </a:r>
          </a:p>
          <a:p>
            <a:pPr marL="914400" lvl="1" indent="-457200">
              <a:spcBef>
                <a:spcPts val="675"/>
              </a:spcBef>
              <a:buClrTx/>
              <a:buFont typeface="Wingdings" panose="05000000000000000000" pitchFamily="2" charset="2"/>
              <a:buChar char="v"/>
              <a:defRPr/>
            </a:pPr>
            <a:r>
              <a:rPr lang="cs-CZ" alt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např. typ dokumentu, dílčí databáze, jenom slova v názvu apod.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g60a5cf5ecd_0_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g60a5cf5ecd_0_19"/>
          <p:cNvSpPr txBox="1">
            <a:spLocks noGrp="1"/>
          </p:cNvSpPr>
          <p:nvPr>
            <p:ph type="title"/>
          </p:nvPr>
        </p:nvSpPr>
        <p:spPr>
          <a:xfrm>
            <a:off x="500261" y="496631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r>
              <a:rPr lang="cs-CZ" altLang="cs-CZ" sz="4000" b="1" dirty="0">
                <a:ea typeface="Tahoma" panose="020B0604030504040204" pitchFamily="34" charset="0"/>
                <a:cs typeface="Tahoma" panose="020B0604030504040204" pitchFamily="34" charset="0"/>
              </a:rPr>
              <a:t>Mám </a:t>
            </a:r>
            <a:r>
              <a:rPr lang="cs-CZ" altLang="cs-CZ" sz="4000" b="1" dirty="0">
                <a:solidFill>
                  <a:srgbClr val="3333C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mnoho</a:t>
            </a:r>
            <a:r>
              <a:rPr lang="cs-CZ" altLang="cs-CZ" sz="4000" b="1" dirty="0">
                <a:ea typeface="Tahoma" panose="020B0604030504040204" pitchFamily="34" charset="0"/>
                <a:cs typeface="Tahoma" panose="020B0604030504040204" pitchFamily="34" charset="0"/>
              </a:rPr>
              <a:t> výsledků</a:t>
            </a:r>
            <a:endParaRPr lang="cs-CZ" sz="4000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2" name="Google Shape;282;g60a5cf5ecd_0_19"/>
          <p:cNvSpPr txBox="1"/>
          <p:nvPr/>
        </p:nvSpPr>
        <p:spPr>
          <a:xfrm>
            <a:off x="420362" y="1507669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457200">
              <a:lnSpc>
                <a:spcPct val="120000"/>
              </a:lnSpc>
              <a:spcBef>
                <a:spcPts val="750"/>
              </a:spcBef>
              <a:buClr>
                <a:srgbClr val="111111"/>
              </a:buClr>
              <a:buFont typeface="Wingdings" panose="05000000000000000000" pitchFamily="2" charset="2"/>
              <a:buChar char="q"/>
              <a:defRPr/>
            </a:pPr>
            <a:r>
              <a:rPr lang="cs-CZ" altLang="cs-CZ" sz="3000" b="1" dirty="0">
                <a:latin typeface="Calibri" panose="020F0502020204030204" pitchFamily="34" charset="0"/>
                <a:cs typeface="Calibri" panose="020F0502020204030204" pitchFamily="34" charset="0"/>
              </a:rPr>
              <a:t>Zužte dotaz</a:t>
            </a:r>
          </a:p>
          <a:p>
            <a:pPr marL="914400" lvl="1" indent="-457200">
              <a:spcBef>
                <a:spcPts val="675"/>
              </a:spcBef>
              <a:buClrTx/>
              <a:buFont typeface="Wingdings" panose="05000000000000000000" pitchFamily="2" charset="2"/>
              <a:buChar char="v"/>
              <a:defRPr/>
            </a:pPr>
            <a:r>
              <a:rPr lang="cs-CZ" alt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konkretizujte</a:t>
            </a:r>
          </a:p>
          <a:p>
            <a:pPr marL="914400" lvl="1" indent="-457200">
              <a:spcBef>
                <a:spcPts val="675"/>
              </a:spcBef>
              <a:buClrTx/>
              <a:buFont typeface="Wingdings" panose="05000000000000000000" pitchFamily="2" charset="2"/>
              <a:buChar char="v"/>
              <a:defRPr/>
            </a:pPr>
            <a:r>
              <a:rPr lang="cs-CZ" alt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lépe definujte klíčová slova (fráze)</a:t>
            </a:r>
          </a:p>
          <a:p>
            <a:pPr marL="914400" lvl="1" indent="-457200">
              <a:spcBef>
                <a:spcPts val="675"/>
              </a:spcBef>
              <a:buClrTx/>
              <a:buFont typeface="Wingdings" panose="05000000000000000000" pitchFamily="2" charset="2"/>
              <a:buChar char="v"/>
              <a:defRPr/>
            </a:pPr>
            <a:r>
              <a:rPr lang="cs-CZ" alt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zaměřte se pouze na nějakou oblast apod.</a:t>
            </a:r>
          </a:p>
          <a:p>
            <a:pPr marL="457200" indent="-457200">
              <a:lnSpc>
                <a:spcPct val="120000"/>
              </a:lnSpc>
              <a:spcBef>
                <a:spcPts val="750"/>
              </a:spcBef>
              <a:buClr>
                <a:srgbClr val="111111"/>
              </a:buClr>
              <a:buFont typeface="Wingdings" panose="05000000000000000000" pitchFamily="2" charset="2"/>
              <a:buChar char="q"/>
              <a:defRPr/>
            </a:pPr>
            <a:r>
              <a:rPr lang="cs-CZ" altLang="cs-CZ" sz="3000" b="1" dirty="0">
                <a:latin typeface="Calibri" panose="020F0502020204030204" pitchFamily="34" charset="0"/>
                <a:cs typeface="Calibri" panose="020F0502020204030204" pitchFamily="34" charset="0"/>
              </a:rPr>
              <a:t>Přidejte omezení </a:t>
            </a:r>
          </a:p>
          <a:p>
            <a:pPr marL="914400" lvl="1" indent="-457200">
              <a:spcBef>
                <a:spcPts val="675"/>
              </a:spcBef>
              <a:buClrTx/>
              <a:buFont typeface="Wingdings" panose="05000000000000000000" pitchFamily="2" charset="2"/>
              <a:buChar char="v"/>
              <a:defRPr/>
            </a:pPr>
            <a:r>
              <a:rPr lang="cs-CZ" alt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např. jen slova v názvu, konkrétní země, typ dokumentu apod.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55046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g60a5cf5ecd_0_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g60a5cf5ecd_0_44"/>
          <p:cNvSpPr txBox="1">
            <a:spLocks noGrp="1"/>
          </p:cNvSpPr>
          <p:nvPr>
            <p:ph type="title"/>
          </p:nvPr>
        </p:nvSpPr>
        <p:spPr>
          <a:xfrm>
            <a:off x="56240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r>
              <a:rPr lang="cs-CZ" altLang="cs-CZ" sz="4000" b="1" dirty="0">
                <a:solidFill>
                  <a:srgbClr val="3333C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Jsou naše zdroje kvalitní?</a:t>
            </a:r>
            <a:endParaRPr lang="cs-CZ" sz="4000" b="1" dirty="0">
              <a:solidFill>
                <a:srgbClr val="3333CC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4" name="Google Shape;304;g60a5cf5ecd_0_44"/>
          <p:cNvSpPr txBox="1"/>
          <p:nvPr/>
        </p:nvSpPr>
        <p:spPr>
          <a:xfrm>
            <a:off x="452857" y="1563631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457200">
              <a:lnSpc>
                <a:spcPct val="120000"/>
              </a:lnSpc>
              <a:buClr>
                <a:srgbClr val="111111"/>
              </a:buClr>
              <a:buFont typeface="Wingdings" panose="05000000000000000000" pitchFamily="2" charset="2"/>
              <a:buChar char="q"/>
              <a:defRPr/>
            </a:pPr>
            <a:r>
              <a:rPr lang="cs-CZ" altLang="cs-CZ" sz="3000" b="1" dirty="0">
                <a:latin typeface="Calibri" panose="020F0502020204030204" pitchFamily="34" charset="0"/>
                <a:cs typeface="Calibri" panose="020F0502020204030204" pitchFamily="34" charset="0"/>
              </a:rPr>
              <a:t>relevance</a:t>
            </a:r>
          </a:p>
          <a:p>
            <a:pPr marL="442913">
              <a:lnSpc>
                <a:spcPct val="120000"/>
              </a:lnSpc>
              <a:defRPr/>
            </a:pPr>
            <a:r>
              <a:rPr lang="cs-CZ" alt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předmětová hesla (řízený heslář) </a:t>
            </a:r>
          </a:p>
          <a:p>
            <a:pPr marL="457200" indent="-457200">
              <a:lnSpc>
                <a:spcPct val="120000"/>
              </a:lnSpc>
              <a:buClr>
                <a:srgbClr val="111111"/>
              </a:buClr>
              <a:buFont typeface="Wingdings" panose="05000000000000000000" pitchFamily="2" charset="2"/>
              <a:buChar char="q"/>
              <a:defRPr/>
            </a:pPr>
            <a:r>
              <a:rPr lang="cs-CZ" altLang="cs-CZ" sz="3000" b="1" dirty="0">
                <a:latin typeface="Calibri" panose="020F0502020204030204" pitchFamily="34" charset="0"/>
                <a:cs typeface="Calibri" panose="020F0502020204030204" pitchFamily="34" charset="0"/>
              </a:rPr>
              <a:t>důvěryhodnost zdroje</a:t>
            </a:r>
          </a:p>
          <a:p>
            <a:pPr lvl="1" indent="0">
              <a:buClrTx/>
              <a:buFontTx/>
              <a:buNone/>
              <a:defRPr/>
            </a:pPr>
            <a:r>
              <a:rPr lang="cs-CZ" alt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     jména autorů, instituce, kontakty na správce…</a:t>
            </a:r>
          </a:p>
          <a:p>
            <a:pPr marL="457200" indent="-457200">
              <a:lnSpc>
                <a:spcPct val="120000"/>
              </a:lnSpc>
              <a:buClr>
                <a:srgbClr val="111111"/>
              </a:buClr>
              <a:buFont typeface="Wingdings" panose="05000000000000000000" pitchFamily="2" charset="2"/>
              <a:buChar char="q"/>
              <a:defRPr/>
            </a:pPr>
            <a:r>
              <a:rPr lang="cs-CZ" altLang="cs-CZ" sz="3000" b="1" dirty="0">
                <a:latin typeface="Calibri" panose="020F0502020204030204" pitchFamily="34" charset="0"/>
                <a:cs typeface="Calibri" panose="020F0502020204030204" pitchFamily="34" charset="0"/>
              </a:rPr>
              <a:t>pravidelná aktualizace</a:t>
            </a:r>
          </a:p>
          <a:p>
            <a:pPr marL="457200" indent="-457200">
              <a:lnSpc>
                <a:spcPct val="120000"/>
              </a:lnSpc>
              <a:buClr>
                <a:srgbClr val="111111"/>
              </a:buClr>
              <a:buFont typeface="Wingdings" panose="05000000000000000000" pitchFamily="2" charset="2"/>
              <a:buChar char="q"/>
              <a:defRPr/>
            </a:pPr>
            <a:r>
              <a:rPr lang="cs-CZ" altLang="cs-CZ" sz="3000" b="1" dirty="0">
                <a:latin typeface="Calibri" panose="020F0502020204030204" pitchFamily="34" charset="0"/>
                <a:cs typeface="Calibri" panose="020F0502020204030204" pitchFamily="34" charset="0"/>
              </a:rPr>
              <a:t>odbornost</a:t>
            </a:r>
          </a:p>
          <a:p>
            <a:pPr marL="442913">
              <a:lnSpc>
                <a:spcPct val="120000"/>
              </a:lnSpc>
              <a:defRPr/>
            </a:pPr>
            <a:r>
              <a:rPr lang="cs-CZ" altLang="cs-CZ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impact</a:t>
            </a:r>
            <a:r>
              <a:rPr lang="cs-CZ" alt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factor</a:t>
            </a:r>
            <a:endParaRPr sz="32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60a5cf5ecd_0_57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r>
              <a:rPr lang="cs-CZ" altLang="cs-CZ" sz="4000" b="1" dirty="0" err="1">
                <a:solidFill>
                  <a:srgbClr val="3333C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Scientometrické</a:t>
            </a:r>
            <a:r>
              <a:rPr lang="cs-CZ" altLang="cs-CZ" sz="4000" b="1" dirty="0">
                <a:solidFill>
                  <a:srgbClr val="3333C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ukazatele</a:t>
            </a:r>
            <a:endParaRPr lang="cs-CZ" sz="4000" b="1" dirty="0">
              <a:solidFill>
                <a:srgbClr val="3333CC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8" name="Google Shape;318;g60a5cf5ecd_0_57"/>
          <p:cNvSpPr txBox="1"/>
          <p:nvPr/>
        </p:nvSpPr>
        <p:spPr>
          <a:xfrm>
            <a:off x="263100" y="1524417"/>
            <a:ext cx="8738857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>
              <a:lnSpc>
                <a:spcPct val="120000"/>
              </a:lnSpc>
              <a:buClr>
                <a:schemeClr val="dk1"/>
              </a:buClr>
              <a:buSzPct val="100000"/>
              <a:buFont typeface="Wingdings" panose="05000000000000000000" pitchFamily="2" charset="2"/>
              <a:buChar char="q"/>
            </a:pPr>
            <a:r>
              <a:rPr lang="cs-CZ" sz="3000" dirty="0"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Kvantitativně </a:t>
            </a:r>
            <a:r>
              <a:rPr lang="cs-CZ" sz="3000" b="1" dirty="0"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identifikují vědecké informace.</a:t>
            </a:r>
          </a:p>
          <a:p>
            <a:pPr marL="457200" lvl="0" indent="-457200">
              <a:lnSpc>
                <a:spcPct val="120000"/>
              </a:lnSpc>
              <a:buClr>
                <a:schemeClr val="dk1"/>
              </a:buClr>
              <a:buSzPct val="100000"/>
              <a:buFont typeface="Wingdings" panose="05000000000000000000" pitchFamily="2" charset="2"/>
              <a:buChar char="q"/>
            </a:pPr>
            <a:r>
              <a:rPr lang="cs-CZ" sz="3000" dirty="0"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Zajišťují odbornou </a:t>
            </a:r>
            <a:r>
              <a:rPr lang="cs-CZ" sz="3000" b="1" dirty="0"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kvalitu zdrojů.</a:t>
            </a:r>
          </a:p>
          <a:p>
            <a:pPr marL="457200" lvl="0" indent="-457200">
              <a:lnSpc>
                <a:spcPct val="120000"/>
              </a:lnSpc>
              <a:buClr>
                <a:schemeClr val="dk1"/>
              </a:buClr>
              <a:buSzPct val="100000"/>
              <a:buFont typeface="Wingdings" panose="05000000000000000000" pitchFamily="2" charset="2"/>
              <a:buChar char="q"/>
            </a:pPr>
            <a:r>
              <a:rPr lang="cs-CZ" sz="3000" dirty="0"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Je-li práce citována dalšími výzkumníky - má hodnotu.</a:t>
            </a:r>
          </a:p>
          <a:p>
            <a:pPr marL="457200" lvl="0" indent="-457200">
              <a:lnSpc>
                <a:spcPct val="120000"/>
              </a:lnSpc>
              <a:buClr>
                <a:schemeClr val="dk1"/>
              </a:buClr>
              <a:buSzPct val="100000"/>
              <a:buFont typeface="Wingdings" panose="05000000000000000000" pitchFamily="2" charset="2"/>
              <a:buChar char="q"/>
            </a:pPr>
            <a:r>
              <a:rPr lang="cs-CZ" sz="3000" dirty="0"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Je-li citován článek z určitého časopisu - časopis má hodnotu.</a:t>
            </a:r>
          </a:p>
          <a:p>
            <a:pPr marL="457200" lvl="0" indent="-457200">
              <a:lnSpc>
                <a:spcPct val="120000"/>
              </a:lnSpc>
              <a:buClr>
                <a:schemeClr val="dk1"/>
              </a:buClr>
              <a:buSzPct val="100000"/>
              <a:buFont typeface="Wingdings" panose="05000000000000000000" pitchFamily="2" charset="2"/>
              <a:buChar char="q"/>
            </a:pPr>
            <a:r>
              <a:rPr lang="cs-CZ" sz="3000" b="1" dirty="0"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Pomáhají určit s jak kvalitními zdroji pracujeme</a:t>
            </a:r>
            <a:endParaRPr sz="30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g60a5cf5ecd_0_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" y="71437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g60a5cf5ecd_0_51"/>
          <p:cNvSpPr txBox="1">
            <a:spLocks noGrp="1"/>
          </p:cNvSpPr>
          <p:nvPr>
            <p:ph type="title"/>
          </p:nvPr>
        </p:nvSpPr>
        <p:spPr>
          <a:xfrm>
            <a:off x="417298" y="465192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r>
              <a:rPr lang="cs-CZ" altLang="cs-CZ" sz="4000" b="1" dirty="0">
                <a:solidFill>
                  <a:srgbClr val="3333C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Impakt faktor (IF)</a:t>
            </a:r>
            <a:endParaRPr lang="cs-CZ" sz="4000" b="1" dirty="0">
              <a:solidFill>
                <a:srgbClr val="3333CC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1" name="Google Shape;311;g60a5cf5ecd_0_51"/>
          <p:cNvSpPr txBox="1"/>
          <p:nvPr/>
        </p:nvSpPr>
        <p:spPr>
          <a:xfrm>
            <a:off x="417298" y="1343377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20000"/>
              </a:lnSpc>
              <a:buClr>
                <a:schemeClr val="dk1"/>
              </a:buClr>
              <a:buSzPct val="100000"/>
            </a:pP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Proč o něm mluvíme?</a:t>
            </a:r>
          </a:p>
          <a:p>
            <a:pPr marL="442912" indent="-442912">
              <a:lnSpc>
                <a:spcPct val="120000"/>
              </a:lnSpc>
              <a:buClr>
                <a:schemeClr val="dk1"/>
              </a:buClr>
              <a:buSzPct val="100000"/>
              <a:buFont typeface="Wingdings" panose="05000000000000000000" pitchFamily="2" charset="2"/>
              <a:buChar char="q"/>
            </a:pPr>
            <a:r>
              <a:rPr lang="cs-CZ" sz="2400" b="1" dirty="0">
                <a:solidFill>
                  <a:schemeClr val="dk1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Základ </a:t>
            </a: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hodnocení publikační činnosti.</a:t>
            </a:r>
          </a:p>
          <a:p>
            <a:pPr marL="442912" indent="-442912">
              <a:lnSpc>
                <a:spcPct val="120000"/>
              </a:lnSpc>
              <a:buClr>
                <a:schemeClr val="dk1"/>
              </a:buClr>
              <a:buSzPct val="100000"/>
              <a:buFont typeface="Wingdings" panose="05000000000000000000" pitchFamily="2" charset="2"/>
              <a:buChar char="q"/>
            </a:pP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Díky němu můžeme porovnat </a:t>
            </a:r>
            <a:r>
              <a:rPr lang="cs-CZ" sz="2400" b="1" dirty="0">
                <a:solidFill>
                  <a:schemeClr val="dk1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periodika mezi sebou</a:t>
            </a: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.</a:t>
            </a:r>
          </a:p>
          <a:p>
            <a:pPr marL="442912" indent="-442912">
              <a:lnSpc>
                <a:spcPct val="120000"/>
              </a:lnSpc>
              <a:buClr>
                <a:schemeClr val="dk1"/>
              </a:buClr>
              <a:buSzPct val="100000"/>
              <a:buFont typeface="Wingdings" panose="05000000000000000000" pitchFamily="2" charset="2"/>
              <a:buChar char="q"/>
            </a:pP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Výpočet:</a:t>
            </a:r>
          </a:p>
          <a:p>
            <a:pPr marL="342900" indent="-342900" algn="ctr">
              <a:lnSpc>
                <a:spcPct val="120000"/>
              </a:lnSpc>
              <a:buClr>
                <a:schemeClr val="dk1"/>
              </a:buClr>
              <a:buSzPct val="100000"/>
              <a:buFont typeface="Wingdings" panose="05000000000000000000" pitchFamily="2" charset="2"/>
              <a:buChar char="q"/>
            </a:pPr>
            <a:r>
              <a:rPr lang="cs-CZ" altLang="cs-CZ" sz="24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100 článků publikováno v časopise v letech 2013-2014</a:t>
            </a:r>
          </a:p>
          <a:p>
            <a:pPr marL="342900" indent="-342900" algn="ctr">
              <a:lnSpc>
                <a:spcPct val="120000"/>
              </a:lnSpc>
              <a:buClr>
                <a:schemeClr val="dk1"/>
              </a:buClr>
              <a:buSzPct val="100000"/>
              <a:buFont typeface="Wingdings" panose="05000000000000000000" pitchFamily="2" charset="2"/>
              <a:buChar char="v"/>
            </a:pPr>
            <a:r>
              <a:rPr lang="cs-CZ" altLang="cs-CZ" sz="24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Citováno 1000x v roce 2015</a:t>
            </a:r>
          </a:p>
          <a:p>
            <a:pPr marL="342900" indent="-342900" algn="ctr">
              <a:lnSpc>
                <a:spcPct val="120000"/>
              </a:lnSpc>
              <a:buClr>
                <a:schemeClr val="dk1"/>
              </a:buClr>
              <a:buSzPct val="100000"/>
              <a:buFont typeface="Wingdings" panose="05000000000000000000" pitchFamily="2" charset="2"/>
              <a:buChar char="v"/>
            </a:pPr>
            <a:r>
              <a:rPr lang="cs-CZ" altLang="cs-CZ" sz="24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Impakt faktor: 1000/100=10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altLang="cs-CZ" sz="24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Vysoký IF = články z periodika se </a:t>
            </a:r>
            <a:r>
              <a:rPr lang="cs-CZ" altLang="cs-CZ" sz="24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často citují </a:t>
            </a:r>
            <a:r>
              <a:rPr lang="cs-CZ" altLang="cs-CZ" sz="24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v dalších odborných časopisech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u="sng" dirty="0">
                <a:solidFill>
                  <a:schemeClr val="hlink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http://www.nxtbook.com/nxtbooks/apa/newjournal20</a:t>
            </a:r>
            <a:r>
              <a:rPr lang="cs-CZ" sz="2000" b="1" u="sng" dirty="0">
                <a:solidFill>
                  <a:schemeClr val="hlink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20</a:t>
            </a:r>
            <a:r>
              <a:rPr lang="en-US" sz="2000" b="1" u="sng" dirty="0">
                <a:solidFill>
                  <a:schemeClr val="hlink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/index.ph</a:t>
            </a:r>
            <a:r>
              <a:rPr lang="cs-CZ" sz="2000" b="1" u="sng" dirty="0">
                <a:solidFill>
                  <a:schemeClr val="hlink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p</a:t>
            </a:r>
            <a:endParaRPr lang="en-US" sz="2000" i="1" dirty="0"/>
          </a:p>
          <a:p>
            <a:pPr marL="0" marR="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6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g5ffc877e4a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g5ffc877e4a_0_0"/>
          <p:cNvSpPr txBox="1">
            <a:spLocks noGrp="1"/>
          </p:cNvSpPr>
          <p:nvPr>
            <p:ph type="title"/>
          </p:nvPr>
        </p:nvSpPr>
        <p:spPr>
          <a:xfrm>
            <a:off x="628650" y="393150"/>
            <a:ext cx="83361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Na co se dnes zaměříme?</a:t>
            </a:r>
            <a:endParaRPr sz="4000" dirty="0"/>
          </a:p>
        </p:txBody>
      </p:sp>
      <p:sp>
        <p:nvSpPr>
          <p:cNvPr id="105" name="Google Shape;105;g5ffc877e4a_0_0"/>
          <p:cNvSpPr txBox="1">
            <a:spLocks noGrp="1"/>
          </p:cNvSpPr>
          <p:nvPr>
            <p:ph type="body" idx="1"/>
          </p:nvPr>
        </p:nvSpPr>
        <p:spPr>
          <a:xfrm>
            <a:off x="628650" y="1474501"/>
            <a:ext cx="7886700" cy="49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57200">
              <a:lnSpc>
                <a:spcPct val="120000"/>
              </a:lnSpc>
              <a:spcBef>
                <a:spcPts val="0"/>
              </a:spcBef>
              <a:buClr>
                <a:prstClr val="black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700" kern="1200" dirty="0" err="1">
                <a:solidFill>
                  <a:prstClr val="black"/>
                </a:solidFill>
                <a:ea typeface="Verdana"/>
                <a:cs typeface="Verdana"/>
                <a:sym typeface="Verdana"/>
              </a:rPr>
              <a:t>Jak</a:t>
            </a:r>
            <a:r>
              <a:rPr lang="en-US" sz="2700" kern="1200" dirty="0">
                <a:solidFill>
                  <a:prstClr val="black"/>
                </a:solidFill>
                <a:ea typeface="Verdana"/>
                <a:cs typeface="Verdana"/>
                <a:sym typeface="Verdana"/>
              </a:rPr>
              <a:t> </a:t>
            </a:r>
            <a:r>
              <a:rPr lang="en-US" sz="2700" kern="1200" dirty="0" err="1">
                <a:solidFill>
                  <a:prstClr val="black"/>
                </a:solidFill>
                <a:ea typeface="Verdana"/>
                <a:cs typeface="Verdana"/>
                <a:sym typeface="Verdana"/>
              </a:rPr>
              <a:t>vyhledávat</a:t>
            </a:r>
            <a:r>
              <a:rPr lang="en-US" sz="2700" kern="1200" dirty="0">
                <a:solidFill>
                  <a:prstClr val="black"/>
                </a:solidFill>
                <a:ea typeface="Verdana"/>
                <a:cs typeface="Verdana"/>
                <a:sym typeface="Verdana"/>
              </a:rPr>
              <a:t>?</a:t>
            </a:r>
            <a:endParaRPr lang="cs-CZ" sz="2700" kern="1200" dirty="0">
              <a:solidFill>
                <a:prstClr val="black"/>
              </a:solidFill>
              <a:ea typeface="Verdana"/>
              <a:cs typeface="Verdana"/>
              <a:sym typeface="Verdana"/>
            </a:endParaRPr>
          </a:p>
          <a:p>
            <a:pPr lvl="0" indent="-457200">
              <a:lnSpc>
                <a:spcPct val="120000"/>
              </a:lnSpc>
              <a:spcBef>
                <a:spcPts val="0"/>
              </a:spcBef>
              <a:buClr>
                <a:prstClr val="black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700" kern="1200" dirty="0" err="1">
                <a:solidFill>
                  <a:prstClr val="black"/>
                </a:solidFill>
                <a:ea typeface="Verdana"/>
                <a:cs typeface="Verdana"/>
                <a:sym typeface="Verdana"/>
              </a:rPr>
              <a:t>Jak</a:t>
            </a:r>
            <a:r>
              <a:rPr lang="en-US" sz="2700" kern="1200" dirty="0">
                <a:solidFill>
                  <a:prstClr val="black"/>
                </a:solidFill>
                <a:ea typeface="Verdana"/>
                <a:cs typeface="Verdana"/>
                <a:sym typeface="Verdana"/>
              </a:rPr>
              <a:t> </a:t>
            </a:r>
            <a:r>
              <a:rPr lang="en-US" sz="2700" kern="1200" dirty="0" err="1">
                <a:solidFill>
                  <a:prstClr val="black"/>
                </a:solidFill>
                <a:ea typeface="Verdana"/>
                <a:cs typeface="Verdana"/>
                <a:sym typeface="Verdana"/>
              </a:rPr>
              <a:t>tvořit</a:t>
            </a:r>
            <a:r>
              <a:rPr lang="en-US" sz="2700" kern="1200" dirty="0">
                <a:solidFill>
                  <a:prstClr val="black"/>
                </a:solidFill>
                <a:ea typeface="Verdana"/>
                <a:cs typeface="Verdana"/>
                <a:sym typeface="Verdana"/>
              </a:rPr>
              <a:t> </a:t>
            </a:r>
            <a:r>
              <a:rPr lang="en-US" sz="2700" kern="1200" dirty="0" err="1">
                <a:solidFill>
                  <a:prstClr val="black"/>
                </a:solidFill>
                <a:ea typeface="Verdana"/>
                <a:cs typeface="Verdana"/>
                <a:sym typeface="Verdana"/>
              </a:rPr>
              <a:t>rešeršní</a:t>
            </a:r>
            <a:r>
              <a:rPr lang="en-US" sz="2700" kern="1200" dirty="0">
                <a:solidFill>
                  <a:prstClr val="black"/>
                </a:solidFill>
                <a:ea typeface="Verdana"/>
                <a:cs typeface="Verdana"/>
                <a:sym typeface="Verdana"/>
              </a:rPr>
              <a:t> </a:t>
            </a:r>
            <a:r>
              <a:rPr lang="en-US" sz="2700" kern="1200" dirty="0" err="1">
                <a:solidFill>
                  <a:prstClr val="black"/>
                </a:solidFill>
                <a:ea typeface="Verdana"/>
                <a:cs typeface="Verdana"/>
                <a:sym typeface="Verdana"/>
              </a:rPr>
              <a:t>dotaz</a:t>
            </a:r>
            <a:r>
              <a:rPr lang="en-US" sz="2700" kern="1200" dirty="0">
                <a:solidFill>
                  <a:prstClr val="black"/>
                </a:solidFill>
                <a:ea typeface="Verdana"/>
                <a:cs typeface="Verdana"/>
                <a:sym typeface="Verdana"/>
              </a:rPr>
              <a:t>?</a:t>
            </a:r>
            <a:endParaRPr lang="cs-CZ" sz="2700" kern="1200" dirty="0">
              <a:solidFill>
                <a:prstClr val="black"/>
              </a:solidFill>
              <a:ea typeface="Verdana"/>
              <a:cs typeface="Verdana"/>
              <a:sym typeface="Verdana"/>
            </a:endParaRPr>
          </a:p>
          <a:p>
            <a:pPr lvl="0" indent="-457200">
              <a:lnSpc>
                <a:spcPct val="120000"/>
              </a:lnSpc>
              <a:spcBef>
                <a:spcPts val="0"/>
              </a:spcBef>
              <a:buClr>
                <a:prstClr val="black"/>
              </a:buClr>
              <a:buSzPct val="100000"/>
              <a:buFont typeface="Wingdings" panose="05000000000000000000" pitchFamily="2" charset="2"/>
              <a:buChar char="q"/>
            </a:pPr>
            <a:r>
              <a:rPr lang="cs-CZ" sz="2700" kern="1200" dirty="0">
                <a:solidFill>
                  <a:prstClr val="black"/>
                </a:solidFill>
                <a:ea typeface="Verdana"/>
                <a:cs typeface="Verdana"/>
                <a:sym typeface="Verdana"/>
              </a:rPr>
              <a:t>Google </a:t>
            </a:r>
            <a:r>
              <a:rPr lang="cs-CZ" sz="2700" kern="1200" dirty="0" err="1">
                <a:solidFill>
                  <a:prstClr val="black"/>
                </a:solidFill>
                <a:ea typeface="Verdana"/>
                <a:cs typeface="Verdana"/>
                <a:sym typeface="Verdana"/>
              </a:rPr>
              <a:t>Scholar</a:t>
            </a:r>
            <a:endParaRPr lang="cs-CZ" sz="2700" kern="1200" dirty="0">
              <a:solidFill>
                <a:prstClr val="black"/>
              </a:solidFill>
              <a:ea typeface="Verdana"/>
              <a:cs typeface="Verdana"/>
              <a:sym typeface="Verdana"/>
            </a:endParaRPr>
          </a:p>
          <a:p>
            <a:pPr lvl="0" indent="-457200">
              <a:lnSpc>
                <a:spcPct val="120000"/>
              </a:lnSpc>
              <a:spcBef>
                <a:spcPts val="0"/>
              </a:spcBef>
              <a:buClr>
                <a:prstClr val="black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700" kern="1200" dirty="0" err="1">
                <a:solidFill>
                  <a:prstClr val="black"/>
                </a:solidFill>
                <a:ea typeface="Verdana"/>
                <a:cs typeface="Verdana"/>
                <a:sym typeface="Verdana"/>
              </a:rPr>
              <a:t>Praktické</a:t>
            </a:r>
            <a:r>
              <a:rPr lang="en-US" sz="2700" kern="1200" dirty="0">
                <a:solidFill>
                  <a:prstClr val="black"/>
                </a:solidFill>
                <a:ea typeface="Verdana"/>
                <a:cs typeface="Verdana"/>
                <a:sym typeface="Verdana"/>
              </a:rPr>
              <a:t> </a:t>
            </a:r>
            <a:r>
              <a:rPr lang="en-US" sz="2700" kern="1200" dirty="0" err="1">
                <a:solidFill>
                  <a:prstClr val="black"/>
                </a:solidFill>
                <a:ea typeface="Verdana"/>
                <a:cs typeface="Verdana"/>
                <a:sym typeface="Verdana"/>
              </a:rPr>
              <a:t>cvičení</a:t>
            </a:r>
            <a:r>
              <a:rPr lang="en-US" sz="2700" kern="1200" dirty="0">
                <a:solidFill>
                  <a:prstClr val="black"/>
                </a:solidFill>
                <a:ea typeface="Verdana"/>
                <a:cs typeface="Verdana"/>
                <a:sym typeface="Verdana"/>
              </a:rPr>
              <a:t> </a:t>
            </a:r>
            <a:r>
              <a:rPr lang="en-US" sz="2700" kern="1200" dirty="0" err="1">
                <a:solidFill>
                  <a:prstClr val="black"/>
                </a:solidFill>
                <a:ea typeface="Verdana"/>
                <a:cs typeface="Verdana"/>
                <a:sym typeface="Verdana"/>
              </a:rPr>
              <a:t>vyhledávání</a:t>
            </a:r>
            <a:r>
              <a:rPr lang="en-US" sz="2700" kern="1200" dirty="0">
                <a:solidFill>
                  <a:prstClr val="black"/>
                </a:solidFill>
                <a:ea typeface="Verdana"/>
                <a:cs typeface="Verdana"/>
                <a:sym typeface="Verdana"/>
              </a:rPr>
              <a:t> (EBSCO, Sage)</a:t>
            </a:r>
            <a:endParaRPr lang="cs-CZ" sz="2700" kern="1200" dirty="0">
              <a:solidFill>
                <a:prstClr val="black"/>
              </a:solidFill>
              <a:ea typeface="Verdana"/>
              <a:cs typeface="Verdana"/>
              <a:sym typeface="Verdana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Clr>
                <a:prstClr val="black"/>
              </a:buClr>
              <a:buSzPct val="100000"/>
              <a:buNone/>
            </a:pPr>
            <a:endParaRPr lang="en-US" sz="2700" kern="1200" dirty="0">
              <a:solidFill>
                <a:prstClr val="black"/>
              </a:solidFill>
              <a:ea typeface="Verdana"/>
              <a:cs typeface="Verdana"/>
              <a:sym typeface="Verdana"/>
            </a:endParaRPr>
          </a:p>
          <a:p>
            <a:pPr marL="0" lvl="0" indent="0">
              <a:spcAft>
                <a:spcPts val="600"/>
              </a:spcAft>
              <a:buNone/>
            </a:pPr>
            <a:endParaRPr lang="cs-CZ" sz="2400" b="1" dirty="0"/>
          </a:p>
          <a:p>
            <a:pPr marL="114300" lvl="0" indent="0">
              <a:spcAft>
                <a:spcPts val="600"/>
              </a:spcAft>
              <a:buNone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</a:pPr>
            <a:endParaRPr dirty="0">
              <a:solidFill>
                <a:srgbClr val="0000FF"/>
              </a:solidFill>
              <a:latin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00"/>
              <a:buNone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b="1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g60a5cf5ecd_0_2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11508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g60a5cf5ecd_0_221"/>
          <p:cNvSpPr txBox="1">
            <a:spLocks noGrp="1"/>
          </p:cNvSpPr>
          <p:nvPr>
            <p:ph type="title"/>
          </p:nvPr>
        </p:nvSpPr>
        <p:spPr>
          <a:xfrm>
            <a:off x="628650" y="214780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>
              <a:buClr>
                <a:srgbClr val="0000DC"/>
              </a:buClr>
              <a:buSzPts val="4000"/>
            </a:pPr>
            <a:r>
              <a:rPr lang="cs-CZ" altLang="cs-CZ" sz="4000" b="1" dirty="0">
                <a:solidFill>
                  <a:srgbClr val="3333C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Hirschův index (H-index)</a:t>
            </a:r>
            <a:br>
              <a:rPr lang="cs-CZ" sz="4000" b="1" dirty="0">
                <a:ea typeface="Tahoma" panose="020B0604030504040204" pitchFamily="34" charset="0"/>
                <a:cs typeface="Tahoma" panose="020B0604030504040204" pitchFamily="34" charset="0"/>
              </a:rPr>
            </a:br>
            <a:endParaRPr sz="4000" dirty="0"/>
          </a:p>
        </p:txBody>
      </p:sp>
      <p:sp>
        <p:nvSpPr>
          <p:cNvPr id="325" name="Google Shape;325;g60a5cf5ecd_0_221"/>
          <p:cNvSpPr txBox="1"/>
          <p:nvPr/>
        </p:nvSpPr>
        <p:spPr>
          <a:xfrm>
            <a:off x="532657" y="1062778"/>
            <a:ext cx="8527367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20000"/>
              </a:lnSpc>
              <a:buClr>
                <a:schemeClr val="dk1"/>
              </a:buClr>
              <a:buSzPct val="100000"/>
            </a:pPr>
            <a:r>
              <a:rPr lang="cs-CZ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3200" dirty="0">
                <a:solidFill>
                  <a:schemeClr val="dk1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Proč o něm mluvíme?</a:t>
            </a:r>
          </a:p>
          <a:p>
            <a:pPr marL="457200" indent="-457200">
              <a:lnSpc>
                <a:spcPct val="120000"/>
              </a:lnSpc>
              <a:buClr>
                <a:schemeClr val="dk1"/>
              </a:buClr>
              <a:buSzPct val="100000"/>
              <a:buFont typeface="Wingdings" panose="05000000000000000000" pitchFamily="2" charset="2"/>
              <a:buChar char="q"/>
            </a:pPr>
            <a:r>
              <a:rPr lang="cs-CZ" sz="3200" dirty="0">
                <a:solidFill>
                  <a:schemeClr val="dk1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Hromadný </a:t>
            </a:r>
            <a:r>
              <a:rPr lang="cs-CZ" sz="3200" b="1" dirty="0">
                <a:solidFill>
                  <a:schemeClr val="dk1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ukazatel citovanosti </a:t>
            </a:r>
            <a:r>
              <a:rPr lang="cs-CZ" sz="3200" dirty="0">
                <a:solidFill>
                  <a:schemeClr val="dk1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u konkrétního autora. </a:t>
            </a:r>
          </a:p>
          <a:p>
            <a:pPr marL="457200" indent="-457200">
              <a:lnSpc>
                <a:spcPct val="120000"/>
              </a:lnSpc>
              <a:buClr>
                <a:schemeClr val="dk1"/>
              </a:buClr>
              <a:buSzPct val="100000"/>
              <a:buFont typeface="Wingdings" panose="05000000000000000000" pitchFamily="2" charset="2"/>
              <a:buChar char="q"/>
            </a:pPr>
            <a:r>
              <a:rPr lang="cs-CZ" sz="32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Př.: Aby vědec dosáhnul </a:t>
            </a:r>
            <a:r>
              <a:rPr lang="cs-CZ" sz="3200" i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h = 30</a:t>
            </a:r>
            <a:r>
              <a:rPr lang="cs-CZ" sz="32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 musí být autorem 30 článků, jež mají počet citací právě 30 a více.</a:t>
            </a:r>
          </a:p>
          <a:p>
            <a:pPr marL="457200" indent="-457200">
              <a:lnSpc>
                <a:spcPct val="120000"/>
              </a:lnSpc>
              <a:buClr>
                <a:schemeClr val="dk1"/>
              </a:buClr>
              <a:buSzPct val="100000"/>
              <a:buFont typeface="Wingdings" panose="05000000000000000000" pitchFamily="2" charset="2"/>
              <a:buChar char="q"/>
            </a:pPr>
            <a:r>
              <a:rPr lang="cs-CZ" sz="32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Poznáme, který autor je </a:t>
            </a:r>
            <a:r>
              <a:rPr lang="cs-CZ" sz="3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častěji citovaný -</a:t>
            </a:r>
            <a:r>
              <a:rPr lang="cs-CZ" sz="32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má kvalitní články.</a:t>
            </a:r>
            <a:r>
              <a:rPr lang="cs-CZ" sz="32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3200" dirty="0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60a5cf5ecd_0_65"/>
          <p:cNvSpPr txBox="1"/>
          <p:nvPr/>
        </p:nvSpPr>
        <p:spPr>
          <a:xfrm>
            <a:off x="263100" y="2712384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95300"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CC2A71C8-485B-4229-A277-8AD1FEF67A8D}"/>
              </a:ext>
            </a:extLst>
          </p:cNvPr>
          <p:cNvSpPr txBox="1"/>
          <p:nvPr/>
        </p:nvSpPr>
        <p:spPr>
          <a:xfrm>
            <a:off x="3320249" y="834501"/>
            <a:ext cx="479394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4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Pište si poznámky! </a:t>
            </a:r>
            <a:r>
              <a:rPr lang="cs-CZ" altLang="cs-CZ" sz="24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Budete vědět, které zdroje jste již prohledali, jakou formu dotazu jste použili, jaká klíčová slova jste přidávali apod.</a:t>
            </a:r>
          </a:p>
          <a:p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92BEDBB6-47CE-420C-A098-CE8BCF94C97E}"/>
              </a:ext>
            </a:extLst>
          </p:cNvPr>
          <p:cNvSpPr txBox="1"/>
          <p:nvPr/>
        </p:nvSpPr>
        <p:spPr>
          <a:xfrm>
            <a:off x="3320249" y="3920744"/>
            <a:ext cx="488980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400" i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Usnadněte si práci a používejte </a:t>
            </a:r>
            <a:r>
              <a:rPr lang="cs-CZ" altLang="cs-CZ" sz="2400" b="1" i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citační </a:t>
            </a:r>
            <a:r>
              <a:rPr lang="cs-CZ" altLang="cs-CZ" sz="2400" b="1" i="1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managery</a:t>
            </a:r>
            <a:r>
              <a:rPr lang="cs-CZ" altLang="cs-CZ" sz="2400" b="1" i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10794AC-3651-4565-8C6A-383521AD45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962" y="461237"/>
            <a:ext cx="1943100" cy="194310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C0E0AFDD-6D3E-4249-AA18-7C8BA2EB29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962" y="3389758"/>
            <a:ext cx="1943100" cy="19431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60a5cf5ecd_0_188"/>
          <p:cNvSpPr txBox="1"/>
          <p:nvPr/>
        </p:nvSpPr>
        <p:spPr>
          <a:xfrm>
            <a:off x="522975" y="1929000"/>
            <a:ext cx="76179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90000"/>
              </a:lnSpc>
              <a:buSzPts val="6000"/>
            </a:pPr>
            <a:endParaRPr sz="600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4558128-A97A-4BF0-8921-C6B024570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40" y="1322031"/>
            <a:ext cx="7776542" cy="5529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0F828BE7-83A7-429A-8238-4154608D70D3}"/>
              </a:ext>
            </a:extLst>
          </p:cNvPr>
          <p:cNvSpPr txBox="1"/>
          <p:nvPr/>
        </p:nvSpPr>
        <p:spPr>
          <a:xfrm>
            <a:off x="3080552" y="195309"/>
            <a:ext cx="467853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6000" b="1" dirty="0">
                <a:solidFill>
                  <a:srgbClr val="3333CC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Shrnutí</a:t>
            </a:r>
            <a:br>
              <a:rPr lang="cs-CZ" b="1" dirty="0"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g60a5cf5ecd_0_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g60a5cf5ecd_0_89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g60a5cf5ecd_0_89"/>
          <p:cNvSpPr txBox="1"/>
          <p:nvPr/>
        </p:nvSpPr>
        <p:spPr>
          <a:xfrm>
            <a:off x="551627" y="713400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indent="-457200">
              <a:lnSpc>
                <a:spcPct val="120000"/>
              </a:lnSpc>
              <a:buClr>
                <a:srgbClr val="111111"/>
              </a:buClr>
              <a:buSzPct val="94000"/>
              <a:buFont typeface="Wingdings" panose="05000000000000000000" pitchFamily="2" charset="2"/>
              <a:buChar char="q"/>
              <a:defRPr/>
            </a:pPr>
            <a:r>
              <a:rPr lang="cs-CZ" alt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Téma - </a:t>
            </a:r>
            <a:r>
              <a:rPr lang="cs-CZ" altLang="cs-CZ" sz="3000" b="1" dirty="0">
                <a:latin typeface="Calibri" panose="020F0502020204030204" pitchFamily="34" charset="0"/>
                <a:cs typeface="Calibri" panose="020F0502020204030204" pitchFamily="34" charset="0"/>
              </a:rPr>
              <a:t>zúžení, specifikace, orientace v terminologii </a:t>
            </a:r>
          </a:p>
          <a:p>
            <a:pPr marL="457200" indent="-457200">
              <a:lnSpc>
                <a:spcPct val="120000"/>
              </a:lnSpc>
              <a:buClr>
                <a:srgbClr val="111111"/>
              </a:buClr>
              <a:buSzPct val="94000"/>
              <a:buFont typeface="Wingdings" panose="05000000000000000000" pitchFamily="2" charset="2"/>
              <a:buChar char="q"/>
              <a:defRPr/>
            </a:pPr>
            <a:r>
              <a:rPr lang="cs-CZ" alt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Klíčová slova (formulace dotazu) </a:t>
            </a:r>
            <a:r>
              <a:rPr lang="cs-CZ" altLang="cs-CZ" sz="3000" b="1" dirty="0">
                <a:latin typeface="Calibri" panose="020F0502020204030204" pitchFamily="34" charset="0"/>
                <a:cs typeface="Calibri" panose="020F0502020204030204" pitchFamily="34" charset="0"/>
              </a:rPr>
              <a:t>stop </a:t>
            </a:r>
            <a:r>
              <a:rPr lang="cs-CZ" altLang="cs-CZ" sz="3000" b="1" dirty="0" err="1"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  <a:r>
              <a:rPr lang="cs-CZ" altLang="cs-CZ" sz="3000" b="1" dirty="0">
                <a:latin typeface="Calibri" panose="020F0502020204030204" pitchFamily="34" charset="0"/>
                <a:cs typeface="Calibri" panose="020F0502020204030204" pitchFamily="34" charset="0"/>
              </a:rPr>
              <a:t>, Booleovské operátory, *, " ", málo/moc výsledků</a:t>
            </a:r>
          </a:p>
          <a:p>
            <a:pPr marL="457200" indent="-457200">
              <a:lnSpc>
                <a:spcPct val="120000"/>
              </a:lnSpc>
              <a:buClr>
                <a:srgbClr val="111111"/>
              </a:buClr>
              <a:buSzPct val="94000"/>
              <a:buFont typeface="Wingdings" panose="05000000000000000000" pitchFamily="2" charset="2"/>
              <a:buChar char="q"/>
              <a:defRPr/>
            </a:pPr>
            <a:r>
              <a:rPr lang="cs-CZ" alt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Výběr vhodných zdrojů - </a:t>
            </a:r>
            <a:r>
              <a:rPr lang="cs-CZ" altLang="cs-CZ" sz="3000" b="1" dirty="0">
                <a:latin typeface="Calibri" panose="020F0502020204030204" pitchFamily="34" charset="0"/>
                <a:cs typeface="Calibri" panose="020F0502020204030204" pitchFamily="34" charset="0"/>
              </a:rPr>
              <a:t>kvalita, relevance </a:t>
            </a:r>
          </a:p>
          <a:p>
            <a:pPr marL="457200" indent="-457200">
              <a:lnSpc>
                <a:spcPct val="120000"/>
              </a:lnSpc>
              <a:buClr>
                <a:srgbClr val="111111"/>
              </a:buClr>
              <a:buSzPct val="94000"/>
              <a:buFont typeface="Wingdings" panose="05000000000000000000" pitchFamily="2" charset="2"/>
              <a:buChar char="q"/>
              <a:defRPr/>
            </a:pPr>
            <a:r>
              <a:rPr lang="cs-CZ" alt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Vyhledávání - poznámky, spolupráce</a:t>
            </a:r>
          </a:p>
          <a:p>
            <a:pPr marL="457200" indent="-457200">
              <a:lnSpc>
                <a:spcPct val="120000"/>
              </a:lnSpc>
              <a:buClr>
                <a:srgbClr val="111111"/>
              </a:buClr>
              <a:buSzPct val="94000"/>
              <a:buFont typeface="Wingdings" panose="05000000000000000000" pitchFamily="2" charset="2"/>
              <a:buChar char="q"/>
              <a:defRPr/>
            </a:pPr>
            <a:r>
              <a:rPr lang="cs-CZ" alt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Hodnocení vyhledaných záznamů</a:t>
            </a:r>
          </a:p>
          <a:p>
            <a:pPr marL="457200" indent="-457200">
              <a:lnSpc>
                <a:spcPct val="120000"/>
              </a:lnSpc>
              <a:buClr>
                <a:srgbClr val="111111"/>
              </a:buClr>
              <a:buSzPct val="94000"/>
              <a:buFont typeface="Wingdings" panose="05000000000000000000" pitchFamily="2" charset="2"/>
              <a:buChar char="q"/>
              <a:defRPr/>
            </a:pPr>
            <a:r>
              <a:rPr lang="cs-CZ" alt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Další operace - citační </a:t>
            </a:r>
            <a:r>
              <a:rPr lang="cs-CZ" altLang="cs-CZ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managery</a:t>
            </a: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800100" marR="0" lvl="1" indent="-27959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60a5cf5ecd_0_112"/>
          <p:cNvSpPr txBox="1">
            <a:spLocks noGrp="1"/>
          </p:cNvSpPr>
          <p:nvPr>
            <p:ph type="title"/>
          </p:nvPr>
        </p:nvSpPr>
        <p:spPr>
          <a:xfrm>
            <a:off x="628650" y="789371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6000" b="1" dirty="0">
                <a:solidFill>
                  <a:srgbClr val="0000DC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Zadání úkolu</a:t>
            </a:r>
            <a:endParaRPr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2" name="Google Shape;372;g60a5cf5ecd_0_112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g60a5cf5ecd_0_112"/>
          <p:cNvSpPr txBox="1"/>
          <p:nvPr/>
        </p:nvSpPr>
        <p:spPr>
          <a:xfrm>
            <a:off x="480150" y="1887983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2A59B3C-6BE3-4B9C-9894-F59E62BBDA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7307" y="921600"/>
            <a:ext cx="3776693" cy="522300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26C8EB07-C69A-492A-9F8E-4BB3262D6F1E}"/>
              </a:ext>
            </a:extLst>
          </p:cNvPr>
          <p:cNvSpPr txBox="1"/>
          <p:nvPr/>
        </p:nvSpPr>
        <p:spPr>
          <a:xfrm>
            <a:off x="5378781" y="6144600"/>
            <a:ext cx="37537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/>
              <a:t>Zdroj: https://mansukhmann.wordpress.com/2012/12/15/got-homework/keep-calm-and-do-your-homework/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36D7CFD-7158-4098-8B42-EC9F59188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562708"/>
            <a:ext cx="7886700" cy="5614255"/>
          </a:xfrm>
        </p:spPr>
        <p:txBody>
          <a:bodyPr>
            <a:normAutofit/>
          </a:bodyPr>
          <a:lstStyle/>
          <a:p>
            <a:pPr algn="just"/>
            <a:r>
              <a:rPr lang="cs-CZ" b="1" dirty="0"/>
              <a:t>Zadání 1. dílčího praktického úkolu najdete v </a:t>
            </a:r>
            <a:r>
              <a:rPr lang="cs-CZ" b="1" dirty="0" err="1"/>
              <a:t>ISu</a:t>
            </a:r>
            <a:r>
              <a:rPr lang="cs-CZ" b="1" dirty="0"/>
              <a:t> - v Interaktivní osnově předmětu.</a:t>
            </a:r>
          </a:p>
          <a:p>
            <a:pPr algn="just"/>
            <a:endParaRPr lang="cs-CZ" b="1" dirty="0"/>
          </a:p>
          <a:p>
            <a:pPr algn="just">
              <a:spcBef>
                <a:spcPts val="600"/>
              </a:spcBef>
            </a:pPr>
            <a:r>
              <a:rPr lang="cs-CZ" b="1" dirty="0"/>
              <a:t>Úkol je třeba vložit do </a:t>
            </a:r>
            <a:r>
              <a:rPr lang="cs-CZ" b="1" dirty="0" err="1"/>
              <a:t>Odevzdávárny</a:t>
            </a:r>
            <a:r>
              <a:rPr lang="cs-CZ" b="1" dirty="0"/>
              <a:t> předmětu </a:t>
            </a:r>
            <a:r>
              <a:rPr lang="cs-CZ" b="1" dirty="0">
                <a:solidFill>
                  <a:schemeClr val="tx1"/>
                </a:solidFill>
              </a:rPr>
              <a:t>Dílčí úkol č. 1 </a:t>
            </a:r>
            <a:r>
              <a:rPr lang="cs-CZ" b="1" dirty="0">
                <a:solidFill>
                  <a:srgbClr val="FF0000"/>
                </a:solidFill>
              </a:rPr>
              <a:t>do</a:t>
            </a:r>
            <a:r>
              <a:rPr lang="cs-CZ" b="1" dirty="0"/>
              <a:t> </a:t>
            </a:r>
            <a:r>
              <a:rPr lang="cs-CZ" b="1" dirty="0">
                <a:solidFill>
                  <a:srgbClr val="FF0000"/>
                </a:solidFill>
              </a:rPr>
              <a:t>neděle 1. 11. 2020</a:t>
            </a:r>
            <a:endParaRPr lang="cs-CZ" sz="2600" b="1" dirty="0">
              <a:solidFill>
                <a:srgbClr val="FF0000"/>
              </a:solidFill>
            </a:endParaRPr>
          </a:p>
          <a:p>
            <a:pPr marL="114300" indent="0" algn="just">
              <a:spcBef>
                <a:spcPts val="600"/>
              </a:spcBef>
              <a:buNone/>
            </a:pPr>
            <a:r>
              <a:rPr lang="cs-CZ" sz="2400" b="1" dirty="0">
                <a:solidFill>
                  <a:srgbClr val="FF0000"/>
                </a:solidFill>
              </a:rPr>
              <a:t>     </a:t>
            </a:r>
            <a:endParaRPr lang="cs-CZ" b="1" dirty="0"/>
          </a:p>
          <a:p>
            <a:pPr algn="just"/>
            <a:r>
              <a:rPr lang="cs-CZ" b="1" dirty="0"/>
              <a:t>Pro splnění úkolu Vám stačí </a:t>
            </a:r>
            <a:r>
              <a:rPr lang="cs-CZ" b="1" dirty="0" err="1"/>
              <a:t>proklikat</a:t>
            </a:r>
            <a:r>
              <a:rPr lang="cs-CZ" b="1" dirty="0"/>
              <a:t> prezentace, vyzkoušet si vyhledávání, popř. zadaná cvičení.</a:t>
            </a:r>
            <a:r>
              <a:rPr lang="cs-CZ" b="1" dirty="0">
                <a:sym typeface="Wingdings" panose="05000000000000000000" pitchFamily="2" charset="2"/>
              </a:rPr>
              <a:t> Pokud budete potřebovat radu či nějaké další upřesnění, jsem vám k dispozici.</a:t>
            </a:r>
            <a:r>
              <a:rPr lang="cs-CZ" b="1" dirty="0"/>
              <a:t> </a:t>
            </a:r>
            <a:r>
              <a:rPr lang="cs-CZ" b="1" dirty="0">
                <a:sym typeface="Wingdings" panose="05000000000000000000" pitchFamily="2" charset="2"/>
              </a:rPr>
              <a:t></a:t>
            </a:r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23478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g5ffc877e4a_0_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" y="-1"/>
            <a:ext cx="914377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g5ffc877e4a_0_30"/>
          <p:cNvSpPr txBox="1"/>
          <p:nvPr/>
        </p:nvSpPr>
        <p:spPr>
          <a:xfrm>
            <a:off x="537099" y="170901"/>
            <a:ext cx="8069802" cy="1791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cs-CZ" sz="6000" b="1" dirty="0">
                <a:solidFill>
                  <a:srgbClr val="FFFFFF"/>
                </a:solidFill>
              </a:rPr>
              <a:t>Licencované zdroje</a:t>
            </a:r>
            <a:endParaRPr lang="cs-CZ" sz="6000" dirty="0">
              <a:solidFill>
                <a:srgbClr val="FFFFFF"/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831832D-DDC0-44B6-BE48-A9D1891D8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719" y="1649175"/>
            <a:ext cx="4649887" cy="461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72681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60a5cf5ecd_0_119"/>
          <p:cNvSpPr txBox="1">
            <a:spLocks noGrp="1"/>
          </p:cNvSpPr>
          <p:nvPr>
            <p:ph type="title"/>
          </p:nvPr>
        </p:nvSpPr>
        <p:spPr>
          <a:xfrm>
            <a:off x="103743" y="404325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Nelicencovaný Google </a:t>
            </a:r>
            <a:r>
              <a:rPr lang="cs-CZ" sz="4000" b="1" dirty="0" err="1">
                <a:solidFill>
                  <a:srgbClr val="0000DC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Scholar</a:t>
            </a:r>
            <a:endParaRPr lang="cs-CZ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0" name="Google Shape;380;g60a5cf5ecd_0_119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g60a5cf5ecd_0_119"/>
          <p:cNvSpPr txBox="1"/>
          <p:nvPr/>
        </p:nvSpPr>
        <p:spPr>
          <a:xfrm>
            <a:off x="142950" y="1293179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90501" indent="0" algn="ctr">
              <a:buFont typeface="Arial" panose="020B0604020202020204" pitchFamily="34" charset="0"/>
              <a:buNone/>
            </a:pPr>
            <a:r>
              <a:rPr lang="cs-CZ" sz="2800" dirty="0">
                <a:ea typeface="Verdana" panose="020B0604030504040204" pitchFamily="34" charset="0"/>
                <a:cs typeface="Verdana" panose="020B0604030504040204" pitchFamily="34" charset="0"/>
              </a:rPr>
              <a:t>Aneb - když to nenajdete na </a:t>
            </a:r>
            <a:r>
              <a:rPr lang="cs-CZ" sz="2800" dirty="0" err="1">
                <a:ea typeface="Verdana" panose="020B0604030504040204" pitchFamily="34" charset="0"/>
                <a:cs typeface="Verdana" panose="020B0604030504040204" pitchFamily="34" charset="0"/>
              </a:rPr>
              <a:t>EBSCu</a:t>
            </a:r>
            <a:r>
              <a:rPr lang="cs-CZ" sz="2800" dirty="0"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800" dirty="0">
                <a:ea typeface="Verdana" panose="020B0604030504040204" pitchFamily="34" charset="0"/>
                <a:cs typeface="Verdana" panose="020B0604030504040204" pitchFamily="34" charset="0"/>
              </a:rPr>
              <a:t>Přihlášení přes Gmail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800" dirty="0">
                <a:ea typeface="Verdana" panose="020B0604030504040204" pitchFamily="34" charset="0"/>
                <a:cs typeface="Verdana" panose="020B0604030504040204" pitchFamily="34" charset="0"/>
              </a:rPr>
              <a:t>Moje knihovna - možnosti ukládání do schránky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800" b="1" dirty="0">
                <a:ea typeface="Verdana" panose="020B0604030504040204" pitchFamily="34" charset="0"/>
                <a:cs typeface="Verdana" panose="020B0604030504040204" pitchFamily="34" charset="0"/>
              </a:rPr>
              <a:t>Metriky! - </a:t>
            </a:r>
            <a:r>
              <a:rPr lang="cs-CZ" sz="2800" dirty="0">
                <a:ea typeface="Verdana" panose="020B0604030504040204" pitchFamily="34" charset="0"/>
                <a:cs typeface="Verdana" panose="020B0604030504040204" pitchFamily="34" charset="0"/>
              </a:rPr>
              <a:t>nejcitovanější autoři/články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dirty="0"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cs-CZ" sz="2800" b="1" dirty="0">
                <a:ea typeface="Verdana" panose="020B0604030504040204" pitchFamily="34" charset="0"/>
                <a:cs typeface="Verdana" panose="020B0604030504040204" pitchFamily="34" charset="0"/>
              </a:rPr>
              <a:t> citace</a:t>
            </a:r>
            <a:r>
              <a:rPr lang="cs-CZ" sz="2800" dirty="0">
                <a:ea typeface="Verdana" panose="020B0604030504040204" pitchFamily="34" charset="0"/>
                <a:cs typeface="Verdana" panose="020B0604030504040204" pitchFamily="34" charset="0"/>
              </a:rPr>
              <a:t> - APA (ne vždy správně)</a:t>
            </a:r>
            <a:endParaRPr lang="cs-CZ" sz="2800" b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cs-CZ" sz="2800" dirty="0">
                <a:ea typeface="Verdana" panose="020B0604030504040204" pitchFamily="34" charset="0"/>
                <a:cs typeface="Verdana" panose="020B0604030504040204" pitchFamily="34" charset="0"/>
              </a:rPr>
              <a:t>Možnosti vyhledávání – další operátory (bez mezery)</a:t>
            </a:r>
          </a:p>
          <a:p>
            <a:pPr lvl="1"/>
            <a:r>
              <a:rPr lang="cs-CZ" sz="2800" b="1" dirty="0" err="1">
                <a:ea typeface="Verdana" panose="020B0604030504040204" pitchFamily="34" charset="0"/>
                <a:cs typeface="Verdana" panose="020B0604030504040204" pitchFamily="34" charset="0"/>
              </a:rPr>
              <a:t>author</a:t>
            </a:r>
            <a:r>
              <a:rPr lang="cs-CZ" sz="2800" b="1" dirty="0"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lang="cs-CZ" sz="28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800" b="1" dirty="0"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cs-CZ" sz="2800" b="1" dirty="0" err="1">
                <a:ea typeface="Verdana" panose="020B0604030504040204" pitchFamily="34" charset="0"/>
                <a:cs typeface="Verdana" panose="020B0604030504040204" pitchFamily="34" charset="0"/>
              </a:rPr>
              <a:t>author:Carl</a:t>
            </a:r>
            <a:r>
              <a:rPr lang="cs-CZ" sz="2800" b="1" dirty="0">
                <a:ea typeface="Verdana" panose="020B0604030504040204" pitchFamily="34" charset="0"/>
                <a:cs typeface="Verdana" panose="020B0604030504040204" pitchFamily="34" charset="0"/>
              </a:rPr>
              <a:t> Gustav Jung) –</a:t>
            </a:r>
            <a:r>
              <a:rPr lang="cs-CZ" sz="2800" dirty="0">
                <a:ea typeface="Verdana" panose="020B0604030504040204" pitchFamily="34" charset="0"/>
                <a:cs typeface="Verdana" panose="020B0604030504040204" pitchFamily="34" charset="0"/>
              </a:rPr>
              <a:t> vyhledá jen zdroje od konkrétního autora </a:t>
            </a:r>
          </a:p>
          <a:p>
            <a:pPr marL="165100" indent="0">
              <a:buFont typeface="Arial" panose="020B0604020202020204" pitchFamily="34" charset="0"/>
              <a:buNone/>
            </a:pPr>
            <a:endParaRPr lang="cs-CZ" sz="28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65100" indent="0">
              <a:buFont typeface="Arial" panose="020B0604020202020204" pitchFamily="34" charset="0"/>
              <a:buNone/>
            </a:pPr>
            <a:r>
              <a:rPr lang="cs-CZ" sz="2800" dirty="0">
                <a:ea typeface="Verdana" panose="020B0604030504040204" pitchFamily="34" charset="0"/>
                <a:cs typeface="Verdana" panose="020B0604030504040204" pitchFamily="34" charset="0"/>
              </a:rPr>
              <a:t>Cílem je </a:t>
            </a:r>
            <a:r>
              <a:rPr lang="cs-CZ" sz="2800" b="1" dirty="0">
                <a:ea typeface="Verdana" panose="020B0604030504040204" pitchFamily="34" charset="0"/>
                <a:cs typeface="Verdana" panose="020B0604030504040204" pitchFamily="34" charset="0"/>
              </a:rPr>
              <a:t>„usnadnit uživateli vyhledávání potřebné vědecké literatury a nezahrnout ho přitom neodborným balastem“ </a:t>
            </a:r>
            <a:r>
              <a:rPr lang="cs-CZ" sz="2800" dirty="0">
                <a:ea typeface="Verdana" panose="020B0604030504040204" pitchFamily="34" charset="0"/>
                <a:cs typeface="Verdana" panose="020B0604030504040204" pitchFamily="34" charset="0"/>
              </a:rPr>
              <a:t>(Bartošek, 2008)</a:t>
            </a: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2" descr="http://taxprof.typepad.com/.a/6a00d8341c4eab53ef01bb09237e96970d-300wi">
            <a:extLst>
              <a:ext uri="{FF2B5EF4-FFF2-40B4-BE49-F238E27FC236}">
                <a16:creationId xmlns:a16="http://schemas.microsoft.com/office/drawing/2014/main" id="{77600CD2-D17F-4563-94B4-D4F1F331B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762" y="0"/>
            <a:ext cx="2450237" cy="109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60a5cf5ecd_0_227"/>
          <p:cNvSpPr txBox="1">
            <a:spLocks noGrp="1"/>
          </p:cNvSpPr>
          <p:nvPr>
            <p:ph type="title"/>
          </p:nvPr>
        </p:nvSpPr>
        <p:spPr>
          <a:xfrm>
            <a:off x="320672" y="297315"/>
            <a:ext cx="8440228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r>
              <a:rPr lang="cs-CZ" altLang="cs-CZ" sz="3600" b="1" dirty="0">
                <a:solidFill>
                  <a:srgbClr val="3333C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Praktické ukázky vyhledávání v databázích</a:t>
            </a:r>
            <a:endParaRPr lang="cs-CZ" sz="3600" b="1" dirty="0">
              <a:solidFill>
                <a:srgbClr val="3333CC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8" name="Google Shape;388;g60a5cf5ecd_0_227"/>
          <p:cNvSpPr txBox="1"/>
          <p:nvPr/>
        </p:nvSpPr>
        <p:spPr>
          <a:xfrm>
            <a:off x="0" y="1519591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g60a5cf5ecd_0_227"/>
          <p:cNvSpPr txBox="1"/>
          <p:nvPr/>
        </p:nvSpPr>
        <p:spPr>
          <a:xfrm>
            <a:off x="320672" y="2332461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indent="-457200">
              <a:lnSpc>
                <a:spcPct val="120000"/>
              </a:lnSpc>
              <a:spcBef>
                <a:spcPts val="750"/>
              </a:spcBef>
              <a:buClr>
                <a:srgbClr val="111111"/>
              </a:buClr>
              <a:buFont typeface="Wingdings" panose="05000000000000000000" pitchFamily="2" charset="2"/>
              <a:buChar char="q"/>
              <a:defRPr/>
            </a:pPr>
            <a:r>
              <a:rPr lang="cs-CZ" altLang="cs-CZ" sz="3000" b="1" dirty="0"/>
              <a:t>EBSCO</a:t>
            </a:r>
          </a:p>
          <a:p>
            <a:pPr marL="457200" indent="-457200">
              <a:lnSpc>
                <a:spcPct val="120000"/>
              </a:lnSpc>
              <a:spcBef>
                <a:spcPts val="750"/>
              </a:spcBef>
              <a:buClr>
                <a:srgbClr val="111111"/>
              </a:buClr>
              <a:buFontTx/>
              <a:buChar char="-"/>
              <a:defRPr/>
            </a:pPr>
            <a:r>
              <a:rPr lang="cs-CZ" altLang="cs-CZ" sz="3000" dirty="0"/>
              <a:t>dílčí databáze </a:t>
            </a:r>
            <a:r>
              <a:rPr lang="cs-CZ" altLang="cs-CZ" sz="3000" b="1" dirty="0"/>
              <a:t>APA </a:t>
            </a:r>
            <a:r>
              <a:rPr lang="cs-CZ" altLang="cs-CZ" sz="3000" b="1" dirty="0" err="1"/>
              <a:t>PsycARTICLES</a:t>
            </a:r>
            <a:r>
              <a:rPr lang="cs-CZ" altLang="cs-CZ" sz="3000" b="1" dirty="0"/>
              <a:t> </a:t>
            </a:r>
            <a:r>
              <a:rPr lang="cs-CZ" altLang="cs-CZ" sz="3000" dirty="0"/>
              <a:t>(plnotextová) a </a:t>
            </a:r>
            <a:r>
              <a:rPr lang="cs-CZ" altLang="cs-CZ" sz="3000" b="1" dirty="0"/>
              <a:t>APA </a:t>
            </a:r>
            <a:r>
              <a:rPr lang="cs-CZ" altLang="cs-CZ" sz="3000" b="1" dirty="0" err="1"/>
              <a:t>PsycINFO</a:t>
            </a:r>
            <a:r>
              <a:rPr lang="cs-CZ" altLang="cs-CZ" sz="3000" b="1" dirty="0"/>
              <a:t> </a:t>
            </a:r>
            <a:r>
              <a:rPr lang="cs-CZ" altLang="cs-CZ" sz="3000" dirty="0"/>
              <a:t>(bibliografická, abstraktová)</a:t>
            </a:r>
          </a:p>
          <a:p>
            <a:pPr>
              <a:lnSpc>
                <a:spcPct val="120000"/>
              </a:lnSpc>
              <a:spcBef>
                <a:spcPts val="750"/>
              </a:spcBef>
              <a:buClr>
                <a:srgbClr val="111111"/>
              </a:buClr>
              <a:defRPr/>
            </a:pPr>
            <a:endParaRPr lang="cs-CZ" altLang="cs-CZ" sz="3000" dirty="0"/>
          </a:p>
          <a:p>
            <a:pPr marL="457200" indent="-457200">
              <a:lnSpc>
                <a:spcPct val="120000"/>
              </a:lnSpc>
              <a:spcBef>
                <a:spcPts val="750"/>
              </a:spcBef>
              <a:buClr>
                <a:srgbClr val="111111"/>
              </a:buClr>
              <a:buFont typeface="Wingdings" panose="05000000000000000000" pitchFamily="2" charset="2"/>
              <a:buChar char="q"/>
              <a:defRPr/>
            </a:pPr>
            <a:r>
              <a:rPr lang="cs-CZ" altLang="cs-CZ" sz="3000" b="1" dirty="0" err="1"/>
              <a:t>Sage</a:t>
            </a:r>
            <a:r>
              <a:rPr lang="cs-CZ" altLang="cs-CZ" sz="3000" b="1" dirty="0"/>
              <a:t> </a:t>
            </a:r>
            <a:r>
              <a:rPr lang="cs-CZ" altLang="cs-CZ" sz="3000" b="1" dirty="0" err="1"/>
              <a:t>Journals</a:t>
            </a:r>
            <a:r>
              <a:rPr lang="cs-CZ" altLang="cs-CZ" sz="3000" b="1" dirty="0"/>
              <a:t> Online</a:t>
            </a:r>
          </a:p>
          <a:p>
            <a:pPr>
              <a:lnSpc>
                <a:spcPct val="120000"/>
              </a:lnSpc>
              <a:spcBef>
                <a:spcPts val="750"/>
              </a:spcBef>
              <a:buClr>
                <a:srgbClr val="111111"/>
              </a:buClr>
              <a:defRPr/>
            </a:pPr>
            <a:endParaRPr lang="cs-CZ" altLang="cs-CZ" sz="3000" b="1" dirty="0"/>
          </a:p>
          <a:p>
            <a:pPr marL="457200" marR="0" lvl="1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E719BA9-FBEC-41B3-B6A1-291074B22C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124" y="997203"/>
            <a:ext cx="885825" cy="92392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B6ACDB8-B2A6-4BE8-A558-A2C2F58D73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9991" y="1584451"/>
            <a:ext cx="2286000" cy="32385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613ab93460_0_109"/>
          <p:cNvSpPr txBox="1">
            <a:spLocks noGrp="1"/>
          </p:cNvSpPr>
          <p:nvPr>
            <p:ph type="title"/>
          </p:nvPr>
        </p:nvSpPr>
        <p:spPr>
          <a:xfrm>
            <a:off x="424350" y="128789"/>
            <a:ext cx="8081400" cy="1262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10"/>
              <a:buFont typeface="Tahoma"/>
              <a:buNone/>
            </a:pPr>
            <a:r>
              <a:rPr lang="cs-CZ" sz="32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Doporučení pro praktické vyhledávání v databázích</a:t>
            </a:r>
            <a:endParaRPr sz="3200" b="1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endParaRPr sz="1800" b="1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g613ab93460_0_109"/>
          <p:cNvSpPr txBox="1"/>
          <p:nvPr/>
        </p:nvSpPr>
        <p:spPr>
          <a:xfrm>
            <a:off x="253217" y="1640114"/>
            <a:ext cx="8651631" cy="4894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7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Zkuste si projít doporučené databáze. Vyzkoušejte si funkce </a:t>
            </a:r>
            <a:r>
              <a:rPr kumimoji="0" lang="cs-CZ" sz="2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Browse</a:t>
            </a:r>
            <a:r>
              <a:rPr kumimoji="0" 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(listování) v časopisech a</a:t>
            </a:r>
            <a:r>
              <a:rPr kumimoji="0" lang="cs-CZ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cs-CZ" sz="2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Search</a:t>
            </a:r>
            <a:r>
              <a:rPr kumimoji="0" lang="cs-CZ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basic nebo </a:t>
            </a:r>
            <a:r>
              <a:rPr kumimoji="0" lang="cs-CZ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advanced</a:t>
            </a:r>
            <a:r>
              <a:rPr kumimoji="0" 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(vyhledávání). 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70"/>
              <a:buFont typeface="Arial"/>
              <a:buNone/>
              <a:tabLst/>
              <a:defRPr/>
            </a:pPr>
            <a:endParaRPr kumimoji="0" lang="cs-CZ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7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Při zobrazení konkrétního časopisu se podívejte na </a:t>
            </a:r>
            <a:r>
              <a:rPr kumimoji="0" lang="cs-CZ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informace</a:t>
            </a:r>
            <a:r>
              <a:rPr kumimoji="0" 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o časopisu či jak hluboko sahá archiv časopisu (které roky jsou dostupné).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70"/>
              <a:buFont typeface="Arial"/>
              <a:buNone/>
              <a:tabLst/>
              <a:defRPr/>
            </a:pPr>
            <a:endParaRPr kumimoji="0" lang="cs-CZ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7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Zkuste si vytvořit svůj </a:t>
            </a:r>
            <a:r>
              <a:rPr kumimoji="0" lang="cs-CZ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účet</a:t>
            </a:r>
            <a:r>
              <a:rPr kumimoji="0" 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v databázi a zjistěte, jaké další možnosti nabízí (např. </a:t>
            </a:r>
            <a:r>
              <a:rPr kumimoji="0" lang="cs-CZ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alerty</a:t>
            </a:r>
            <a:r>
              <a:rPr kumimoji="0" 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ukládání vyhledávání, atd.)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70"/>
              <a:buFont typeface="Arial"/>
              <a:buNone/>
              <a:tabLst/>
              <a:defRPr/>
            </a:pPr>
            <a:endParaRPr kumimoji="0" lang="cs-CZ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7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Zadejte si </a:t>
            </a:r>
            <a:r>
              <a:rPr kumimoji="0" lang="cs-CZ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rešeršní dotaz</a:t>
            </a:r>
            <a:r>
              <a:rPr kumimoji="0" 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pomocí KS a různých </a:t>
            </a:r>
            <a:r>
              <a:rPr kumimoji="0" lang="cs-CZ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limiterů</a:t>
            </a:r>
            <a:r>
              <a:rPr kumimoji="0" 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(čas, jazyk, obor, atd.), které jste si připravili na začátku prezentace. 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70"/>
              <a:buFont typeface="Arial"/>
              <a:buNone/>
              <a:tabLst/>
              <a:defRPr/>
            </a:pPr>
            <a:endParaRPr kumimoji="0" lang="cs-CZ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7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Proklikejte</a:t>
            </a:r>
            <a:r>
              <a:rPr kumimoji="0" 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si nalezené </a:t>
            </a:r>
            <a:r>
              <a:rPr kumimoji="0" lang="cs-CZ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výsledky</a:t>
            </a:r>
            <a:r>
              <a:rPr kumimoji="0" 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zobrazte si konkrétní záznamy – informace o článku, abstrakt, klíčová slova, plný text článku. 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70"/>
              <a:buFont typeface="Arial"/>
              <a:buNone/>
              <a:tabLst/>
              <a:defRPr/>
            </a:pPr>
            <a:endParaRPr kumimoji="0" lang="cs-CZ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7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Další oborové databáze najdete i s popisy jejich obsahu najdete na </a:t>
            </a:r>
            <a:r>
              <a:rPr kumimoji="0" lang="cs-CZ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3"/>
              </a:rPr>
              <a:t>https://knihovna.fss.muni.cz/ezdroje</a:t>
            </a:r>
            <a:endParaRPr kumimoji="0" lang="cs-CZ" sz="2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279082" algn="l" defTabSz="914400" rtl="0" eaLnBrk="1" fontAlgn="auto" latinLnBrk="0" hangingPunct="1">
              <a:lnSpc>
                <a:spcPct val="80000"/>
              </a:lnSpc>
              <a:spcBef>
                <a:spcPts val="561"/>
              </a:spcBef>
              <a:spcAft>
                <a:spcPts val="0"/>
              </a:spcAft>
              <a:buClr>
                <a:srgbClr val="000000"/>
              </a:buClr>
              <a:buSzPts val="2805"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tabLst/>
              <a:defRPr/>
            </a:pP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tabLst/>
              <a:defRPr/>
            </a:pP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tabLst/>
              <a:defRPr/>
            </a:pP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5ffc877e4a_0_0"/>
          <p:cNvSpPr txBox="1">
            <a:spLocks noGrp="1"/>
          </p:cNvSpPr>
          <p:nvPr>
            <p:ph type="title"/>
          </p:nvPr>
        </p:nvSpPr>
        <p:spPr>
          <a:xfrm>
            <a:off x="403950" y="475799"/>
            <a:ext cx="83361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Cíl a smysl</a:t>
            </a:r>
            <a:endParaRPr sz="4000" dirty="0"/>
          </a:p>
        </p:txBody>
      </p:sp>
      <p:sp>
        <p:nvSpPr>
          <p:cNvPr id="105" name="Google Shape;105;g5ffc877e4a_0_0"/>
          <p:cNvSpPr txBox="1">
            <a:spLocks noGrp="1"/>
          </p:cNvSpPr>
          <p:nvPr>
            <p:ph type="body" idx="1"/>
          </p:nvPr>
        </p:nvSpPr>
        <p:spPr>
          <a:xfrm>
            <a:off x="403950" y="1474501"/>
            <a:ext cx="5630107" cy="49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57200">
              <a:lnSpc>
                <a:spcPct val="120000"/>
              </a:lnSpc>
              <a:spcBef>
                <a:spcPts val="0"/>
              </a:spcBef>
              <a:buClr>
                <a:prstClr val="black"/>
              </a:buClr>
              <a:buSzPct val="100000"/>
              <a:buFont typeface="Wingdings" panose="05000000000000000000" pitchFamily="2" charset="2"/>
              <a:buChar char="q"/>
            </a:pPr>
            <a:r>
              <a:rPr lang="cs-CZ" sz="3000" kern="1200" dirty="0">
                <a:solidFill>
                  <a:prstClr val="black"/>
                </a:solidFill>
                <a:ea typeface="Verdana"/>
                <a:cs typeface="Verdana"/>
                <a:sym typeface="Verdana"/>
              </a:rPr>
              <a:t>Umět pracovat s klíčovými slovy</a:t>
            </a:r>
            <a:endParaRPr lang="en-US" sz="3000" kern="1200" dirty="0">
              <a:solidFill>
                <a:prstClr val="black"/>
              </a:solidFill>
              <a:ea typeface="Verdana"/>
              <a:cs typeface="Verdana"/>
              <a:sym typeface="Verdana"/>
            </a:endParaRPr>
          </a:p>
          <a:p>
            <a:pPr lvl="0" indent="-457200">
              <a:lnSpc>
                <a:spcPct val="120000"/>
              </a:lnSpc>
              <a:spcBef>
                <a:spcPts val="600"/>
              </a:spcBef>
              <a:buClr>
                <a:prstClr val="black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3000" kern="1200" dirty="0" err="1">
                <a:solidFill>
                  <a:prstClr val="black"/>
                </a:solidFill>
                <a:ea typeface="Verdana"/>
                <a:cs typeface="Verdana"/>
                <a:sym typeface="Verdana"/>
              </a:rPr>
              <a:t>Rychle</a:t>
            </a:r>
            <a:r>
              <a:rPr lang="en-US" sz="3000" kern="1200" dirty="0">
                <a:solidFill>
                  <a:prstClr val="black"/>
                </a:solidFill>
                <a:ea typeface="Verdana"/>
                <a:cs typeface="Verdana"/>
                <a:sym typeface="Verdana"/>
              </a:rPr>
              <a:t> </a:t>
            </a:r>
            <a:r>
              <a:rPr lang="en-US" sz="3000" kern="1200" dirty="0" err="1">
                <a:solidFill>
                  <a:prstClr val="black"/>
                </a:solidFill>
                <a:ea typeface="Verdana"/>
                <a:cs typeface="Verdana"/>
                <a:sym typeface="Verdana"/>
              </a:rPr>
              <a:t>najít</a:t>
            </a:r>
            <a:r>
              <a:rPr lang="en-US" sz="3000" kern="1200" dirty="0">
                <a:solidFill>
                  <a:prstClr val="black"/>
                </a:solidFill>
                <a:ea typeface="Verdana"/>
                <a:cs typeface="Verdana"/>
                <a:sym typeface="Verdana"/>
              </a:rPr>
              <a:t> </a:t>
            </a:r>
            <a:r>
              <a:rPr lang="en-US" sz="3000" kern="1200" dirty="0" err="1">
                <a:solidFill>
                  <a:prstClr val="black"/>
                </a:solidFill>
                <a:ea typeface="Verdana"/>
                <a:cs typeface="Verdana"/>
                <a:sym typeface="Verdana"/>
              </a:rPr>
              <a:t>odpovídající</a:t>
            </a:r>
            <a:r>
              <a:rPr lang="en-US" sz="3000" kern="1200" dirty="0">
                <a:solidFill>
                  <a:prstClr val="black"/>
                </a:solidFill>
                <a:ea typeface="Verdana"/>
                <a:cs typeface="Verdana"/>
                <a:sym typeface="Verdana"/>
              </a:rPr>
              <a:t> </a:t>
            </a:r>
            <a:r>
              <a:rPr lang="en-US" sz="3000" kern="1200" dirty="0" err="1">
                <a:solidFill>
                  <a:prstClr val="black"/>
                </a:solidFill>
                <a:ea typeface="Verdana"/>
                <a:cs typeface="Verdana"/>
                <a:sym typeface="Verdana"/>
              </a:rPr>
              <a:t>zdroj</a:t>
            </a:r>
            <a:endParaRPr lang="en-US" sz="3000" kern="1200" dirty="0">
              <a:solidFill>
                <a:prstClr val="black"/>
              </a:solidFill>
              <a:ea typeface="Verdana"/>
              <a:cs typeface="Verdana"/>
              <a:sym typeface="Verdana"/>
            </a:endParaRPr>
          </a:p>
          <a:p>
            <a:pPr lvl="0" indent="-457200">
              <a:lnSpc>
                <a:spcPct val="120000"/>
              </a:lnSpc>
              <a:spcBef>
                <a:spcPts val="600"/>
              </a:spcBef>
              <a:buClr>
                <a:prstClr val="black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3000" kern="1200" dirty="0" err="1">
                <a:solidFill>
                  <a:prstClr val="black"/>
                </a:solidFill>
                <a:ea typeface="Verdana"/>
                <a:cs typeface="Verdana"/>
                <a:sym typeface="Verdana"/>
              </a:rPr>
              <a:t>Rozlišovat</a:t>
            </a:r>
            <a:r>
              <a:rPr lang="en-US" sz="3000" kern="1200" dirty="0">
                <a:solidFill>
                  <a:prstClr val="black"/>
                </a:solidFill>
                <a:ea typeface="Verdana"/>
                <a:cs typeface="Verdana"/>
                <a:sym typeface="Verdana"/>
              </a:rPr>
              <a:t> </a:t>
            </a:r>
            <a:r>
              <a:rPr lang="en-US" sz="3000" kern="1200" dirty="0" err="1">
                <a:solidFill>
                  <a:prstClr val="black"/>
                </a:solidFill>
                <a:ea typeface="Verdana"/>
                <a:cs typeface="Verdana"/>
                <a:sym typeface="Verdana"/>
              </a:rPr>
              <a:t>mezi</a:t>
            </a:r>
            <a:r>
              <a:rPr lang="en-US" sz="3000" kern="1200" dirty="0">
                <a:solidFill>
                  <a:prstClr val="black"/>
                </a:solidFill>
                <a:ea typeface="Verdana"/>
                <a:cs typeface="Verdana"/>
                <a:sym typeface="Verdana"/>
              </a:rPr>
              <a:t> </a:t>
            </a:r>
            <a:r>
              <a:rPr lang="en-US" sz="3000" kern="1200" dirty="0" err="1">
                <a:solidFill>
                  <a:prstClr val="black"/>
                </a:solidFill>
                <a:ea typeface="Verdana"/>
                <a:cs typeface="Verdana"/>
                <a:sym typeface="Verdana"/>
              </a:rPr>
              <a:t>zdroji</a:t>
            </a:r>
            <a:r>
              <a:rPr lang="en-US" sz="3000" kern="1200" dirty="0">
                <a:solidFill>
                  <a:prstClr val="black"/>
                </a:solidFill>
                <a:ea typeface="Verdana"/>
                <a:cs typeface="Verdana"/>
                <a:sym typeface="Verdana"/>
              </a:rPr>
              <a:t> </a:t>
            </a:r>
          </a:p>
          <a:p>
            <a:pPr lvl="0" indent="-457200">
              <a:lnSpc>
                <a:spcPct val="120000"/>
              </a:lnSpc>
              <a:spcBef>
                <a:spcPts val="600"/>
              </a:spcBef>
              <a:buClr>
                <a:prstClr val="black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3000" kern="1200" dirty="0" err="1">
                <a:solidFill>
                  <a:prstClr val="black"/>
                </a:solidFill>
                <a:ea typeface="Verdana"/>
                <a:cs typeface="Verdana"/>
                <a:sym typeface="Verdana"/>
              </a:rPr>
              <a:t>Rozlišovat</a:t>
            </a:r>
            <a:r>
              <a:rPr lang="en-US" sz="3000" kern="1200" dirty="0">
                <a:solidFill>
                  <a:prstClr val="black"/>
                </a:solidFill>
                <a:ea typeface="Verdana"/>
                <a:cs typeface="Verdana"/>
                <a:sym typeface="Verdana"/>
              </a:rPr>
              <a:t> </a:t>
            </a:r>
            <a:r>
              <a:rPr lang="en-US" sz="3000" kern="1200" dirty="0" err="1">
                <a:solidFill>
                  <a:prstClr val="black"/>
                </a:solidFill>
                <a:ea typeface="Verdana"/>
                <a:cs typeface="Verdana"/>
                <a:sym typeface="Verdana"/>
              </a:rPr>
              <a:t>relevanci</a:t>
            </a:r>
            <a:r>
              <a:rPr lang="en-US" sz="3000" kern="1200" dirty="0">
                <a:solidFill>
                  <a:prstClr val="black"/>
                </a:solidFill>
                <a:ea typeface="Verdana"/>
                <a:cs typeface="Verdana"/>
                <a:sym typeface="Verdana"/>
              </a:rPr>
              <a:t> </a:t>
            </a:r>
            <a:r>
              <a:rPr lang="en-US" sz="3000" kern="1200" dirty="0" err="1">
                <a:solidFill>
                  <a:prstClr val="black"/>
                </a:solidFill>
                <a:ea typeface="Verdana"/>
                <a:cs typeface="Verdana"/>
                <a:sym typeface="Verdana"/>
              </a:rPr>
              <a:t>zdrojů</a:t>
            </a:r>
            <a:endParaRPr lang="cs-CZ" sz="3000" kern="1200" dirty="0">
              <a:solidFill>
                <a:prstClr val="black"/>
              </a:solidFill>
              <a:ea typeface="Verdana"/>
              <a:cs typeface="Verdana"/>
              <a:sym typeface="Verdana"/>
            </a:endParaRPr>
          </a:p>
          <a:p>
            <a:pPr lvl="0" indent="-457200">
              <a:lnSpc>
                <a:spcPct val="120000"/>
              </a:lnSpc>
              <a:spcBef>
                <a:spcPts val="600"/>
              </a:spcBef>
              <a:buClr>
                <a:prstClr val="black"/>
              </a:buClr>
              <a:buSzPct val="100000"/>
              <a:buFont typeface="Wingdings" panose="05000000000000000000" pitchFamily="2" charset="2"/>
              <a:buChar char="q"/>
            </a:pPr>
            <a:r>
              <a:rPr lang="cs-CZ" sz="3000" b="1" kern="1200" dirty="0">
                <a:solidFill>
                  <a:prstClr val="black"/>
                </a:solidFill>
                <a:ea typeface="Verdana"/>
                <a:cs typeface="Verdana"/>
                <a:sym typeface="Verdana"/>
              </a:rPr>
              <a:t>Snížit stres </a:t>
            </a:r>
            <a:r>
              <a:rPr lang="cs-CZ" sz="3000" kern="1200" dirty="0">
                <a:solidFill>
                  <a:prstClr val="black"/>
                </a:solidFill>
                <a:ea typeface="Verdana"/>
                <a:cs typeface="Verdana"/>
                <a:sym typeface="Verdana"/>
              </a:rPr>
              <a:t>při psaní seminárek/diplomek</a:t>
            </a:r>
            <a:endParaRPr lang="en-US" sz="3000" kern="1200" dirty="0">
              <a:solidFill>
                <a:prstClr val="black"/>
              </a:solidFill>
              <a:ea typeface="Verdana"/>
              <a:cs typeface="Verdana"/>
              <a:sym typeface="Verdana"/>
            </a:endParaRPr>
          </a:p>
          <a:p>
            <a:pPr lvl="0" indent="-457200">
              <a:lnSpc>
                <a:spcPct val="120000"/>
              </a:lnSpc>
              <a:spcBef>
                <a:spcPts val="600"/>
              </a:spcBef>
              <a:buClr>
                <a:prstClr val="black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3000" b="1" kern="1200" dirty="0" err="1">
                <a:solidFill>
                  <a:prstClr val="black"/>
                </a:solidFill>
                <a:ea typeface="Verdana"/>
                <a:cs typeface="Verdana"/>
                <a:sym typeface="Verdana"/>
              </a:rPr>
              <a:t>Informační</a:t>
            </a:r>
            <a:r>
              <a:rPr lang="en-US" sz="3000" b="1" kern="1200" dirty="0">
                <a:solidFill>
                  <a:prstClr val="black"/>
                </a:solidFill>
                <a:ea typeface="Verdana"/>
                <a:cs typeface="Verdana"/>
                <a:sym typeface="Verdana"/>
              </a:rPr>
              <a:t> </a:t>
            </a:r>
            <a:r>
              <a:rPr lang="en-US" sz="3000" b="1" kern="1200" dirty="0" err="1">
                <a:solidFill>
                  <a:prstClr val="black"/>
                </a:solidFill>
                <a:ea typeface="Verdana"/>
                <a:cs typeface="Verdana"/>
                <a:sym typeface="Verdana"/>
              </a:rPr>
              <a:t>frustrace</a:t>
            </a:r>
            <a:r>
              <a:rPr lang="cs-CZ" sz="3000" b="1" kern="1200" dirty="0">
                <a:solidFill>
                  <a:prstClr val="black"/>
                </a:solidFill>
                <a:ea typeface="Verdana"/>
                <a:cs typeface="Verdana"/>
                <a:sym typeface="Verdana"/>
              </a:rPr>
              <a:t> - </a:t>
            </a:r>
            <a:r>
              <a:rPr lang="cs-CZ" sz="3000" kern="1200" dirty="0">
                <a:solidFill>
                  <a:prstClr val="black"/>
                </a:solidFill>
                <a:ea typeface="Verdana"/>
                <a:cs typeface="Verdana"/>
                <a:sym typeface="Verdana"/>
              </a:rPr>
              <a:t>ne</a:t>
            </a:r>
            <a:r>
              <a:rPr lang="en-US" sz="3000" kern="1200" dirty="0" err="1">
                <a:solidFill>
                  <a:prstClr val="black"/>
                </a:solidFill>
                <a:ea typeface="Verdana"/>
                <a:cs typeface="Verdana"/>
                <a:sym typeface="Verdana"/>
              </a:rPr>
              <a:t>utopit</a:t>
            </a:r>
            <a:r>
              <a:rPr lang="en-US" sz="3000" kern="1200" dirty="0">
                <a:solidFill>
                  <a:prstClr val="black"/>
                </a:solidFill>
                <a:ea typeface="Verdana"/>
                <a:cs typeface="Verdana"/>
                <a:sym typeface="Verdana"/>
              </a:rPr>
              <a:t> se v </a:t>
            </a:r>
            <a:r>
              <a:rPr lang="en-US" sz="3000" kern="1200" dirty="0" err="1">
                <a:solidFill>
                  <a:prstClr val="black"/>
                </a:solidFill>
                <a:ea typeface="Verdana"/>
                <a:cs typeface="Verdana"/>
                <a:sym typeface="Verdana"/>
              </a:rPr>
              <a:t>moři</a:t>
            </a:r>
            <a:r>
              <a:rPr lang="en-US" sz="3000" kern="1200" dirty="0">
                <a:solidFill>
                  <a:prstClr val="black"/>
                </a:solidFill>
                <a:ea typeface="Verdana"/>
                <a:cs typeface="Verdana"/>
                <a:sym typeface="Verdana"/>
              </a:rPr>
              <a:t> </a:t>
            </a:r>
            <a:r>
              <a:rPr lang="en-US" sz="3000" kern="1200" dirty="0" err="1">
                <a:solidFill>
                  <a:prstClr val="black"/>
                </a:solidFill>
                <a:ea typeface="Verdana"/>
                <a:cs typeface="Verdana"/>
                <a:sym typeface="Verdana"/>
              </a:rPr>
              <a:t>materiálů</a:t>
            </a:r>
            <a:endParaRPr lang="en-US" sz="3000" kern="1200" dirty="0">
              <a:solidFill>
                <a:prstClr val="black"/>
              </a:solidFill>
              <a:ea typeface="Verdana"/>
              <a:cs typeface="Verdana"/>
              <a:sym typeface="Verdana"/>
            </a:endParaRPr>
          </a:p>
          <a:p>
            <a:pPr marL="520700" indent="-457200">
              <a:lnSpc>
                <a:spcPct val="100000"/>
              </a:lnSpc>
              <a:spcBef>
                <a:spcPts val="560"/>
              </a:spcBef>
              <a:buFont typeface="Wingdings" panose="05000000000000000000" pitchFamily="2" charset="2"/>
              <a:buChar char="q"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00"/>
              <a:buNone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b="1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BE8D0B4-5265-4B7C-9BDC-F90534FBA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706116"/>
            <a:ext cx="2286487" cy="3445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1164CDB6-2E8C-475F-AF72-1E30897F9CD5}"/>
              </a:ext>
            </a:extLst>
          </p:cNvPr>
          <p:cNvSpPr txBox="1"/>
          <p:nvPr/>
        </p:nvSpPr>
        <p:spPr>
          <a:xfrm>
            <a:off x="6516216" y="5151884"/>
            <a:ext cx="22864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>
                <a:latin typeface="Calibri" panose="020F0502020204030204" pitchFamily="34" charset="0"/>
                <a:cs typeface="Calibri" panose="020F0502020204030204" pitchFamily="34" charset="0"/>
              </a:rPr>
              <a:t>Zdroj: https://me.me/i/frustration-i-haz-it-weird-nutda-funny-cat-9270449</a:t>
            </a:r>
          </a:p>
        </p:txBody>
      </p:sp>
    </p:spTree>
    <p:extLst>
      <p:ext uri="{BB962C8B-B14F-4D97-AF65-F5344CB8AC3E}">
        <p14:creationId xmlns:p14="http://schemas.microsoft.com/office/powerpoint/2010/main" val="371761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60a5cf5ecd_0_207"/>
          <p:cNvSpPr txBox="1">
            <a:spLocks noGrp="1"/>
          </p:cNvSpPr>
          <p:nvPr>
            <p:ph type="title"/>
          </p:nvPr>
        </p:nvSpPr>
        <p:spPr>
          <a:xfrm>
            <a:off x="480150" y="247809"/>
            <a:ext cx="82626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 sz="36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Literatura</a:t>
            </a:r>
            <a:endParaRPr sz="3600" dirty="0"/>
          </a:p>
        </p:txBody>
      </p:sp>
      <p:sp>
        <p:nvSpPr>
          <p:cNvPr id="511" name="Google Shape;511;g60a5cf5ecd_0_207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g60a5cf5ecd_0_207"/>
          <p:cNvSpPr txBox="1"/>
          <p:nvPr/>
        </p:nvSpPr>
        <p:spPr>
          <a:xfrm>
            <a:off x="480150" y="1166829"/>
            <a:ext cx="82626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2912" indent="-442912">
              <a:lnSpc>
                <a:spcPct val="12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Wingdings" panose="05000000000000000000" pitchFamily="2" charset="2"/>
              <a:buChar char="q"/>
            </a:pPr>
            <a:r>
              <a:rPr lang="cs-CZ" sz="2000" dirty="0">
                <a:solidFill>
                  <a:schemeClr val="dk1"/>
                </a:solidFill>
                <a:ea typeface="Verdana"/>
                <a:cs typeface="Verdana"/>
                <a:sym typeface="Verdana"/>
              </a:rPr>
              <a:t>Steinerová, J. </a:t>
            </a:r>
            <a:r>
              <a:rPr lang="en-US" sz="2000" dirty="0">
                <a:solidFill>
                  <a:schemeClr val="dk1"/>
                </a:solidFill>
                <a:ea typeface="Verdana"/>
                <a:cs typeface="Verdana"/>
                <a:sym typeface="Verdana"/>
              </a:rPr>
              <a:t>&amp;</a:t>
            </a:r>
            <a:r>
              <a:rPr lang="cs-CZ" sz="2000" dirty="0">
                <a:solidFill>
                  <a:schemeClr val="dk1"/>
                </a:solidFill>
                <a:ea typeface="Verdana"/>
                <a:cs typeface="Verdana"/>
                <a:sym typeface="Verdana"/>
              </a:rPr>
              <a:t> </a:t>
            </a:r>
            <a:r>
              <a:rPr lang="cs-CZ" sz="2000" dirty="0" err="1">
                <a:solidFill>
                  <a:schemeClr val="dk1"/>
                </a:solidFill>
                <a:ea typeface="Verdana"/>
                <a:cs typeface="Verdana"/>
                <a:sym typeface="Verdana"/>
              </a:rPr>
              <a:t>Ilavská</a:t>
            </a:r>
            <a:r>
              <a:rPr lang="cs-CZ" sz="2000" dirty="0">
                <a:solidFill>
                  <a:schemeClr val="dk1"/>
                </a:solidFill>
                <a:ea typeface="Verdana"/>
                <a:cs typeface="Verdana"/>
                <a:sym typeface="Verdana"/>
              </a:rPr>
              <a:t>, J. (2010). </a:t>
            </a:r>
            <a:r>
              <a:rPr lang="cs-CZ" sz="2000" i="1" dirty="0" err="1">
                <a:solidFill>
                  <a:schemeClr val="dk1"/>
                </a:solidFill>
                <a:ea typeface="Verdana"/>
                <a:cs typeface="Verdana"/>
                <a:sym typeface="Verdana"/>
              </a:rPr>
              <a:t>Informačné</a:t>
            </a:r>
            <a:r>
              <a:rPr lang="cs-CZ" sz="2000" i="1" dirty="0">
                <a:solidFill>
                  <a:schemeClr val="dk1"/>
                </a:solidFill>
                <a:ea typeface="Verdana"/>
                <a:cs typeface="Verdana"/>
                <a:sym typeface="Verdana"/>
              </a:rPr>
              <a:t> </a:t>
            </a:r>
            <a:r>
              <a:rPr lang="cs-CZ" sz="2000" i="1" dirty="0" err="1">
                <a:solidFill>
                  <a:schemeClr val="dk1"/>
                </a:solidFill>
                <a:ea typeface="Verdana"/>
                <a:cs typeface="Verdana"/>
                <a:sym typeface="Verdana"/>
              </a:rPr>
              <a:t>stratégie</a:t>
            </a:r>
            <a:r>
              <a:rPr lang="cs-CZ" sz="2000" i="1" dirty="0">
                <a:solidFill>
                  <a:schemeClr val="dk1"/>
                </a:solidFill>
                <a:ea typeface="Verdana"/>
                <a:cs typeface="Verdana"/>
                <a:sym typeface="Verdana"/>
              </a:rPr>
              <a:t> v </a:t>
            </a:r>
            <a:r>
              <a:rPr lang="cs-CZ" sz="2000" i="1" dirty="0" err="1">
                <a:solidFill>
                  <a:schemeClr val="dk1"/>
                </a:solidFill>
                <a:ea typeface="Verdana"/>
                <a:cs typeface="Verdana"/>
                <a:sym typeface="Verdana"/>
              </a:rPr>
              <a:t>elektronickom</a:t>
            </a:r>
            <a:r>
              <a:rPr lang="cs-CZ" sz="2000" i="1" dirty="0">
                <a:solidFill>
                  <a:schemeClr val="dk1"/>
                </a:solidFill>
                <a:ea typeface="Verdana"/>
                <a:cs typeface="Verdana"/>
                <a:sym typeface="Verdana"/>
              </a:rPr>
              <a:t> </a:t>
            </a:r>
            <a:r>
              <a:rPr lang="cs-CZ" sz="2000" i="1" dirty="0" err="1">
                <a:solidFill>
                  <a:schemeClr val="dk1"/>
                </a:solidFill>
                <a:ea typeface="Verdana"/>
                <a:cs typeface="Verdana"/>
                <a:sym typeface="Verdana"/>
              </a:rPr>
              <a:t>prostredí</a:t>
            </a:r>
            <a:r>
              <a:rPr lang="cs-CZ" sz="2000" dirty="0">
                <a:solidFill>
                  <a:schemeClr val="dk1"/>
                </a:solidFill>
                <a:ea typeface="Verdana"/>
                <a:cs typeface="Verdana"/>
                <a:sym typeface="Verdana"/>
              </a:rPr>
              <a:t>. Bratislava: Univerzita Komenského v Bratislavě, 190 s. </a:t>
            </a:r>
          </a:p>
          <a:p>
            <a:pPr marL="442912" indent="-442912">
              <a:lnSpc>
                <a:spcPct val="12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Wingdings" panose="05000000000000000000" pitchFamily="2" charset="2"/>
              <a:buChar char="q"/>
            </a:pPr>
            <a:r>
              <a:rPr lang="cs-CZ" sz="2000" dirty="0">
                <a:solidFill>
                  <a:schemeClr val="dk1"/>
                </a:solidFill>
                <a:ea typeface="Verdana"/>
                <a:cs typeface="Verdana"/>
                <a:sym typeface="Verdana"/>
              </a:rPr>
              <a:t>Bartošek, M. (2008). </a:t>
            </a:r>
            <a:r>
              <a:rPr lang="cs-CZ" sz="2000" dirty="0">
                <a:ea typeface="Verdana" panose="020B0604030504040204" pitchFamily="34" charset="0"/>
                <a:cs typeface="Verdana" panose="020B0604030504040204" pitchFamily="34" charset="0"/>
              </a:rPr>
              <a:t>Nástroje Google.: 2. Google </a:t>
            </a:r>
            <a:r>
              <a:rPr lang="cs-CZ" sz="2000" dirty="0" err="1">
                <a:ea typeface="Verdana" panose="020B0604030504040204" pitchFamily="34" charset="0"/>
                <a:cs typeface="Verdana" panose="020B0604030504040204" pitchFamily="34" charset="0"/>
              </a:rPr>
              <a:t>Scholar</a:t>
            </a:r>
            <a:r>
              <a:rPr lang="cs-CZ" sz="2000" dirty="0">
                <a:ea typeface="Verdana" panose="020B0604030504040204" pitchFamily="34" charset="0"/>
                <a:cs typeface="Verdana" panose="020B0604030504040204" pitchFamily="34" charset="0"/>
              </a:rPr>
              <a:t>. </a:t>
            </a:r>
            <a:r>
              <a:rPr lang="cs-CZ" sz="2000" i="1" dirty="0">
                <a:ea typeface="Verdana" panose="020B0604030504040204" pitchFamily="34" charset="0"/>
                <a:cs typeface="Verdana" panose="020B0604030504040204" pitchFamily="34" charset="0"/>
              </a:rPr>
              <a:t>Zpravodaj ÚVT MU</a:t>
            </a:r>
            <a:r>
              <a:rPr lang="cs-CZ" sz="2000" dirty="0">
                <a:ea typeface="Verdana" panose="020B0604030504040204" pitchFamily="34" charset="0"/>
                <a:cs typeface="Verdana" panose="020B0604030504040204" pitchFamily="34" charset="0"/>
              </a:rPr>
              <a:t>. 2008, XIX(2), s. 12-16. Dostupné také z: </a:t>
            </a:r>
            <a:r>
              <a:rPr lang="cs-CZ" sz="2000" dirty="0"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http://webserver.ics.muni.cz/bulletin/articles/602.html</a:t>
            </a:r>
            <a:endParaRPr lang="cs-CZ" sz="20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42912" indent="-442912">
              <a:lnSpc>
                <a:spcPct val="12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Wingdings" panose="05000000000000000000" pitchFamily="2" charset="2"/>
              <a:buChar char="q"/>
            </a:pPr>
            <a:r>
              <a:rPr lang="cs-CZ" sz="2000" dirty="0">
                <a:ea typeface="Verdana" panose="020B0604030504040204" pitchFamily="34" charset="0"/>
                <a:cs typeface="Verdana" panose="020B0604030504040204" pitchFamily="34" charset="0"/>
              </a:rPr>
              <a:t>Hirschův index (h-index). (2015). </a:t>
            </a:r>
            <a:r>
              <a:rPr lang="cs-CZ" sz="2000" i="1" dirty="0">
                <a:ea typeface="Verdana" panose="020B0604030504040204" pitchFamily="34" charset="0"/>
                <a:cs typeface="Verdana" panose="020B0604030504040204" pitchFamily="34" charset="0"/>
              </a:rPr>
              <a:t>Ústav vědeckých informací 1.LF UK a VFN</a:t>
            </a:r>
            <a:r>
              <a:rPr lang="cs-CZ" sz="2000" dirty="0">
                <a:ea typeface="Verdana" panose="020B0604030504040204" pitchFamily="34" charset="0"/>
                <a:cs typeface="Verdana" panose="020B0604030504040204" pitchFamily="34" charset="0"/>
              </a:rPr>
              <a:t>. Dostupné z: </a:t>
            </a:r>
            <a:r>
              <a:rPr lang="cs-CZ" sz="2000" dirty="0"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http://uvi.lf1.cuni.cz/hirschuv-index-h-index</a:t>
            </a:r>
            <a:endParaRPr lang="cs-CZ" sz="20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5" name="Google Shape;525;g613c9f9505_0_1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g613c9f9505_0_120"/>
          <p:cNvSpPr txBox="1">
            <a:spLocks noGrp="1"/>
          </p:cNvSpPr>
          <p:nvPr>
            <p:ph type="title"/>
          </p:nvPr>
        </p:nvSpPr>
        <p:spPr>
          <a:xfrm>
            <a:off x="798991" y="1407584"/>
            <a:ext cx="7874493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6000" b="1" dirty="0">
                <a:solidFill>
                  <a:srgbClr val="0000DC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Děkuji vám za pozornost</a:t>
            </a:r>
            <a:endParaRPr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7" name="Google Shape;527;g613c9f9505_0_120"/>
          <p:cNvSpPr txBox="1"/>
          <p:nvPr/>
        </p:nvSpPr>
        <p:spPr>
          <a:xfrm>
            <a:off x="131550" y="2357590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cs-CZ" sz="3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Dana Mazancová</a:t>
            </a:r>
            <a:endParaRPr sz="35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sym typeface="Calibri"/>
              </a:rPr>
              <a:t>mazancov@fss.muni.cz</a:t>
            </a:r>
            <a:endParaRPr sz="4000" b="1" dirty="0">
              <a:solidFill>
                <a:srgbClr val="0000DC"/>
              </a:solidFill>
              <a:sym typeface="Calibri"/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" y="0"/>
            <a:ext cx="914377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4"/>
          <p:cNvSpPr txBox="1"/>
          <p:nvPr/>
        </p:nvSpPr>
        <p:spPr>
          <a:xfrm>
            <a:off x="1286098" y="-113900"/>
            <a:ext cx="6571800" cy="2039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cs-CZ" sz="6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Vyhledávání</a:t>
            </a:r>
            <a:endParaRPr sz="60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Shape 83">
            <a:extLst>
              <a:ext uri="{FF2B5EF4-FFF2-40B4-BE49-F238E27FC236}">
                <a16:creationId xmlns:a16="http://schemas.microsoft.com/office/drawing/2014/main" id="{09C8E060-E3AD-456B-81FF-A5AD2BD551B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07343" y="1812712"/>
            <a:ext cx="5929311" cy="409098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5B5599D0-2A97-4573-B08A-2D0FC3CC59B5}"/>
              </a:ext>
            </a:extLst>
          </p:cNvPr>
          <p:cNvSpPr txBox="1"/>
          <p:nvPr/>
        </p:nvSpPr>
        <p:spPr>
          <a:xfrm>
            <a:off x="2611195" y="5903699"/>
            <a:ext cx="52467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Zdroj: https://me.me/i/love-is-all-you-need-false-you-need-science-research-246ae18c0fda4164a611aee97e3dbb4d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"/>
          <p:cNvSpPr txBox="1">
            <a:spLocks noGrp="1"/>
          </p:cNvSpPr>
          <p:nvPr>
            <p:ph type="title"/>
          </p:nvPr>
        </p:nvSpPr>
        <p:spPr>
          <a:xfrm>
            <a:off x="460875" y="270770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Proč vyhledávám?</a:t>
            </a:r>
            <a:endParaRPr sz="4000" dirty="0"/>
          </a:p>
        </p:txBody>
      </p:sp>
      <p:sp>
        <p:nvSpPr>
          <p:cNvPr id="137" name="Google Shape;137;p3"/>
          <p:cNvSpPr txBox="1"/>
          <p:nvPr/>
        </p:nvSpPr>
        <p:spPr>
          <a:xfrm>
            <a:off x="389902" y="1172034"/>
            <a:ext cx="8576545" cy="511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42912" lvl="0" indent="-442912">
              <a:buClr>
                <a:srgbClr val="1F497D"/>
              </a:buClr>
              <a:buSzPct val="25000"/>
            </a:pPr>
            <a:r>
              <a:rPr lang="en-US" sz="3000" kern="1200" dirty="0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1) </a:t>
            </a:r>
            <a:r>
              <a:rPr lang="cs-CZ" sz="3000" b="1" kern="1200" dirty="0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O čem chci/musím psát?</a:t>
            </a:r>
          </a:p>
          <a:p>
            <a:pPr marL="709612" lvl="1" indent="-11112">
              <a:spcBef>
                <a:spcPts val="540"/>
              </a:spcBef>
              <a:buClr>
                <a:prstClr val="black"/>
              </a:buClr>
              <a:buSzPct val="25000"/>
            </a:pPr>
            <a:r>
              <a:rPr lang="cs-CZ" sz="3000" kern="1200" dirty="0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Postupné zužování - prohlubování orientace.</a:t>
            </a:r>
          </a:p>
          <a:p>
            <a:pPr marL="709612" lvl="1" indent="-11112">
              <a:spcBef>
                <a:spcPts val="540"/>
              </a:spcBef>
              <a:buClr>
                <a:prstClr val="black"/>
              </a:buClr>
              <a:buSzPct val="25000"/>
            </a:pPr>
            <a:r>
              <a:rPr lang="cs-CZ" sz="3000" kern="1200" dirty="0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Už téma trochu znám NEBO píšu o něčem novém?</a:t>
            </a:r>
          </a:p>
          <a:p>
            <a:pPr marL="709612" lvl="1" indent="-11112">
              <a:spcBef>
                <a:spcPts val="540"/>
              </a:spcBef>
              <a:buClr>
                <a:prstClr val="black"/>
              </a:buClr>
              <a:buSzPct val="25000"/>
            </a:pPr>
            <a:r>
              <a:rPr lang="cs-CZ" sz="3000" b="1" kern="1200" dirty="0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BAVÍ MĚ TO?</a:t>
            </a:r>
          </a:p>
          <a:p>
            <a:pPr marL="709612" lvl="1" indent="-11112">
              <a:spcBef>
                <a:spcPts val="540"/>
              </a:spcBef>
              <a:buClr>
                <a:prstClr val="black"/>
              </a:buClr>
              <a:buSzPct val="25000"/>
            </a:pPr>
            <a:r>
              <a:rPr lang="cs-CZ" sz="3000" kern="1200" dirty="0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Procházení zdrojů jako možnost zužování tématu - </a:t>
            </a:r>
            <a:r>
              <a:rPr lang="cs-CZ" sz="3000" b="1" kern="1200" dirty="0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konkrétnost.</a:t>
            </a:r>
          </a:p>
          <a:p>
            <a:pPr marL="442912" lvl="0" indent="-442912">
              <a:spcBef>
                <a:spcPts val="900"/>
              </a:spcBef>
              <a:buClr>
                <a:prstClr val="black"/>
              </a:buClr>
              <a:buSzPct val="25000"/>
            </a:pPr>
            <a:r>
              <a:rPr lang="cs-CZ" sz="3000" kern="1200" dirty="0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2) </a:t>
            </a:r>
            <a:r>
              <a:rPr lang="cs-CZ" sz="3000" b="1" kern="1200" dirty="0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Zformulujte téma nebo problém</a:t>
            </a:r>
          </a:p>
          <a:p>
            <a:pPr marL="709612" lvl="1" indent="-11112">
              <a:spcBef>
                <a:spcPts val="540"/>
              </a:spcBef>
              <a:buClr>
                <a:prstClr val="black"/>
              </a:buClr>
              <a:buSzPct val="25000"/>
            </a:pPr>
            <a:r>
              <a:rPr lang="cs-CZ" sz="3000" kern="1200" dirty="0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Lze využít tzv. </a:t>
            </a:r>
            <a:r>
              <a:rPr lang="cs-CZ" sz="3000" b="1" kern="1200" dirty="0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myšlenkových map </a:t>
            </a:r>
            <a:r>
              <a:rPr lang="cs-CZ" sz="3000" kern="1200" dirty="0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- grafické znázornění tématu.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37;p3">
            <a:extLst>
              <a:ext uri="{FF2B5EF4-FFF2-40B4-BE49-F238E27FC236}">
                <a16:creationId xmlns:a16="http://schemas.microsoft.com/office/drawing/2014/main" id="{AEE6D281-4F1E-4249-84F0-B2B2DC01D029}"/>
              </a:ext>
            </a:extLst>
          </p:cNvPr>
          <p:cNvSpPr txBox="1"/>
          <p:nvPr/>
        </p:nvSpPr>
        <p:spPr>
          <a:xfrm>
            <a:off x="460875" y="1260993"/>
            <a:ext cx="8880900" cy="511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>
              <a:buSzPct val="100000"/>
            </a:pPr>
            <a:endParaRPr lang="cs-CZ" sz="2500" u="sng" dirty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84B3D06-613B-45CF-A430-ED2C062AE60A}"/>
              </a:ext>
            </a:extLst>
          </p:cNvPr>
          <p:cNvSpPr txBox="1"/>
          <p:nvPr/>
        </p:nvSpPr>
        <p:spPr>
          <a:xfrm>
            <a:off x="5220069" y="6375553"/>
            <a:ext cx="47051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>
                <a:latin typeface="Calibri" panose="020F0502020204030204" pitchFamily="34" charset="0"/>
                <a:cs typeface="Calibri" panose="020F0502020204030204" pitchFamily="34" charset="0"/>
              </a:rPr>
              <a:t>Zdroj: </a:t>
            </a:r>
            <a:r>
              <a:rPr lang="cs-CZ" sz="800" i="1" dirty="0">
                <a:latin typeface="Calibri" panose="020F0502020204030204" pitchFamily="34" charset="0"/>
                <a:cs typeface="Calibri" panose="020F0502020204030204" pitchFamily="34" charset="0"/>
              </a:rPr>
              <a:t>https://mappalicious.com/tag/mindmap/</a:t>
            </a:r>
            <a:endParaRPr lang="cs-CZ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AC2C287-73F4-4858-BE74-DAD71F305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950" y="919162"/>
            <a:ext cx="5372100" cy="50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336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"/>
          <p:cNvSpPr txBox="1">
            <a:spLocks noGrp="1"/>
          </p:cNvSpPr>
          <p:nvPr>
            <p:ph type="title"/>
          </p:nvPr>
        </p:nvSpPr>
        <p:spPr>
          <a:xfrm>
            <a:off x="292963" y="335926"/>
            <a:ext cx="8930936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>
              <a:buClr>
                <a:srgbClr val="0000DC"/>
              </a:buClr>
              <a:buSzPts val="4000"/>
            </a:pPr>
            <a:r>
              <a:rPr lang="en-US" sz="3700" b="1" dirty="0">
                <a:solidFill>
                  <a:srgbClr val="0000DC"/>
                </a:solidFill>
                <a:latin typeface="Arial"/>
                <a:cs typeface="Arial"/>
                <a:sym typeface="Verdana"/>
              </a:rPr>
              <a:t>PSY101 </a:t>
            </a:r>
            <a:r>
              <a:rPr lang="cs-CZ" sz="3700" b="1" dirty="0">
                <a:solidFill>
                  <a:srgbClr val="0000DC"/>
                </a:solidFill>
                <a:latin typeface="Arial"/>
                <a:cs typeface="Arial"/>
                <a:sym typeface="Verdana"/>
              </a:rPr>
              <a:t>-</a:t>
            </a:r>
            <a:r>
              <a:rPr lang="en-US" sz="3700" b="1" dirty="0">
                <a:solidFill>
                  <a:srgbClr val="0000DC"/>
                </a:solidFill>
                <a:latin typeface="Arial"/>
                <a:cs typeface="Arial"/>
                <a:sym typeface="Verdana"/>
              </a:rPr>
              <a:t> UVEDENÍ DO PSYCHOLOGIE</a:t>
            </a:r>
          </a:p>
        </p:txBody>
      </p:sp>
      <p:sp>
        <p:nvSpPr>
          <p:cNvPr id="137" name="Google Shape;137;p3"/>
          <p:cNvSpPr txBox="1"/>
          <p:nvPr/>
        </p:nvSpPr>
        <p:spPr>
          <a:xfrm>
            <a:off x="424512" y="1201680"/>
            <a:ext cx="8294975" cy="511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prstClr val="black"/>
              </a:buClr>
              <a:buSzPct val="25000"/>
            </a:pPr>
            <a:r>
              <a:rPr lang="en-US" sz="3000" b="1" kern="1200" dirty="0" err="1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Seminární</a:t>
            </a:r>
            <a:r>
              <a:rPr lang="en-US" sz="3000" b="1" kern="1200" dirty="0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 </a:t>
            </a:r>
            <a:r>
              <a:rPr lang="en-US" sz="3000" b="1" kern="1200" dirty="0" err="1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práce</a:t>
            </a:r>
            <a:endParaRPr lang="en-US" sz="3000" b="1" kern="1200" dirty="0">
              <a:solidFill>
                <a:prstClr val="black"/>
              </a:solidFill>
              <a:latin typeface="Calibri"/>
              <a:ea typeface="Verdana"/>
              <a:cs typeface="Verdana"/>
              <a:sym typeface="Verdana"/>
            </a:endParaRPr>
          </a:p>
          <a:p>
            <a:pPr lvl="0">
              <a:buClr>
                <a:prstClr val="black"/>
              </a:buClr>
              <a:buSzPct val="25000"/>
            </a:pPr>
            <a:r>
              <a:rPr lang="en-US" sz="3000" b="1" kern="1200" dirty="0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„</a:t>
            </a:r>
            <a:r>
              <a:rPr lang="en-US" sz="3000" b="1" kern="1200" dirty="0" err="1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Psychologie</a:t>
            </a:r>
            <a:r>
              <a:rPr lang="en-US" sz="3000" b="1" kern="1200" dirty="0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 v </a:t>
            </a:r>
            <a:r>
              <a:rPr lang="en-US" sz="3000" b="1" kern="1200" dirty="0" err="1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beletrii</a:t>
            </a:r>
            <a:r>
              <a:rPr lang="en-US" sz="3000" b="1" kern="1200" dirty="0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/</a:t>
            </a:r>
            <a:r>
              <a:rPr lang="en-US" sz="3000" b="1" kern="1200" dirty="0" err="1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divadelní</a:t>
            </a:r>
            <a:r>
              <a:rPr lang="en-US" sz="3000" b="1" kern="1200" dirty="0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 </a:t>
            </a:r>
            <a:r>
              <a:rPr lang="en-US" sz="3000" b="1" kern="1200" dirty="0" err="1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hře</a:t>
            </a:r>
            <a:r>
              <a:rPr lang="en-US" sz="3000" b="1" kern="1200" dirty="0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“</a:t>
            </a:r>
          </a:p>
          <a:p>
            <a:pPr lvl="0">
              <a:buClrTx/>
            </a:pPr>
            <a:endParaRPr lang="en-US" sz="3000" b="1" kern="1200" dirty="0">
              <a:solidFill>
                <a:prstClr val="black"/>
              </a:solidFill>
              <a:latin typeface="Calibri"/>
              <a:ea typeface="Verdana"/>
              <a:cs typeface="Verdana"/>
              <a:sym typeface="Verdana"/>
            </a:endParaRPr>
          </a:p>
          <a:p>
            <a:pPr lvl="0">
              <a:buClr>
                <a:prstClr val="black"/>
              </a:buClr>
              <a:buSzPct val="25000"/>
            </a:pPr>
            <a:r>
              <a:rPr lang="en-US" sz="3000" b="1" kern="1200" dirty="0" err="1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Zadání</a:t>
            </a:r>
            <a:r>
              <a:rPr lang="en-US" sz="3000" b="1" kern="1200" dirty="0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:</a:t>
            </a:r>
          </a:p>
          <a:p>
            <a:pPr lvl="0">
              <a:buClrTx/>
            </a:pPr>
            <a:endParaRPr lang="en-US" sz="3000" b="1" kern="1200" dirty="0">
              <a:solidFill>
                <a:prstClr val="black"/>
              </a:solidFill>
              <a:latin typeface="Calibri"/>
              <a:ea typeface="Verdana"/>
              <a:cs typeface="Verdana"/>
              <a:sym typeface="Verdana"/>
            </a:endParaRPr>
          </a:p>
          <a:p>
            <a:pPr lvl="0">
              <a:buClr>
                <a:prstClr val="black"/>
              </a:buClr>
              <a:buSzPct val="25000"/>
            </a:pPr>
            <a:r>
              <a:rPr lang="en-US" sz="3000" i="1" kern="1200" dirty="0" err="1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Přečtěte</a:t>
            </a:r>
            <a:r>
              <a:rPr lang="en-US" sz="3000" i="1" kern="1200" dirty="0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 </a:t>
            </a:r>
            <a:r>
              <a:rPr lang="en-US" sz="3000" i="1" kern="1200" dirty="0" err="1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si</a:t>
            </a:r>
            <a:r>
              <a:rPr lang="en-US" sz="3000" i="1" kern="1200" dirty="0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 </a:t>
            </a:r>
            <a:r>
              <a:rPr lang="en-US" sz="3000" i="1" kern="1200" dirty="0" err="1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beletristické</a:t>
            </a:r>
            <a:r>
              <a:rPr lang="en-US" sz="3000" i="1" kern="1200" dirty="0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 </a:t>
            </a:r>
            <a:r>
              <a:rPr lang="en-US" sz="3000" i="1" kern="1200" dirty="0" err="1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dílo</a:t>
            </a:r>
            <a:r>
              <a:rPr lang="en-US" sz="3000" i="1" kern="1200" dirty="0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 (</a:t>
            </a:r>
            <a:r>
              <a:rPr lang="en-US" sz="3000" i="1" kern="1200" dirty="0" err="1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ev</a:t>
            </a:r>
            <a:r>
              <a:rPr lang="en-US" sz="3000" i="1" kern="1200" dirty="0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. </a:t>
            </a:r>
            <a:r>
              <a:rPr lang="en-US" sz="3000" i="1" kern="1200" dirty="0" err="1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scénář</a:t>
            </a:r>
            <a:r>
              <a:rPr lang="en-US" sz="3000" i="1" kern="1200" dirty="0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 </a:t>
            </a:r>
            <a:r>
              <a:rPr lang="en-US" sz="3000" i="1" kern="1200" dirty="0" err="1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divadelní</a:t>
            </a:r>
            <a:r>
              <a:rPr lang="en-US" sz="3000" i="1" kern="1200" dirty="0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 </a:t>
            </a:r>
            <a:r>
              <a:rPr lang="en-US" sz="3000" i="1" kern="1200" dirty="0" err="1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hry</a:t>
            </a:r>
            <a:r>
              <a:rPr lang="en-US" sz="3000" i="1" kern="1200" dirty="0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) </a:t>
            </a:r>
            <a:r>
              <a:rPr lang="en-US" sz="3000" i="1" kern="1200" dirty="0" err="1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dle</a:t>
            </a:r>
            <a:r>
              <a:rPr lang="en-US" sz="3000" i="1" kern="1200" dirty="0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 </a:t>
            </a:r>
            <a:r>
              <a:rPr lang="en-US" sz="3000" i="1" kern="1200" dirty="0" err="1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vlastního</a:t>
            </a:r>
            <a:r>
              <a:rPr lang="en-US" sz="3000" i="1" kern="1200" dirty="0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 </a:t>
            </a:r>
            <a:r>
              <a:rPr lang="en-US" sz="3000" i="1" kern="1200" dirty="0" err="1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výběru</a:t>
            </a:r>
            <a:r>
              <a:rPr lang="en-US" sz="3000" i="1" kern="1200" dirty="0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, </a:t>
            </a:r>
            <a:r>
              <a:rPr lang="en-US" sz="3000" i="1" kern="1200" dirty="0" err="1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najděte</a:t>
            </a:r>
            <a:r>
              <a:rPr lang="en-US" sz="3000" i="1" kern="1200" dirty="0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 a </a:t>
            </a:r>
            <a:r>
              <a:rPr lang="en-US" sz="3000" i="1" kern="1200" dirty="0" err="1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pojmenujte</a:t>
            </a:r>
            <a:r>
              <a:rPr lang="en-US" sz="3000" i="1" kern="1200" dirty="0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 </a:t>
            </a:r>
            <a:r>
              <a:rPr lang="en-US" sz="3000" i="1" kern="1200" dirty="0" err="1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psychologická</a:t>
            </a:r>
            <a:r>
              <a:rPr lang="en-US" sz="3000" i="1" kern="1200" dirty="0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 </a:t>
            </a:r>
            <a:r>
              <a:rPr lang="en-US" sz="3000" i="1" kern="1200" dirty="0" err="1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témata</a:t>
            </a:r>
            <a:r>
              <a:rPr lang="en-US" sz="3000" i="1" kern="1200" dirty="0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, </a:t>
            </a:r>
            <a:r>
              <a:rPr lang="en-US" sz="3000" i="1" kern="1200" dirty="0" err="1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která</a:t>
            </a:r>
            <a:r>
              <a:rPr lang="en-US" sz="3000" i="1" kern="1200" dirty="0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 se </a:t>
            </a:r>
            <a:r>
              <a:rPr lang="en-US" sz="3000" i="1" kern="1200" dirty="0" err="1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zde</a:t>
            </a:r>
            <a:r>
              <a:rPr lang="en-US" sz="3000" i="1" kern="1200" dirty="0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 </a:t>
            </a:r>
            <a:r>
              <a:rPr lang="en-US" sz="3000" i="1" kern="1200" dirty="0" err="1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vyskytují</a:t>
            </a:r>
            <a:r>
              <a:rPr lang="en-US" sz="3000" i="1" kern="1200" dirty="0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, a </a:t>
            </a:r>
            <a:r>
              <a:rPr lang="en-US" sz="3000" i="1" kern="1200" dirty="0" err="1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pokuste</a:t>
            </a:r>
            <a:r>
              <a:rPr lang="en-US" sz="3000" i="1" kern="1200" dirty="0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 se o </a:t>
            </a:r>
            <a:r>
              <a:rPr lang="en-US" sz="3000" i="1" kern="1200" dirty="0" err="1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jejich</a:t>
            </a:r>
            <a:r>
              <a:rPr lang="en-US" sz="3000" i="1" kern="1200" dirty="0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 </a:t>
            </a:r>
            <a:r>
              <a:rPr lang="en-US" sz="3000" i="1" kern="1200" dirty="0" err="1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rozbor</a:t>
            </a:r>
            <a:r>
              <a:rPr lang="en-US" sz="3000" i="1" kern="1200" dirty="0">
                <a:solidFill>
                  <a:prstClr val="black"/>
                </a:solidFill>
                <a:latin typeface="Calibri"/>
                <a:ea typeface="Verdana"/>
                <a:cs typeface="Verdana"/>
                <a:sym typeface="Verdan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0254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37;p3">
            <a:extLst>
              <a:ext uri="{FF2B5EF4-FFF2-40B4-BE49-F238E27FC236}">
                <a16:creationId xmlns:a16="http://schemas.microsoft.com/office/drawing/2014/main" id="{AEE6D281-4F1E-4249-84F0-B2B2DC01D029}"/>
              </a:ext>
            </a:extLst>
          </p:cNvPr>
          <p:cNvSpPr txBox="1"/>
          <p:nvPr/>
        </p:nvSpPr>
        <p:spPr>
          <a:xfrm>
            <a:off x="460875" y="1260993"/>
            <a:ext cx="8880900" cy="511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>
              <a:buSzPct val="100000"/>
            </a:pPr>
            <a:endParaRPr lang="cs-CZ" sz="2500" u="sng" dirty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Shape 152">
            <a:extLst>
              <a:ext uri="{FF2B5EF4-FFF2-40B4-BE49-F238E27FC236}">
                <a16:creationId xmlns:a16="http://schemas.microsoft.com/office/drawing/2014/main" id="{5135B9C3-ED81-4D4E-954D-C9073095ADF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7662" y="257175"/>
            <a:ext cx="8448675" cy="6343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657483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1451</TotalTime>
  <Words>1685</Words>
  <Application>Microsoft Office PowerPoint</Application>
  <PresentationFormat>Předvádění na obrazovce (4:3)</PresentationFormat>
  <Paragraphs>273</Paragraphs>
  <Slides>41</Slides>
  <Notes>39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8" baseType="lpstr">
      <vt:lpstr>Arial</vt:lpstr>
      <vt:lpstr>Calibri</vt:lpstr>
      <vt:lpstr>Noto Sans Symbols</vt:lpstr>
      <vt:lpstr>Tahoma</vt:lpstr>
      <vt:lpstr>Verdana</vt:lpstr>
      <vt:lpstr>Wingdings</vt:lpstr>
      <vt:lpstr>Motiv Office</vt:lpstr>
      <vt:lpstr>Základy práce s informačními zdroji pro bc. studenty  PSYb2780</vt:lpstr>
      <vt:lpstr>Osnova kurzu</vt:lpstr>
      <vt:lpstr>Na co se dnes zaměříme?</vt:lpstr>
      <vt:lpstr>Cíl a smysl</vt:lpstr>
      <vt:lpstr>Prezentace aplikace PowerPoint</vt:lpstr>
      <vt:lpstr>Proč vyhledávám?</vt:lpstr>
      <vt:lpstr>Prezentace aplikace PowerPoint</vt:lpstr>
      <vt:lpstr>PSY101 - UVEDENÍ DO PSYCHOLOGIE</vt:lpstr>
      <vt:lpstr>Prezentace aplikace PowerPoint</vt:lpstr>
      <vt:lpstr>Prezentace aplikace PowerPoint</vt:lpstr>
      <vt:lpstr>Prezentace aplikace PowerPoint</vt:lpstr>
      <vt:lpstr>Prezentace aplikace PowerPoint</vt:lpstr>
      <vt:lpstr>Co se dá najít?</vt:lpstr>
      <vt:lpstr>Kde můžu hledat?</vt:lpstr>
      <vt:lpstr>"Co" mi pomůže hledat?</vt:lpstr>
      <vt:lpstr>Operátor AND</vt:lpstr>
      <vt:lpstr>Operátor OR</vt:lpstr>
      <vt:lpstr>Operátor NOT</vt:lpstr>
      <vt:lpstr>Příklady</vt:lpstr>
      <vt:lpstr>3. Vyhledávání prostřednictvím "fráze"</vt:lpstr>
      <vt:lpstr>Prezentace aplikace PowerPoint</vt:lpstr>
      <vt:lpstr>Co to vlastně dělám?</vt:lpstr>
      <vt:lpstr>Prezentace aplikace PowerPoint</vt:lpstr>
      <vt:lpstr>Prezentace aplikace PowerPoint</vt:lpstr>
      <vt:lpstr>Mám málo výsledků</vt:lpstr>
      <vt:lpstr>Mám mnoho výsledků</vt:lpstr>
      <vt:lpstr>Jsou naše zdroje kvalitní?</vt:lpstr>
      <vt:lpstr>Scientometrické ukazatele</vt:lpstr>
      <vt:lpstr>Impakt faktor (IF)</vt:lpstr>
      <vt:lpstr>Hirschův index (H-index) </vt:lpstr>
      <vt:lpstr>Prezentace aplikace PowerPoint</vt:lpstr>
      <vt:lpstr>Prezentace aplikace PowerPoint</vt:lpstr>
      <vt:lpstr>Prezentace aplikace PowerPoint</vt:lpstr>
      <vt:lpstr>Zadání úkolu</vt:lpstr>
      <vt:lpstr>Prezentace aplikace PowerPoint</vt:lpstr>
      <vt:lpstr>Prezentace aplikace PowerPoint</vt:lpstr>
      <vt:lpstr>Nelicencovaný Google Scholar</vt:lpstr>
      <vt:lpstr>Praktické ukázky vyhledávání v databázích</vt:lpstr>
      <vt:lpstr>Doporučení pro praktické vyhledávání v databázích </vt:lpstr>
      <vt:lpstr>Literatura</vt:lpstr>
      <vt:lpstr>Děkuji vám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práce s informačními zdroji pro bc. studenty MVZ221</dc:title>
  <dc:creator>Aneta Pilátová</dc:creator>
  <cp:lastModifiedBy>Dana Mazancová</cp:lastModifiedBy>
  <cp:revision>69</cp:revision>
  <cp:lastPrinted>2020-08-12T11:02:12Z</cp:lastPrinted>
  <dcterms:created xsi:type="dcterms:W3CDTF">2019-07-22T10:37:01Z</dcterms:created>
  <dcterms:modified xsi:type="dcterms:W3CDTF">2020-10-29T09:01:16Z</dcterms:modified>
</cp:coreProperties>
</file>