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notesMasterIdLst>
    <p:notesMasterId r:id="rId13"/>
  </p:notesMasterIdLst>
  <p:sldIdLst>
    <p:sldId id="256" r:id="rId4"/>
    <p:sldId id="284" r:id="rId5"/>
    <p:sldId id="280" r:id="rId6"/>
    <p:sldId id="288" r:id="rId7"/>
    <p:sldId id="287" r:id="rId8"/>
    <p:sldId id="289" r:id="rId9"/>
    <p:sldId id="290" r:id="rId10"/>
    <p:sldId id="285" r:id="rId11"/>
    <p:sldId id="261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7E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15" autoAdjust="0"/>
    <p:restoredTop sz="94249" autoAdjust="0"/>
  </p:normalViewPr>
  <p:slideViewPr>
    <p:cSldViewPr snapToGrid="0">
      <p:cViewPr varScale="1">
        <p:scale>
          <a:sx n="104" d="100"/>
          <a:sy n="104" d="100"/>
        </p:scale>
        <p:origin x="5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33232-92D4-4EC3-9847-3281C884B49B}" type="datetimeFigureOut">
              <a:rPr lang="cs-CZ" smtClean="0"/>
              <a:t>3. 12. 2020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2D579-B2DA-4740-AEE2-820DE1F1EB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1318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810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cs-CZ" b="0" dirty="0">
                <a:effectLst/>
              </a:rPr>
              <a:t>Zaměstnanci, kterých se proces týká</a:t>
            </a:r>
          </a:p>
          <a:p>
            <a:pPr rtl="0"/>
            <a:r>
              <a:rPr lang="cs-CZ" b="0" dirty="0">
                <a:effectLst/>
              </a:rPr>
              <a:t>Zákazníci, pokud se jich podoba procesu dotýká</a:t>
            </a:r>
          </a:p>
          <a:p>
            <a:pPr rtl="0"/>
            <a:endParaRPr lang="cs-CZ" b="0" dirty="0">
              <a:effectLst/>
            </a:endParaRPr>
          </a:p>
          <a:p>
            <a:pPr rtl="0"/>
            <a:r>
              <a:rPr lang="cs-CZ" b="0" dirty="0">
                <a:effectLst/>
              </a:rPr>
              <a:t>Dokumenty sloužící ke školení (BOZP, prezentační materiály…)</a:t>
            </a:r>
          </a:p>
          <a:p>
            <a:pPr rtl="0"/>
            <a:endParaRPr lang="cs-CZ" b="0" dirty="0">
              <a:effectLst/>
            </a:endParaRPr>
          </a:p>
          <a:p>
            <a:pPr rtl="0"/>
            <a:r>
              <a:rPr lang="cs-CZ" b="0" dirty="0">
                <a:effectLst/>
              </a:rPr>
              <a:t>Rozlišujeme klasicky pozorování (ne)zúčastněné, zjevné x skryté.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176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cs-CZ" b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605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cs-CZ" b="1" dirty="0">
                <a:effectLst/>
              </a:rPr>
              <a:t>Popisy</a:t>
            </a:r>
            <a:r>
              <a:rPr lang="cs-CZ" b="0" dirty="0">
                <a:effectLst/>
              </a:rPr>
              <a:t>: ve velmi zestručněné podobě v </a:t>
            </a:r>
            <a:r>
              <a:rPr lang="cs-CZ" b="0" dirty="0" err="1">
                <a:effectLst/>
              </a:rPr>
              <a:t>případovkách</a:t>
            </a:r>
            <a:r>
              <a:rPr lang="cs-CZ" b="0" dirty="0">
                <a:effectLst/>
              </a:rPr>
              <a:t>; nácvik popisu na konci 1. a 2. semináře</a:t>
            </a:r>
          </a:p>
          <a:p>
            <a:pPr rtl="0"/>
            <a:r>
              <a:rPr lang="cs-CZ" b="1" dirty="0">
                <a:effectLst/>
              </a:rPr>
              <a:t>Diagnostika</a:t>
            </a:r>
            <a:r>
              <a:rPr lang="cs-CZ" b="0" dirty="0">
                <a:effectLst/>
              </a:rPr>
              <a:t>: analýza silných a slabých na 1. semináři; nácvik zjišťování na 2. semináři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036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cs-CZ" b="0" dirty="0">
                <a:effectLst/>
              </a:rPr>
              <a:t>Budeme chtít, aby nám do </a:t>
            </a:r>
            <a:r>
              <a:rPr lang="cs-CZ" b="0" dirty="0" err="1">
                <a:effectLst/>
              </a:rPr>
              <a:t>Jamboardu</a:t>
            </a:r>
            <a:r>
              <a:rPr lang="cs-CZ" b="0" dirty="0">
                <a:effectLst/>
              </a:rPr>
              <a:t> každý tým vložil své řešení.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72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cs-CZ" b="0" dirty="0">
                <a:effectLst/>
              </a:rPr>
              <a:t>Tady </a:t>
            </a:r>
            <a:r>
              <a:rPr lang="cs-CZ" b="0" dirty="0" err="1">
                <a:effectLst/>
              </a:rPr>
              <a:t>Jamboard</a:t>
            </a:r>
            <a:r>
              <a:rPr lang="cs-CZ" b="0" dirty="0">
                <a:effectLst/>
              </a:rPr>
              <a:t> lze využít tak, že dáme text </a:t>
            </a:r>
            <a:r>
              <a:rPr lang="cs-CZ" b="0" dirty="0" err="1">
                <a:effectLst/>
              </a:rPr>
              <a:t>případovky</a:t>
            </a:r>
            <a:r>
              <a:rPr lang="cs-CZ" b="0" dirty="0">
                <a:effectLst/>
              </a:rPr>
              <a:t> a necháme při diskusi </a:t>
            </a:r>
            <a:r>
              <a:rPr lang="cs-CZ" b="1" dirty="0">
                <a:effectLst/>
              </a:rPr>
              <a:t>barevně kroužkovat, co vidí pozitivně a co negativně</a:t>
            </a:r>
            <a:r>
              <a:rPr lang="cs-CZ" b="0" dirty="0">
                <a:effectLst/>
              </a:rPr>
              <a:t>.</a:t>
            </a:r>
          </a:p>
          <a:p>
            <a:pPr rtl="0"/>
            <a:r>
              <a:rPr lang="cs-CZ" b="1" dirty="0">
                <a:effectLst/>
              </a:rPr>
              <a:t>Řešení</a:t>
            </a:r>
            <a:r>
              <a:rPr lang="cs-CZ" b="0" dirty="0">
                <a:effectLst/>
              </a:rPr>
              <a:t> špatných kroků je necháme </a:t>
            </a:r>
            <a:r>
              <a:rPr lang="cs-CZ" b="1" dirty="0">
                <a:effectLst/>
              </a:rPr>
              <a:t>k textu přihazovat jako lístečky</a:t>
            </a:r>
            <a:r>
              <a:rPr lang="cs-CZ" b="0" dirty="0">
                <a:effectLst/>
              </a:rPr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7630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cs-CZ" b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044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cs-CZ" b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651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8477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D9E079-B7C4-4018-996A-7A94413A20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D1AFCE-8D7D-41D7-BE92-ADC63E13F7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1D4E36-D048-454C-831B-CA6D124BA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3. 12. 2020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15871F-4212-4EB9-A2EE-06E9298BE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194835-93DF-4B5A-90D6-E649F3D03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029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DCA751-051C-468E-B295-5D274B181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645F8BF-2D58-4935-BF98-595734128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4DAEF92-360B-45E3-A594-9D755E8CB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3. 12. 2020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2A15A4-6E1F-4352-98B5-AE69517A1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4773854-DDF4-4DC4-BA83-E9F3BD052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638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F885375-6638-4BB9-902D-CB76488DB2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18633C6-66A4-438B-A3EB-161A816137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F440D71-F0D8-4B92-83B6-B3C0E6392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3. 12. 2020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90D861-403F-4D98-86DC-3000FB304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2810E8C-6849-4ECE-973E-B47686B57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3191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55364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495761" y="998537"/>
            <a:ext cx="1904999" cy="365125"/>
          </a:xfrm>
        </p:spPr>
        <p:txBody>
          <a:bodyPr/>
          <a:lstStyle/>
          <a:p>
            <a:fld id="{78C94063-DF36-4330-A365-08DA1FA5B7D6}" type="datetimeFigureOut">
              <a:rPr lang="en-US" dirty="0"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custData r:id="rId1"/>
            </p:custDataLst>
          </p:nvPr>
        </p:nvSpPr>
        <p:spPr>
          <a:xfrm rot="16200000">
            <a:off x="-1333962" y="4046537"/>
            <a:ext cx="3581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463" y="6172200"/>
            <a:ext cx="914400" cy="5937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235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87722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906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12/3/2020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480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12/3/2020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4883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12/3/2020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667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47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6AB6AF-EAE0-4395-AE36-2EBA6C1C6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27B6705-AD95-468D-9F4C-6E7E946AC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738DFC-3B10-48C1-8BF3-401A5B268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3. 12. 2020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37D769-FB85-41BB-9893-E96FDCB28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C9BCD8-590B-419C-A909-91ADFDB31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9176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526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359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403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CA322F-FD5B-44D4-89E7-5A18BEBAB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E4104B0-0244-4FEE-85AF-26B5D8106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5318D8-8224-488B-A612-D7D0588E8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3. 12. 2020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74B453-C256-46CF-9DE8-CEBE8C505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0BD4083-E215-43FE-8D31-7A693BF75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133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EE8DF5-278E-47F4-94FF-8EA7CA982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26AE64-79C5-4062-87D5-578A9309DA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E95472A-9D0F-4FE0-9556-9AD3981179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03BB1C9-B6E0-4B4A-9976-8876E1EE9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3. 12. 2020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515762C-D05C-4E0C-B800-F6D843488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E24B7A-0486-4CFC-A7F4-CCFBC0DCA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85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7242B5-6180-4BBA-99E0-B8C3B33C7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509EA03-45B3-46C1-985E-3DE2CA91B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FD9603A-5984-46FF-A8D5-8F6C24E42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9F9E5D9-91CE-47FE-A1EE-3BF4BF93DE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DABD118-688D-43DE-87B3-1AD4C5A89F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44A81C3-D0F6-4C37-94CD-8226D21C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3. 12. 2020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16012CE-706A-47E1-AC74-DF58C5FB5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EED0D1E-F5B6-4F34-87DE-67CF3F06B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9944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3E7DCB-B577-4156-85BF-995462A64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8F45A77-E6BF-42C0-B840-BC3E29806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3. 12. 2020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E5FE431-4839-4308-B776-765809569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2609FA4-313D-4EF3-A74F-1134FCCB0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8044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671AEF4-5BE5-4505-83D6-E15141814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3. 12. 2020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F02B9A6-09C2-4359-8D52-2E9287EA6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4012418-312A-40C2-B5FA-720D189D8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8267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0940D9-836D-439C-AEB1-C6E7BA687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6503CA2-97C2-464E-973C-177C0C02D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12F791C-284F-4867-9FF0-9EED05DB1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9CAE305-041F-4126-9695-42BA9776B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3. 12. 2020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EAFC5B1-C388-4022-BA17-770DDB7DA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462C6E4-4507-487D-B761-3DF9125C2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0596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BE2413-8BED-432E-8F39-CBD170168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D23CD03-F63E-4573-9CBD-FE5C095478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A65FDC6-433A-4247-BA9D-829B9F28F3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ADEE1E-CD51-429C-922D-2B7407922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3. 12. 2020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E249BA2-FC33-4DAF-B462-439E4CA88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53EFFC3-E5AB-48DD-A7DA-B64406E39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4916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C61378B-0B24-4FCE-9A55-2B631CC1B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0E4CF3A-3147-4CE3-B429-6E7C78AB5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346CD85-5242-47CD-8830-21E8A9C6F9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03080-7DE6-4722-A2D8-D8422CF628A9}" type="datetimeFigureOut">
              <a:rPr lang="cs-CZ" smtClean="0"/>
              <a:t>3. 12. 2020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BEF89D-962F-4068-9825-CA1A29762E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CB9277-AEE8-4FF1-82A1-23DFE4D502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3340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86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61871" y="758952"/>
            <a:ext cx="9845839" cy="4041648"/>
          </a:xfrm>
        </p:spPr>
        <p:txBody>
          <a:bodyPr/>
          <a:lstStyle/>
          <a:p>
            <a:r>
              <a:rPr lang="cs-CZ" sz="2000" dirty="0">
                <a:solidFill>
                  <a:srgbClr val="00897E"/>
                </a:solidFill>
              </a:rPr>
              <a:t>  PSYb2930: Psycholog v řízení lidských zdrojů</a:t>
            </a:r>
            <a:br>
              <a:rPr lang="cs-CZ" sz="2000" dirty="0">
                <a:solidFill>
                  <a:srgbClr val="00897E"/>
                </a:solidFill>
              </a:rPr>
            </a:br>
            <a:br>
              <a:rPr lang="cs-CZ" sz="2000" dirty="0">
                <a:solidFill>
                  <a:srgbClr val="00897E"/>
                </a:solidFill>
              </a:rPr>
            </a:br>
            <a:r>
              <a:rPr lang="cs-CZ" dirty="0">
                <a:solidFill>
                  <a:srgbClr val="00897E"/>
                </a:solidFill>
              </a:rPr>
              <a:t>Změna procesu </a:t>
            </a:r>
            <a:br>
              <a:rPr lang="cs-CZ" dirty="0">
                <a:solidFill>
                  <a:srgbClr val="00897E"/>
                </a:solidFill>
              </a:rPr>
            </a:br>
            <a:r>
              <a:rPr lang="cs-CZ" dirty="0">
                <a:solidFill>
                  <a:srgbClr val="00897E"/>
                </a:solidFill>
              </a:rPr>
              <a:t>a její argumentace</a:t>
            </a:r>
            <a:br>
              <a:rPr lang="cs-CZ" dirty="0">
                <a:solidFill>
                  <a:srgbClr val="00897E"/>
                </a:solidFill>
              </a:rPr>
            </a:br>
            <a:endParaRPr lang="cs-CZ" sz="2000" dirty="0">
              <a:solidFill>
                <a:srgbClr val="00897E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83547" y="4592780"/>
            <a:ext cx="9418320" cy="1691640"/>
          </a:xfrm>
        </p:spPr>
        <p:txBody>
          <a:bodyPr/>
          <a:lstStyle/>
          <a:p>
            <a:r>
              <a:rPr lang="cs-CZ" dirty="0">
                <a:solidFill>
                  <a:schemeClr val="tx2">
                    <a:lumMod val="10000"/>
                  </a:schemeClr>
                </a:solidFill>
              </a:rPr>
              <a:t>Mgr. Tomáš Kratochvíl</a:t>
            </a:r>
          </a:p>
          <a:p>
            <a:r>
              <a:rPr lang="cs-CZ" dirty="0">
                <a:solidFill>
                  <a:schemeClr val="tx2">
                    <a:lumMod val="10000"/>
                  </a:schemeClr>
                </a:solidFill>
              </a:rPr>
              <a:t>Mgr. Anna Židlická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461913" cy="6858000"/>
          </a:xfrm>
          <a:prstGeom prst="rect">
            <a:avLst/>
          </a:prstGeom>
          <a:solidFill>
            <a:srgbClr val="00897E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192" y="176129"/>
            <a:ext cx="1165645" cy="116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5"/>
          <p:cNvSpPr>
            <a:spLocks noGrp="1" noChangeArrowheads="1"/>
          </p:cNvSpPr>
          <p:nvPr/>
        </p:nvSpPr>
        <p:spPr bwMode="auto">
          <a:xfrm>
            <a:off x="624157" y="6492240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2020</a:t>
            </a:r>
          </a:p>
        </p:txBody>
      </p:sp>
    </p:spTree>
    <p:extLst>
      <p:ext uri="{BB962C8B-B14F-4D97-AF65-F5344CB8AC3E}">
        <p14:creationId xmlns:p14="http://schemas.microsoft.com/office/powerpoint/2010/main" val="3608078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Stručné opakování</a:t>
            </a:r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2020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273B6E7-6B04-450E-9877-BB1085B52944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Stručné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opakování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Zdroje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Psaní práce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Projekt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BDBA105-64D7-4C7C-B24F-5C366A596107}"/>
              </a:ext>
            </a:extLst>
          </p:cNvPr>
          <p:cNvCxnSpPr>
            <a:cxnSpLocks/>
          </p:cNvCxnSpPr>
          <p:nvPr/>
        </p:nvCxnSpPr>
        <p:spPr>
          <a:xfrm>
            <a:off x="65988" y="1030104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9806" y="1298984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4AE870B-6BE4-4EC6-BF1C-E92F94EAA10C}"/>
              </a:ext>
            </a:extLst>
          </p:cNvPr>
          <p:cNvGrpSpPr/>
          <p:nvPr/>
        </p:nvGrpSpPr>
        <p:grpSpPr>
          <a:xfrm>
            <a:off x="1767591" y="2026223"/>
            <a:ext cx="2258186" cy="1537428"/>
            <a:chOff x="1642170" y="1286309"/>
            <a:chExt cx="2258186" cy="1537428"/>
          </a:xfrm>
        </p:grpSpPr>
        <p:sp>
          <p:nvSpPr>
            <p:cNvPr id="26" name="Obdélník 25">
              <a:extLst>
                <a:ext uri="{FF2B5EF4-FFF2-40B4-BE49-F238E27FC236}">
                  <a16:creationId xmlns:a16="http://schemas.microsoft.com/office/drawing/2014/main" id="{3D9E7ACA-E94C-4848-B3C1-56CD8205F1A0}"/>
                </a:ext>
              </a:extLst>
            </p:cNvPr>
            <p:cNvSpPr/>
            <p:nvPr/>
          </p:nvSpPr>
          <p:spPr>
            <a:xfrm>
              <a:off x="2018493" y="2362072"/>
              <a:ext cx="150554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2400" dirty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Rozhovor</a:t>
              </a:r>
              <a:endParaRPr lang="cs-CZ" sz="2400" dirty="0"/>
            </a:p>
          </p:txBody>
        </p:sp>
        <p:pic>
          <p:nvPicPr>
            <p:cNvPr id="1026" name="Picture 2" descr="Job interview, interview cartoon, text, logo png | PNGEgg">
              <a:extLst>
                <a:ext uri="{FF2B5EF4-FFF2-40B4-BE49-F238E27FC236}">
                  <a16:creationId xmlns:a16="http://schemas.microsoft.com/office/drawing/2014/main" id="{A68A0D8D-C90D-40BB-951F-388CB678AE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46667" y1="19483" x2="46667" y2="19483"/>
                          <a14:foregroundMark x1="46111" y1="24851" x2="46111" y2="24851"/>
                          <a14:foregroundMark x1="57444" y1="25845" x2="57556" y2="16302"/>
                          <a14:foregroundMark x1="45556" y1="21869" x2="45556" y2="21869"/>
                          <a14:foregroundMark x1="45778" y1="26441" x2="45667" y2="16501"/>
                          <a14:foregroundMark x1="45667" y1="16501" x2="46111" y2="14911"/>
                          <a14:foregroundMark x1="49667" y1="18091" x2="49667" y2="18091"/>
                          <a14:foregroundMark x1="50778" y1="13718" x2="50778" y2="13718"/>
                          <a14:foregroundMark x1="50222" y1="14115" x2="50222" y2="14115"/>
                          <a14:foregroundMark x1="53000" y1="13320" x2="53000" y2="13320"/>
                          <a14:foregroundMark x1="57778" y1="48310" x2="57778" y2="48310"/>
                          <a14:foregroundMark x1="69667" y1="56262" x2="69667" y2="56262"/>
                          <a14:foregroundMark x1="66889" y1="52087" x2="66889" y2="52087"/>
                          <a14:foregroundMark x1="72778" y1="69384" x2="72778" y2="69384"/>
                          <a14:foregroundMark x1="47000" y1="59245" x2="47000" y2="59245"/>
                          <a14:backgroundMark x1="45444" y1="69583" x2="45444" y2="69583"/>
                          <a14:backgroundMark x1="50889" y1="65010" x2="50889" y2="65010"/>
                          <a14:backgroundMark x1="50222" y1="20875" x2="50222" y2="20875"/>
                          <a14:backgroundMark x1="51444" y1="25249" x2="51444" y2="252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2170" y="1286309"/>
              <a:ext cx="2258186" cy="1262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2510F7E4-A30A-4BDD-B028-C7D52BCF89C6}"/>
              </a:ext>
            </a:extLst>
          </p:cNvPr>
          <p:cNvCxnSpPr>
            <a:cxnSpLocks/>
          </p:cNvCxnSpPr>
          <p:nvPr/>
        </p:nvCxnSpPr>
        <p:spPr>
          <a:xfrm flipV="1">
            <a:off x="3649454" y="2287034"/>
            <a:ext cx="465346" cy="370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>
            <a:extLst>
              <a:ext uri="{FF2B5EF4-FFF2-40B4-BE49-F238E27FC236}">
                <a16:creationId xmlns:a16="http://schemas.microsoft.com/office/drawing/2014/main" id="{6BF99F6B-551B-4D95-B9E9-7944FD1EDFA2}"/>
              </a:ext>
            </a:extLst>
          </p:cNvPr>
          <p:cNvSpPr/>
          <p:nvPr/>
        </p:nvSpPr>
        <p:spPr>
          <a:xfrm>
            <a:off x="3287486" y="2034518"/>
            <a:ext cx="33086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zaměstnanci</a:t>
            </a:r>
          </a:p>
          <a:p>
            <a:pPr algn="ctr"/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nadřízený</a:t>
            </a:r>
          </a:p>
          <a:p>
            <a:pPr algn="ctr"/>
            <a:r>
              <a:rPr lang="cs-CZ" dirty="0"/>
              <a:t>HR</a:t>
            </a:r>
          </a:p>
          <a:p>
            <a:pPr algn="ctr"/>
            <a:r>
              <a:rPr lang="cs-CZ" dirty="0"/>
              <a:t>zákazníci</a:t>
            </a:r>
          </a:p>
        </p:txBody>
      </p:sp>
      <p:cxnSp>
        <p:nvCxnSpPr>
          <p:cNvPr id="34" name="Přímá spojnice se šipkou 33">
            <a:extLst>
              <a:ext uri="{FF2B5EF4-FFF2-40B4-BE49-F238E27FC236}">
                <a16:creationId xmlns:a16="http://schemas.microsoft.com/office/drawing/2014/main" id="{1C5CDC8B-670A-421F-BDE9-A893D70866E4}"/>
              </a:ext>
            </a:extLst>
          </p:cNvPr>
          <p:cNvCxnSpPr>
            <a:cxnSpLocks/>
          </p:cNvCxnSpPr>
          <p:nvPr/>
        </p:nvCxnSpPr>
        <p:spPr>
          <a:xfrm flipV="1">
            <a:off x="3649454" y="2510361"/>
            <a:ext cx="559452" cy="155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>
            <a:extLst>
              <a:ext uri="{FF2B5EF4-FFF2-40B4-BE49-F238E27FC236}">
                <a16:creationId xmlns:a16="http://schemas.microsoft.com/office/drawing/2014/main" id="{2033A318-D89C-42BA-BAD2-E7C3F2079BCE}"/>
              </a:ext>
            </a:extLst>
          </p:cNvPr>
          <p:cNvCxnSpPr>
            <a:cxnSpLocks/>
          </p:cNvCxnSpPr>
          <p:nvPr/>
        </p:nvCxnSpPr>
        <p:spPr>
          <a:xfrm>
            <a:off x="3652265" y="2660449"/>
            <a:ext cx="556641" cy="109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se šipkou 43">
            <a:extLst>
              <a:ext uri="{FF2B5EF4-FFF2-40B4-BE49-F238E27FC236}">
                <a16:creationId xmlns:a16="http://schemas.microsoft.com/office/drawing/2014/main" id="{CFAE6A57-34E2-4BEC-9CA3-DD286E4D0948}"/>
              </a:ext>
            </a:extLst>
          </p:cNvPr>
          <p:cNvCxnSpPr>
            <a:cxnSpLocks/>
          </p:cNvCxnSpPr>
          <p:nvPr/>
        </p:nvCxnSpPr>
        <p:spPr>
          <a:xfrm>
            <a:off x="3657743" y="2666094"/>
            <a:ext cx="457057" cy="348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Skupina 51">
            <a:extLst>
              <a:ext uri="{FF2B5EF4-FFF2-40B4-BE49-F238E27FC236}">
                <a16:creationId xmlns:a16="http://schemas.microsoft.com/office/drawing/2014/main" id="{DC38ED1D-B03C-4A98-A4ED-193837705798}"/>
              </a:ext>
            </a:extLst>
          </p:cNvPr>
          <p:cNvGrpSpPr/>
          <p:nvPr/>
        </p:nvGrpSpPr>
        <p:grpSpPr>
          <a:xfrm>
            <a:off x="2178039" y="4298276"/>
            <a:ext cx="1648208" cy="1462326"/>
            <a:chOff x="2178039" y="3941438"/>
            <a:chExt cx="1648208" cy="1462326"/>
          </a:xfrm>
        </p:grpSpPr>
        <p:sp>
          <p:nvSpPr>
            <p:cNvPr id="51" name="Obdélník 50">
              <a:extLst>
                <a:ext uri="{FF2B5EF4-FFF2-40B4-BE49-F238E27FC236}">
                  <a16:creationId xmlns:a16="http://schemas.microsoft.com/office/drawing/2014/main" id="{3A7CD704-C730-47A1-AEC0-221ED1E3D949}"/>
                </a:ext>
              </a:extLst>
            </p:cNvPr>
            <p:cNvSpPr/>
            <p:nvPr/>
          </p:nvSpPr>
          <p:spPr>
            <a:xfrm>
              <a:off x="2178039" y="4942099"/>
              <a:ext cx="164820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2400" dirty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Dotazníky</a:t>
              </a:r>
              <a:endParaRPr lang="cs-CZ" sz="2400" dirty="0"/>
            </a:p>
          </p:txBody>
        </p:sp>
        <p:pic>
          <p:nvPicPr>
            <p:cNvPr id="1028" name="Picture 4" descr="Green Question Icon Download Green Question Icon Download - Questionnaire  Logo - Free Transparent PNG Clipart Images Download">
              <a:extLst>
                <a:ext uri="{FF2B5EF4-FFF2-40B4-BE49-F238E27FC236}">
                  <a16:creationId xmlns:a16="http://schemas.microsoft.com/office/drawing/2014/main" id="{226FDFA6-D97C-40F1-972C-A03C762131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789" b="90625" l="10000" r="90000">
                          <a14:foregroundMark x1="40357" y1="72461" x2="59220" y2="29824"/>
                          <a14:foregroundMark x1="54048" y1="72070" x2="41697" y2="31544"/>
                          <a14:foregroundMark x1="36972" y1="51033" x2="60952" y2="54883"/>
                          <a14:foregroundMark x1="38210" y1="57767" x2="56667" y2="72070"/>
                          <a14:foregroundMark x1="56667" y1="72070" x2="63690" y2="68555"/>
                          <a14:foregroundMark x1="64343" y1="65625" x2="64346" y2="65611"/>
                          <a14:foregroundMark x1="64173" y1="66390" x2="64343" y2="65625"/>
                          <a14:foregroundMark x1="63908" y1="67578" x2="64075" y2="66828"/>
                          <a14:foregroundMark x1="63690" y1="68555" x2="63908" y2="67578"/>
                          <a14:foregroundMark x1="63816" y1="46320" x2="63810" y2="46289"/>
                          <a14:foregroundMark x1="64197" y1="48480" x2="64216" y2="48589"/>
                          <a14:foregroundMark x1="65129" y1="53748" x2="64804" y2="51907"/>
                          <a14:foregroundMark x1="65671" y1="56807" x2="65600" y2="56407"/>
                          <a14:foregroundMark x1="65961" y1="58451" x2="65679" y2="56856"/>
                          <a14:foregroundMark x1="63176" y1="45389" x2="57619" y2="37500"/>
                          <a14:foregroundMark x1="63314" y1="45585" x2="63191" y2="45410"/>
                          <a14:foregroundMark x1="63443" y1="45767" x2="63450" y2="45778"/>
                          <a14:foregroundMark x1="63819" y1="46302" x2="63871" y2="46376"/>
                          <a14:foregroundMark x1="63904" y1="46423" x2="63944" y2="46480"/>
                          <a14:foregroundMark x1="63810" y1="46289" x2="63918" y2="46442"/>
                          <a14:foregroundMark x1="57619" y1="37500" x2="51310" y2="35352"/>
                          <a14:foregroundMark x1="51310" y1="35352" x2="44048" y2="39258"/>
                          <a14:foregroundMark x1="44048" y1="39258" x2="39167" y2="48047"/>
                          <a14:foregroundMark x1="39167" y1="48047" x2="41190" y2="58398"/>
                          <a14:foregroundMark x1="41190" y1="58398" x2="55833" y2="69531"/>
                          <a14:foregroundMark x1="55833" y1="69531" x2="47619" y2="73633"/>
                          <a14:foregroundMark x1="47619" y1="73633" x2="39643" y2="69141"/>
                          <a14:foregroundMark x1="39643" y1="69141" x2="38810" y2="58984"/>
                          <a14:foregroundMark x1="38810" y1="58984" x2="61190" y2="41211"/>
                          <a14:foregroundMark x1="61190" y1="41211" x2="54762" y2="31250"/>
                          <a14:foregroundMark x1="54762" y1="31250" x2="49048" y2="26953"/>
                          <a14:foregroundMark x1="51685" y1="25195" x2="52605" y2="24582"/>
                          <a14:foregroundMark x1="49048" y1="26953" x2="51685" y2="25195"/>
                          <a14:foregroundMark x1="48571" y1="90625" x2="48571" y2="90625"/>
                          <a14:foregroundMark x1="48571" y1="8789" x2="48571" y2="8789"/>
                          <a14:backgroundMark x1="34524" y1="40430" x2="34524" y2="40430"/>
                          <a14:backgroundMark x1="30238" y1="67578" x2="33690" y2="31445"/>
                          <a14:backgroundMark x1="69286" y1="60156" x2="68333" y2="32031"/>
                          <a14:backgroundMark x1="42976" y1="84375" x2="52619" y2="87891"/>
                          <a14:backgroundMark x1="52619" y1="87891" x2="61310" y2="87109"/>
                          <a14:backgroundMark x1="61310" y1="87109" x2="62976" y2="85547"/>
                          <a14:backgroundMark x1="65357" y1="64453" x2="63810" y2="48438"/>
                          <a14:backgroundMark x1="65476" y1="57031" x2="65952" y2="46094"/>
                          <a14:backgroundMark x1="63810" y1="65625" x2="63810" y2="65625"/>
                          <a14:backgroundMark x1="64405" y1="66797" x2="64286" y2="55469"/>
                          <a14:backgroundMark x1="63929" y1="69727" x2="65000" y2="60156"/>
                          <a14:backgroundMark x1="65119" y1="66016" x2="64524" y2="48047"/>
                          <a14:backgroundMark x1="37262" y1="21094" x2="50357" y2="15430"/>
                          <a14:backgroundMark x1="50357" y1="15430" x2="56071" y2="14844"/>
                          <a14:backgroundMark x1="60119" y1="27930" x2="52381" y2="18164"/>
                          <a14:backgroundMark x1="52619" y1="25195" x2="52619" y2="25195"/>
                          <a14:backgroundMark x1="53214" y1="25781" x2="52857" y2="19336"/>
                          <a14:backgroundMark x1="55238" y1="26758" x2="53095" y2="19727"/>
                          <a14:backgroundMark x1="63095" y1="25586" x2="57500" y2="21094"/>
                          <a14:backgroundMark x1="57500" y1="21094" x2="57500" y2="21094"/>
                          <a14:backgroundMark x1="62500" y1="28711" x2="56786" y2="23047"/>
                          <a14:backgroundMark x1="56786" y1="23047" x2="56786" y2="23047"/>
                          <a14:backgroundMark x1="35000" y1="55664" x2="35595" y2="41992"/>
                          <a14:backgroundMark x1="35238" y1="56250" x2="35119" y2="47266"/>
                          <a14:backgroundMark x1="33571" y1="55859" x2="34167" y2="45898"/>
                          <a14:backgroundMark x1="32262" y1="58008" x2="33333" y2="47070"/>
                          <a14:backgroundMark x1="28929" y1="48828" x2="34643" y2="54688"/>
                          <a14:backgroundMark x1="34643" y1="54688" x2="36190" y2="49805"/>
                          <a14:backgroundMark x1="36429" y1="56055" x2="36429" y2="56055"/>
                          <a14:backgroundMark x1="36190" y1="58594" x2="36190" y2="53906"/>
                          <a14:backgroundMark x1="36429" y1="57227" x2="36190" y2="50195"/>
                          <a14:backgroundMark x1="35476" y1="57617" x2="36667" y2="50781"/>
                          <a14:backgroundMark x1="34524" y1="49219" x2="36786" y2="61523"/>
                          <a14:backgroundMark x1="63690" y1="67578" x2="63690" y2="67578"/>
                          <a14:backgroundMark x1="63571" y1="70508" x2="64048" y2="64453"/>
                          <a14:backgroundMark x1="65238" y1="62891" x2="65952" y2="50586"/>
                          <a14:backgroundMark x1="66071" y1="60938" x2="66548" y2="49609"/>
                          <a14:backgroundMark x1="66071" y1="61133" x2="65833" y2="50781"/>
                          <a14:backgroundMark x1="65238" y1="61914" x2="67262" y2="49219"/>
                          <a14:backgroundMark x1="65595" y1="60156" x2="67857" y2="50000"/>
                          <a14:backgroundMark x1="67857" y1="50000" x2="67857" y2="49219"/>
                          <a14:backgroundMark x1="63690" y1="70898" x2="63571" y2="64258"/>
                          <a14:backgroundMark x1="63929" y1="67969" x2="64881" y2="61914"/>
                          <a14:backgroundMark x1="63333" y1="68555" x2="63333" y2="68555"/>
                          <a14:backgroundMark x1="63452" y1="69141" x2="63571" y2="67578"/>
                          <a14:backgroundMark x1="64881" y1="54102" x2="64881" y2="47461"/>
                          <a14:backgroundMark x1="65357" y1="54102" x2="65119" y2="48242"/>
                          <a14:backgroundMark x1="64524" y1="53320" x2="64881" y2="43750"/>
                          <a14:backgroundMark x1="63929" y1="48242" x2="63929" y2="42773"/>
                          <a14:backgroundMark x1="64048" y1="49805" x2="64762" y2="44141"/>
                          <a14:backgroundMark x1="63810" y1="47461" x2="63810" y2="43359"/>
                          <a14:backgroundMark x1="64405" y1="48047" x2="64524" y2="43359"/>
                          <a14:backgroundMark x1="64286" y1="48242" x2="64643" y2="42188"/>
                          <a14:backgroundMark x1="63452" y1="46680" x2="63571" y2="43750"/>
                          <a14:backgroundMark x1="63810" y1="46680" x2="64167" y2="42188"/>
                          <a14:backgroundMark x1="63333" y1="46289" x2="63571" y2="44141"/>
                          <a14:backgroundMark x1="59405" y1="29492" x2="59405" y2="29492"/>
                          <a14:backgroundMark x1="59524" y1="28711" x2="58810" y2="27930"/>
                          <a14:backgroundMark x1="59881" y1="29688" x2="58810" y2="28320"/>
                          <a14:backgroundMark x1="41905" y1="28906" x2="39643" y2="28516"/>
                          <a14:backgroundMark x1="55119" y1="23047" x2="52619" y2="24609"/>
                          <a14:backgroundMark x1="52143" y1="24609" x2="52143" y2="24609"/>
                          <a14:backgroundMark x1="52143" y1="25000" x2="52143" y2="25000"/>
                          <a14:backgroundMark x1="52024" y1="24414" x2="52024" y2="244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64" t="18978" r="34380" b="20293"/>
            <a:stretch/>
          </p:blipFill>
          <p:spPr bwMode="auto">
            <a:xfrm>
              <a:off x="2440125" y="3941438"/>
              <a:ext cx="1024543" cy="1110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3" name="Obdélník 52">
            <a:extLst>
              <a:ext uri="{FF2B5EF4-FFF2-40B4-BE49-F238E27FC236}">
                <a16:creationId xmlns:a16="http://schemas.microsoft.com/office/drawing/2014/main" id="{5892F53E-F711-4958-9A89-8D0285EF2908}"/>
              </a:ext>
            </a:extLst>
          </p:cNvPr>
          <p:cNvSpPr/>
          <p:nvPr/>
        </p:nvSpPr>
        <p:spPr>
          <a:xfrm>
            <a:off x="3909273" y="4089629"/>
            <a:ext cx="33086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pracovní postoje</a:t>
            </a:r>
          </a:p>
          <a:p>
            <a:pPr algn="ctr"/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hodnocení procesů</a:t>
            </a:r>
          </a:p>
          <a:p>
            <a:pPr algn="ctr"/>
            <a:r>
              <a:rPr lang="cs-CZ" dirty="0"/>
              <a:t>ZV na týmy/nadřízené</a:t>
            </a:r>
          </a:p>
          <a:p>
            <a:pPr algn="ctr"/>
            <a:r>
              <a:rPr lang="cs-CZ" dirty="0"/>
              <a:t>ZV na regulace</a:t>
            </a:r>
          </a:p>
          <a:p>
            <a:pPr algn="ctr"/>
            <a:r>
              <a:rPr lang="cs-CZ" dirty="0"/>
              <a:t>péče o zdraví</a:t>
            </a:r>
          </a:p>
          <a:p>
            <a:pPr algn="ctr"/>
            <a:r>
              <a:rPr lang="cs-CZ" dirty="0"/>
              <a:t>zákaznická spokojenost</a:t>
            </a:r>
          </a:p>
        </p:txBody>
      </p:sp>
      <p:cxnSp>
        <p:nvCxnSpPr>
          <p:cNvPr id="54" name="Přímá spojnice se šipkou 53">
            <a:extLst>
              <a:ext uri="{FF2B5EF4-FFF2-40B4-BE49-F238E27FC236}">
                <a16:creationId xmlns:a16="http://schemas.microsoft.com/office/drawing/2014/main" id="{D4483C31-7993-4A97-AA09-89380C9B5FD0}"/>
              </a:ext>
            </a:extLst>
          </p:cNvPr>
          <p:cNvCxnSpPr>
            <a:cxnSpLocks/>
          </p:cNvCxnSpPr>
          <p:nvPr/>
        </p:nvCxnSpPr>
        <p:spPr>
          <a:xfrm flipV="1">
            <a:off x="3661715" y="4624498"/>
            <a:ext cx="547191" cy="380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se šipkou 54">
            <a:extLst>
              <a:ext uri="{FF2B5EF4-FFF2-40B4-BE49-F238E27FC236}">
                <a16:creationId xmlns:a16="http://schemas.microsoft.com/office/drawing/2014/main" id="{00EAA921-01B1-4863-89B1-61AE59C04199}"/>
              </a:ext>
            </a:extLst>
          </p:cNvPr>
          <p:cNvCxnSpPr>
            <a:cxnSpLocks/>
          </p:cNvCxnSpPr>
          <p:nvPr/>
        </p:nvCxnSpPr>
        <p:spPr>
          <a:xfrm flipV="1">
            <a:off x="3661715" y="4858051"/>
            <a:ext cx="559452" cy="155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se šipkou 55">
            <a:extLst>
              <a:ext uri="{FF2B5EF4-FFF2-40B4-BE49-F238E27FC236}">
                <a16:creationId xmlns:a16="http://schemas.microsoft.com/office/drawing/2014/main" id="{20C8E936-5CD6-48B9-BF8B-FC288DBC4642}"/>
              </a:ext>
            </a:extLst>
          </p:cNvPr>
          <p:cNvCxnSpPr>
            <a:cxnSpLocks/>
          </p:cNvCxnSpPr>
          <p:nvPr/>
        </p:nvCxnSpPr>
        <p:spPr>
          <a:xfrm>
            <a:off x="3664526" y="5008139"/>
            <a:ext cx="556641" cy="109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se šipkou 56">
            <a:extLst>
              <a:ext uri="{FF2B5EF4-FFF2-40B4-BE49-F238E27FC236}">
                <a16:creationId xmlns:a16="http://schemas.microsoft.com/office/drawing/2014/main" id="{81376FE7-79FA-46AB-A998-00F087161C5A}"/>
              </a:ext>
            </a:extLst>
          </p:cNvPr>
          <p:cNvCxnSpPr>
            <a:cxnSpLocks/>
          </p:cNvCxnSpPr>
          <p:nvPr/>
        </p:nvCxnSpPr>
        <p:spPr>
          <a:xfrm>
            <a:off x="3670004" y="5013784"/>
            <a:ext cx="538902" cy="318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Skupina 49">
            <a:extLst>
              <a:ext uri="{FF2B5EF4-FFF2-40B4-BE49-F238E27FC236}">
                <a16:creationId xmlns:a16="http://schemas.microsoft.com/office/drawing/2014/main" id="{E2264BD5-AB09-4827-B053-D4ED42EC209C}"/>
              </a:ext>
            </a:extLst>
          </p:cNvPr>
          <p:cNvGrpSpPr/>
          <p:nvPr/>
        </p:nvGrpSpPr>
        <p:grpSpPr>
          <a:xfrm>
            <a:off x="7070970" y="1517893"/>
            <a:ext cx="1592103" cy="1888343"/>
            <a:chOff x="7070970" y="1161055"/>
            <a:chExt cx="1592103" cy="1888343"/>
          </a:xfrm>
        </p:grpSpPr>
        <p:sp>
          <p:nvSpPr>
            <p:cNvPr id="58" name="Obdélník 57">
              <a:extLst>
                <a:ext uri="{FF2B5EF4-FFF2-40B4-BE49-F238E27FC236}">
                  <a16:creationId xmlns:a16="http://schemas.microsoft.com/office/drawing/2014/main" id="{E6E09F4B-218A-442D-AB30-EE32D3338B49}"/>
                </a:ext>
              </a:extLst>
            </p:cNvPr>
            <p:cNvSpPr/>
            <p:nvPr/>
          </p:nvSpPr>
          <p:spPr>
            <a:xfrm>
              <a:off x="7070970" y="2218401"/>
              <a:ext cx="159210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2400" dirty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Analýza </a:t>
              </a:r>
            </a:p>
            <a:p>
              <a:pPr algn="ctr"/>
              <a:r>
                <a:rPr lang="cs-CZ" sz="2400" dirty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materiálů</a:t>
              </a:r>
              <a:endParaRPr lang="cs-CZ" sz="2400" dirty="0"/>
            </a:p>
          </p:txBody>
        </p:sp>
        <p:pic>
          <p:nvPicPr>
            <p:cNvPr id="1030" name="Picture 6" descr="Files folder icon design Royalty Free Vector Image">
              <a:extLst>
                <a:ext uri="{FF2B5EF4-FFF2-40B4-BE49-F238E27FC236}">
                  <a16:creationId xmlns:a16="http://schemas.microsoft.com/office/drawing/2014/main" id="{5BF929BF-0107-424D-BBE5-E9E80DDFAE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foregroundMark x1="40278" y1="37339" x2="60648" y2="2746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178" y="1161055"/>
              <a:ext cx="1387922" cy="1497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2" name="Přímá spojnice se šipkou 61">
            <a:extLst>
              <a:ext uri="{FF2B5EF4-FFF2-40B4-BE49-F238E27FC236}">
                <a16:creationId xmlns:a16="http://schemas.microsoft.com/office/drawing/2014/main" id="{1FFC0589-61CE-439E-AE2B-3AB10C5F7625}"/>
              </a:ext>
            </a:extLst>
          </p:cNvPr>
          <p:cNvCxnSpPr>
            <a:cxnSpLocks/>
          </p:cNvCxnSpPr>
          <p:nvPr/>
        </p:nvCxnSpPr>
        <p:spPr>
          <a:xfrm flipV="1">
            <a:off x="8541811" y="2080973"/>
            <a:ext cx="465346" cy="370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nice se šipkou 62">
            <a:extLst>
              <a:ext uri="{FF2B5EF4-FFF2-40B4-BE49-F238E27FC236}">
                <a16:creationId xmlns:a16="http://schemas.microsoft.com/office/drawing/2014/main" id="{3A22E338-4DA2-493E-ACC5-2AB69D376F46}"/>
              </a:ext>
            </a:extLst>
          </p:cNvPr>
          <p:cNvCxnSpPr>
            <a:cxnSpLocks/>
          </p:cNvCxnSpPr>
          <p:nvPr/>
        </p:nvCxnSpPr>
        <p:spPr>
          <a:xfrm flipV="1">
            <a:off x="8541811" y="2340567"/>
            <a:ext cx="624704" cy="118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nice se šipkou 63">
            <a:extLst>
              <a:ext uri="{FF2B5EF4-FFF2-40B4-BE49-F238E27FC236}">
                <a16:creationId xmlns:a16="http://schemas.microsoft.com/office/drawing/2014/main" id="{85DC213D-5CE3-4744-BC57-C79AA4C01539}"/>
              </a:ext>
            </a:extLst>
          </p:cNvPr>
          <p:cNvCxnSpPr>
            <a:cxnSpLocks/>
          </p:cNvCxnSpPr>
          <p:nvPr/>
        </p:nvCxnSpPr>
        <p:spPr>
          <a:xfrm>
            <a:off x="8544622" y="2454388"/>
            <a:ext cx="621893" cy="146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nice se šipkou 64">
            <a:extLst>
              <a:ext uri="{FF2B5EF4-FFF2-40B4-BE49-F238E27FC236}">
                <a16:creationId xmlns:a16="http://schemas.microsoft.com/office/drawing/2014/main" id="{6BCAA908-D15F-4EF5-9FF0-B0D1B82972B1}"/>
              </a:ext>
            </a:extLst>
          </p:cNvPr>
          <p:cNvCxnSpPr>
            <a:cxnSpLocks/>
          </p:cNvCxnSpPr>
          <p:nvPr/>
        </p:nvCxnSpPr>
        <p:spPr>
          <a:xfrm>
            <a:off x="8550100" y="2460033"/>
            <a:ext cx="551163" cy="380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bdélník 65">
            <a:extLst>
              <a:ext uri="{FF2B5EF4-FFF2-40B4-BE49-F238E27FC236}">
                <a16:creationId xmlns:a16="http://schemas.microsoft.com/office/drawing/2014/main" id="{D240578A-1E79-4252-AA1D-1D4BD31ECF4F}"/>
              </a:ext>
            </a:extLst>
          </p:cNvPr>
          <p:cNvSpPr/>
          <p:nvPr/>
        </p:nvSpPr>
        <p:spPr>
          <a:xfrm>
            <a:off x="8427763" y="1859330"/>
            <a:ext cx="33086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programy rozvoje</a:t>
            </a:r>
          </a:p>
          <a:p>
            <a:pPr algn="ctr"/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APP, inzeráty</a:t>
            </a:r>
          </a:p>
          <a:p>
            <a:pPr algn="ctr"/>
            <a:r>
              <a:rPr lang="cs-CZ" dirty="0"/>
              <a:t>diáře, deníky</a:t>
            </a:r>
          </a:p>
          <a:p>
            <a:pPr algn="ctr"/>
            <a:r>
              <a:rPr lang="cs-CZ" dirty="0"/>
              <a:t>školící </a:t>
            </a:r>
            <a:r>
              <a:rPr lang="cs-CZ" dirty="0" err="1"/>
              <a:t>docs</a:t>
            </a:r>
            <a:endParaRPr lang="cs-CZ" dirty="0"/>
          </a:p>
          <a:p>
            <a:pPr algn="ctr"/>
            <a:r>
              <a:rPr lang="cs-CZ" dirty="0"/>
              <a:t>vzorové </a:t>
            </a:r>
            <a:r>
              <a:rPr lang="cs-CZ" dirty="0" err="1"/>
              <a:t>docs</a:t>
            </a:r>
            <a:endParaRPr lang="cs-CZ" dirty="0"/>
          </a:p>
        </p:txBody>
      </p:sp>
      <p:cxnSp>
        <p:nvCxnSpPr>
          <p:cNvPr id="67" name="Přímá spojnice se šipkou 66">
            <a:extLst>
              <a:ext uri="{FF2B5EF4-FFF2-40B4-BE49-F238E27FC236}">
                <a16:creationId xmlns:a16="http://schemas.microsoft.com/office/drawing/2014/main" id="{80B15F40-4691-4AD4-96EB-82AF90373455}"/>
              </a:ext>
            </a:extLst>
          </p:cNvPr>
          <p:cNvCxnSpPr>
            <a:cxnSpLocks/>
          </p:cNvCxnSpPr>
          <p:nvPr/>
        </p:nvCxnSpPr>
        <p:spPr>
          <a:xfrm>
            <a:off x="8545955" y="2457027"/>
            <a:ext cx="511908" cy="6449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bdélník 71">
            <a:extLst>
              <a:ext uri="{FF2B5EF4-FFF2-40B4-BE49-F238E27FC236}">
                <a16:creationId xmlns:a16="http://schemas.microsoft.com/office/drawing/2014/main" id="{D318DC7F-EA9E-481C-8FB5-5056344A889D}"/>
              </a:ext>
            </a:extLst>
          </p:cNvPr>
          <p:cNvSpPr/>
          <p:nvPr/>
        </p:nvSpPr>
        <p:spPr>
          <a:xfrm>
            <a:off x="8258351" y="5425822"/>
            <a:ext cx="1755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Pozorování</a:t>
            </a:r>
            <a:endParaRPr lang="cs-CZ" sz="2400" dirty="0"/>
          </a:p>
        </p:txBody>
      </p:sp>
      <p:pic>
        <p:nvPicPr>
          <p:cNvPr id="1032" name="Picture 8" descr="SR Observation App | Safety Reports | Mobile Safety Solutions">
            <a:extLst>
              <a:ext uri="{FF2B5EF4-FFF2-40B4-BE49-F238E27FC236}">
                <a16:creationId xmlns:a16="http://schemas.microsoft.com/office/drawing/2014/main" id="{D69328BD-3068-4C7D-BFBA-B1A0F718A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625" y1="42000" x2="40625" y2="42000"/>
                        <a14:foregroundMark x1="67125" y1="43375" x2="67125" y2="43375"/>
                        <a14:foregroundMark x1="69875" y1="63750" x2="69875" y2="6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114" y="4262128"/>
            <a:ext cx="1423111" cy="142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Přímá spojnice se šipkou 74">
            <a:extLst>
              <a:ext uri="{FF2B5EF4-FFF2-40B4-BE49-F238E27FC236}">
                <a16:creationId xmlns:a16="http://schemas.microsoft.com/office/drawing/2014/main" id="{F0E06BA7-4A88-4722-A05A-C34E243E0FF8}"/>
              </a:ext>
            </a:extLst>
          </p:cNvPr>
          <p:cNvCxnSpPr>
            <a:cxnSpLocks/>
          </p:cNvCxnSpPr>
          <p:nvPr/>
        </p:nvCxnSpPr>
        <p:spPr>
          <a:xfrm>
            <a:off x="3665470" y="5022080"/>
            <a:ext cx="461591" cy="588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římá spojnice se šipkou 77">
            <a:extLst>
              <a:ext uri="{FF2B5EF4-FFF2-40B4-BE49-F238E27FC236}">
                <a16:creationId xmlns:a16="http://schemas.microsoft.com/office/drawing/2014/main" id="{4E132309-AF79-4E5B-BB38-C470AA84BCF8}"/>
              </a:ext>
            </a:extLst>
          </p:cNvPr>
          <p:cNvCxnSpPr>
            <a:cxnSpLocks/>
          </p:cNvCxnSpPr>
          <p:nvPr/>
        </p:nvCxnSpPr>
        <p:spPr>
          <a:xfrm flipV="1">
            <a:off x="3657422" y="4367106"/>
            <a:ext cx="562635" cy="633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40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Případová studie k opakování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140" y="1890127"/>
            <a:ext cx="8595360" cy="4192018"/>
          </a:xfrm>
        </p:spPr>
        <p:txBody>
          <a:bodyPr numCol="1">
            <a:normAutofit/>
          </a:bodyPr>
          <a:lstStyle/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Zadání: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Přečtěte si v tříčlenných skupinách o situaci společnosti </a:t>
            </a:r>
            <a:r>
              <a:rPr lang="cs-CZ" sz="20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PhoneIT</a:t>
            </a: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.</a:t>
            </a:r>
          </a:p>
          <a:p>
            <a:pPr lvl="1">
              <a:buClr>
                <a:srgbClr val="6F6F74"/>
              </a:buClr>
            </a:pPr>
            <a:r>
              <a:rPr lang="cs-CZ" sz="2000" b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V následujících 15 minutách se ve skupině zaměřte </a:t>
            </a:r>
            <a:br>
              <a:rPr lang="cs-CZ" sz="2000" b="1" dirty="0">
                <a:solidFill>
                  <a:srgbClr val="000000">
                    <a:lumMod val="85000"/>
                    <a:lumOff val="15000"/>
                  </a:srgbClr>
                </a:solidFill>
              </a:rPr>
            </a:br>
            <a:r>
              <a:rPr lang="cs-CZ" sz="2000" b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na otázky, které k situaci pokládáme.</a:t>
            </a:r>
            <a:endParaRPr lang="cs-CZ" sz="20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Co dál: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Společně stručně během 15 minut rozebereme, nač jste přišli.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Při diskusi případně využijeme </a:t>
            </a:r>
            <a:r>
              <a:rPr lang="cs-CZ" sz="20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Jamboard</a:t>
            </a: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.</a:t>
            </a:r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marL="531812" lvl="1" indent="0">
              <a:buNone/>
            </a:pPr>
            <a:endParaRPr lang="cs-CZ" sz="1800" dirty="0"/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2020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273B6E7-6B04-450E-9877-BB1085B52944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Stručné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opakování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Zdroje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Psaní práce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Projekt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BDBA105-64D7-4C7C-B24F-5C366A596107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1805863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DEBFFED-B830-44FE-94AB-DD62A84AC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62249" y="4320446"/>
            <a:ext cx="3771221" cy="17616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2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Obsah seminární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140" y="1890127"/>
            <a:ext cx="8595360" cy="4192018"/>
          </a:xfrm>
        </p:spPr>
        <p:txBody>
          <a:bodyPr numCol="1">
            <a:normAutofit/>
          </a:bodyPr>
          <a:lstStyle/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Popis: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organizace (stručný)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posuzovaného procesu (oč přesně jde, současný stav)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Diagnostika: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pojmenování a zdůvodnění silných a slabých stránek procesu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pojmenování rizik spojených se slabými stránkami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Změna: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odůvodněný návrh změn, vč. přínosu pro organizaci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pojmenování rizik spojených s navrženými změnami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vyčíslení finančních i nefinančních nákladů změny</a:t>
            </a:r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marL="531812" lvl="1" indent="0">
              <a:buNone/>
            </a:pPr>
            <a:endParaRPr lang="cs-CZ" sz="1800" dirty="0"/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2020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273B6E7-6B04-450E-9877-BB1085B52944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Stručné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opakování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Zdroje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Psaní práce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Projekt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BDBA105-64D7-4C7C-B24F-5C366A596107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2230734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797689-8D12-4539-B77C-2AC027AA8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282">
            <a:off x="9215541" y="2203032"/>
            <a:ext cx="415156" cy="40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2D5FA4ED-98F3-4BDC-B742-AA840488A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282">
            <a:off x="9289662" y="2572181"/>
            <a:ext cx="415156" cy="40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AB3B81EC-4BC6-4767-81B2-7FBECB724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282">
            <a:off x="10134857" y="3263270"/>
            <a:ext cx="415156" cy="40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48B77893-F837-4F28-91B4-D4B7D7154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282">
            <a:off x="10208978" y="3632419"/>
            <a:ext cx="415156" cy="40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2AD54B0A-6C42-461A-80C7-913D6127C765}"/>
              </a:ext>
            </a:extLst>
          </p:cNvPr>
          <p:cNvSpPr/>
          <p:nvPr/>
        </p:nvSpPr>
        <p:spPr>
          <a:xfrm>
            <a:off x="2492477" y="4483509"/>
            <a:ext cx="6661734" cy="11061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Bublinový popisek: zahnutá čára 5">
            <a:extLst>
              <a:ext uri="{FF2B5EF4-FFF2-40B4-BE49-F238E27FC236}">
                <a16:creationId xmlns:a16="http://schemas.microsoft.com/office/drawing/2014/main" id="{B7F926D1-94AD-4531-9071-9C1F0DB0AFCF}"/>
              </a:ext>
            </a:extLst>
          </p:cNvPr>
          <p:cNvSpPr/>
          <p:nvPr/>
        </p:nvSpPr>
        <p:spPr>
          <a:xfrm>
            <a:off x="9766148" y="4778477"/>
            <a:ext cx="1321689" cy="1325562"/>
          </a:xfrm>
          <a:prstGeom prst="borderCallout2">
            <a:avLst>
              <a:gd name="adj1" fmla="val 18750"/>
              <a:gd name="adj2" fmla="val 594"/>
              <a:gd name="adj3" fmla="val 18750"/>
              <a:gd name="adj4" fmla="val -16667"/>
              <a:gd name="adj5" fmla="val -3212"/>
              <a:gd name="adj6" fmla="val -5559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algn="ctr"/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opora </a:t>
            </a:r>
          </a:p>
          <a:p>
            <a:pPr algn="ctr"/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v logice a odborné literatuře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24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Případová studie – Náklady školení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140" y="1890127"/>
            <a:ext cx="8595360" cy="4192018"/>
          </a:xfrm>
        </p:spPr>
        <p:txBody>
          <a:bodyPr numCol="1">
            <a:normAutofit/>
          </a:bodyPr>
          <a:lstStyle/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Zadání: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Vytvořte skupiny po 4 studentech.</a:t>
            </a:r>
          </a:p>
          <a:p>
            <a:pPr lvl="1">
              <a:buClr>
                <a:srgbClr val="6F6F74"/>
              </a:buClr>
            </a:pPr>
            <a:r>
              <a:rPr lang="cs-CZ" sz="2000" b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Přečtěte si následující případovou studii o volbě školení a během 20 minut rozeberte zadané otázky</a:t>
            </a: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.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Odpovědi doporučujeme připravit jako text.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Co dál: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Společně během 20 minut rozebereme, k čemu jste došli a co dalšího můžeme brát v potaz.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Při diskusi případně využijeme </a:t>
            </a:r>
            <a:r>
              <a:rPr lang="cs-CZ" sz="20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Jamboard</a:t>
            </a: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.</a:t>
            </a:r>
          </a:p>
          <a:p>
            <a:pPr lvl="1">
              <a:buClr>
                <a:srgbClr val="6F6F74"/>
              </a:buClr>
            </a:pPr>
            <a:endParaRPr lang="cs-CZ" sz="20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marL="531812" lvl="1" indent="0">
              <a:buNone/>
            </a:pPr>
            <a:endParaRPr lang="cs-CZ" sz="1800" dirty="0"/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2020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273B6E7-6B04-450E-9877-BB1085B52944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Stručné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opakování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Zdroje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Psaní práce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Projekt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BDBA105-64D7-4C7C-B24F-5C366A596107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2648734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FF46372-0FAF-4CFA-892B-D3246A54E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35505" y="4673640"/>
            <a:ext cx="3624710" cy="18835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7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Případová studie – Zpětná vazba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140" y="1890127"/>
            <a:ext cx="8595360" cy="4192018"/>
          </a:xfrm>
        </p:spPr>
        <p:txBody>
          <a:bodyPr numCol="1">
            <a:normAutofit/>
          </a:bodyPr>
          <a:lstStyle/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Zadání: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Vytvořte skupiny po 3 studentech.</a:t>
            </a:r>
          </a:p>
          <a:p>
            <a:pPr lvl="1">
              <a:buClr>
                <a:srgbClr val="6F6F74"/>
              </a:buClr>
            </a:pPr>
            <a:r>
              <a:rPr lang="cs-CZ" sz="2000" b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Přečtěte si následující případovou studii o školení na zpětnou vazbu a během 20 minut rozeberte zadané otázky</a:t>
            </a: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.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Co dál: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Společně během 20 minut rozebereme, k čemu jste došli a jak bychom mohli ještě argumentovat.</a:t>
            </a:r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marL="531812" lvl="1" indent="0">
              <a:buNone/>
            </a:pPr>
            <a:endParaRPr lang="cs-CZ" sz="1800" dirty="0"/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2020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273B6E7-6B04-450E-9877-BB1085B52944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Stručné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opakování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Zdroje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Psaní práce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Projekt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BDBA105-64D7-4C7C-B24F-5C366A596107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2648734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FF46372-0FAF-4CFA-892B-D3246A54E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00139" y="4365523"/>
            <a:ext cx="3624710" cy="18835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Cvičení – Druhy odměn různých pozic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140" y="1890127"/>
            <a:ext cx="8595360" cy="4192018"/>
          </a:xfrm>
        </p:spPr>
        <p:txBody>
          <a:bodyPr numCol="1">
            <a:normAutofit/>
          </a:bodyPr>
          <a:lstStyle/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Zadání: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Pročtěte si následující text o různých způsobech odměňování a kompenzace.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Zamyslete se, co byste kompenzovali na které z uvedených pozic </a:t>
            </a:r>
            <a:b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</a:b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a z jakých důvodů.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Co dál: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Společná diskuse.</a:t>
            </a:r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marL="531812" lvl="1" indent="0">
              <a:buNone/>
            </a:pPr>
            <a:endParaRPr lang="cs-CZ" sz="1800" dirty="0"/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2020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273B6E7-6B04-450E-9877-BB1085B52944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Stručné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opakování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Zdroje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Psaní práce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Projekt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BDBA105-64D7-4C7C-B24F-5C366A596107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2648735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FF46372-0FAF-4CFA-892B-D3246A54E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00139" y="4365523"/>
            <a:ext cx="3624710" cy="18835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36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Týmový projekt – volba procesu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140" y="1890127"/>
            <a:ext cx="8595360" cy="4192018"/>
          </a:xfrm>
        </p:spPr>
        <p:txBody>
          <a:bodyPr numCol="1">
            <a:normAutofit/>
          </a:bodyPr>
          <a:lstStyle/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Zadání: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Připomeňte vybranou organizaci a proces.</a:t>
            </a:r>
          </a:p>
          <a:p>
            <a:pPr lvl="2">
              <a:buClr>
                <a:srgbClr val="6F6F74"/>
              </a:buClr>
            </a:pPr>
            <a:r>
              <a:rPr lang="cs-CZ" sz="18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oblast práce, velikost, název procesu/řešené části procesu</a:t>
            </a:r>
            <a:endParaRPr lang="cs-CZ" sz="1800" b="1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Stručně zodpovězte následující otázky:</a:t>
            </a:r>
          </a:p>
          <a:p>
            <a:pPr lvl="2">
              <a:buClr>
                <a:srgbClr val="6F6F74"/>
              </a:buClr>
            </a:pPr>
            <a:r>
              <a:rPr lang="cs-CZ" sz="18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Kam jste se zatím dopracovali?</a:t>
            </a:r>
          </a:p>
          <a:p>
            <a:pPr lvl="2">
              <a:buClr>
                <a:srgbClr val="6F6F74"/>
              </a:buClr>
            </a:pPr>
            <a:r>
              <a:rPr lang="cs-CZ" sz="18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Jaké plánujete příští nejbližší kroky?</a:t>
            </a:r>
          </a:p>
          <a:p>
            <a:pPr lvl="2">
              <a:buClr>
                <a:srgbClr val="6F6F74"/>
              </a:buClr>
            </a:pPr>
            <a:r>
              <a:rPr lang="cs-CZ" sz="18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Máte na nás nějaké otázky?</a:t>
            </a:r>
            <a:endParaRPr lang="cs-CZ" sz="1800" dirty="0"/>
          </a:p>
          <a:p>
            <a:pPr marL="531812" lvl="1" indent="0">
              <a:buNone/>
            </a:pPr>
            <a:endParaRPr lang="cs-CZ" sz="1800" dirty="0"/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2020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273B6E7-6B04-450E-9877-BB1085B52944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Stručné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opakování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Zdroje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Psaní práce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Projekt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BDBA105-64D7-4C7C-B24F-5C366A596107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3085905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2E11894-9662-4457-BBCB-CBB0636A5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21795" y="4150252"/>
            <a:ext cx="4999973" cy="214349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9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61872" y="896112"/>
            <a:ext cx="9418320" cy="1399032"/>
          </a:xfrm>
        </p:spPr>
        <p:txBody>
          <a:bodyPr>
            <a:normAutofit fontScale="90000"/>
          </a:bodyPr>
          <a:lstStyle/>
          <a:p>
            <a:r>
              <a:rPr lang="cs-CZ" sz="2000" dirty="0">
                <a:solidFill>
                  <a:srgbClr val="00897E"/>
                </a:solidFill>
              </a:rPr>
              <a:t>PSYb2930: Psycholog v řízení lidských zdrojů</a:t>
            </a:r>
            <a:br>
              <a:rPr lang="cs-CZ" sz="2000" dirty="0">
                <a:solidFill>
                  <a:srgbClr val="00897E"/>
                </a:solidFill>
              </a:rPr>
            </a:br>
            <a:br>
              <a:rPr lang="cs-CZ" sz="2000" dirty="0">
                <a:solidFill>
                  <a:srgbClr val="00897E"/>
                </a:solidFill>
              </a:rPr>
            </a:br>
            <a:r>
              <a:rPr lang="cs-CZ" sz="6500" dirty="0">
                <a:solidFill>
                  <a:srgbClr val="00897E"/>
                </a:solidFill>
              </a:rPr>
              <a:t>Změna procesu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61872" y="2424934"/>
            <a:ext cx="9418320" cy="1004066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2">
                    <a:lumMod val="10000"/>
                  </a:schemeClr>
                </a:solidFill>
              </a:rPr>
              <a:t>Mgr. Tomáš Kratochvíl</a:t>
            </a:r>
          </a:p>
          <a:p>
            <a:r>
              <a:rPr lang="cs-CZ" dirty="0">
                <a:solidFill>
                  <a:schemeClr val="tx2">
                    <a:lumMod val="10000"/>
                  </a:schemeClr>
                </a:solidFill>
              </a:rPr>
              <a:t>Mgr. Anna Židlická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461913" cy="6858000"/>
          </a:xfrm>
          <a:prstGeom prst="rect">
            <a:avLst/>
          </a:prstGeom>
          <a:solidFill>
            <a:srgbClr val="00897E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192" y="176129"/>
            <a:ext cx="1165645" cy="116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5"/>
          <p:cNvSpPr>
            <a:spLocks noGrp="1" noChangeArrowheads="1"/>
          </p:cNvSpPr>
          <p:nvPr/>
        </p:nvSpPr>
        <p:spPr bwMode="auto">
          <a:xfrm>
            <a:off x="624157" y="6492240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2020</a:t>
            </a:r>
          </a:p>
        </p:txBody>
      </p:sp>
      <p:sp>
        <p:nvSpPr>
          <p:cNvPr id="7" name="Podnadpis 2"/>
          <p:cNvSpPr txBox="1">
            <a:spLocks/>
          </p:cNvSpPr>
          <p:nvPr/>
        </p:nvSpPr>
        <p:spPr>
          <a:xfrm>
            <a:off x="-446532" y="4212336"/>
            <a:ext cx="8592312" cy="1691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6F6F74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cs-CZ" sz="2200" b="0" i="0" u="none" strike="noStrike" kern="1200" cap="none" spc="1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Díky za pozornost!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E1B4FFC-661B-4DF9-85B9-B2BE1E65E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51523" y="2297224"/>
            <a:ext cx="4278605" cy="433877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56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ontrol xmlns="http://schemas.microsoft.com/VisualStudio/2011/storyboarding/control">
  <Id Name="5e339676-2431-4c6d-95ea-8eb9d31273fc" Revision="1" Stencil="System.MyShapes" StencilVersion="1.0"/>
</Control>
</file>

<file path=customXml/itemProps1.xml><?xml version="1.0" encoding="utf-8"?>
<ds:datastoreItem xmlns:ds="http://schemas.openxmlformats.org/officeDocument/2006/customXml" ds:itemID="{AB544161-9813-438A-8620-BAFB1F9351EE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11222</TotalTime>
  <Words>634</Words>
  <Application>Microsoft Office PowerPoint</Application>
  <PresentationFormat>Širokoúhlá obrazovka</PresentationFormat>
  <Paragraphs>217</Paragraphs>
  <Slides>9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Century Schoolbook</vt:lpstr>
      <vt:lpstr>Sylfaen</vt:lpstr>
      <vt:lpstr>Wingdings 2</vt:lpstr>
      <vt:lpstr>Motiv Office</vt:lpstr>
      <vt:lpstr>View</vt:lpstr>
      <vt:lpstr>  PSYb2930: Psycholog v řízení lidských zdrojů  Změna procesu  a její argumentace </vt:lpstr>
      <vt:lpstr>Stručné opakování</vt:lpstr>
      <vt:lpstr>Případová studie k opakování</vt:lpstr>
      <vt:lpstr>Obsah seminární práce</vt:lpstr>
      <vt:lpstr>Případová studie – Náklady školení</vt:lpstr>
      <vt:lpstr>Případová studie – Zpětná vazba</vt:lpstr>
      <vt:lpstr>Cvičení – Druhy odměn různých pozic</vt:lpstr>
      <vt:lpstr>Týmový projekt – volba procesu</vt:lpstr>
      <vt:lpstr>PSYb2930: Psycholog v řízení lidských zdrojů  Změna procesu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PSY535 Diplomový projekt Gamifikace</dc:title>
  <dc:creator>Brog</dc:creator>
  <cp:lastModifiedBy>Tomáš Kratochvíl</cp:lastModifiedBy>
  <cp:revision>135</cp:revision>
  <dcterms:created xsi:type="dcterms:W3CDTF">2017-11-08T08:56:52Z</dcterms:created>
  <dcterms:modified xsi:type="dcterms:W3CDTF">2020-12-03T22:52:29Z</dcterms:modified>
</cp:coreProperties>
</file>