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7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49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3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407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298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36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31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98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876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3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7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587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2D78-A1C9-4C1D-973A-2CC00FA811DF}" type="datetimeFigureOut">
              <a:rPr lang="cs-CZ" smtClean="0"/>
              <a:t>29.11.2017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F4704-A203-4562-8A90-5AB6CD3B2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3431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D961D-1C04-4296-9DED-599D6790D1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Přehled statistických modelů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3F88C1-6B48-4272-8F27-1DF6D89863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PSY028</a:t>
            </a:r>
          </a:p>
          <a:p>
            <a:r>
              <a:rPr lang="cs-CZ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6308642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FF095-044D-4E46-8E52-34A7C552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Síla testu (B.ch. 8)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17DCA0-4FA1-46F6-B3AD-9A0CA17C6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Plánování velikosti vzorku, aby efekty, které hodláme ověřovat, měly šanci být viděny (odlišeny od šumu, náhody)</a:t>
            </a:r>
          </a:p>
          <a:p>
            <a:r>
              <a:rPr lang="cs-CZ" dirty="0"/>
              <a:t>Posuzování „šťastlivosti“ velkých efektů v malých výzkumech</a:t>
            </a:r>
          </a:p>
        </p:txBody>
      </p:sp>
    </p:spTree>
    <p:extLst>
      <p:ext uri="{BB962C8B-B14F-4D97-AF65-F5344CB8AC3E}">
        <p14:creationId xmlns:p14="http://schemas.microsoft.com/office/powerpoint/2010/main" val="25235676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DBFAA-04C2-437F-B6B1-94E3F38E1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Reálná data bývají vzdálena pravděpodobnostním ideálům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842C3B-C99B-42BF-8310-3033B5FCE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Odpovídají data předpokladům modelů, které znám?</a:t>
            </a:r>
          </a:p>
          <a:p>
            <a:r>
              <a:rPr lang="cs-CZ" dirty="0"/>
              <a:t>Neodpovídají-li data předpokladům, dá se s tím něco dělat?</a:t>
            </a:r>
          </a:p>
          <a:p>
            <a:pPr lvl="1"/>
            <a:r>
              <a:rPr lang="cs-CZ" dirty="0"/>
              <a:t>Jiné modely – robustní metody</a:t>
            </a:r>
          </a:p>
          <a:p>
            <a:pPr lvl="1"/>
            <a:r>
              <a:rPr lang="cs-CZ" dirty="0"/>
              <a:t>Transformace</a:t>
            </a:r>
          </a:p>
          <a:p>
            <a:pPr lvl="1"/>
            <a:endParaRPr lang="cs-CZ" dirty="0"/>
          </a:p>
          <a:p>
            <a:r>
              <a:rPr lang="cs-CZ" dirty="0"/>
              <a:t>Data často chybí – </a:t>
            </a:r>
            <a:r>
              <a:rPr lang="cs-CZ" dirty="0" err="1"/>
              <a:t>Missing</a:t>
            </a:r>
            <a:r>
              <a:rPr lang="cs-CZ" dirty="0"/>
              <a:t> data</a:t>
            </a:r>
          </a:p>
          <a:p>
            <a:pPr lvl="1"/>
            <a:r>
              <a:rPr lang="cs-CZ" dirty="0"/>
              <a:t>online </a:t>
            </a:r>
            <a:r>
              <a:rPr lang="cs-CZ" dirty="0" err="1"/>
              <a:t>supplement</a:t>
            </a:r>
            <a:r>
              <a:rPr lang="cs-CZ" dirty="0"/>
              <a:t> 2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07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AB083-31FF-4E0F-922A-0DDECDCBD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Modelování variability závislé proměnné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174632-EF93-45F5-9FA8-138CCA2C7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8307532" cy="4758056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Statistický model – predikce a vysvětlení </a:t>
            </a:r>
            <a:r>
              <a:rPr lang="cs-CZ" sz="2400" dirty="0"/>
              <a:t>(B.ch. 5)</a:t>
            </a:r>
            <a:endParaRPr lang="cs-CZ" sz="3200" dirty="0"/>
          </a:p>
          <a:p>
            <a:r>
              <a:rPr lang="cs-CZ" sz="3200" dirty="0"/>
              <a:t>Lineárně regresní model (B.ch. 5, 12)</a:t>
            </a:r>
          </a:p>
          <a:p>
            <a:r>
              <a:rPr lang="cs-CZ" sz="3200" dirty="0"/>
              <a:t>Analýza rozptylu jako specifická parametrizace lineárně regresního modelu (B.ch. 13)</a:t>
            </a:r>
          </a:p>
          <a:p>
            <a:r>
              <a:rPr lang="cs-CZ" sz="3200" dirty="0"/>
              <a:t>Interakce a kontrasty v lineárním modelu (B.ch. 14,15)</a:t>
            </a:r>
          </a:p>
          <a:p>
            <a:r>
              <a:rPr lang="cs-CZ" sz="3200" dirty="0"/>
              <a:t>Generalizovaný lineární model – diskrétní a </a:t>
            </a:r>
            <a:r>
              <a:rPr lang="cs-CZ" sz="3200" dirty="0" err="1"/>
              <a:t>nonnormálně</a:t>
            </a:r>
            <a:r>
              <a:rPr lang="cs-CZ" sz="3200" dirty="0"/>
              <a:t> rozložené závislé proměnné (B.ch. 17)</a:t>
            </a:r>
          </a:p>
          <a:p>
            <a:r>
              <a:rPr lang="cs-CZ" sz="3200" dirty="0"/>
              <a:t>Víceúrovňový lineární model (B.ch. 18)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538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2DE3E6-2B59-4660-91A4-2CB4F508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Analýzy s latentními proměnnými</a:t>
            </a:r>
            <a:br>
              <a:rPr lang="cs-CZ" dirty="0"/>
            </a:br>
            <a:r>
              <a:rPr lang="cs-CZ" dirty="0"/>
              <a:t>Kline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27FA65-AB23-4F5F-9FEA-30F0FF351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3600" dirty="0"/>
              <a:t>Konfirmační faktorová analýza (CFA)</a:t>
            </a:r>
          </a:p>
          <a:p>
            <a:r>
              <a:rPr lang="cs-CZ" sz="3600" dirty="0"/>
              <a:t>Explorační faktorová analýza (EFA)</a:t>
            </a:r>
          </a:p>
          <a:p>
            <a:r>
              <a:rPr lang="cs-CZ" sz="3600" dirty="0"/>
              <a:t>Strukturní model (SEM)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/>
              <a:t>Lze studovat v různém pořadí. CFA je součástí SEM, a tak je dobré je studovat z jednoho zdroje. EFA je podobným modelem jako CFA, a jejich srovnáváním může </a:t>
            </a:r>
            <a:r>
              <a:rPr lang="cs-CZ" sz="3600" dirty="0" err="1"/>
              <a:t>dojcházet</a:t>
            </a:r>
            <a:r>
              <a:rPr lang="cs-CZ" sz="3600" dirty="0"/>
              <a:t> k porozumění.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1906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EE9555-3302-4198-A31F-7A2AD084B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EXPLORAČNÍ FAKTOROVÁ ANALÝZA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DC6C23-3109-48D7-AB8E-BBBFF04F3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Kapitola ve </a:t>
            </a:r>
            <a:r>
              <a:rPr lang="cs-CZ" dirty="0" err="1"/>
              <a:t>Fieldovi</a:t>
            </a:r>
            <a:r>
              <a:rPr lang="cs-CZ" dirty="0"/>
              <a:t> (2013), nebo v </a:t>
            </a:r>
            <a:r>
              <a:rPr lang="cs-CZ" dirty="0" err="1"/>
              <a:t>Hair</a:t>
            </a:r>
            <a:r>
              <a:rPr lang="cs-CZ" dirty="0"/>
              <a:t> et al. (2014)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u="sng" dirty="0"/>
              <a:t>Explorační</a:t>
            </a:r>
            <a:r>
              <a:rPr lang="cs-CZ" dirty="0"/>
              <a:t> hledání neměřených (latentních) proměnných – faktorů – které by vysvětlovaly vztahy (=korelace) mezi námi měřenými (manifestními) proměnnými.</a:t>
            </a:r>
          </a:p>
          <a:p>
            <a:r>
              <a:rPr lang="cs-CZ" dirty="0"/>
              <a:t>Hledání možných (kauzálních, jádrových, základních) zdrojů chování a prožívání.</a:t>
            </a:r>
          </a:p>
        </p:txBody>
      </p:sp>
    </p:spTree>
    <p:extLst>
      <p:ext uri="{BB962C8B-B14F-4D97-AF65-F5344CB8AC3E}">
        <p14:creationId xmlns:p14="http://schemas.microsoft.com/office/powerpoint/2010/main" val="3817579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3C9ABC-5FC3-4982-A377-2AFC805DC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KONFIRMAČNÍ FAKTOROVÁ ANALÝZA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9CE0DB-66B3-4F5E-88AC-506014D21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Hair</a:t>
            </a:r>
            <a:r>
              <a:rPr lang="cs-CZ" dirty="0"/>
              <a:t> et al. (2014), kap. 12, nebo obsáhleji Kline (2015), kap. 9 a 13. </a:t>
            </a:r>
          </a:p>
          <a:p>
            <a:r>
              <a:rPr lang="cs-CZ" dirty="0"/>
              <a:t>V obou případech je potřeba prolistovat/projít předcházející text (kap. 11 v </a:t>
            </a:r>
            <a:r>
              <a:rPr lang="cs-CZ" dirty="0" err="1"/>
              <a:t>Hairovi</a:t>
            </a:r>
            <a:r>
              <a:rPr lang="cs-CZ" dirty="0"/>
              <a:t>, první půlku </a:t>
            </a:r>
            <a:r>
              <a:rPr lang="cs-CZ" dirty="0" err="1"/>
              <a:t>Klineovy</a:t>
            </a:r>
            <a:r>
              <a:rPr lang="cs-CZ" dirty="0"/>
              <a:t> knihy).</a:t>
            </a:r>
          </a:p>
          <a:p>
            <a:r>
              <a:rPr lang="cs-CZ" dirty="0"/>
              <a:t>CFA představuje faktorový model, který si na základě teorie představujeme, a jehož plauzibilitu chceme otestovat.</a:t>
            </a:r>
          </a:p>
          <a:p>
            <a:r>
              <a:rPr lang="cs-CZ" dirty="0"/>
              <a:t>CFA je součástí SEM modelu – CFA modeluje vznik faktorů, mezi kterými pak SEM modeluje vztahy.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5543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D5CF2-20F5-448A-A858-2761B327A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STRUKTURNÍ MODEL </a:t>
            </a:r>
            <a:br>
              <a:rPr lang="cs-CZ" dirty="0"/>
            </a:br>
            <a:r>
              <a:rPr lang="cs-CZ" dirty="0"/>
              <a:t>STRUCTURAL EQUATION MODELING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800BE6-CDEE-4B4A-B1AE-5B18152494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Hair</a:t>
            </a:r>
            <a:r>
              <a:rPr lang="cs-CZ" dirty="0"/>
              <a:t> et al. (2014), kap. 11, nebo obsáhleji Kline (2015), kap. 10 a 14. </a:t>
            </a:r>
          </a:p>
          <a:p>
            <a:r>
              <a:rPr lang="cs-CZ" dirty="0"/>
              <a:t>Všestranný rámec pro modelování vztahů mezi latentními proměnnými. </a:t>
            </a:r>
          </a:p>
          <a:p>
            <a:r>
              <a:rPr lang="cs-CZ" dirty="0"/>
              <a:t>Výhodou latentních proměnných je, že jsou modelovány, jako by byly bez chyby měření. Vztahy mezi latentními proměnnými jsou tak méně zastřené nedostatečnou reliabilitou měření.</a:t>
            </a:r>
          </a:p>
          <a:p>
            <a:r>
              <a:rPr lang="cs-CZ" dirty="0"/>
              <a:t>SEM modely se používají ve většině </a:t>
            </a:r>
            <a:r>
              <a:rPr lang="cs-CZ"/>
              <a:t>oblastí psychologie.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45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F05E45-818C-4A31-B9A2-2B3B45F4D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Teoretická témata</a:t>
            </a:r>
          </a:p>
          <a:p>
            <a:pPr lvl="1"/>
            <a:r>
              <a:rPr lang="cs-CZ" dirty="0"/>
              <a:t>Pravděpodobnostní rozložení</a:t>
            </a:r>
          </a:p>
          <a:p>
            <a:pPr lvl="1"/>
            <a:r>
              <a:rPr lang="cs-CZ" dirty="0"/>
              <a:t>Statistické usuzování</a:t>
            </a:r>
          </a:p>
          <a:p>
            <a:pPr lvl="2"/>
            <a:r>
              <a:rPr lang="cs-CZ" dirty="0"/>
              <a:t>Intervaly spolehlivosti</a:t>
            </a:r>
          </a:p>
          <a:p>
            <a:pPr lvl="2"/>
            <a:r>
              <a:rPr lang="cs-CZ" dirty="0"/>
              <a:t>Testy signifikance</a:t>
            </a:r>
          </a:p>
          <a:p>
            <a:pPr lvl="2"/>
            <a:r>
              <a:rPr lang="cs-CZ" dirty="0"/>
              <a:t>Alternativy ke „klasickým“ postupům statistického usuzování</a:t>
            </a:r>
          </a:p>
          <a:p>
            <a:pPr lvl="1"/>
            <a:r>
              <a:rPr lang="cs-CZ" dirty="0"/>
              <a:t>Velikost účinku, stanovení potřebné velikosti vzorku – síla testu, </a:t>
            </a:r>
            <a:r>
              <a:rPr lang="cs-CZ" dirty="0" err="1"/>
              <a:t>replikabilita</a:t>
            </a:r>
            <a:r>
              <a:rPr lang="cs-CZ" dirty="0"/>
              <a:t>… </a:t>
            </a:r>
          </a:p>
          <a:p>
            <a:pPr lvl="0"/>
            <a:r>
              <a:rPr lang="cs-CZ" dirty="0"/>
              <a:t>Praktické problémy</a:t>
            </a:r>
          </a:p>
          <a:p>
            <a:pPr lvl="1"/>
            <a:r>
              <a:rPr lang="cs-CZ" dirty="0"/>
              <a:t>Správa dat a práce se „špinavými“ daty</a:t>
            </a:r>
          </a:p>
          <a:p>
            <a:pPr lvl="1"/>
            <a:r>
              <a:rPr lang="cs-CZ" dirty="0"/>
              <a:t>Analýza s chybějícími daty</a:t>
            </a:r>
          </a:p>
          <a:p>
            <a:pPr lvl="0"/>
            <a:r>
              <a:rPr lang="cs-CZ" dirty="0" err="1"/>
              <a:t>Univariační</a:t>
            </a:r>
            <a:r>
              <a:rPr lang="cs-CZ" dirty="0"/>
              <a:t> analýzy – modely predikující různými způsoby jednu závislou proměnnou</a:t>
            </a:r>
          </a:p>
          <a:p>
            <a:pPr lvl="1"/>
            <a:r>
              <a:rPr lang="cs-CZ" dirty="0"/>
              <a:t>Statistický model</a:t>
            </a:r>
          </a:p>
          <a:p>
            <a:pPr lvl="1"/>
            <a:r>
              <a:rPr lang="cs-CZ" dirty="0"/>
              <a:t>Lineárně regresní model</a:t>
            </a:r>
          </a:p>
          <a:p>
            <a:pPr lvl="1"/>
            <a:r>
              <a:rPr lang="cs-CZ" dirty="0"/>
              <a:t>Analýza rozptylu jako specifická parametrizace lineárně regresního modelu</a:t>
            </a:r>
          </a:p>
          <a:p>
            <a:pPr lvl="1"/>
            <a:r>
              <a:rPr lang="cs-CZ" dirty="0"/>
              <a:t>Interakce a kontrasty v lineárním modelu</a:t>
            </a:r>
          </a:p>
          <a:p>
            <a:pPr lvl="1"/>
            <a:r>
              <a:rPr lang="cs-CZ" dirty="0"/>
              <a:t>Generalizovaný lineární model – diskrétní a </a:t>
            </a:r>
            <a:r>
              <a:rPr lang="cs-CZ" dirty="0" err="1"/>
              <a:t>nonnormálně</a:t>
            </a:r>
            <a:r>
              <a:rPr lang="cs-CZ" dirty="0"/>
              <a:t> rozložené závislé proměnné</a:t>
            </a:r>
          </a:p>
          <a:p>
            <a:pPr lvl="1"/>
            <a:r>
              <a:rPr lang="cs-CZ" dirty="0"/>
              <a:t>Víceúrovňový lineární model</a:t>
            </a:r>
          </a:p>
          <a:p>
            <a:pPr lvl="0"/>
            <a:r>
              <a:rPr lang="cs-CZ" dirty="0"/>
              <a:t>Analýzy s latentními proměnnými – modely vztahů mezi manifestními proměnnými využívající latentní proměnné</a:t>
            </a:r>
          </a:p>
          <a:p>
            <a:pPr lvl="1"/>
            <a:r>
              <a:rPr lang="cs-CZ" dirty="0"/>
              <a:t>Konfirmační faktorová analýza</a:t>
            </a:r>
          </a:p>
          <a:p>
            <a:pPr lvl="1"/>
            <a:r>
              <a:rPr lang="cs-CZ" dirty="0"/>
              <a:t>Explorační faktorová analýza</a:t>
            </a:r>
          </a:p>
          <a:p>
            <a:pPr lvl="1"/>
            <a:r>
              <a:rPr lang="cs-CZ" dirty="0"/>
              <a:t>Strukturní model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0682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F81EE-3ADB-4EB8-B4FF-EC4CEA1E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39CFE2-33FE-4615-A53B-50D05E0B8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3940175" cy="4351338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http://images3.ehaus2.co.uk/macmillan-images/l/978023/9780230363557.jpg">
            <a:extLst>
              <a:ext uri="{FF2B5EF4-FFF2-40B4-BE49-F238E27FC236}">
                <a16:creationId xmlns:a16="http://schemas.microsoft.com/office/drawing/2014/main" id="{2F55C0F5-EEAE-4AA0-B063-FE51F2112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2" y="0"/>
            <a:ext cx="45751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www.guilford.com/covers/large/9781462523344.jpg">
            <a:extLst>
              <a:ext uri="{FF2B5EF4-FFF2-40B4-BE49-F238E27FC236}">
                <a16:creationId xmlns:a16="http://schemas.microsoft.com/office/drawing/2014/main" id="{712EE491-2C3D-4522-9A3B-387BF349B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8825" y="0"/>
            <a:ext cx="45775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343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7FB009-C972-4A36-8D2A-9F0635A71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56211"/>
            <a:ext cx="7886700" cy="5320752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Výstupem kurzu je orientace v široké paletě statistických modelů, v jejich užití, interpretaci, silných a slabých stránkách a schopnost vybrané analýzy samostatně realizovat.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pPr marL="0" indent="0" algn="ctr">
              <a:buNone/>
            </a:pPr>
            <a:r>
              <a:rPr lang="cs-CZ" b="1" dirty="0"/>
              <a:t>Požadavky na ukončení kurzu</a:t>
            </a:r>
          </a:p>
          <a:p>
            <a:pPr marL="0" indent="0" algn="ctr">
              <a:buNone/>
            </a:pPr>
            <a:r>
              <a:rPr lang="cs-CZ" dirty="0"/>
              <a:t>Ústní zkouška v podobě diskuze publikované analýzy – její interpretace, kritické zhodnocení a formulování alternativních modelů.</a:t>
            </a:r>
          </a:p>
          <a:p>
            <a:pPr marL="0" indent="0" algn="ctr">
              <a:buNone/>
            </a:pPr>
            <a:endParaRPr lang="cs-CZ" dirty="0"/>
          </a:p>
          <a:p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779203A-FA90-4272-9FF8-E18F34199DF9}"/>
              </a:ext>
            </a:extLst>
          </p:cNvPr>
          <p:cNvCxnSpPr>
            <a:cxnSpLocks/>
          </p:cNvCxnSpPr>
          <p:nvPr/>
        </p:nvCxnSpPr>
        <p:spPr>
          <a:xfrm flipV="1">
            <a:off x="390698" y="3283527"/>
            <a:ext cx="8124652" cy="83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753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681D87-741D-49A2-9F02-C72C6267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Popisná statistika  (B.ch.1)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CEB555-2CFE-4F2F-901B-A283A8C23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932622"/>
          </a:xfrm>
        </p:spPr>
        <p:txBody>
          <a:bodyPr>
            <a:normAutofit/>
          </a:bodyPr>
          <a:lstStyle/>
          <a:p>
            <a:r>
              <a:rPr lang="cs-CZ" dirty="0"/>
              <a:t>Data</a:t>
            </a:r>
          </a:p>
          <a:p>
            <a:r>
              <a:rPr lang="cs-CZ" dirty="0"/>
              <a:t>Vzorky a populace</a:t>
            </a:r>
          </a:p>
          <a:p>
            <a:r>
              <a:rPr lang="cs-CZ" dirty="0"/>
              <a:t>Statistický popis dat (vzorku)</a:t>
            </a:r>
          </a:p>
          <a:p>
            <a:r>
              <a:rPr lang="cs-CZ" dirty="0"/>
              <a:t>Ukazatele centrální tendence</a:t>
            </a:r>
          </a:p>
          <a:p>
            <a:r>
              <a:rPr lang="cs-CZ" dirty="0"/>
              <a:t>Ukazatele variability/rozptýlenosti</a:t>
            </a:r>
          </a:p>
          <a:p>
            <a:r>
              <a:rPr lang="cs-CZ" dirty="0"/>
              <a:t>Usuzování ze vzorku na populaci, zkreslení a jeho korekce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ROZPTYL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32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BA8E6-E386-4388-AA7B-736049338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448848" cy="1325563"/>
          </a:xfrm>
        </p:spPr>
        <p:txBody>
          <a:bodyPr/>
          <a:lstStyle/>
          <a:p>
            <a:r>
              <a:rPr lang="cs-CZ" dirty="0"/>
              <a:t>Pravděpodobnostní rozložení </a:t>
            </a:r>
            <a:r>
              <a:rPr lang="cs-CZ" sz="4000" dirty="0"/>
              <a:t>(B.ch.2)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9AAE2D-88B6-4314-A10A-E0FC85421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84118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Pravděpodobnost jako uchopení nejistoty spojené s odhady populačních parametrů</a:t>
            </a:r>
          </a:p>
          <a:p>
            <a:r>
              <a:rPr lang="cs-CZ" dirty="0"/>
              <a:t>Diskrétní a spojité pravděpodobnostní rozložení</a:t>
            </a:r>
          </a:p>
          <a:p>
            <a:pPr lvl="1"/>
            <a:r>
              <a:rPr lang="cs-CZ" dirty="0"/>
              <a:t>graf hustoty pravděpodobnosti a pravděpodobnostní distribuční funkce (</a:t>
            </a:r>
            <a:r>
              <a:rPr lang="cs-CZ" dirty="0" err="1"/>
              <a:t>pdf</a:t>
            </a:r>
            <a:r>
              <a:rPr lang="cs-CZ" dirty="0"/>
              <a:t>)</a:t>
            </a:r>
          </a:p>
          <a:p>
            <a:r>
              <a:rPr lang="cs-CZ" dirty="0"/>
              <a:t>Binomické rozdělení</a:t>
            </a:r>
          </a:p>
          <a:p>
            <a:r>
              <a:rPr lang="cs-CZ" dirty="0" err="1"/>
              <a:t>Poissonovo</a:t>
            </a:r>
            <a:r>
              <a:rPr lang="cs-CZ" dirty="0"/>
              <a:t> rozdělení</a:t>
            </a:r>
          </a:p>
          <a:p>
            <a:r>
              <a:rPr lang="cs-CZ" dirty="0"/>
              <a:t>Normální rozdělení</a:t>
            </a:r>
          </a:p>
          <a:p>
            <a:r>
              <a:rPr lang="cs-CZ" dirty="0" err="1"/>
              <a:t>Lognormální</a:t>
            </a:r>
            <a:r>
              <a:rPr lang="cs-CZ" dirty="0"/>
              <a:t> rozdělení</a:t>
            </a:r>
          </a:p>
          <a:p>
            <a:r>
              <a:rPr lang="cs-CZ" dirty="0"/>
              <a:t>Chí-kvadrát rozdělení</a:t>
            </a:r>
          </a:p>
          <a:p>
            <a:r>
              <a:rPr lang="cs-CZ" dirty="0"/>
              <a:t>t-rozdělení, F-rozdělení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429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CBB06-3AF4-47B8-8650-E46EEB0C0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Intervaly spolehlivosti (B.ch.3)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FC7441-8619-45D5-8DBA-8E6F28B8C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182841" cy="4351338"/>
          </a:xfrm>
        </p:spPr>
        <p:txBody>
          <a:bodyPr/>
          <a:lstStyle/>
          <a:p>
            <a:r>
              <a:rPr lang="cs-CZ" dirty="0"/>
              <a:t>Vyjádření nejistoty přechodem od bodového odhadu k intervalovému</a:t>
            </a:r>
          </a:p>
          <a:p>
            <a:r>
              <a:rPr lang="cs-CZ" dirty="0"/>
              <a:t>Různé způsoby stanovování –  volba mezi nejistotami</a:t>
            </a:r>
          </a:p>
          <a:p>
            <a:r>
              <a:rPr lang="cs-CZ" dirty="0"/>
              <a:t>Teoreticky odvozené</a:t>
            </a:r>
          </a:p>
          <a:p>
            <a:r>
              <a:rPr lang="cs-CZ" dirty="0"/>
              <a:t>Monte Carlo určené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(Pravidla pro rozptyl součtu/rozdílu proměnných! s. 87)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537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56E0D-7243-4A96-96E6-8CBA528E0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Statistické testování hypotéz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319225-0564-4C7B-ACD2-B1A2D1D67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74680"/>
          </a:xfrm>
        </p:spPr>
        <p:txBody>
          <a:bodyPr>
            <a:normAutofit/>
          </a:bodyPr>
          <a:lstStyle/>
          <a:p>
            <a:r>
              <a:rPr lang="cs-CZ" dirty="0"/>
              <a:t>NHST klasika způsobem, kterému můžete věřit (B.ch.4)</a:t>
            </a:r>
          </a:p>
          <a:p>
            <a:pPr lvl="1"/>
            <a:r>
              <a:rPr lang="cs-CZ" dirty="0"/>
              <a:t>Co je a co není p-hodnota.</a:t>
            </a:r>
          </a:p>
          <a:p>
            <a:r>
              <a:rPr lang="cs-CZ" dirty="0"/>
              <a:t>Dnes hojně diskutované alternativy NHST</a:t>
            </a:r>
            <a:r>
              <a:rPr lang="en-GB" dirty="0"/>
              <a:t> </a:t>
            </a:r>
            <a:r>
              <a:rPr lang="cs-CZ" dirty="0"/>
              <a:t>– explicitní snaha o kvantifikaci podpory, kterou data nabízejí zvolené hypotéze, oproti alternativní hypotéze (B.ch.11)</a:t>
            </a:r>
            <a:endParaRPr lang="en-GB" dirty="0"/>
          </a:p>
          <a:p>
            <a:endParaRPr lang="cs-CZ" dirty="0"/>
          </a:p>
          <a:p>
            <a:pPr lvl="1"/>
            <a:r>
              <a:rPr lang="cs-CZ" dirty="0"/>
              <a:t>Porovnávání </a:t>
            </a:r>
            <a:r>
              <a:rPr lang="cs-CZ" dirty="0" err="1"/>
              <a:t>likelihoodů</a:t>
            </a:r>
            <a:r>
              <a:rPr lang="cs-CZ" dirty="0"/>
              <a:t> hypotéz</a:t>
            </a:r>
          </a:p>
          <a:p>
            <a:pPr lvl="1"/>
            <a:r>
              <a:rPr lang="cs-CZ" dirty="0" err="1"/>
              <a:t>Bayesovské</a:t>
            </a:r>
            <a:r>
              <a:rPr lang="cs-CZ" dirty="0"/>
              <a:t> usuzování</a:t>
            </a:r>
          </a:p>
          <a:p>
            <a:pPr lvl="1"/>
            <a:r>
              <a:rPr lang="cs-CZ" dirty="0"/>
              <a:t>Informační kritéria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919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88660-D9C5-497F-8EBA-188F88D0E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Velikost účinku (B.ch. 7, 6)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399EC0-FD53-4AFA-B456-EA3D50145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Velikost účinku jako standardizovaná metrika velikosti rozdílu, či těsnosti vztahu</a:t>
            </a:r>
          </a:p>
          <a:p>
            <a:pPr lvl="1"/>
            <a:r>
              <a:rPr lang="cs-CZ" dirty="0"/>
              <a:t>Korelace je rozdíl je korelace.</a:t>
            </a:r>
            <a:endParaRPr lang="en-GB" dirty="0"/>
          </a:p>
          <a:p>
            <a:r>
              <a:rPr lang="cs-CZ" dirty="0"/>
              <a:t> Velikost účinku jako </a:t>
            </a:r>
            <a:r>
              <a:rPr lang="cs-CZ" dirty="0" err="1"/>
              <a:t>metaanalyzovatelná</a:t>
            </a:r>
            <a:r>
              <a:rPr lang="cs-CZ" dirty="0"/>
              <a:t> veličina – srovnávání a systematizace předchozího výzkumu.</a:t>
            </a:r>
          </a:p>
        </p:txBody>
      </p:sp>
    </p:spTree>
    <p:extLst>
      <p:ext uri="{BB962C8B-B14F-4D97-AF65-F5344CB8AC3E}">
        <p14:creationId xmlns:p14="http://schemas.microsoft.com/office/powerpoint/2010/main" val="3241418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</TotalTime>
  <Words>663</Words>
  <Application>Microsoft Office PowerPoint</Application>
  <PresentationFormat>Předvádění na obrazovce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Přehled statistických modelů</vt:lpstr>
      <vt:lpstr>Prezentace aplikace PowerPoint</vt:lpstr>
      <vt:lpstr>Prezentace aplikace PowerPoint</vt:lpstr>
      <vt:lpstr>Prezentace aplikace PowerPoint</vt:lpstr>
      <vt:lpstr>Popisná statistika  (B.ch.1)</vt:lpstr>
      <vt:lpstr>Pravděpodobnostní rozložení (B.ch.2)</vt:lpstr>
      <vt:lpstr>Intervaly spolehlivosti (B.ch.3)</vt:lpstr>
      <vt:lpstr>Statistické testování hypotéz</vt:lpstr>
      <vt:lpstr>Velikost účinku (B.ch. 7, 6) </vt:lpstr>
      <vt:lpstr>Síla testu (B.ch. 8) </vt:lpstr>
      <vt:lpstr>Reálná data bývají vzdálena pravděpodobnostním ideálům</vt:lpstr>
      <vt:lpstr>Modelování variability závislé proměnné</vt:lpstr>
      <vt:lpstr>Analýzy s latentními proměnnými Kline</vt:lpstr>
      <vt:lpstr>EXPLORAČNÍ FAKTOROVÁ ANALÝZA</vt:lpstr>
      <vt:lpstr>KONFIRMAČNÍ FAKTOROVÁ ANALÝZA</vt:lpstr>
      <vt:lpstr>STRUKTURNÍ MODEL  STRUCTURAL EQUATION MODELING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Přehled statistických modelů</dc:title>
  <dc:creator>Standa Ježek</dc:creator>
  <cp:lastModifiedBy>Standa Ježek</cp:lastModifiedBy>
  <cp:revision>11</cp:revision>
  <dcterms:created xsi:type="dcterms:W3CDTF">2017-11-06T12:44:59Z</dcterms:created>
  <dcterms:modified xsi:type="dcterms:W3CDTF">2017-11-29T15:56:20Z</dcterms:modified>
</cp:coreProperties>
</file>