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charts/chart1.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5.xml" ContentType="application/vnd.openxmlformats-officedocument.presentationml.tags+xml"/>
  <Override PartName="/ppt/notesSlides/notesSlide7.xml" ContentType="application/vnd.openxmlformats-officedocument.presentationml.notesSlide+xml"/>
  <Override PartName="/ppt/tags/tag6.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7" r:id="rId2"/>
    <p:sldId id="278" r:id="rId3"/>
    <p:sldId id="306" r:id="rId4"/>
    <p:sldId id="313" r:id="rId5"/>
    <p:sldId id="314" r:id="rId6"/>
    <p:sldId id="315" r:id="rId7"/>
    <p:sldId id="316" r:id="rId8"/>
    <p:sldId id="317" r:id="rId9"/>
    <p:sldId id="318" r:id="rId10"/>
    <p:sldId id="319" r:id="rId11"/>
    <p:sldId id="320" r:id="rId12"/>
    <p:sldId id="321" r:id="rId13"/>
    <p:sldId id="323" r:id="rId14"/>
    <p:sldId id="322" r:id="rId15"/>
    <p:sldId id="308" r:id="rId16"/>
    <p:sldId id="285" r:id="rId17"/>
    <p:sldId id="312" r:id="rId18"/>
    <p:sldId id="29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6" autoAdjust="0"/>
    <p:restoredTop sz="91274" autoAdjust="0"/>
  </p:normalViewPr>
  <p:slideViewPr>
    <p:cSldViewPr>
      <p:cViewPr varScale="1">
        <p:scale>
          <a:sx n="88" d="100"/>
          <a:sy n="88" d="100"/>
        </p:scale>
        <p:origin x="1579" y="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3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List_aplikace_Microsoft_Excel.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manualLayout>
          <c:layoutTarget val="inner"/>
          <c:xMode val="edge"/>
          <c:yMode val="edge"/>
          <c:x val="0.13106000517246719"/>
          <c:y val="5.4513620782832034E-2"/>
          <c:w val="0.82267544043375884"/>
          <c:h val="0.84390022938634968"/>
        </c:manualLayout>
      </c:layout>
      <c:lineChart>
        <c:grouping val="standard"/>
        <c:varyColors val="0"/>
        <c:ser>
          <c:idx val="2"/>
          <c:order val="0"/>
          <c:tx>
            <c:strRef>
              <c:f>Lorenz_eng!$B$3</c:f>
              <c:strCache>
                <c:ptCount val="1"/>
                <c:pt idx="0">
                  <c:v>equality</c:v>
                </c:pt>
              </c:strCache>
            </c:strRef>
          </c:tx>
          <c:spPr>
            <a:ln>
              <a:solidFill>
                <a:schemeClr val="bg1">
                  <a:lumMod val="75000"/>
                </a:schemeClr>
              </a:solidFill>
              <a:prstDash val="dash"/>
            </a:ln>
          </c:spPr>
          <c:marker>
            <c:symbol val="none"/>
          </c:marker>
          <c:cat>
            <c:numRef>
              <c:f>Lorenz_eng!$F$16:$F$26</c:f>
              <c:numCache>
                <c:formatCode>General</c:formatCode>
                <c:ptCount val="11"/>
                <c:pt idx="0">
                  <c:v>0</c:v>
                </c:pt>
                <c:pt idx="1">
                  <c:v>10</c:v>
                </c:pt>
                <c:pt idx="2">
                  <c:v>20</c:v>
                </c:pt>
                <c:pt idx="3">
                  <c:v>30</c:v>
                </c:pt>
                <c:pt idx="4">
                  <c:v>40</c:v>
                </c:pt>
                <c:pt idx="5">
                  <c:v>50</c:v>
                </c:pt>
                <c:pt idx="6">
                  <c:v>60</c:v>
                </c:pt>
                <c:pt idx="7">
                  <c:v>70</c:v>
                </c:pt>
                <c:pt idx="8">
                  <c:v>80</c:v>
                </c:pt>
                <c:pt idx="9">
                  <c:v>90</c:v>
                </c:pt>
                <c:pt idx="10">
                  <c:v>100</c:v>
                </c:pt>
              </c:numCache>
            </c:numRef>
          </c:cat>
          <c:val>
            <c:numRef>
              <c:f>Lorenz_eng!$C$3:$C$13</c:f>
              <c:numCache>
                <c:formatCode>0.00</c:formatCode>
                <c:ptCount val="11"/>
                <c:pt idx="0" formatCode="General">
                  <c:v>0</c:v>
                </c:pt>
                <c:pt idx="1">
                  <c:v>0.1</c:v>
                </c:pt>
                <c:pt idx="2">
                  <c:v>0.2</c:v>
                </c:pt>
                <c:pt idx="3">
                  <c:v>0.3000000000000001</c:v>
                </c:pt>
                <c:pt idx="4">
                  <c:v>0.4</c:v>
                </c:pt>
                <c:pt idx="5">
                  <c:v>0.5</c:v>
                </c:pt>
                <c:pt idx="6">
                  <c:v>0.6000000000000002</c:v>
                </c:pt>
                <c:pt idx="7">
                  <c:v>0.70000000000000018</c:v>
                </c:pt>
                <c:pt idx="8">
                  <c:v>0.8</c:v>
                </c:pt>
                <c:pt idx="9">
                  <c:v>0.9</c:v>
                </c:pt>
                <c:pt idx="10">
                  <c:v>1</c:v>
                </c:pt>
              </c:numCache>
            </c:numRef>
          </c:val>
          <c:smooth val="0"/>
          <c:extLst>
            <c:ext xmlns:c16="http://schemas.microsoft.com/office/drawing/2014/chart" uri="{C3380CC4-5D6E-409C-BE32-E72D297353CC}">
              <c16:uniqueId val="{00000000-464A-4984-9DE9-154B7F8CEE42}"/>
            </c:ext>
          </c:extLst>
        </c:ser>
        <c:ser>
          <c:idx val="3"/>
          <c:order val="1"/>
          <c:tx>
            <c:strRef>
              <c:f>Lorenz_eng!$B$16</c:f>
              <c:strCache>
                <c:ptCount val="1"/>
                <c:pt idx="0">
                  <c:v>year 1996</c:v>
                </c:pt>
              </c:strCache>
            </c:strRef>
          </c:tx>
          <c:spPr>
            <a:ln>
              <a:solidFill>
                <a:schemeClr val="bg1">
                  <a:lumMod val="65000"/>
                </a:schemeClr>
              </a:solidFill>
            </a:ln>
          </c:spPr>
          <c:marker>
            <c:symbol val="diamond"/>
            <c:size val="7"/>
            <c:spPr>
              <a:solidFill>
                <a:schemeClr val="bg1">
                  <a:lumMod val="65000"/>
                </a:schemeClr>
              </a:solidFill>
              <a:ln>
                <a:solidFill>
                  <a:schemeClr val="bg1">
                    <a:lumMod val="65000"/>
                  </a:schemeClr>
                </a:solidFill>
              </a:ln>
            </c:spPr>
          </c:marker>
          <c:dLbls>
            <c:dLbl>
              <c:idx val="0"/>
              <c:delete val="1"/>
              <c:extLst>
                <c:ext xmlns:c15="http://schemas.microsoft.com/office/drawing/2012/chart" uri="{CE6537A1-D6FC-4f65-9D91-7224C49458BB}"/>
                <c:ext xmlns:c16="http://schemas.microsoft.com/office/drawing/2014/chart" uri="{C3380CC4-5D6E-409C-BE32-E72D297353CC}">
                  <c16:uniqueId val="{00000001-464A-4984-9DE9-154B7F8CEE42}"/>
                </c:ext>
              </c:extLst>
            </c:dLbl>
            <c:dLbl>
              <c:idx val="10"/>
              <c:delete val="1"/>
              <c:extLst>
                <c:ext xmlns:c15="http://schemas.microsoft.com/office/drawing/2012/chart" uri="{CE6537A1-D6FC-4f65-9D91-7224C49458BB}"/>
                <c:ext xmlns:c16="http://schemas.microsoft.com/office/drawing/2014/chart" uri="{C3380CC4-5D6E-409C-BE32-E72D297353CC}">
                  <c16:uniqueId val="{00000002-464A-4984-9DE9-154B7F8CEE42}"/>
                </c:ext>
              </c:extLst>
            </c:dLbl>
            <c:numFmt formatCode="0.0%" sourceLinked="0"/>
            <c:spPr>
              <a:noFill/>
              <a:ln>
                <a:noFill/>
              </a:ln>
              <a:effectLst/>
            </c:spPr>
            <c:txPr>
              <a:bodyPr/>
              <a:lstStyle/>
              <a:p>
                <a:pPr>
                  <a:defRPr sz="1600"/>
                </a:pPr>
                <a:endParaRPr lang="cs-CZ"/>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Lorenz_eng!$F$16:$F$26</c:f>
              <c:numCache>
                <c:formatCode>General</c:formatCode>
                <c:ptCount val="11"/>
                <c:pt idx="0">
                  <c:v>0</c:v>
                </c:pt>
                <c:pt idx="1">
                  <c:v>10</c:v>
                </c:pt>
                <c:pt idx="2">
                  <c:v>20</c:v>
                </c:pt>
                <c:pt idx="3">
                  <c:v>30</c:v>
                </c:pt>
                <c:pt idx="4">
                  <c:v>40</c:v>
                </c:pt>
                <c:pt idx="5">
                  <c:v>50</c:v>
                </c:pt>
                <c:pt idx="6">
                  <c:v>60</c:v>
                </c:pt>
                <c:pt idx="7">
                  <c:v>70</c:v>
                </c:pt>
                <c:pt idx="8">
                  <c:v>80</c:v>
                </c:pt>
                <c:pt idx="9">
                  <c:v>90</c:v>
                </c:pt>
                <c:pt idx="10">
                  <c:v>100</c:v>
                </c:pt>
              </c:numCache>
            </c:numRef>
          </c:cat>
          <c:val>
            <c:numRef>
              <c:f>Lorenz_eng!$C$16:$C$26</c:f>
              <c:numCache>
                <c:formatCode>General</c:formatCode>
                <c:ptCount val="11"/>
                <c:pt idx="0">
                  <c:v>0</c:v>
                </c:pt>
                <c:pt idx="1">
                  <c:v>5.1784623243421944E-2</c:v>
                </c:pt>
                <c:pt idx="2">
                  <c:v>0.11657268201804911</c:v>
                </c:pt>
                <c:pt idx="3">
                  <c:v>0.18607958813690045</c:v>
                </c:pt>
                <c:pt idx="4">
                  <c:v>0.26082117208706035</c:v>
                </c:pt>
                <c:pt idx="5">
                  <c:v>0.34321883232003542</c:v>
                </c:pt>
                <c:pt idx="6">
                  <c:v>0.43273044601808913</c:v>
                </c:pt>
                <c:pt idx="7">
                  <c:v>0.53315087290537788</c:v>
                </c:pt>
                <c:pt idx="8">
                  <c:v>0.65135618345536317</c:v>
                </c:pt>
                <c:pt idx="9">
                  <c:v>0.79545568365067765</c:v>
                </c:pt>
                <c:pt idx="10">
                  <c:v>1</c:v>
                </c:pt>
              </c:numCache>
            </c:numRef>
          </c:val>
          <c:smooth val="0"/>
          <c:extLst>
            <c:ext xmlns:c16="http://schemas.microsoft.com/office/drawing/2014/chart" uri="{C3380CC4-5D6E-409C-BE32-E72D297353CC}">
              <c16:uniqueId val="{00000003-464A-4984-9DE9-154B7F8CEE42}"/>
            </c:ext>
          </c:extLst>
        </c:ser>
        <c:ser>
          <c:idx val="0"/>
          <c:order val="2"/>
          <c:tx>
            <c:strRef>
              <c:f>Lorenz_eng!$B$28</c:f>
              <c:strCache>
                <c:ptCount val="1"/>
                <c:pt idx="0">
                  <c:v>year 2005</c:v>
                </c:pt>
              </c:strCache>
            </c:strRef>
          </c:tx>
          <c:spPr>
            <a:ln>
              <a:solidFill>
                <a:schemeClr val="tx1">
                  <a:lumMod val="65000"/>
                  <a:lumOff val="35000"/>
                </a:schemeClr>
              </a:solidFill>
            </a:ln>
          </c:spPr>
          <c:marker>
            <c:symbol val="circle"/>
            <c:size val="7"/>
            <c:spPr>
              <a:solidFill>
                <a:schemeClr val="tx1">
                  <a:lumMod val="65000"/>
                  <a:lumOff val="35000"/>
                </a:schemeClr>
              </a:solidFill>
              <a:ln>
                <a:solidFill>
                  <a:schemeClr val="tx1">
                    <a:lumMod val="65000"/>
                    <a:lumOff val="35000"/>
                  </a:schemeClr>
                </a:solidFill>
              </a:ln>
            </c:spPr>
          </c:marker>
          <c:cat>
            <c:numRef>
              <c:f>Lorenz_eng!$F$16:$F$26</c:f>
              <c:numCache>
                <c:formatCode>General</c:formatCode>
                <c:ptCount val="11"/>
                <c:pt idx="0">
                  <c:v>0</c:v>
                </c:pt>
                <c:pt idx="1">
                  <c:v>10</c:v>
                </c:pt>
                <c:pt idx="2">
                  <c:v>20</c:v>
                </c:pt>
                <c:pt idx="3">
                  <c:v>30</c:v>
                </c:pt>
                <c:pt idx="4">
                  <c:v>40</c:v>
                </c:pt>
                <c:pt idx="5">
                  <c:v>50</c:v>
                </c:pt>
                <c:pt idx="6">
                  <c:v>60</c:v>
                </c:pt>
                <c:pt idx="7">
                  <c:v>70</c:v>
                </c:pt>
                <c:pt idx="8">
                  <c:v>80</c:v>
                </c:pt>
                <c:pt idx="9">
                  <c:v>90</c:v>
                </c:pt>
                <c:pt idx="10">
                  <c:v>100</c:v>
                </c:pt>
              </c:numCache>
            </c:numRef>
          </c:cat>
          <c:val>
            <c:numRef>
              <c:f>Lorenz_eng!$C$28:$C$38</c:f>
              <c:numCache>
                <c:formatCode>General</c:formatCode>
                <c:ptCount val="11"/>
                <c:pt idx="0">
                  <c:v>0</c:v>
                </c:pt>
                <c:pt idx="1">
                  <c:v>3.5472824062036931E-2</c:v>
                </c:pt>
                <c:pt idx="2">
                  <c:v>9.0175317651566805E-2</c:v>
                </c:pt>
                <c:pt idx="3">
                  <c:v>0.15603756335710034</c:v>
                </c:pt>
                <c:pt idx="4">
                  <c:v>0.22803415439437674</c:v>
                </c:pt>
                <c:pt idx="5">
                  <c:v>0.30591325296033095</c:v>
                </c:pt>
                <c:pt idx="6">
                  <c:v>0.39073901212777618</c:v>
                </c:pt>
                <c:pt idx="7">
                  <c:v>0.48769442804835239</c:v>
                </c:pt>
                <c:pt idx="8">
                  <c:v>0.60274138156357504</c:v>
                </c:pt>
                <c:pt idx="9">
                  <c:v>0.74500144083573239</c:v>
                </c:pt>
                <c:pt idx="10">
                  <c:v>1</c:v>
                </c:pt>
              </c:numCache>
            </c:numRef>
          </c:val>
          <c:smooth val="0"/>
          <c:extLst>
            <c:ext xmlns:c16="http://schemas.microsoft.com/office/drawing/2014/chart" uri="{C3380CC4-5D6E-409C-BE32-E72D297353CC}">
              <c16:uniqueId val="{00000004-464A-4984-9DE9-154B7F8CEE42}"/>
            </c:ext>
          </c:extLst>
        </c:ser>
        <c:ser>
          <c:idx val="1"/>
          <c:order val="3"/>
          <c:tx>
            <c:strRef>
              <c:f>Lorenz_eng!$B$41</c:f>
              <c:strCache>
                <c:ptCount val="1"/>
                <c:pt idx="0">
                  <c:v>year 2011</c:v>
                </c:pt>
              </c:strCache>
            </c:strRef>
          </c:tx>
          <c:spPr>
            <a:ln>
              <a:solidFill>
                <a:schemeClr val="tx1">
                  <a:lumMod val="95000"/>
                  <a:lumOff val="5000"/>
                </a:schemeClr>
              </a:solidFill>
            </a:ln>
          </c:spPr>
          <c:marker>
            <c:spPr>
              <a:solidFill>
                <a:schemeClr val="tx1">
                  <a:lumMod val="95000"/>
                  <a:lumOff val="5000"/>
                </a:schemeClr>
              </a:solidFill>
              <a:ln>
                <a:solidFill>
                  <a:schemeClr val="tx1">
                    <a:lumMod val="95000"/>
                    <a:lumOff val="5000"/>
                  </a:schemeClr>
                </a:solidFill>
              </a:ln>
            </c:spPr>
          </c:marker>
          <c:dLbls>
            <c:dLbl>
              <c:idx val="0"/>
              <c:delete val="1"/>
              <c:extLst>
                <c:ext xmlns:c15="http://schemas.microsoft.com/office/drawing/2012/chart" uri="{CE6537A1-D6FC-4f65-9D91-7224C49458BB}"/>
                <c:ext xmlns:c16="http://schemas.microsoft.com/office/drawing/2014/chart" uri="{C3380CC4-5D6E-409C-BE32-E72D297353CC}">
                  <c16:uniqueId val="{00000005-464A-4984-9DE9-154B7F8CEE42}"/>
                </c:ext>
              </c:extLst>
            </c:dLbl>
            <c:dLbl>
              <c:idx val="1"/>
              <c:layout>
                <c:manualLayout>
                  <c:x val="-2.2751671915698167E-3"/>
                  <c:y val="2.969044078917796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464A-4984-9DE9-154B7F8CEE42}"/>
                </c:ext>
              </c:extLst>
            </c:dLbl>
            <c:dLbl>
              <c:idx val="2"/>
              <c:layout>
                <c:manualLayout>
                  <c:x val="-2.4269843569450882E-2"/>
                  <c:y val="2.979600591262700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464A-4984-9DE9-154B7F8CEE42}"/>
                </c:ext>
              </c:extLst>
            </c:dLbl>
            <c:dLbl>
              <c:idx val="9"/>
              <c:layout>
                <c:manualLayout>
                  <c:x val="-2.4385064502606388E-2"/>
                  <c:y val="3.896971558674289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464A-4984-9DE9-154B7F8CEE42}"/>
                </c:ext>
              </c:extLst>
            </c:dLbl>
            <c:dLbl>
              <c:idx val="10"/>
              <c:delete val="1"/>
              <c:extLst>
                <c:ext xmlns:c15="http://schemas.microsoft.com/office/drawing/2012/chart" uri="{CE6537A1-D6FC-4f65-9D91-7224C49458BB}"/>
                <c:ext xmlns:c16="http://schemas.microsoft.com/office/drawing/2014/chart" uri="{C3380CC4-5D6E-409C-BE32-E72D297353CC}">
                  <c16:uniqueId val="{00000009-464A-4984-9DE9-154B7F8CEE42}"/>
                </c:ext>
              </c:extLst>
            </c:dLbl>
            <c:numFmt formatCode="0.0%" sourceLinked="0"/>
            <c:spPr>
              <a:noFill/>
              <a:ln>
                <a:noFill/>
              </a:ln>
              <a:effectLst/>
            </c:spPr>
            <c:txPr>
              <a:bodyPr/>
              <a:lstStyle/>
              <a:p>
                <a:pPr>
                  <a:defRPr sz="1600"/>
                </a:pPr>
                <a:endParaRPr lang="cs-CZ"/>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Lorenz_eng!$F$16:$F$26</c:f>
              <c:numCache>
                <c:formatCode>General</c:formatCode>
                <c:ptCount val="11"/>
                <c:pt idx="0">
                  <c:v>0</c:v>
                </c:pt>
                <c:pt idx="1">
                  <c:v>10</c:v>
                </c:pt>
                <c:pt idx="2">
                  <c:v>20</c:v>
                </c:pt>
                <c:pt idx="3">
                  <c:v>30</c:v>
                </c:pt>
                <c:pt idx="4">
                  <c:v>40</c:v>
                </c:pt>
                <c:pt idx="5">
                  <c:v>50</c:v>
                </c:pt>
                <c:pt idx="6">
                  <c:v>60</c:v>
                </c:pt>
                <c:pt idx="7">
                  <c:v>70</c:v>
                </c:pt>
                <c:pt idx="8">
                  <c:v>80</c:v>
                </c:pt>
                <c:pt idx="9">
                  <c:v>90</c:v>
                </c:pt>
                <c:pt idx="10">
                  <c:v>100</c:v>
                </c:pt>
              </c:numCache>
            </c:numRef>
          </c:cat>
          <c:val>
            <c:numRef>
              <c:f>Lorenz_eng!$C$41:$C$51</c:f>
              <c:numCache>
                <c:formatCode>General</c:formatCode>
                <c:ptCount val="11"/>
                <c:pt idx="0">
                  <c:v>0</c:v>
                </c:pt>
                <c:pt idx="1">
                  <c:v>2.9007710795342628E-2</c:v>
                </c:pt>
                <c:pt idx="2">
                  <c:v>6.9898375742785596E-2</c:v>
                </c:pt>
                <c:pt idx="3">
                  <c:v>0.11925818772294522</c:v>
                </c:pt>
                <c:pt idx="4">
                  <c:v>0.17946386186401458</c:v>
                </c:pt>
                <c:pt idx="5">
                  <c:v>0.24831423150033627</c:v>
                </c:pt>
                <c:pt idx="6">
                  <c:v>0.33288495667791468</c:v>
                </c:pt>
                <c:pt idx="7">
                  <c:v>0.44314525651048875</c:v>
                </c:pt>
                <c:pt idx="8">
                  <c:v>0.58038566583246376</c:v>
                </c:pt>
                <c:pt idx="9">
                  <c:v>0.74407596570956192</c:v>
                </c:pt>
                <c:pt idx="10">
                  <c:v>1</c:v>
                </c:pt>
              </c:numCache>
            </c:numRef>
          </c:val>
          <c:smooth val="0"/>
          <c:extLst>
            <c:ext xmlns:c16="http://schemas.microsoft.com/office/drawing/2014/chart" uri="{C3380CC4-5D6E-409C-BE32-E72D297353CC}">
              <c16:uniqueId val="{0000000A-464A-4984-9DE9-154B7F8CEE42}"/>
            </c:ext>
          </c:extLst>
        </c:ser>
        <c:dLbls>
          <c:showLegendKey val="0"/>
          <c:showVal val="0"/>
          <c:showCatName val="0"/>
          <c:showSerName val="0"/>
          <c:showPercent val="0"/>
          <c:showBubbleSize val="0"/>
        </c:dLbls>
        <c:smooth val="0"/>
        <c:axId val="161169408"/>
        <c:axId val="161171328"/>
      </c:lineChart>
      <c:catAx>
        <c:axId val="161169408"/>
        <c:scaling>
          <c:orientation val="minMax"/>
        </c:scaling>
        <c:delete val="0"/>
        <c:axPos val="b"/>
        <c:majorGridlines/>
        <c:title>
          <c:tx>
            <c:rich>
              <a:bodyPr/>
              <a:lstStyle/>
              <a:p>
                <a:pPr>
                  <a:defRPr sz="1800"/>
                </a:pPr>
                <a:r>
                  <a:rPr lang="cs-CZ" sz="1800" baseline="0"/>
                  <a:t>Cumulative proportion of population</a:t>
                </a:r>
                <a:endParaRPr lang="en-GB" sz="1800"/>
              </a:p>
            </c:rich>
          </c:tx>
          <c:layout/>
          <c:overlay val="0"/>
        </c:title>
        <c:numFmt formatCode="General" sourceLinked="1"/>
        <c:majorTickMark val="out"/>
        <c:minorTickMark val="none"/>
        <c:tickLblPos val="nextTo"/>
        <c:txPr>
          <a:bodyPr/>
          <a:lstStyle/>
          <a:p>
            <a:pPr>
              <a:defRPr sz="1400"/>
            </a:pPr>
            <a:endParaRPr lang="cs-CZ"/>
          </a:p>
        </c:txPr>
        <c:crossAx val="161171328"/>
        <c:crosses val="autoZero"/>
        <c:auto val="1"/>
        <c:lblAlgn val="ctr"/>
        <c:lblOffset val="100"/>
        <c:noMultiLvlLbl val="0"/>
      </c:catAx>
      <c:valAx>
        <c:axId val="161171328"/>
        <c:scaling>
          <c:orientation val="minMax"/>
          <c:max val="1"/>
        </c:scaling>
        <c:delete val="0"/>
        <c:axPos val="l"/>
        <c:majorGridlines>
          <c:spPr>
            <a:ln>
              <a:prstDash val="sysDot"/>
            </a:ln>
          </c:spPr>
        </c:majorGridlines>
        <c:title>
          <c:tx>
            <c:rich>
              <a:bodyPr rot="-5400000" vert="horz"/>
              <a:lstStyle/>
              <a:p>
                <a:pPr>
                  <a:defRPr sz="1800" b="1"/>
                </a:pPr>
                <a:r>
                  <a:rPr lang="cs-CZ" sz="1800" b="1"/>
                  <a:t>Cumulative proportion of gross income per individual</a:t>
                </a:r>
                <a:endParaRPr lang="en-GB" sz="1800" b="1"/>
              </a:p>
            </c:rich>
          </c:tx>
          <c:layout/>
          <c:overlay val="0"/>
        </c:title>
        <c:numFmt formatCode="0%" sourceLinked="0"/>
        <c:majorTickMark val="none"/>
        <c:minorTickMark val="none"/>
        <c:tickLblPos val="nextTo"/>
        <c:txPr>
          <a:bodyPr/>
          <a:lstStyle/>
          <a:p>
            <a:pPr>
              <a:defRPr sz="1400"/>
            </a:pPr>
            <a:endParaRPr lang="cs-CZ"/>
          </a:p>
        </c:txPr>
        <c:crossAx val="161169408"/>
        <c:crossesAt val="1"/>
        <c:crossBetween val="midCat"/>
      </c:valAx>
      <c:spPr>
        <a:ln>
          <a:solidFill>
            <a:schemeClr val="tx1">
              <a:tint val="75000"/>
              <a:shade val="95000"/>
              <a:satMod val="105000"/>
            </a:schemeClr>
          </a:solidFill>
        </a:ln>
      </c:spPr>
    </c:plotArea>
    <c:legend>
      <c:legendPos val="r"/>
      <c:layout>
        <c:manualLayout>
          <c:xMode val="edge"/>
          <c:yMode val="edge"/>
          <c:x val="0.74166556724940724"/>
          <c:y val="0.60715703400259435"/>
          <c:w val="0.19168880032136987"/>
          <c:h val="0.26731503160782805"/>
        </c:manualLayout>
      </c:layout>
      <c:overlay val="0"/>
      <c:spPr>
        <a:solidFill>
          <a:schemeClr val="bg1"/>
        </a:solidFill>
        <a:ln>
          <a:solidFill>
            <a:schemeClr val="tx1">
              <a:tint val="75000"/>
              <a:shade val="95000"/>
              <a:satMod val="105000"/>
            </a:schemeClr>
          </a:solidFill>
        </a:ln>
      </c:spPr>
      <c:txPr>
        <a:bodyPr/>
        <a:lstStyle/>
        <a:p>
          <a:pPr>
            <a:defRPr sz="1800"/>
          </a:pPr>
          <a:endParaRPr lang="cs-CZ"/>
        </a:p>
      </c:txPr>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EA70F5-E00C-4C4E-A6A3-576EBB8BE0C5}" type="datetimeFigureOut">
              <a:rPr lang="en-GB" smtClean="0"/>
              <a:pPr/>
              <a:t>07/10/2019</a:t>
            </a:fld>
            <a:endParaRPr lang="en-GB"/>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86FA30-EEC0-4105-8354-B00133E9061E}" type="slidenum">
              <a:rPr lang="en-GB" smtClean="0"/>
              <a:pPr/>
              <a:t>‹#›</a:t>
            </a:fld>
            <a:endParaRPr lang="en-GB"/>
          </a:p>
        </p:txBody>
      </p:sp>
    </p:spTree>
    <p:extLst>
      <p:ext uri="{BB962C8B-B14F-4D97-AF65-F5344CB8AC3E}">
        <p14:creationId xmlns:p14="http://schemas.microsoft.com/office/powerpoint/2010/main" val="2332633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753CB285-440E-4FB4-B114-70AC3D733C77}" type="slidenum">
              <a:rPr lang="en-US" smtClean="0"/>
              <a:pPr>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742950" lvl="1" indent="-285750"/>
            <a:r>
              <a:rPr lang="en-US" altLang="en-US" smtClean="0">
                <a:ea typeface="ＭＳ Ｐゴシック" pitchFamily="34" charset="-128"/>
              </a:rPr>
              <a:t>Historically speaking, there are three major types of systems of social stratification: slavery, caste, and class. Let me briefly describe each type.</a:t>
            </a:r>
          </a:p>
          <a:p>
            <a:pPr marL="742950" lvl="1" indent="-285750"/>
            <a:endParaRPr lang="en-US" altLang="en-US" smtClean="0">
              <a:ea typeface="ＭＳ Ｐゴシック" pitchFamily="34" charset="-128"/>
            </a:endParaRPr>
          </a:p>
          <a:p>
            <a:r>
              <a:rPr lang="en-US" altLang="en-US" smtClean="0">
                <a:ea typeface="ＭＳ Ｐゴシック" pitchFamily="34" charset="-128"/>
              </a:rPr>
              <a:t>1.  In </a:t>
            </a:r>
            <a:r>
              <a:rPr lang="en-US" altLang="en-US" i="1" smtClean="0">
                <a:ea typeface="ＭＳ Ｐゴシック" pitchFamily="34" charset="-128"/>
              </a:rPr>
              <a:t>slave systems</a:t>
            </a:r>
            <a:r>
              <a:rPr lang="en-US" altLang="en-US" smtClean="0">
                <a:ea typeface="ＭＳ Ｐゴシック" pitchFamily="34" charset="-128"/>
              </a:rPr>
              <a:t>, some peoples are considered </a:t>
            </a:r>
            <a:r>
              <a:rPr lang="en-US" altLang="en-US" i="1" smtClean="0">
                <a:ea typeface="ＭＳ Ｐゴシック" pitchFamily="34" charset="-128"/>
              </a:rPr>
              <a:t>less than human </a:t>
            </a:r>
            <a:r>
              <a:rPr lang="en-US" altLang="en-US" smtClean="0">
                <a:ea typeface="ＭＳ Ｐゴシック" pitchFamily="34" charset="-128"/>
              </a:rPr>
              <a:t>and are owned as property. Their legal rights are limited, certain relationships are prohibited, and as you might imagine, and social power is essentially nonexistent.</a:t>
            </a:r>
            <a:endParaRPr lang="en-US" altLang="en-US" i="1" smtClean="0">
              <a:ea typeface="ＭＳ Ｐゴシック" pitchFamily="34" charset="-128"/>
            </a:endParaRPr>
          </a:p>
          <a:p>
            <a:r>
              <a:rPr lang="en-US" altLang="en-US" i="1" smtClean="0">
                <a:ea typeface="ＭＳ Ｐゴシック" pitchFamily="34" charset="-128"/>
              </a:rPr>
              <a:t>	</a:t>
            </a:r>
          </a:p>
          <a:p>
            <a:r>
              <a:rPr lang="en-US" altLang="en-US" smtClean="0">
                <a:ea typeface="ＭＳ Ｐゴシック" pitchFamily="34" charset="-128"/>
              </a:rPr>
              <a:t>2.  In </a:t>
            </a:r>
            <a:r>
              <a:rPr lang="en-US" altLang="en-US" i="1" smtClean="0">
                <a:ea typeface="ＭＳ Ｐゴシック" pitchFamily="34" charset="-128"/>
              </a:rPr>
              <a:t>caste systems,</a:t>
            </a:r>
            <a:r>
              <a:rPr lang="en-US" altLang="en-US" b="1" smtClean="0">
                <a:ea typeface="ＭＳ Ｐゴシック" pitchFamily="34" charset="-128"/>
              </a:rPr>
              <a:t> </a:t>
            </a:r>
            <a:r>
              <a:rPr lang="en-US" altLang="en-US" smtClean="0">
                <a:ea typeface="ＭＳ Ｐゴシック" pitchFamily="34" charset="-128"/>
              </a:rPr>
              <a:t>societal groupings are based on deeply held cultural ideals and boundaries. The Indian caste system exemplifies this societal form of stratification, having both cultural and economic impacts. Caste systems are rigidly based. They are characterized by hereditary status, endogamy, and social barriers and are sanctioned by custom, law, and religion.</a:t>
            </a:r>
          </a:p>
          <a:p>
            <a:endParaRPr lang="en-US" altLang="en-US" smtClean="0">
              <a:ea typeface="ＭＳ Ｐゴシック" pitchFamily="34" charset="-128"/>
            </a:endParaRPr>
          </a:p>
          <a:p>
            <a:r>
              <a:rPr lang="en-US" altLang="en-US" smtClean="0">
                <a:ea typeface="ＭＳ Ｐゴシック" pitchFamily="34" charset="-128"/>
              </a:rPr>
              <a:t>3.  </a:t>
            </a:r>
            <a:r>
              <a:rPr lang="en-US" altLang="en-US" i="1" smtClean="0">
                <a:ea typeface="ＭＳ Ｐゴシック" pitchFamily="34" charset="-128"/>
              </a:rPr>
              <a:t>Class</a:t>
            </a:r>
            <a:r>
              <a:rPr lang="en-US" altLang="en-US" b="1" smtClean="0">
                <a:ea typeface="ＭＳ Ｐゴシック" pitchFamily="34" charset="-128"/>
              </a:rPr>
              <a:t> </a:t>
            </a:r>
            <a:r>
              <a:rPr lang="en-US" altLang="en-US" smtClean="0">
                <a:ea typeface="ＭＳ Ｐゴシック" pitchFamily="34" charset="-128"/>
              </a:rPr>
              <a:t>systems are the stratification system we are familiar with. People are divided according to economic markers such as income, wealth, ownership, and so on. There are many different characterizations of what constitutes class, and we will be talking about these characterizations today.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78A71630-4D5C-4537-A738-E078BE4DDFFD}" type="slidenum">
              <a:rPr lang="en-US"/>
              <a:pPr/>
              <a:t>9</a:t>
            </a:fld>
            <a:endParaRPr lang="en-US"/>
          </a:p>
        </p:txBody>
      </p:sp>
      <p:sp>
        <p:nvSpPr>
          <p:cNvPr id="7169" name="Rectangle 1"/>
          <p:cNvSpPr txBox="1">
            <a:spLocks noGrp="1" noRot="1" noChangeAspect="1" noChangeArrowheads="1"/>
          </p:cNvSpPr>
          <p:nvPr>
            <p:ph type="sldImg"/>
          </p:nvPr>
        </p:nvSpPr>
        <p:spPr bwMode="auto">
          <a:xfrm>
            <a:off x="1143000" y="695325"/>
            <a:ext cx="4570413" cy="34274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70" name="Rectangle 2"/>
          <p:cNvSpPr txBox="1">
            <a:spLocks noGrp="1" noChangeArrowheads="1"/>
          </p:cNvSpPr>
          <p:nvPr>
            <p:ph type="body" idx="1"/>
          </p:nvPr>
        </p:nvSpPr>
        <p:spPr bwMode="auto">
          <a:xfrm>
            <a:off x="685512" y="4343230"/>
            <a:ext cx="5486976" cy="411513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4207026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78A71630-4D5C-4537-A738-E078BE4DDFFD}" type="slidenum">
              <a:rPr lang="en-US"/>
              <a:pPr/>
              <a:t>10</a:t>
            </a:fld>
            <a:endParaRPr lang="en-US"/>
          </a:p>
        </p:txBody>
      </p:sp>
      <p:sp>
        <p:nvSpPr>
          <p:cNvPr id="7169" name="Rectangle 1"/>
          <p:cNvSpPr txBox="1">
            <a:spLocks noGrp="1" noRot="1" noChangeAspect="1" noChangeArrowheads="1"/>
          </p:cNvSpPr>
          <p:nvPr>
            <p:ph type="sldImg"/>
          </p:nvPr>
        </p:nvSpPr>
        <p:spPr bwMode="auto">
          <a:xfrm>
            <a:off x="1143000" y="695325"/>
            <a:ext cx="4570413" cy="34274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70" name="Rectangle 2"/>
          <p:cNvSpPr txBox="1">
            <a:spLocks noGrp="1" noChangeArrowheads="1"/>
          </p:cNvSpPr>
          <p:nvPr>
            <p:ph type="body" idx="1"/>
          </p:nvPr>
        </p:nvSpPr>
        <p:spPr bwMode="auto">
          <a:xfrm>
            <a:off x="685512" y="4343230"/>
            <a:ext cx="5486976" cy="411513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3653173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GB"/>
          </a:p>
        </p:txBody>
      </p:sp>
      <p:sp>
        <p:nvSpPr>
          <p:cNvPr id="4" name="Zástupný symbol pro číslo snímku 3"/>
          <p:cNvSpPr>
            <a:spLocks noGrp="1"/>
          </p:cNvSpPr>
          <p:nvPr>
            <p:ph type="sldNum" sz="quarter" idx="10"/>
          </p:nvPr>
        </p:nvSpPr>
        <p:spPr/>
        <p:txBody>
          <a:bodyPr/>
          <a:lstStyle/>
          <a:p>
            <a:fld id="{E186FA30-EEC0-4105-8354-B00133E9061E}" type="slidenum">
              <a:rPr lang="en-GB" smtClean="0"/>
              <a:pPr/>
              <a:t>11</a:t>
            </a:fld>
            <a:endParaRPr lang="en-GB"/>
          </a:p>
        </p:txBody>
      </p:sp>
    </p:spTree>
    <p:extLst>
      <p:ext uri="{BB962C8B-B14F-4D97-AF65-F5344CB8AC3E}">
        <p14:creationId xmlns:p14="http://schemas.microsoft.com/office/powerpoint/2010/main" val="24054941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ea typeface="ＭＳ Ｐゴシック" pitchFamily="34" charset="-128"/>
              </a:rPr>
              <a:t>An important characteristic of class systems, as opposed to slave or caste systems, is that in class-based systems of stratification, there is the opportunity for </a:t>
            </a:r>
            <a:r>
              <a:rPr lang="en-US" altLang="en-US" i="1" smtClean="0">
                <a:ea typeface="ＭＳ Ｐゴシック" pitchFamily="34" charset="-128"/>
              </a:rPr>
              <a:t>social mobility</a:t>
            </a:r>
            <a:r>
              <a:rPr lang="en-US" altLang="en-US" smtClean="0">
                <a:ea typeface="ＭＳ Ｐゴシック" pitchFamily="34" charset="-128"/>
              </a:rPr>
              <a:t>. This means that people and groups can, potentially, move up or down in the rankings, and this is seen by many as a significant benefit of class systems.</a:t>
            </a:r>
          </a:p>
          <a:p>
            <a:endParaRPr lang="en-US" altLang="en-US" smtClean="0">
              <a:ea typeface="ＭＳ Ｐゴシック" pitchFamily="34" charset="-128"/>
            </a:endParaRPr>
          </a:p>
          <a:p>
            <a:r>
              <a:rPr lang="en-US" altLang="en-US" smtClean="0">
                <a:ea typeface="ＭＳ Ｐゴシック" pitchFamily="34" charset="-128"/>
              </a:rPr>
              <a:t>In reality, however, such mobility is less common than our national mythology suggests. Typically, those who arrive at high positions have families who either had high positions themselves or the resources to provide the appropriate education for advancement. Achieving upward mobility is very difficult, and the wonderful stories we’ve all heard and seen (think, for example, of the movie </a:t>
            </a:r>
            <a:r>
              <a:rPr lang="en-US" altLang="en-US" i="1" smtClean="0">
                <a:ea typeface="ＭＳ Ｐゴシック" pitchFamily="34" charset="-128"/>
              </a:rPr>
              <a:t>The Pursuit of Happyness</a:t>
            </a:r>
            <a:r>
              <a:rPr lang="en-US" altLang="en-US" smtClean="0">
                <a:ea typeface="ＭＳ Ｐゴシック" pitchFamily="34" charset="-128"/>
              </a:rPr>
              <a:t>) are so very moving because they are the exception, not the norm. If such stories were common, they would not get our attention in nearly the same way.</a:t>
            </a:r>
          </a:p>
        </p:txBody>
      </p:sp>
    </p:spTree>
    <p:extLst>
      <p:ext uri="{BB962C8B-B14F-4D97-AF65-F5344CB8AC3E}">
        <p14:creationId xmlns:p14="http://schemas.microsoft.com/office/powerpoint/2010/main" val="38959856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742950" lvl="1" indent="-285750"/>
            <a:r>
              <a:rPr lang="en-US" altLang="en-US" smtClean="0">
                <a:ea typeface="ＭＳ Ｐゴシック" pitchFamily="34" charset="-128"/>
              </a:rPr>
              <a:t>Historically speaking, there are three major types of systems of social stratification: slavery, caste, and class. Let me briefly describe each type.</a:t>
            </a:r>
          </a:p>
          <a:p>
            <a:pPr marL="742950" lvl="1" indent="-285750"/>
            <a:endParaRPr lang="en-US" altLang="en-US" smtClean="0">
              <a:ea typeface="ＭＳ Ｐゴシック" pitchFamily="34" charset="-128"/>
            </a:endParaRPr>
          </a:p>
          <a:p>
            <a:r>
              <a:rPr lang="en-US" altLang="en-US" smtClean="0">
                <a:ea typeface="ＭＳ Ｐゴシック" pitchFamily="34" charset="-128"/>
              </a:rPr>
              <a:t>1.  In </a:t>
            </a:r>
            <a:r>
              <a:rPr lang="en-US" altLang="en-US" i="1" smtClean="0">
                <a:ea typeface="ＭＳ Ｐゴシック" pitchFamily="34" charset="-128"/>
              </a:rPr>
              <a:t>slave systems</a:t>
            </a:r>
            <a:r>
              <a:rPr lang="en-US" altLang="en-US" smtClean="0">
                <a:ea typeface="ＭＳ Ｐゴシック" pitchFamily="34" charset="-128"/>
              </a:rPr>
              <a:t>, some peoples are considered </a:t>
            </a:r>
            <a:r>
              <a:rPr lang="en-US" altLang="en-US" i="1" smtClean="0">
                <a:ea typeface="ＭＳ Ｐゴシック" pitchFamily="34" charset="-128"/>
              </a:rPr>
              <a:t>less than human </a:t>
            </a:r>
            <a:r>
              <a:rPr lang="en-US" altLang="en-US" smtClean="0">
                <a:ea typeface="ＭＳ Ｐゴシック" pitchFamily="34" charset="-128"/>
              </a:rPr>
              <a:t>and are owned as property. Their legal rights are limited, certain relationships are prohibited, and as you might imagine, and social power is essentially nonexistent.</a:t>
            </a:r>
            <a:endParaRPr lang="en-US" altLang="en-US" i="1" smtClean="0">
              <a:ea typeface="ＭＳ Ｐゴシック" pitchFamily="34" charset="-128"/>
            </a:endParaRPr>
          </a:p>
          <a:p>
            <a:r>
              <a:rPr lang="en-US" altLang="en-US" i="1" smtClean="0">
                <a:ea typeface="ＭＳ Ｐゴシック" pitchFamily="34" charset="-128"/>
              </a:rPr>
              <a:t>	</a:t>
            </a:r>
          </a:p>
          <a:p>
            <a:r>
              <a:rPr lang="en-US" altLang="en-US" smtClean="0">
                <a:ea typeface="ＭＳ Ｐゴシック" pitchFamily="34" charset="-128"/>
              </a:rPr>
              <a:t>2.  In </a:t>
            </a:r>
            <a:r>
              <a:rPr lang="en-US" altLang="en-US" i="1" smtClean="0">
                <a:ea typeface="ＭＳ Ｐゴシック" pitchFamily="34" charset="-128"/>
              </a:rPr>
              <a:t>caste systems,</a:t>
            </a:r>
            <a:r>
              <a:rPr lang="en-US" altLang="en-US" b="1" smtClean="0">
                <a:ea typeface="ＭＳ Ｐゴシック" pitchFamily="34" charset="-128"/>
              </a:rPr>
              <a:t> </a:t>
            </a:r>
            <a:r>
              <a:rPr lang="en-US" altLang="en-US" smtClean="0">
                <a:ea typeface="ＭＳ Ｐゴシック" pitchFamily="34" charset="-128"/>
              </a:rPr>
              <a:t>societal groupings are based on deeply held cultural ideals and boundaries. The Indian caste system exemplifies this societal form of stratification, having both cultural and economic impacts. Caste systems are rigidly based. They are characterized by hereditary status, endogamy, and social barriers and are sanctioned by custom, law, and religion.</a:t>
            </a:r>
          </a:p>
          <a:p>
            <a:endParaRPr lang="en-US" altLang="en-US" smtClean="0">
              <a:ea typeface="ＭＳ Ｐゴシック" pitchFamily="34" charset="-128"/>
            </a:endParaRPr>
          </a:p>
          <a:p>
            <a:r>
              <a:rPr lang="en-US" altLang="en-US" smtClean="0">
                <a:ea typeface="ＭＳ Ｐゴシック" pitchFamily="34" charset="-128"/>
              </a:rPr>
              <a:t>3.  </a:t>
            </a:r>
            <a:r>
              <a:rPr lang="en-US" altLang="en-US" i="1" smtClean="0">
                <a:ea typeface="ＭＳ Ｐゴシック" pitchFamily="34" charset="-128"/>
              </a:rPr>
              <a:t>Class</a:t>
            </a:r>
            <a:r>
              <a:rPr lang="en-US" altLang="en-US" b="1" smtClean="0">
                <a:ea typeface="ＭＳ Ｐゴシック" pitchFamily="34" charset="-128"/>
              </a:rPr>
              <a:t> </a:t>
            </a:r>
            <a:r>
              <a:rPr lang="en-US" altLang="en-US" smtClean="0">
                <a:ea typeface="ＭＳ Ｐゴシック" pitchFamily="34" charset="-128"/>
              </a:rPr>
              <a:t>systems are the stratification system we are familiar with. People are divided according to economic markers such as income, wealth, ownership, and so on. There are many different characterizations of what constitutes class, and we will be talking about these characterizations today.</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Photo Courtesy of AP Photo.</a:t>
            </a:r>
          </a:p>
        </p:txBody>
      </p:sp>
      <p:sp>
        <p:nvSpPr>
          <p:cNvPr id="4" name="Slide Number Placeholder 3"/>
          <p:cNvSpPr>
            <a:spLocks noGrp="1"/>
          </p:cNvSpPr>
          <p:nvPr>
            <p:ph type="sldNum" sz="quarter" idx="5"/>
          </p:nvPr>
        </p:nvSpPr>
        <p:spPr/>
        <p:txBody>
          <a:bodyPr/>
          <a:lstStyle/>
          <a:p>
            <a:pPr>
              <a:defRPr/>
            </a:pPr>
            <a:fld id="{9563B980-1CC6-41A6-8829-C6CC89BB7333}" type="slidenum">
              <a:rPr lang="en-US" smtClean="0"/>
              <a:pPr>
                <a:defRPr/>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en-GB"/>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GB"/>
          </a:p>
        </p:txBody>
      </p:sp>
      <p:sp>
        <p:nvSpPr>
          <p:cNvPr id="4" name="Zástupný symbol pro datum 3"/>
          <p:cNvSpPr>
            <a:spLocks noGrp="1"/>
          </p:cNvSpPr>
          <p:nvPr>
            <p:ph type="dt" sz="half" idx="10"/>
          </p:nvPr>
        </p:nvSpPr>
        <p:spPr/>
        <p:txBody>
          <a:bodyPr/>
          <a:lstStyle/>
          <a:p>
            <a:fld id="{4B1FAE5E-1818-44BF-9E7B-60E370BE01F5}" type="datetimeFigureOut">
              <a:rPr lang="en-GB" smtClean="0"/>
              <a:pPr/>
              <a:t>07/10/2019</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9494B6D5-A0B9-47D8-AD4D-9B608C1A07EE}" type="slidenum">
              <a:rPr lang="en-GB" smtClean="0"/>
              <a:pPr/>
              <a:t>‹#›</a:t>
            </a:fld>
            <a:endParaRPr lang="en-GB"/>
          </a:p>
        </p:txBody>
      </p:sp>
    </p:spTree>
    <p:extLst>
      <p:ext uri="{BB962C8B-B14F-4D97-AF65-F5344CB8AC3E}">
        <p14:creationId xmlns:p14="http://schemas.microsoft.com/office/powerpoint/2010/main" val="3263998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GB"/>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datum 3"/>
          <p:cNvSpPr>
            <a:spLocks noGrp="1"/>
          </p:cNvSpPr>
          <p:nvPr>
            <p:ph type="dt" sz="half" idx="10"/>
          </p:nvPr>
        </p:nvSpPr>
        <p:spPr/>
        <p:txBody>
          <a:bodyPr/>
          <a:lstStyle/>
          <a:p>
            <a:fld id="{4B1FAE5E-1818-44BF-9E7B-60E370BE01F5}" type="datetimeFigureOut">
              <a:rPr lang="en-GB" smtClean="0"/>
              <a:pPr/>
              <a:t>07/10/2019</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9494B6D5-A0B9-47D8-AD4D-9B608C1A07EE}" type="slidenum">
              <a:rPr lang="en-GB" smtClean="0"/>
              <a:pPr/>
              <a:t>‹#›</a:t>
            </a:fld>
            <a:endParaRPr lang="en-GB"/>
          </a:p>
        </p:txBody>
      </p:sp>
    </p:spTree>
    <p:extLst>
      <p:ext uri="{BB962C8B-B14F-4D97-AF65-F5344CB8AC3E}">
        <p14:creationId xmlns:p14="http://schemas.microsoft.com/office/powerpoint/2010/main" val="3159880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en-GB"/>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datum 3"/>
          <p:cNvSpPr>
            <a:spLocks noGrp="1"/>
          </p:cNvSpPr>
          <p:nvPr>
            <p:ph type="dt" sz="half" idx="10"/>
          </p:nvPr>
        </p:nvSpPr>
        <p:spPr/>
        <p:txBody>
          <a:bodyPr/>
          <a:lstStyle/>
          <a:p>
            <a:fld id="{4B1FAE5E-1818-44BF-9E7B-60E370BE01F5}" type="datetimeFigureOut">
              <a:rPr lang="en-GB" smtClean="0"/>
              <a:pPr/>
              <a:t>07/10/2019</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9494B6D5-A0B9-47D8-AD4D-9B608C1A07EE}" type="slidenum">
              <a:rPr lang="en-GB" smtClean="0"/>
              <a:pPr/>
              <a:t>‹#›</a:t>
            </a:fld>
            <a:endParaRPr lang="en-GB"/>
          </a:p>
        </p:txBody>
      </p:sp>
    </p:spTree>
    <p:extLst>
      <p:ext uri="{BB962C8B-B14F-4D97-AF65-F5344CB8AC3E}">
        <p14:creationId xmlns:p14="http://schemas.microsoft.com/office/powerpoint/2010/main" val="1170540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GB"/>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datum 3"/>
          <p:cNvSpPr>
            <a:spLocks noGrp="1"/>
          </p:cNvSpPr>
          <p:nvPr>
            <p:ph type="dt" sz="half" idx="10"/>
          </p:nvPr>
        </p:nvSpPr>
        <p:spPr/>
        <p:txBody>
          <a:bodyPr/>
          <a:lstStyle/>
          <a:p>
            <a:fld id="{4B1FAE5E-1818-44BF-9E7B-60E370BE01F5}" type="datetimeFigureOut">
              <a:rPr lang="en-GB" smtClean="0"/>
              <a:pPr/>
              <a:t>07/10/2019</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9494B6D5-A0B9-47D8-AD4D-9B608C1A07EE}" type="slidenum">
              <a:rPr lang="en-GB" smtClean="0"/>
              <a:pPr/>
              <a:t>‹#›</a:t>
            </a:fld>
            <a:endParaRPr lang="en-GB"/>
          </a:p>
        </p:txBody>
      </p:sp>
    </p:spTree>
    <p:extLst>
      <p:ext uri="{BB962C8B-B14F-4D97-AF65-F5344CB8AC3E}">
        <p14:creationId xmlns:p14="http://schemas.microsoft.com/office/powerpoint/2010/main" val="3663232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GB"/>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4B1FAE5E-1818-44BF-9E7B-60E370BE01F5}" type="datetimeFigureOut">
              <a:rPr lang="en-GB" smtClean="0"/>
              <a:pPr/>
              <a:t>07/10/2019</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9494B6D5-A0B9-47D8-AD4D-9B608C1A07EE}" type="slidenum">
              <a:rPr lang="en-GB" smtClean="0"/>
              <a:pPr/>
              <a:t>‹#›</a:t>
            </a:fld>
            <a:endParaRPr lang="en-GB"/>
          </a:p>
        </p:txBody>
      </p:sp>
    </p:spTree>
    <p:extLst>
      <p:ext uri="{BB962C8B-B14F-4D97-AF65-F5344CB8AC3E}">
        <p14:creationId xmlns:p14="http://schemas.microsoft.com/office/powerpoint/2010/main" val="737302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GB"/>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5" name="Zástupný symbol pro datum 4"/>
          <p:cNvSpPr>
            <a:spLocks noGrp="1"/>
          </p:cNvSpPr>
          <p:nvPr>
            <p:ph type="dt" sz="half" idx="10"/>
          </p:nvPr>
        </p:nvSpPr>
        <p:spPr/>
        <p:txBody>
          <a:bodyPr/>
          <a:lstStyle/>
          <a:p>
            <a:fld id="{4B1FAE5E-1818-44BF-9E7B-60E370BE01F5}" type="datetimeFigureOut">
              <a:rPr lang="en-GB" smtClean="0"/>
              <a:pPr/>
              <a:t>07/10/2019</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9494B6D5-A0B9-47D8-AD4D-9B608C1A07EE}" type="slidenum">
              <a:rPr lang="en-GB" smtClean="0"/>
              <a:pPr/>
              <a:t>‹#›</a:t>
            </a:fld>
            <a:endParaRPr lang="en-GB"/>
          </a:p>
        </p:txBody>
      </p:sp>
    </p:spTree>
    <p:extLst>
      <p:ext uri="{BB962C8B-B14F-4D97-AF65-F5344CB8AC3E}">
        <p14:creationId xmlns:p14="http://schemas.microsoft.com/office/powerpoint/2010/main" val="3599793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en-GB"/>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7" name="Zástupný symbol pro datum 6"/>
          <p:cNvSpPr>
            <a:spLocks noGrp="1"/>
          </p:cNvSpPr>
          <p:nvPr>
            <p:ph type="dt" sz="half" idx="10"/>
          </p:nvPr>
        </p:nvSpPr>
        <p:spPr/>
        <p:txBody>
          <a:bodyPr/>
          <a:lstStyle/>
          <a:p>
            <a:fld id="{4B1FAE5E-1818-44BF-9E7B-60E370BE01F5}" type="datetimeFigureOut">
              <a:rPr lang="en-GB" smtClean="0"/>
              <a:pPr/>
              <a:t>07/10/2019</a:t>
            </a:fld>
            <a:endParaRPr lang="en-GB"/>
          </a:p>
        </p:txBody>
      </p:sp>
      <p:sp>
        <p:nvSpPr>
          <p:cNvPr id="8" name="Zástupný symbol pro zápatí 7"/>
          <p:cNvSpPr>
            <a:spLocks noGrp="1"/>
          </p:cNvSpPr>
          <p:nvPr>
            <p:ph type="ftr" sz="quarter" idx="11"/>
          </p:nvPr>
        </p:nvSpPr>
        <p:spPr/>
        <p:txBody>
          <a:bodyPr/>
          <a:lstStyle/>
          <a:p>
            <a:endParaRPr lang="en-GB"/>
          </a:p>
        </p:txBody>
      </p:sp>
      <p:sp>
        <p:nvSpPr>
          <p:cNvPr id="9" name="Zástupný symbol pro číslo snímku 8"/>
          <p:cNvSpPr>
            <a:spLocks noGrp="1"/>
          </p:cNvSpPr>
          <p:nvPr>
            <p:ph type="sldNum" sz="quarter" idx="12"/>
          </p:nvPr>
        </p:nvSpPr>
        <p:spPr/>
        <p:txBody>
          <a:bodyPr/>
          <a:lstStyle/>
          <a:p>
            <a:fld id="{9494B6D5-A0B9-47D8-AD4D-9B608C1A07EE}" type="slidenum">
              <a:rPr lang="en-GB" smtClean="0"/>
              <a:pPr/>
              <a:t>‹#›</a:t>
            </a:fld>
            <a:endParaRPr lang="en-GB"/>
          </a:p>
        </p:txBody>
      </p:sp>
    </p:spTree>
    <p:extLst>
      <p:ext uri="{BB962C8B-B14F-4D97-AF65-F5344CB8AC3E}">
        <p14:creationId xmlns:p14="http://schemas.microsoft.com/office/powerpoint/2010/main" val="575540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GB"/>
          </a:p>
        </p:txBody>
      </p:sp>
      <p:sp>
        <p:nvSpPr>
          <p:cNvPr id="3" name="Zástupný symbol pro datum 2"/>
          <p:cNvSpPr>
            <a:spLocks noGrp="1"/>
          </p:cNvSpPr>
          <p:nvPr>
            <p:ph type="dt" sz="half" idx="10"/>
          </p:nvPr>
        </p:nvSpPr>
        <p:spPr/>
        <p:txBody>
          <a:bodyPr/>
          <a:lstStyle/>
          <a:p>
            <a:fld id="{4B1FAE5E-1818-44BF-9E7B-60E370BE01F5}" type="datetimeFigureOut">
              <a:rPr lang="en-GB" smtClean="0"/>
              <a:pPr/>
              <a:t>07/10/2019</a:t>
            </a:fld>
            <a:endParaRPr lang="en-GB"/>
          </a:p>
        </p:txBody>
      </p:sp>
      <p:sp>
        <p:nvSpPr>
          <p:cNvPr id="4" name="Zástupný symbol pro zápatí 3"/>
          <p:cNvSpPr>
            <a:spLocks noGrp="1"/>
          </p:cNvSpPr>
          <p:nvPr>
            <p:ph type="ftr" sz="quarter" idx="11"/>
          </p:nvPr>
        </p:nvSpPr>
        <p:spPr/>
        <p:txBody>
          <a:bodyPr/>
          <a:lstStyle/>
          <a:p>
            <a:endParaRPr lang="en-GB"/>
          </a:p>
        </p:txBody>
      </p:sp>
      <p:sp>
        <p:nvSpPr>
          <p:cNvPr id="5" name="Zástupný symbol pro číslo snímku 4"/>
          <p:cNvSpPr>
            <a:spLocks noGrp="1"/>
          </p:cNvSpPr>
          <p:nvPr>
            <p:ph type="sldNum" sz="quarter" idx="12"/>
          </p:nvPr>
        </p:nvSpPr>
        <p:spPr/>
        <p:txBody>
          <a:bodyPr/>
          <a:lstStyle/>
          <a:p>
            <a:fld id="{9494B6D5-A0B9-47D8-AD4D-9B608C1A07EE}" type="slidenum">
              <a:rPr lang="en-GB" smtClean="0"/>
              <a:pPr/>
              <a:t>‹#›</a:t>
            </a:fld>
            <a:endParaRPr lang="en-GB"/>
          </a:p>
        </p:txBody>
      </p:sp>
    </p:spTree>
    <p:extLst>
      <p:ext uri="{BB962C8B-B14F-4D97-AF65-F5344CB8AC3E}">
        <p14:creationId xmlns:p14="http://schemas.microsoft.com/office/powerpoint/2010/main" val="1378685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B1FAE5E-1818-44BF-9E7B-60E370BE01F5}" type="datetimeFigureOut">
              <a:rPr lang="en-GB" smtClean="0"/>
              <a:pPr/>
              <a:t>07/10/2019</a:t>
            </a:fld>
            <a:endParaRPr lang="en-GB"/>
          </a:p>
        </p:txBody>
      </p:sp>
      <p:sp>
        <p:nvSpPr>
          <p:cNvPr id="3" name="Zástupný symbol pro zápatí 2"/>
          <p:cNvSpPr>
            <a:spLocks noGrp="1"/>
          </p:cNvSpPr>
          <p:nvPr>
            <p:ph type="ftr" sz="quarter" idx="11"/>
          </p:nvPr>
        </p:nvSpPr>
        <p:spPr/>
        <p:txBody>
          <a:bodyPr/>
          <a:lstStyle/>
          <a:p>
            <a:endParaRPr lang="en-GB"/>
          </a:p>
        </p:txBody>
      </p:sp>
      <p:sp>
        <p:nvSpPr>
          <p:cNvPr id="4" name="Zástupný symbol pro číslo snímku 3"/>
          <p:cNvSpPr>
            <a:spLocks noGrp="1"/>
          </p:cNvSpPr>
          <p:nvPr>
            <p:ph type="sldNum" sz="quarter" idx="12"/>
          </p:nvPr>
        </p:nvSpPr>
        <p:spPr/>
        <p:txBody>
          <a:bodyPr/>
          <a:lstStyle/>
          <a:p>
            <a:fld id="{9494B6D5-A0B9-47D8-AD4D-9B608C1A07EE}" type="slidenum">
              <a:rPr lang="en-GB" smtClean="0"/>
              <a:pPr/>
              <a:t>‹#›</a:t>
            </a:fld>
            <a:endParaRPr lang="en-GB"/>
          </a:p>
        </p:txBody>
      </p:sp>
    </p:spTree>
    <p:extLst>
      <p:ext uri="{BB962C8B-B14F-4D97-AF65-F5344CB8AC3E}">
        <p14:creationId xmlns:p14="http://schemas.microsoft.com/office/powerpoint/2010/main" val="90279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GB"/>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B1FAE5E-1818-44BF-9E7B-60E370BE01F5}" type="datetimeFigureOut">
              <a:rPr lang="en-GB" smtClean="0"/>
              <a:pPr/>
              <a:t>07/10/2019</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9494B6D5-A0B9-47D8-AD4D-9B608C1A07EE}" type="slidenum">
              <a:rPr lang="en-GB" smtClean="0"/>
              <a:pPr/>
              <a:t>‹#›</a:t>
            </a:fld>
            <a:endParaRPr lang="en-GB"/>
          </a:p>
        </p:txBody>
      </p:sp>
    </p:spTree>
    <p:extLst>
      <p:ext uri="{BB962C8B-B14F-4D97-AF65-F5344CB8AC3E}">
        <p14:creationId xmlns:p14="http://schemas.microsoft.com/office/powerpoint/2010/main" val="2443482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GB"/>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B1FAE5E-1818-44BF-9E7B-60E370BE01F5}" type="datetimeFigureOut">
              <a:rPr lang="en-GB" smtClean="0"/>
              <a:pPr/>
              <a:t>07/10/2019</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9494B6D5-A0B9-47D8-AD4D-9B608C1A07EE}" type="slidenum">
              <a:rPr lang="en-GB" smtClean="0"/>
              <a:pPr/>
              <a:t>‹#›</a:t>
            </a:fld>
            <a:endParaRPr lang="en-GB"/>
          </a:p>
        </p:txBody>
      </p:sp>
    </p:spTree>
    <p:extLst>
      <p:ext uri="{BB962C8B-B14F-4D97-AF65-F5344CB8AC3E}">
        <p14:creationId xmlns:p14="http://schemas.microsoft.com/office/powerpoint/2010/main" val="3920140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en-GB"/>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1FAE5E-1818-44BF-9E7B-60E370BE01F5}" type="datetimeFigureOut">
              <a:rPr lang="en-GB" smtClean="0"/>
              <a:pPr/>
              <a:t>07/10/2019</a:t>
            </a:fld>
            <a:endParaRPr lang="en-GB"/>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94B6D5-A0B9-47D8-AD4D-9B608C1A07EE}" type="slidenum">
              <a:rPr lang="en-GB" smtClean="0"/>
              <a:pPr/>
              <a:t>‹#›</a:t>
            </a:fld>
            <a:endParaRPr lang="en-GB"/>
          </a:p>
        </p:txBody>
      </p:sp>
    </p:spTree>
    <p:extLst>
      <p:ext uri="{BB962C8B-B14F-4D97-AF65-F5344CB8AC3E}">
        <p14:creationId xmlns:p14="http://schemas.microsoft.com/office/powerpoint/2010/main" val="38400355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5"/>
          <p:cNvSpPr>
            <a:spLocks noGrp="1"/>
          </p:cNvSpPr>
          <p:nvPr>
            <p:ph type="title"/>
          </p:nvPr>
        </p:nvSpPr>
        <p:spPr>
          <a:xfrm>
            <a:off x="467544" y="116632"/>
            <a:ext cx="8458200" cy="1143000"/>
          </a:xfrm>
        </p:spPr>
        <p:txBody>
          <a:bodyPr>
            <a:normAutofit/>
          </a:bodyPr>
          <a:lstStyle/>
          <a:p>
            <a:r>
              <a:rPr lang="en-US" altLang="en-US" sz="3600" b="1" dirty="0" smtClean="0"/>
              <a:t>Social</a:t>
            </a:r>
            <a:r>
              <a:rPr lang="en-US" altLang="en-US" sz="3600" dirty="0" smtClean="0"/>
              <a:t> </a:t>
            </a:r>
            <a:r>
              <a:rPr lang="en-US" altLang="en-US" sz="3600" b="1" dirty="0" smtClean="0"/>
              <a:t>Stratification</a:t>
            </a:r>
            <a:endParaRPr lang="en-US" altLang="en-US" sz="3600" dirty="0" smtClean="0"/>
          </a:p>
        </p:txBody>
      </p:sp>
      <p:sp>
        <p:nvSpPr>
          <p:cNvPr id="16388" name="Slide Number Placeholder 4"/>
          <p:cNvSpPr>
            <a:spLocks noGrp="1"/>
          </p:cNvSpPr>
          <p:nvPr>
            <p:ph type="sldNum" sz="quarter" idx="11"/>
          </p:nvPr>
        </p:nvSpPr>
        <p:spPr/>
        <p:txBody>
          <a:bodyPr/>
          <a:lstStyle/>
          <a:p>
            <a:pPr fontAlgn="base">
              <a:spcBef>
                <a:spcPct val="0"/>
              </a:spcBef>
              <a:spcAft>
                <a:spcPct val="0"/>
              </a:spcAft>
              <a:defRPr/>
            </a:pPr>
            <a:fld id="{F7613A7B-1E37-43CB-AD81-1FF334CA232C}" type="slidenum">
              <a:rPr lang="en-US" smtClean="0"/>
              <a:pPr fontAlgn="base">
                <a:spcBef>
                  <a:spcPct val="0"/>
                </a:spcBef>
                <a:spcAft>
                  <a:spcPct val="0"/>
                </a:spcAft>
                <a:defRPr/>
              </a:pPr>
              <a:t>1</a:t>
            </a:fld>
            <a:endParaRPr lang="en-US" smtClean="0"/>
          </a:p>
        </p:txBody>
      </p:sp>
      <p:sp>
        <p:nvSpPr>
          <p:cNvPr id="15365" name="Content Placeholder 6"/>
          <p:cNvSpPr>
            <a:spLocks noGrp="1"/>
          </p:cNvSpPr>
          <p:nvPr>
            <p:ph sz="half" idx="1"/>
          </p:nvPr>
        </p:nvSpPr>
        <p:spPr>
          <a:xfrm>
            <a:off x="251520" y="1196752"/>
            <a:ext cx="8568952" cy="5328592"/>
          </a:xfrm>
        </p:spPr>
        <p:txBody>
          <a:bodyPr>
            <a:normAutofit/>
          </a:bodyPr>
          <a:lstStyle/>
          <a:p>
            <a:r>
              <a:rPr lang="cs-CZ" altLang="en-US" sz="2400" dirty="0" err="1" smtClean="0"/>
              <a:t>What</a:t>
            </a:r>
            <a:r>
              <a:rPr lang="cs-CZ" altLang="en-US" sz="2400" dirty="0" smtClean="0"/>
              <a:t> </a:t>
            </a:r>
            <a:r>
              <a:rPr lang="cs-CZ" altLang="en-US" sz="2400" dirty="0" err="1" smtClean="0"/>
              <a:t>is</a:t>
            </a:r>
            <a:r>
              <a:rPr lang="cs-CZ" altLang="en-US" sz="2400" dirty="0" smtClean="0"/>
              <a:t> </a:t>
            </a:r>
            <a:r>
              <a:rPr lang="cs-CZ" altLang="en-US" sz="2400" dirty="0" err="1" smtClean="0"/>
              <a:t>social</a:t>
            </a:r>
            <a:r>
              <a:rPr lang="cs-CZ" altLang="en-US" sz="2400" dirty="0" smtClean="0"/>
              <a:t> </a:t>
            </a:r>
            <a:r>
              <a:rPr lang="cs-CZ" altLang="en-US" sz="2400" dirty="0" err="1" smtClean="0"/>
              <a:t>stratification</a:t>
            </a:r>
            <a:r>
              <a:rPr lang="cs-CZ" altLang="en-US" sz="2400" dirty="0" smtClean="0"/>
              <a:t>?</a:t>
            </a:r>
          </a:p>
          <a:p>
            <a:pPr lvl="1"/>
            <a:r>
              <a:rPr lang="en-US" altLang="en-US" dirty="0" smtClean="0"/>
              <a:t>Systematic inequality between groups of people</a:t>
            </a:r>
            <a:endParaRPr lang="cs-CZ" altLang="en-US" dirty="0" smtClean="0"/>
          </a:p>
          <a:p>
            <a:r>
              <a:rPr lang="cs-CZ" altLang="en-US" sz="2400" dirty="0" err="1" smtClean="0"/>
              <a:t>Why</a:t>
            </a:r>
            <a:r>
              <a:rPr lang="cs-CZ" altLang="en-US" sz="2400" dirty="0" smtClean="0"/>
              <a:t> </a:t>
            </a:r>
            <a:r>
              <a:rPr lang="cs-CZ" altLang="en-US" sz="2400" dirty="0" err="1" smtClean="0"/>
              <a:t>social</a:t>
            </a:r>
            <a:r>
              <a:rPr lang="cs-CZ" altLang="en-US" sz="2400" dirty="0" smtClean="0"/>
              <a:t>?</a:t>
            </a:r>
          </a:p>
          <a:p>
            <a:pPr lvl="1"/>
            <a:r>
              <a:rPr lang="cs-CZ" altLang="en-US" dirty="0" smtClean="0"/>
              <a:t>SS </a:t>
            </a:r>
            <a:r>
              <a:rPr lang="cs-CZ" altLang="en-US" dirty="0" err="1" smtClean="0"/>
              <a:t>concerns</a:t>
            </a:r>
            <a:r>
              <a:rPr lang="cs-CZ" altLang="en-US" dirty="0" smtClean="0"/>
              <a:t> </a:t>
            </a:r>
            <a:r>
              <a:rPr lang="cs-CZ" altLang="en-US" dirty="0" err="1" smtClean="0"/>
              <a:t>the</a:t>
            </a:r>
            <a:r>
              <a:rPr lang="cs-CZ" altLang="en-US" dirty="0" smtClean="0"/>
              <a:t> </a:t>
            </a:r>
            <a:r>
              <a:rPr lang="cs-CZ" altLang="en-US" dirty="0" err="1" smtClean="0"/>
              <a:t>groups</a:t>
            </a:r>
            <a:r>
              <a:rPr lang="cs-CZ" altLang="en-US" dirty="0" smtClean="0"/>
              <a:t> </a:t>
            </a:r>
            <a:r>
              <a:rPr lang="cs-CZ" altLang="en-US" dirty="0" err="1" smtClean="0"/>
              <a:t>of</a:t>
            </a:r>
            <a:r>
              <a:rPr lang="cs-CZ" altLang="en-US" dirty="0" smtClean="0"/>
              <a:t> </a:t>
            </a:r>
            <a:r>
              <a:rPr lang="cs-CZ" altLang="en-US" dirty="0" err="1" smtClean="0"/>
              <a:t>people</a:t>
            </a:r>
            <a:endParaRPr lang="cs-CZ" altLang="en-US" dirty="0" smtClean="0"/>
          </a:p>
          <a:p>
            <a:pPr lvl="1"/>
            <a:r>
              <a:rPr lang="en-US" altLang="en-US" dirty="0"/>
              <a:t>Systems of inequality are organized around groups with a shared characteristic.</a:t>
            </a:r>
            <a:endParaRPr lang="cs-CZ" altLang="en-US" dirty="0"/>
          </a:p>
          <a:p>
            <a:r>
              <a:rPr lang="cs-CZ" altLang="en-US" sz="2400" dirty="0" err="1" smtClean="0"/>
              <a:t>Criteria</a:t>
            </a:r>
            <a:r>
              <a:rPr lang="cs-CZ" altLang="en-US" sz="2400" dirty="0" smtClean="0"/>
              <a:t> </a:t>
            </a:r>
            <a:r>
              <a:rPr lang="cs-CZ" altLang="en-US" sz="2400" dirty="0" err="1" smtClean="0"/>
              <a:t>delimit</a:t>
            </a:r>
            <a:r>
              <a:rPr lang="cs-CZ" altLang="en-US" sz="2400" dirty="0" smtClean="0"/>
              <a:t> </a:t>
            </a:r>
            <a:r>
              <a:rPr lang="cs-CZ" altLang="en-US" sz="2400" dirty="0" err="1" smtClean="0"/>
              <a:t>the</a:t>
            </a:r>
            <a:r>
              <a:rPr lang="cs-CZ" altLang="en-US" sz="2400" dirty="0" smtClean="0"/>
              <a:t> </a:t>
            </a:r>
            <a:r>
              <a:rPr lang="cs-CZ" altLang="en-US" sz="2400" dirty="0" err="1" smtClean="0"/>
              <a:t>inequality</a:t>
            </a:r>
            <a:endParaRPr lang="cs-CZ" altLang="en-US" sz="2400" dirty="0" smtClean="0"/>
          </a:p>
          <a:p>
            <a:pPr lvl="1"/>
            <a:r>
              <a:rPr lang="en-US" altLang="en-US" dirty="0" smtClean="0"/>
              <a:t>wealth, income, prestige, power,</a:t>
            </a:r>
            <a:r>
              <a:rPr lang="cs-CZ" altLang="en-US" dirty="0" smtClean="0"/>
              <a:t> gender, </a:t>
            </a:r>
            <a:r>
              <a:rPr lang="cs-CZ" altLang="en-US" dirty="0" err="1" smtClean="0"/>
              <a:t>education</a:t>
            </a:r>
            <a:r>
              <a:rPr lang="cs-CZ" altLang="en-US" dirty="0" smtClean="0"/>
              <a:t>, </a:t>
            </a:r>
            <a:r>
              <a:rPr lang="cs-CZ" altLang="en-US" dirty="0" err="1" smtClean="0"/>
              <a:t>age</a:t>
            </a:r>
            <a:r>
              <a:rPr lang="en-US" altLang="en-US" dirty="0" smtClean="0"/>
              <a:t> </a:t>
            </a:r>
            <a:endParaRPr lang="cs-CZ" altLang="en-US" dirty="0" smtClean="0"/>
          </a:p>
          <a:p>
            <a:r>
              <a:rPr lang="en-US" altLang="en-US" sz="2400" dirty="0" smtClean="0"/>
              <a:t>Rankings </a:t>
            </a:r>
            <a:r>
              <a:rPr lang="en-US" altLang="en-US" sz="2400" dirty="0"/>
              <a:t>of groups change only very </a:t>
            </a:r>
            <a:r>
              <a:rPr lang="en-US" altLang="en-US" sz="2400" dirty="0" smtClean="0"/>
              <a:t>slowly</a:t>
            </a:r>
            <a:endParaRPr lang="cs-CZ" altLang="en-US" sz="2400" dirty="0" smtClean="0"/>
          </a:p>
          <a:p>
            <a:r>
              <a:rPr lang="cs-CZ" altLang="en-US" sz="2400" dirty="0" err="1" smtClean="0"/>
              <a:t>Contemporary</a:t>
            </a:r>
            <a:r>
              <a:rPr lang="cs-CZ" altLang="en-US" sz="2400" dirty="0" smtClean="0"/>
              <a:t> </a:t>
            </a:r>
            <a:r>
              <a:rPr lang="cs-CZ" altLang="en-US" sz="2400" dirty="0" err="1" smtClean="0"/>
              <a:t>European</a:t>
            </a:r>
            <a:r>
              <a:rPr lang="cs-CZ" altLang="en-US" sz="2400" dirty="0" smtClean="0"/>
              <a:t> </a:t>
            </a:r>
            <a:r>
              <a:rPr lang="cs-CZ" altLang="en-US" sz="2400" dirty="0" err="1" smtClean="0"/>
              <a:t>societies</a:t>
            </a:r>
            <a:r>
              <a:rPr lang="cs-CZ" altLang="en-US" sz="2400" dirty="0" smtClean="0"/>
              <a:t> are </a:t>
            </a:r>
            <a:r>
              <a:rPr lang="cs-CZ" altLang="en-US" sz="2400" dirty="0" err="1" smtClean="0"/>
              <a:t>stratified</a:t>
            </a:r>
            <a:r>
              <a:rPr lang="cs-CZ" altLang="en-US" sz="2400" dirty="0" smtClean="0"/>
              <a:t> </a:t>
            </a:r>
            <a:r>
              <a:rPr lang="cs-CZ" altLang="en-US" sz="2400" dirty="0" err="1" smtClean="0"/>
              <a:t>societies</a:t>
            </a:r>
            <a:endParaRPr lang="en-US" altLang="en-US" sz="2400" dirty="0"/>
          </a:p>
          <a:p>
            <a:pPr marL="990600" lvl="1" indent="-533400"/>
            <a:endParaRPr lang="en-US" altLang="en-US" dirty="0"/>
          </a:p>
          <a:p>
            <a:endParaRPr lang="en-US" altLang="en-US" sz="2400" dirty="0" smtClean="0"/>
          </a:p>
        </p:txBody>
      </p:sp>
    </p:spTree>
    <p:custDataLst>
      <p:tags r:id="rId1"/>
    </p:custDataLst>
    <p:extLst>
      <p:ext uri="{BB962C8B-B14F-4D97-AF65-F5344CB8AC3E}">
        <p14:creationId xmlns:p14="http://schemas.microsoft.com/office/powerpoint/2010/main" val="37714937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467544" y="1"/>
            <a:ext cx="8228160" cy="692696"/>
          </a:xfrm>
          <a:ln/>
        </p:spPr>
        <p:txBody>
          <a:bodyPr tIns="35203">
            <a:normAutofit/>
          </a:bodyPr>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3600" b="1" dirty="0" smtClean="0">
                <a:cs typeface="Times New Roman" pitchFamily="18" charset="0"/>
              </a:rPr>
              <a:t>Gini</a:t>
            </a:r>
            <a:r>
              <a:rPr lang="cs-CZ" sz="3600" b="1" dirty="0" smtClean="0">
                <a:cs typeface="Times New Roman" pitchFamily="18" charset="0"/>
              </a:rPr>
              <a:t> </a:t>
            </a:r>
            <a:r>
              <a:rPr lang="en-US" sz="3600" b="1" dirty="0" smtClean="0">
                <a:cs typeface="Times New Roman" pitchFamily="18" charset="0"/>
              </a:rPr>
              <a:t>index</a:t>
            </a:r>
            <a:r>
              <a:rPr lang="cs-CZ" sz="3600" b="1" dirty="0" smtClean="0">
                <a:cs typeface="Times New Roman" pitchFamily="18" charset="0"/>
              </a:rPr>
              <a:t> II.</a:t>
            </a:r>
            <a:endParaRPr lang="en-US" sz="3600" b="1" dirty="0">
              <a:cs typeface="Times New Roman" pitchFamily="18" charset="0"/>
            </a:endParaRPr>
          </a:p>
        </p:txBody>
      </p:sp>
      <p:sp>
        <p:nvSpPr>
          <p:cNvPr id="3074" name="Rectangle 2"/>
          <p:cNvSpPr>
            <a:spLocks noGrp="1" noChangeArrowheads="1"/>
          </p:cNvSpPr>
          <p:nvPr>
            <p:ph idx="1"/>
          </p:nvPr>
        </p:nvSpPr>
        <p:spPr>
          <a:xfrm>
            <a:off x="456481" y="764704"/>
            <a:ext cx="8228160" cy="5366021"/>
          </a:xfrm>
          <a:ln/>
        </p:spPr>
        <p:txBody>
          <a:bodyPr tIns="20802">
            <a:normAutofit/>
          </a:bodyPr>
          <a:lstStyle/>
          <a:p>
            <a:pPr marL="3916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latin typeface="+mj-lt"/>
                <a:cs typeface="Times New Roman" pitchFamily="18" charset="0"/>
              </a:rPr>
              <a:t>GI is derived from Lorenz curve </a:t>
            </a:r>
          </a:p>
          <a:p>
            <a:pPr marL="791736" lvl="1"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latin typeface="+mj-lt"/>
                <a:cs typeface="Times New Roman" pitchFamily="18" charset="0"/>
              </a:rPr>
              <a:t>it shows the relationship between the Lorenz curve area and the total area under ideal Lorenz curve area </a:t>
            </a:r>
            <a:r>
              <a:rPr lang="en-US" sz="2400" dirty="0" smtClean="0">
                <a:latin typeface="+mj-lt"/>
              </a:rPr>
              <a:t> </a:t>
            </a:r>
          </a:p>
          <a:p>
            <a:pPr marL="3916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latin typeface="+mj-lt"/>
              <a:cs typeface="Times New Roman" pitchFamily="18" charset="0"/>
            </a:endParaRPr>
          </a:p>
        </p:txBody>
      </p:sp>
      <p:pic>
        <p:nvPicPr>
          <p:cNvPr id="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1658" y="2648200"/>
            <a:ext cx="4271821" cy="3969846"/>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60032" y="2636912"/>
            <a:ext cx="3960440" cy="3981134"/>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Zástupný symbol pro číslo snímku 1"/>
          <p:cNvSpPr>
            <a:spLocks noGrp="1"/>
          </p:cNvSpPr>
          <p:nvPr>
            <p:ph type="sldNum" sz="quarter" idx="12"/>
          </p:nvPr>
        </p:nvSpPr>
        <p:spPr/>
        <p:txBody>
          <a:bodyPr/>
          <a:lstStyle/>
          <a:p>
            <a:fld id="{9494B6D5-A0B9-47D8-AD4D-9B608C1A07EE}" type="slidenum">
              <a:rPr lang="en-GB" smtClean="0"/>
              <a:pPr/>
              <a:t>10</a:t>
            </a:fld>
            <a:endParaRPr lang="en-GB"/>
          </a:p>
        </p:txBody>
      </p:sp>
    </p:spTree>
    <p:extLst>
      <p:ext uri="{BB962C8B-B14F-4D97-AF65-F5344CB8AC3E}">
        <p14:creationId xmlns:p14="http://schemas.microsoft.com/office/powerpoint/2010/main" val="7026371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467544" y="19348"/>
            <a:ext cx="8229600" cy="889372"/>
          </a:xfrm>
        </p:spPr>
        <p:txBody>
          <a:bodyPr>
            <a:normAutofit/>
          </a:bodyPr>
          <a:lstStyle/>
          <a:p>
            <a:r>
              <a:rPr lang="cs-CZ" altLang="en-US" sz="3600" b="1" dirty="0" smtClean="0"/>
              <a:t>Trend in GINI in </a:t>
            </a:r>
            <a:r>
              <a:rPr lang="cs-CZ" altLang="en-US" sz="3600" b="1" dirty="0" err="1" smtClean="0"/>
              <a:t>the</a:t>
            </a:r>
            <a:r>
              <a:rPr lang="cs-CZ" altLang="en-US" sz="3600" b="1" dirty="0" smtClean="0"/>
              <a:t> Czech </a:t>
            </a:r>
            <a:r>
              <a:rPr lang="cs-CZ" altLang="en-US" sz="3600" b="1" dirty="0"/>
              <a:t>R</a:t>
            </a:r>
            <a:r>
              <a:rPr lang="cs-CZ" altLang="en-US" sz="3600" b="1" dirty="0" smtClean="0"/>
              <a:t>epublic</a:t>
            </a:r>
            <a:endParaRPr lang="en-US" altLang="en-US" sz="3600" b="1" dirty="0" smtClean="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35" y="980728"/>
            <a:ext cx="8888355" cy="52105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6920" y="6191250"/>
            <a:ext cx="8815670" cy="666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Zástupný symbol pro číslo snímku 1"/>
          <p:cNvSpPr>
            <a:spLocks noGrp="1"/>
          </p:cNvSpPr>
          <p:nvPr>
            <p:ph type="sldNum" sz="quarter" idx="12"/>
          </p:nvPr>
        </p:nvSpPr>
        <p:spPr/>
        <p:txBody>
          <a:bodyPr/>
          <a:lstStyle/>
          <a:p>
            <a:fld id="{9494B6D5-A0B9-47D8-AD4D-9B608C1A07EE}" type="slidenum">
              <a:rPr lang="en-GB" smtClean="0"/>
              <a:pPr/>
              <a:t>11</a:t>
            </a:fld>
            <a:endParaRPr lang="en-GB"/>
          </a:p>
        </p:txBody>
      </p:sp>
    </p:spTree>
    <p:extLst>
      <p:ext uri="{BB962C8B-B14F-4D97-AF65-F5344CB8AC3E}">
        <p14:creationId xmlns:p14="http://schemas.microsoft.com/office/powerpoint/2010/main" val="33077074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a:xfrm>
            <a:off x="467544" y="0"/>
            <a:ext cx="8229600" cy="1143000"/>
          </a:xfrm>
        </p:spPr>
        <p:txBody>
          <a:bodyPr>
            <a:noAutofit/>
          </a:bodyPr>
          <a:lstStyle/>
          <a:p>
            <a:r>
              <a:rPr lang="en-US" altLang="en-US" sz="3600" b="1" dirty="0" smtClean="0"/>
              <a:t>Advantages and disadvantages of Lorenz curve and GINI coefficient</a:t>
            </a:r>
          </a:p>
        </p:txBody>
      </p:sp>
      <p:sp>
        <p:nvSpPr>
          <p:cNvPr id="18435" name="Zástupný symbol pro obsah 2"/>
          <p:cNvSpPr>
            <a:spLocks noGrp="1"/>
          </p:cNvSpPr>
          <p:nvPr>
            <p:ph idx="1"/>
          </p:nvPr>
        </p:nvSpPr>
        <p:spPr>
          <a:xfrm>
            <a:off x="395536" y="1196752"/>
            <a:ext cx="8291264" cy="5328592"/>
          </a:xfrm>
        </p:spPr>
        <p:txBody>
          <a:bodyPr>
            <a:noAutofit/>
          </a:bodyPr>
          <a:lstStyle/>
          <a:p>
            <a:r>
              <a:rPr lang="en-US" altLang="en-US" sz="2400" b="1" dirty="0" smtClean="0">
                <a:latin typeface="+mj-lt"/>
              </a:rPr>
              <a:t>advantages of GINI</a:t>
            </a:r>
          </a:p>
          <a:p>
            <a:pPr lvl="1">
              <a:buFont typeface="Arial" panose="020B0604020202020204" pitchFamily="34" charset="0"/>
              <a:buChar char="•"/>
            </a:pPr>
            <a:r>
              <a:rPr lang="en-US" altLang="en-US" sz="2400" dirty="0" smtClean="0">
                <a:latin typeface="+mj-lt"/>
              </a:rPr>
              <a:t>it is a number suitable for comparison of many historical periods or countries</a:t>
            </a:r>
          </a:p>
          <a:p>
            <a:r>
              <a:rPr lang="en-US" altLang="en-US" sz="2400" b="1" dirty="0" smtClean="0">
                <a:latin typeface="+mj-lt"/>
              </a:rPr>
              <a:t>disadvantages of GINI</a:t>
            </a:r>
            <a:r>
              <a:rPr lang="en-US" altLang="en-US" sz="2400" dirty="0" smtClean="0">
                <a:latin typeface="+mj-lt"/>
              </a:rPr>
              <a:t> </a:t>
            </a:r>
          </a:p>
          <a:p>
            <a:pPr lvl="1">
              <a:buFont typeface="Arial" panose="020B0604020202020204" pitchFamily="34" charset="0"/>
              <a:buChar char="•"/>
            </a:pPr>
            <a:r>
              <a:rPr lang="en-US" altLang="en-US" sz="2400" dirty="0" smtClean="0">
                <a:latin typeface="+mj-lt"/>
              </a:rPr>
              <a:t>it does not show the shape of inequality, different shapes but one GINI coefficient</a:t>
            </a:r>
          </a:p>
          <a:p>
            <a:r>
              <a:rPr lang="en-US" altLang="en-US" sz="2400" b="1" dirty="0" smtClean="0">
                <a:latin typeface="+mj-lt"/>
              </a:rPr>
              <a:t>advantages of Lorenz curve</a:t>
            </a:r>
          </a:p>
          <a:p>
            <a:pPr lvl="1">
              <a:buFont typeface="Arial" panose="020B0604020202020204" pitchFamily="34" charset="0"/>
              <a:buChar char="•"/>
            </a:pPr>
            <a:r>
              <a:rPr lang="en-US" altLang="en-US" sz="2400" dirty="0" smtClean="0">
                <a:latin typeface="+mj-lt"/>
              </a:rPr>
              <a:t>it shows the shape of inequality, it means that it makes differences among various types of inequalities</a:t>
            </a:r>
          </a:p>
          <a:p>
            <a:r>
              <a:rPr lang="en-US" altLang="en-US" sz="2400" b="1" dirty="0" smtClean="0">
                <a:latin typeface="+mj-lt"/>
              </a:rPr>
              <a:t>disadvantages of </a:t>
            </a:r>
            <a:r>
              <a:rPr lang="cs-CZ" altLang="en-US" sz="2400" b="1" dirty="0" smtClean="0">
                <a:latin typeface="+mj-lt"/>
              </a:rPr>
              <a:t>Lorenz </a:t>
            </a:r>
            <a:r>
              <a:rPr lang="cs-CZ" altLang="en-US" sz="2400" b="1" dirty="0" err="1" smtClean="0">
                <a:latin typeface="+mj-lt"/>
              </a:rPr>
              <a:t>curve</a:t>
            </a:r>
            <a:endParaRPr lang="en-US" altLang="en-US" sz="2400" dirty="0" smtClean="0">
              <a:latin typeface="+mj-lt"/>
            </a:endParaRPr>
          </a:p>
          <a:p>
            <a:pPr lvl="1">
              <a:buFont typeface="Arial" panose="020B0604020202020204" pitchFamily="34" charset="0"/>
              <a:buChar char="•"/>
            </a:pPr>
            <a:r>
              <a:rPr lang="en-US" altLang="en-US" sz="2400" dirty="0" smtClean="0">
                <a:latin typeface="+mj-lt"/>
              </a:rPr>
              <a:t>but Lorenz curve is not very suitable for huge comparisons</a:t>
            </a:r>
          </a:p>
          <a:p>
            <a:pPr lvl="1">
              <a:buFont typeface="Arial" panose="020B0604020202020204" pitchFamily="34" charset="0"/>
              <a:buChar char="•"/>
            </a:pPr>
            <a:r>
              <a:rPr lang="en-US" altLang="en-US" sz="2400" dirty="0" smtClean="0">
                <a:latin typeface="+mj-lt"/>
              </a:rPr>
              <a:t>many curves means chaos </a:t>
            </a:r>
          </a:p>
        </p:txBody>
      </p:sp>
      <p:sp>
        <p:nvSpPr>
          <p:cNvPr id="2" name="Zástupný symbol pro číslo snímku 1"/>
          <p:cNvSpPr>
            <a:spLocks noGrp="1"/>
          </p:cNvSpPr>
          <p:nvPr>
            <p:ph type="sldNum" sz="quarter" idx="12"/>
          </p:nvPr>
        </p:nvSpPr>
        <p:spPr/>
        <p:txBody>
          <a:bodyPr/>
          <a:lstStyle/>
          <a:p>
            <a:fld id="{9494B6D5-A0B9-47D8-AD4D-9B608C1A07EE}" type="slidenum">
              <a:rPr lang="en-GB" smtClean="0"/>
              <a:pPr/>
              <a:t>12</a:t>
            </a:fld>
            <a:endParaRPr lang="en-GB"/>
          </a:p>
        </p:txBody>
      </p:sp>
    </p:spTree>
    <p:extLst>
      <p:ext uri="{BB962C8B-B14F-4D97-AF65-F5344CB8AC3E}">
        <p14:creationId xmlns:p14="http://schemas.microsoft.com/office/powerpoint/2010/main" val="22804466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Obrázek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333375"/>
            <a:ext cx="8785225" cy="611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10637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67544" y="188640"/>
            <a:ext cx="8229600" cy="864096"/>
          </a:xfrm>
        </p:spPr>
        <p:txBody>
          <a:bodyPr>
            <a:normAutofit/>
          </a:bodyPr>
          <a:lstStyle/>
          <a:p>
            <a:r>
              <a:rPr lang="cs-CZ" altLang="en-US" sz="3600" b="1" dirty="0" err="1" smtClean="0"/>
              <a:t>Inequality</a:t>
            </a:r>
            <a:r>
              <a:rPr lang="cs-CZ" altLang="en-US" sz="3600" b="1" dirty="0" smtClean="0"/>
              <a:t> </a:t>
            </a:r>
            <a:r>
              <a:rPr lang="cs-CZ" altLang="en-US" sz="3600" b="1" dirty="0" err="1" smtClean="0"/>
              <a:t>of</a:t>
            </a:r>
            <a:r>
              <a:rPr lang="cs-CZ" altLang="en-US" sz="3600" b="1" dirty="0" smtClean="0"/>
              <a:t> </a:t>
            </a:r>
            <a:r>
              <a:rPr lang="cs-CZ" altLang="en-US" sz="3600" b="1" dirty="0" err="1" smtClean="0"/>
              <a:t>opportunity</a:t>
            </a:r>
            <a:endParaRPr lang="en-US" altLang="en-US" sz="3600" b="1" dirty="0" smtClean="0"/>
          </a:p>
        </p:txBody>
      </p:sp>
      <p:sp>
        <p:nvSpPr>
          <p:cNvPr id="25603" name="Rectangle 3"/>
          <p:cNvSpPr>
            <a:spLocks noGrp="1" noChangeArrowheads="1"/>
          </p:cNvSpPr>
          <p:nvPr>
            <p:ph type="body" idx="1"/>
          </p:nvPr>
        </p:nvSpPr>
        <p:spPr>
          <a:xfrm>
            <a:off x="457200" y="1124744"/>
            <a:ext cx="8229600" cy="5380831"/>
          </a:xfrm>
        </p:spPr>
        <p:txBody>
          <a:bodyPr>
            <a:normAutofit/>
          </a:bodyPr>
          <a:lstStyle/>
          <a:p>
            <a:r>
              <a:rPr lang="en-US" altLang="en-US" sz="2400" dirty="0" smtClean="0"/>
              <a:t>indicated by social mobility </a:t>
            </a:r>
          </a:p>
          <a:p>
            <a:pPr lvl="1">
              <a:buFont typeface="Arial" panose="020B0604020202020204" pitchFamily="34" charset="0"/>
              <a:buChar char="•"/>
            </a:pPr>
            <a:r>
              <a:rPr lang="en-US" altLang="en-US" sz="2400" dirty="0" smtClean="0"/>
              <a:t>SM is the movement of people up or down the stratification system</a:t>
            </a:r>
          </a:p>
          <a:p>
            <a:r>
              <a:rPr lang="en-US" altLang="en-US" sz="2400" dirty="0" smtClean="0"/>
              <a:t>trends in European countries</a:t>
            </a:r>
          </a:p>
          <a:p>
            <a:pPr lvl="1">
              <a:spcAft>
                <a:spcPct val="50000"/>
              </a:spcAft>
              <a:buFontTx/>
              <a:buChar char="•"/>
            </a:pPr>
            <a:r>
              <a:rPr lang="cs-CZ" altLang="ja-JP" sz="2400" dirty="0">
                <a:ea typeface="ＭＳ Ｐゴシック" pitchFamily="34" charset="-128"/>
              </a:rPr>
              <a:t>f</a:t>
            </a:r>
            <a:r>
              <a:rPr lang="en-US" altLang="ja-JP" sz="2400" dirty="0" err="1" smtClean="0">
                <a:ea typeface="ＭＳ Ｐゴシック" pitchFamily="34" charset="-128"/>
              </a:rPr>
              <a:t>rom</a:t>
            </a:r>
            <a:r>
              <a:rPr lang="en-US" altLang="ja-JP" sz="2400" dirty="0" smtClean="0">
                <a:ea typeface="ＭＳ Ｐゴシック" pitchFamily="34" charset="-128"/>
              </a:rPr>
              <a:t> agriculture to industry: industrial societies</a:t>
            </a:r>
          </a:p>
          <a:p>
            <a:pPr lvl="1">
              <a:spcAft>
                <a:spcPct val="50000"/>
              </a:spcAft>
              <a:buFontTx/>
              <a:buChar char="•"/>
            </a:pPr>
            <a:r>
              <a:rPr lang="cs-CZ" altLang="ja-JP" sz="2400" dirty="0">
                <a:ea typeface="ＭＳ Ｐゴシック" pitchFamily="34" charset="-128"/>
              </a:rPr>
              <a:t>f</a:t>
            </a:r>
            <a:r>
              <a:rPr lang="en-US" altLang="ja-JP" sz="2400" dirty="0" smtClean="0">
                <a:ea typeface="ＭＳ Ｐゴシック" pitchFamily="34" charset="-128"/>
              </a:rPr>
              <a:t>rom industry to services: post-industrial societies</a:t>
            </a:r>
          </a:p>
          <a:p>
            <a:pPr lvl="2">
              <a:spcAft>
                <a:spcPct val="50000"/>
              </a:spcAft>
              <a:buFontTx/>
              <a:buChar char="•"/>
            </a:pPr>
            <a:r>
              <a:rPr lang="cs-CZ" altLang="ja-JP" dirty="0">
                <a:ea typeface="ＭＳ Ｐゴシック" pitchFamily="34" charset="-128"/>
              </a:rPr>
              <a:t>t</a:t>
            </a:r>
            <a:r>
              <a:rPr lang="en-US" altLang="ja-JP" dirty="0" err="1" smtClean="0">
                <a:ea typeface="ＭＳ Ｐゴシック" pitchFamily="34" charset="-128"/>
              </a:rPr>
              <a:t>hese</a:t>
            </a:r>
            <a:r>
              <a:rPr lang="en-US" altLang="ja-JP" dirty="0" smtClean="0">
                <a:ea typeface="ＭＳ Ｐゴシック" pitchFamily="34" charset="-128"/>
              </a:rPr>
              <a:t> trends are reflected in structural social mobility trends</a:t>
            </a:r>
          </a:p>
          <a:p>
            <a:pPr>
              <a:spcAft>
                <a:spcPct val="50000"/>
              </a:spcAft>
              <a:buFontTx/>
              <a:buChar char="•"/>
            </a:pPr>
            <a:r>
              <a:rPr lang="en-US" altLang="ja-JP" sz="2400" dirty="0" smtClean="0">
                <a:ea typeface="ＭＳ Ｐゴシック" pitchFamily="34" charset="-128"/>
              </a:rPr>
              <a:t>but no changes in social fluidity (relative social mobility)</a:t>
            </a:r>
          </a:p>
          <a:p>
            <a:pPr lvl="1">
              <a:spcAft>
                <a:spcPct val="50000"/>
              </a:spcAft>
              <a:buFontTx/>
              <a:buChar char="•"/>
            </a:pPr>
            <a:r>
              <a:rPr lang="en-US" altLang="ja-JP" sz="2400" dirty="0" smtClean="0">
                <a:ea typeface="ＭＳ Ｐゴシック" pitchFamily="34" charset="-128"/>
              </a:rPr>
              <a:t>odds ratios are the same</a:t>
            </a:r>
          </a:p>
          <a:p>
            <a:endParaRPr lang="en-US" altLang="en-US" dirty="0" smtClean="0"/>
          </a:p>
          <a:p>
            <a:endParaRPr lang="en-US" altLang="en-US" b="1" dirty="0" smtClean="0"/>
          </a:p>
        </p:txBody>
      </p:sp>
      <p:sp>
        <p:nvSpPr>
          <p:cNvPr id="25604" name="Slide Number Placeholder 3"/>
          <p:cNvSpPr txBox="1">
            <a:spLocks noGrp="1"/>
          </p:cNvSpPr>
          <p:nvPr/>
        </p:nvSpPr>
        <p:spPr bwMode="auto">
          <a:xfrm>
            <a:off x="8223250" y="6505575"/>
            <a:ext cx="60325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662D91"/>
              </a:buClr>
              <a:buChar char="•"/>
              <a:defRPr sz="3200">
                <a:solidFill>
                  <a:schemeClr val="tx1"/>
                </a:solidFill>
                <a:latin typeface="Times New Roman" pitchFamily="18" charset="0"/>
                <a:cs typeface="Arial" charset="0"/>
              </a:defRPr>
            </a:lvl1pPr>
            <a:lvl2pPr marL="37931725" indent="-37474525" eaLnBrk="0" hangingPunct="0">
              <a:spcBef>
                <a:spcPct val="20000"/>
              </a:spcBef>
              <a:buClr>
                <a:srgbClr val="662D91"/>
              </a:buClr>
              <a:buChar char="–"/>
              <a:defRPr sz="2800">
                <a:solidFill>
                  <a:schemeClr val="tx1"/>
                </a:solidFill>
                <a:latin typeface="Times New Roman" pitchFamily="18" charset="0"/>
                <a:cs typeface="Arial" charset="0"/>
              </a:defRPr>
            </a:lvl2pPr>
            <a:lvl3pPr marL="1143000" indent="-228600" eaLnBrk="0" hangingPunct="0">
              <a:spcBef>
                <a:spcPct val="20000"/>
              </a:spcBef>
              <a:buClr>
                <a:srgbClr val="662D91"/>
              </a:buClr>
              <a:buChar char="•"/>
              <a:defRPr sz="2400">
                <a:solidFill>
                  <a:schemeClr val="tx1"/>
                </a:solidFill>
                <a:latin typeface="Times New Roman" pitchFamily="18" charset="0"/>
                <a:cs typeface="Arial" charset="0"/>
              </a:defRPr>
            </a:lvl3pPr>
            <a:lvl4pPr marL="1600200" indent="-228600" eaLnBrk="0" hangingPunct="0">
              <a:spcBef>
                <a:spcPct val="20000"/>
              </a:spcBef>
              <a:buClr>
                <a:srgbClr val="662D91"/>
              </a:buClr>
              <a:buChar char="–"/>
              <a:defRPr sz="2000">
                <a:solidFill>
                  <a:schemeClr val="tx1"/>
                </a:solidFill>
                <a:latin typeface="Times New Roman" pitchFamily="18" charset="0"/>
                <a:cs typeface="Arial" charset="0"/>
              </a:defRPr>
            </a:lvl4pPr>
            <a:lvl5pPr marL="2057400" indent="-228600" eaLnBrk="0" hangingPunct="0">
              <a:spcBef>
                <a:spcPct val="20000"/>
              </a:spcBef>
              <a:buClr>
                <a:srgbClr val="662D91"/>
              </a:buClr>
              <a:buChar char="»"/>
              <a:defRPr sz="2000">
                <a:solidFill>
                  <a:schemeClr val="tx1"/>
                </a:solidFill>
                <a:latin typeface="Times New Roman" pitchFamily="18" charset="0"/>
                <a:cs typeface="Arial" charset="0"/>
              </a:defRPr>
            </a:lvl5pPr>
            <a:lvl6pPr marL="25146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6pPr>
            <a:lvl7pPr marL="29718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7pPr>
            <a:lvl8pPr marL="34290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8pPr>
            <a:lvl9pPr marL="38862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9pPr>
          </a:lstStyle>
          <a:p>
            <a:pPr algn="ctr" eaLnBrk="1" hangingPunct="1">
              <a:spcBef>
                <a:spcPct val="0"/>
              </a:spcBef>
              <a:buClrTx/>
              <a:buFontTx/>
              <a:buNone/>
            </a:pPr>
            <a:fld id="{1090E254-4034-4A36-BA41-BBABBF2E845D}" type="slidenum">
              <a:rPr lang="en-US" altLang="en-US" sz="1000" b="0">
                <a:solidFill>
                  <a:schemeClr val="bg1"/>
                </a:solidFill>
                <a:latin typeface="Arial" charset="0"/>
                <a:ea typeface="ＭＳ Ｐゴシック" pitchFamily="34" charset="-128"/>
              </a:rPr>
              <a:pPr algn="ctr" eaLnBrk="1" hangingPunct="1">
                <a:spcBef>
                  <a:spcPct val="0"/>
                </a:spcBef>
                <a:buClrTx/>
                <a:buFontTx/>
                <a:buNone/>
              </a:pPr>
              <a:t>14</a:t>
            </a:fld>
            <a:endParaRPr lang="en-US" altLang="en-US" sz="1000" b="0">
              <a:solidFill>
                <a:schemeClr val="bg1"/>
              </a:solidFill>
              <a:latin typeface="Arial" charset="0"/>
              <a:ea typeface="ＭＳ Ｐゴシック" pitchFamily="34" charset="-128"/>
            </a:endParaRPr>
          </a:p>
        </p:txBody>
      </p:sp>
      <p:sp>
        <p:nvSpPr>
          <p:cNvPr id="2" name="Zástupný symbol pro číslo snímku 1"/>
          <p:cNvSpPr>
            <a:spLocks noGrp="1"/>
          </p:cNvSpPr>
          <p:nvPr>
            <p:ph type="sldNum" sz="quarter" idx="12"/>
          </p:nvPr>
        </p:nvSpPr>
        <p:spPr/>
        <p:txBody>
          <a:bodyPr/>
          <a:lstStyle/>
          <a:p>
            <a:fld id="{9494B6D5-A0B9-47D8-AD4D-9B608C1A07EE}" type="slidenum">
              <a:rPr lang="en-GB" smtClean="0"/>
              <a:pPr/>
              <a:t>14</a:t>
            </a:fld>
            <a:endParaRPr lang="en-GB"/>
          </a:p>
        </p:txBody>
      </p:sp>
    </p:spTree>
    <p:extLst>
      <p:ext uri="{BB962C8B-B14F-4D97-AF65-F5344CB8AC3E}">
        <p14:creationId xmlns:p14="http://schemas.microsoft.com/office/powerpoint/2010/main" val="10998073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idx="4294967295"/>
          </p:nvPr>
        </p:nvSpPr>
        <p:spPr/>
        <p:txBody>
          <a:bodyPr>
            <a:noAutofit/>
          </a:bodyPr>
          <a:lstStyle/>
          <a:p>
            <a:r>
              <a:rPr lang="cs-CZ" altLang="en-US" sz="3200" b="1" dirty="0" err="1" smtClean="0"/>
              <a:t>Ascription</a:t>
            </a:r>
            <a:r>
              <a:rPr lang="cs-CZ" altLang="en-US" sz="3200" b="1" dirty="0" smtClean="0"/>
              <a:t> versus </a:t>
            </a:r>
            <a:r>
              <a:rPr lang="cs-CZ" altLang="en-US" sz="3200" b="1" dirty="0" err="1"/>
              <a:t>A</a:t>
            </a:r>
            <a:r>
              <a:rPr lang="cs-CZ" altLang="en-US" sz="3200" b="1" dirty="0" err="1" smtClean="0"/>
              <a:t>chivement</a:t>
            </a:r>
            <a:r>
              <a:rPr lang="cs-CZ" altLang="en-US" sz="3200" b="1" dirty="0" smtClean="0"/>
              <a:t> </a:t>
            </a:r>
            <a:endParaRPr lang="en-US" altLang="en-US" sz="3200" b="1" dirty="0" smtClean="0"/>
          </a:p>
        </p:txBody>
      </p:sp>
      <p:sp>
        <p:nvSpPr>
          <p:cNvPr id="110595" name="Rectangle 3"/>
          <p:cNvSpPr>
            <a:spLocks noGrp="1" noChangeArrowheads="1"/>
          </p:cNvSpPr>
          <p:nvPr>
            <p:ph type="body" idx="4294967295"/>
          </p:nvPr>
        </p:nvSpPr>
        <p:spPr>
          <a:xfrm>
            <a:off x="539552" y="1556792"/>
            <a:ext cx="8229600" cy="4876800"/>
          </a:xfrm>
        </p:spPr>
        <p:txBody>
          <a:bodyPr>
            <a:normAutofit/>
          </a:bodyPr>
          <a:lstStyle/>
          <a:p>
            <a:r>
              <a:rPr lang="cs-CZ" altLang="en-US" sz="2800" dirty="0" err="1" smtClean="0"/>
              <a:t>What</a:t>
            </a:r>
            <a:r>
              <a:rPr lang="cs-CZ" altLang="en-US" sz="2800" dirty="0" smtClean="0"/>
              <a:t> </a:t>
            </a:r>
            <a:r>
              <a:rPr lang="cs-CZ" altLang="en-US" sz="2800" dirty="0" err="1" smtClean="0"/>
              <a:t>is</a:t>
            </a:r>
            <a:r>
              <a:rPr lang="cs-CZ" altLang="en-US" sz="2800" dirty="0" smtClean="0"/>
              <a:t> </a:t>
            </a:r>
            <a:r>
              <a:rPr lang="cs-CZ" altLang="en-US" sz="2800" i="1" dirty="0" err="1" smtClean="0"/>
              <a:t>ascription</a:t>
            </a:r>
            <a:r>
              <a:rPr lang="cs-CZ" altLang="en-US" sz="2800" dirty="0" smtClean="0"/>
              <a:t>?</a:t>
            </a:r>
          </a:p>
          <a:p>
            <a:pPr lvl="1"/>
            <a:r>
              <a:rPr lang="cs-CZ" altLang="en-US" dirty="0" err="1" smtClean="0"/>
              <a:t>How</a:t>
            </a:r>
            <a:r>
              <a:rPr lang="cs-CZ" altLang="en-US" dirty="0" smtClean="0"/>
              <a:t> </a:t>
            </a:r>
            <a:r>
              <a:rPr lang="cs-CZ" altLang="en-US" dirty="0" err="1" smtClean="0"/>
              <a:t>does</a:t>
            </a:r>
            <a:r>
              <a:rPr lang="cs-CZ" altLang="en-US" dirty="0" smtClean="0"/>
              <a:t> </a:t>
            </a:r>
            <a:r>
              <a:rPr lang="cs-CZ" altLang="en-US" dirty="0" err="1" smtClean="0"/>
              <a:t>acriptive</a:t>
            </a:r>
            <a:r>
              <a:rPr lang="cs-CZ" altLang="en-US" dirty="0" smtClean="0"/>
              <a:t> society </a:t>
            </a:r>
            <a:r>
              <a:rPr lang="cs-CZ" altLang="en-US" dirty="0" err="1" smtClean="0"/>
              <a:t>work</a:t>
            </a:r>
            <a:r>
              <a:rPr lang="cs-CZ" altLang="en-US" dirty="0" smtClean="0"/>
              <a:t>?</a:t>
            </a:r>
          </a:p>
          <a:p>
            <a:pPr marL="457200" lvl="1" indent="0">
              <a:buNone/>
            </a:pPr>
            <a:endParaRPr lang="cs-CZ" altLang="en-US" dirty="0" smtClean="0"/>
          </a:p>
          <a:p>
            <a:r>
              <a:rPr lang="cs-CZ" altLang="en-US" sz="2800" dirty="0" err="1" smtClean="0"/>
              <a:t>What</a:t>
            </a:r>
            <a:r>
              <a:rPr lang="cs-CZ" altLang="en-US" sz="2800" dirty="0" smtClean="0"/>
              <a:t> </a:t>
            </a:r>
            <a:r>
              <a:rPr lang="cs-CZ" altLang="en-US" sz="2800" dirty="0" err="1" smtClean="0"/>
              <a:t>is</a:t>
            </a:r>
            <a:r>
              <a:rPr lang="cs-CZ" altLang="en-US" sz="2800" dirty="0" smtClean="0"/>
              <a:t> </a:t>
            </a:r>
            <a:r>
              <a:rPr lang="cs-CZ" altLang="en-US" sz="2800" i="1" dirty="0" err="1" smtClean="0"/>
              <a:t>achivement</a:t>
            </a:r>
            <a:r>
              <a:rPr lang="cs-CZ" altLang="en-US" sz="2800" dirty="0" smtClean="0"/>
              <a:t>?</a:t>
            </a:r>
          </a:p>
          <a:p>
            <a:pPr lvl="1"/>
            <a:r>
              <a:rPr lang="cs-CZ" altLang="en-US" dirty="0" err="1" smtClean="0"/>
              <a:t>How</a:t>
            </a:r>
            <a:r>
              <a:rPr lang="cs-CZ" altLang="en-US" dirty="0" smtClean="0"/>
              <a:t> </a:t>
            </a:r>
            <a:r>
              <a:rPr lang="cs-CZ" altLang="en-US" dirty="0" err="1" smtClean="0"/>
              <a:t>does</a:t>
            </a:r>
            <a:r>
              <a:rPr lang="cs-CZ" altLang="en-US" dirty="0" smtClean="0"/>
              <a:t> </a:t>
            </a:r>
            <a:r>
              <a:rPr lang="cs-CZ" altLang="en-US" dirty="0" err="1" smtClean="0"/>
              <a:t>meritocratic</a:t>
            </a:r>
            <a:r>
              <a:rPr lang="cs-CZ" altLang="en-US" dirty="0" smtClean="0"/>
              <a:t> society </a:t>
            </a:r>
            <a:r>
              <a:rPr lang="cs-CZ" altLang="en-US" dirty="0" err="1" smtClean="0"/>
              <a:t>work</a:t>
            </a:r>
            <a:r>
              <a:rPr lang="cs-CZ" altLang="en-US" dirty="0" smtClean="0"/>
              <a:t>?</a:t>
            </a:r>
          </a:p>
          <a:p>
            <a:pPr marL="457200" lvl="1" indent="0">
              <a:buNone/>
            </a:pPr>
            <a:endParaRPr lang="cs-CZ" altLang="en-US" dirty="0" smtClean="0"/>
          </a:p>
          <a:p>
            <a:r>
              <a:rPr lang="cs-CZ" altLang="en-US" sz="2800" dirty="0" err="1" smtClean="0"/>
              <a:t>Why</a:t>
            </a:r>
            <a:r>
              <a:rPr lang="cs-CZ" altLang="en-US" sz="2800" dirty="0" smtClean="0"/>
              <a:t> </a:t>
            </a:r>
            <a:r>
              <a:rPr lang="cs-CZ" altLang="en-US" sz="2800" dirty="0" err="1" smtClean="0"/>
              <a:t>we</a:t>
            </a:r>
            <a:r>
              <a:rPr lang="cs-CZ" altLang="en-US" sz="2800" dirty="0" smtClean="0"/>
              <a:t> </a:t>
            </a:r>
            <a:r>
              <a:rPr lang="cs-CZ" altLang="en-US" sz="2800" dirty="0" err="1" smtClean="0"/>
              <a:t>should</a:t>
            </a:r>
            <a:r>
              <a:rPr lang="cs-CZ" altLang="en-US" sz="2800" dirty="0" smtClean="0"/>
              <a:t> </a:t>
            </a:r>
            <a:r>
              <a:rPr lang="cs-CZ" altLang="en-US" sz="2800" dirty="0" err="1" smtClean="0"/>
              <a:t>strive</a:t>
            </a:r>
            <a:r>
              <a:rPr lang="cs-CZ" altLang="en-US" sz="2800" dirty="0" smtClean="0"/>
              <a:t> </a:t>
            </a:r>
            <a:r>
              <a:rPr lang="cs-CZ" altLang="en-US" sz="2800" dirty="0" err="1" smtClean="0"/>
              <a:t>for</a:t>
            </a:r>
            <a:r>
              <a:rPr lang="cs-CZ" altLang="en-US" sz="2800" dirty="0" smtClean="0"/>
              <a:t> </a:t>
            </a:r>
            <a:r>
              <a:rPr lang="cs-CZ" altLang="en-US" sz="2800" i="1" dirty="0" err="1" smtClean="0"/>
              <a:t>meritocratic</a:t>
            </a:r>
            <a:r>
              <a:rPr lang="cs-CZ" altLang="en-US" sz="2800" i="1" dirty="0" smtClean="0"/>
              <a:t> </a:t>
            </a:r>
            <a:r>
              <a:rPr lang="cs-CZ" altLang="en-US" sz="2800" i="1" dirty="0" err="1" smtClean="0"/>
              <a:t>societies</a:t>
            </a:r>
            <a:r>
              <a:rPr lang="cs-CZ" altLang="en-US" sz="2800" dirty="0" smtClean="0"/>
              <a:t>?</a:t>
            </a:r>
          </a:p>
          <a:p>
            <a:pPr lvl="1"/>
            <a:r>
              <a:rPr lang="cs-CZ" altLang="en-US" dirty="0" err="1" smtClean="0"/>
              <a:t>Discussion</a:t>
            </a:r>
            <a:endParaRPr lang="cs-CZ" altLang="en-US" dirty="0" smtClean="0"/>
          </a:p>
        </p:txBody>
      </p:sp>
    </p:spTree>
    <p:custDataLst>
      <p:tags r:id="rId1"/>
    </p:custDataLst>
    <p:extLst>
      <p:ext uri="{BB962C8B-B14F-4D97-AF65-F5344CB8AC3E}">
        <p14:creationId xmlns:p14="http://schemas.microsoft.com/office/powerpoint/2010/main" val="2286484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fontScale="90000"/>
          </a:bodyPr>
          <a:lstStyle/>
          <a:p>
            <a:r>
              <a:rPr lang="en-US" altLang="en-US" sz="4000" b="1" dirty="0" smtClean="0"/>
              <a:t>Three basic models</a:t>
            </a:r>
            <a:r>
              <a:rPr lang="cs-CZ" altLang="en-US" sz="4000" b="1" dirty="0" smtClean="0"/>
              <a:t> </a:t>
            </a:r>
            <a:r>
              <a:rPr lang="cs-CZ" altLang="en-US" sz="4000" b="1" dirty="0" err="1" smtClean="0"/>
              <a:t>of</a:t>
            </a:r>
            <a:r>
              <a:rPr lang="cs-CZ" altLang="en-US" sz="4000" b="1" dirty="0" smtClean="0"/>
              <a:t> </a:t>
            </a:r>
            <a:r>
              <a:rPr lang="cs-CZ" altLang="en-US" sz="4000" b="1" dirty="0" err="1" smtClean="0"/>
              <a:t>social</a:t>
            </a:r>
            <a:r>
              <a:rPr lang="cs-CZ" altLang="en-US" sz="4000" b="1" dirty="0" smtClean="0"/>
              <a:t> </a:t>
            </a:r>
            <a:r>
              <a:rPr lang="cs-CZ" altLang="en-US" sz="4000" b="1" dirty="0" err="1" smtClean="0"/>
              <a:t>stratification</a:t>
            </a:r>
            <a:endParaRPr lang="en-US" altLang="en-US" sz="4000" b="1" dirty="0" smtClean="0"/>
          </a:p>
        </p:txBody>
      </p:sp>
      <p:sp>
        <p:nvSpPr>
          <p:cNvPr id="11267" name="Rectangle 3"/>
          <p:cNvSpPr>
            <a:spLocks noGrp="1" noChangeArrowheads="1"/>
          </p:cNvSpPr>
          <p:nvPr>
            <p:ph type="body" idx="1"/>
          </p:nvPr>
        </p:nvSpPr>
        <p:spPr>
          <a:xfrm>
            <a:off x="457200" y="1988840"/>
            <a:ext cx="8229600" cy="4137323"/>
          </a:xfrm>
        </p:spPr>
        <p:txBody>
          <a:bodyPr/>
          <a:lstStyle/>
          <a:p>
            <a:r>
              <a:rPr lang="en-US" altLang="en-US" dirty="0" smtClean="0"/>
              <a:t>Slavery—ownership of certain people</a:t>
            </a:r>
          </a:p>
          <a:p>
            <a:endParaRPr lang="en-US" altLang="en-US" sz="2000" dirty="0" smtClean="0"/>
          </a:p>
          <a:p>
            <a:r>
              <a:rPr lang="en-US" altLang="en-US" dirty="0" smtClean="0"/>
              <a:t>Caste—status for life</a:t>
            </a:r>
          </a:p>
          <a:p>
            <a:endParaRPr lang="en-US" altLang="en-US" sz="2000" dirty="0" smtClean="0"/>
          </a:p>
          <a:p>
            <a:r>
              <a:rPr lang="en-US" altLang="en-US" dirty="0" smtClean="0"/>
              <a:t>Class—positions based on economics</a:t>
            </a:r>
          </a:p>
        </p:txBody>
      </p:sp>
      <p:sp>
        <p:nvSpPr>
          <p:cNvPr id="11268" name="Slide Number Placeholder 3"/>
          <p:cNvSpPr txBox="1">
            <a:spLocks noGrp="1"/>
          </p:cNvSpPr>
          <p:nvPr/>
        </p:nvSpPr>
        <p:spPr bwMode="auto">
          <a:xfrm>
            <a:off x="8223250" y="6505575"/>
            <a:ext cx="60325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662D91"/>
              </a:buClr>
              <a:buChar char="•"/>
              <a:defRPr sz="3200">
                <a:solidFill>
                  <a:schemeClr val="tx1"/>
                </a:solidFill>
                <a:latin typeface="Times New Roman" pitchFamily="18" charset="0"/>
                <a:cs typeface="Arial" charset="0"/>
              </a:defRPr>
            </a:lvl1pPr>
            <a:lvl2pPr marL="37931725" indent="-37474525" eaLnBrk="0" hangingPunct="0">
              <a:spcBef>
                <a:spcPct val="20000"/>
              </a:spcBef>
              <a:buClr>
                <a:srgbClr val="662D91"/>
              </a:buClr>
              <a:buChar char="–"/>
              <a:defRPr sz="2800">
                <a:solidFill>
                  <a:schemeClr val="tx1"/>
                </a:solidFill>
                <a:latin typeface="Times New Roman" pitchFamily="18" charset="0"/>
                <a:cs typeface="Arial" charset="0"/>
              </a:defRPr>
            </a:lvl2pPr>
            <a:lvl3pPr marL="1143000" indent="-228600" eaLnBrk="0" hangingPunct="0">
              <a:spcBef>
                <a:spcPct val="20000"/>
              </a:spcBef>
              <a:buClr>
                <a:srgbClr val="662D91"/>
              </a:buClr>
              <a:buChar char="•"/>
              <a:defRPr sz="2400">
                <a:solidFill>
                  <a:schemeClr val="tx1"/>
                </a:solidFill>
                <a:latin typeface="Times New Roman" pitchFamily="18" charset="0"/>
                <a:cs typeface="Arial" charset="0"/>
              </a:defRPr>
            </a:lvl3pPr>
            <a:lvl4pPr marL="1600200" indent="-228600" eaLnBrk="0" hangingPunct="0">
              <a:spcBef>
                <a:spcPct val="20000"/>
              </a:spcBef>
              <a:buClr>
                <a:srgbClr val="662D91"/>
              </a:buClr>
              <a:buChar char="–"/>
              <a:defRPr sz="2000">
                <a:solidFill>
                  <a:schemeClr val="tx1"/>
                </a:solidFill>
                <a:latin typeface="Times New Roman" pitchFamily="18" charset="0"/>
                <a:cs typeface="Arial" charset="0"/>
              </a:defRPr>
            </a:lvl4pPr>
            <a:lvl5pPr marL="2057400" indent="-228600" eaLnBrk="0" hangingPunct="0">
              <a:spcBef>
                <a:spcPct val="20000"/>
              </a:spcBef>
              <a:buClr>
                <a:srgbClr val="662D91"/>
              </a:buClr>
              <a:buChar char="»"/>
              <a:defRPr sz="2000">
                <a:solidFill>
                  <a:schemeClr val="tx1"/>
                </a:solidFill>
                <a:latin typeface="Times New Roman" pitchFamily="18" charset="0"/>
                <a:cs typeface="Arial" charset="0"/>
              </a:defRPr>
            </a:lvl5pPr>
            <a:lvl6pPr marL="25146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6pPr>
            <a:lvl7pPr marL="29718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7pPr>
            <a:lvl8pPr marL="34290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8pPr>
            <a:lvl9pPr marL="38862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9pPr>
          </a:lstStyle>
          <a:p>
            <a:pPr algn="ctr" eaLnBrk="1" hangingPunct="1">
              <a:spcBef>
                <a:spcPct val="0"/>
              </a:spcBef>
              <a:buClrTx/>
              <a:buFontTx/>
              <a:buNone/>
            </a:pPr>
            <a:fld id="{02BF5B4C-1C75-42F3-A5F1-CC342D316680}" type="slidenum">
              <a:rPr lang="en-US" altLang="en-US" sz="1000" b="0">
                <a:solidFill>
                  <a:schemeClr val="bg1"/>
                </a:solidFill>
                <a:latin typeface="Arial" charset="0"/>
                <a:ea typeface="ＭＳ Ｐゴシック" pitchFamily="34" charset="-128"/>
              </a:rPr>
              <a:pPr algn="ctr" eaLnBrk="1" hangingPunct="1">
                <a:spcBef>
                  <a:spcPct val="0"/>
                </a:spcBef>
                <a:buClrTx/>
                <a:buFontTx/>
                <a:buNone/>
              </a:pPr>
              <a:t>16</a:t>
            </a:fld>
            <a:endParaRPr lang="en-US" altLang="en-US" sz="1000" b="0">
              <a:solidFill>
                <a:schemeClr val="bg1"/>
              </a:solidFill>
              <a:latin typeface="Arial" charset="0"/>
              <a:ea typeface="ＭＳ Ｐゴシック" pitchFamily="34" charset="-128"/>
            </a:endParaRPr>
          </a:p>
        </p:txBody>
      </p:sp>
    </p:spTree>
    <p:extLst>
      <p:ext uri="{BB962C8B-B14F-4D97-AF65-F5344CB8AC3E}">
        <p14:creationId xmlns:p14="http://schemas.microsoft.com/office/powerpoint/2010/main" val="28502234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16632"/>
            <a:ext cx="8568952" cy="6624736"/>
          </a:xfrm>
        </p:spPr>
        <p:txBody>
          <a:bodyPr>
            <a:normAutofit fontScale="70000" lnSpcReduction="20000"/>
          </a:bodyPr>
          <a:lstStyle/>
          <a:p>
            <a:pPr algn="l"/>
            <a:r>
              <a:rPr lang="en-GB" sz="4100" b="1" dirty="0" smtClean="0">
                <a:solidFill>
                  <a:schemeClr val="tx1"/>
                </a:solidFill>
              </a:rPr>
              <a:t>Fathers of social classes are Karl Marx and Max Weber</a:t>
            </a:r>
          </a:p>
          <a:p>
            <a:pPr marL="457200" indent="-457200" algn="l">
              <a:buFontTx/>
              <a:buChar char="-"/>
            </a:pPr>
            <a:endParaRPr lang="en-GB" b="1" dirty="0" smtClean="0">
              <a:solidFill>
                <a:schemeClr val="tx1"/>
              </a:solidFill>
            </a:endParaRPr>
          </a:p>
          <a:p>
            <a:pPr marL="457200" indent="-457200" algn="l">
              <a:buFontTx/>
              <a:buChar char="-"/>
            </a:pPr>
            <a:r>
              <a:rPr lang="en-GB" sz="3400" b="1" dirty="0" smtClean="0">
                <a:solidFill>
                  <a:schemeClr val="tx1"/>
                </a:solidFill>
              </a:rPr>
              <a:t>Karl Marx (1818–1883)</a:t>
            </a:r>
            <a:r>
              <a:rPr lang="en-GB" sz="3400" dirty="0" smtClean="0">
                <a:solidFill>
                  <a:schemeClr val="tx1"/>
                </a:solidFill>
              </a:rPr>
              <a:t>, </a:t>
            </a:r>
            <a:r>
              <a:rPr lang="cs-CZ" sz="3400" dirty="0" smtClean="0">
                <a:solidFill>
                  <a:schemeClr val="tx1"/>
                </a:solidFill>
              </a:rPr>
              <a:t>G</a:t>
            </a:r>
            <a:r>
              <a:rPr lang="en-GB" sz="3400" dirty="0" err="1" smtClean="0">
                <a:solidFill>
                  <a:schemeClr val="tx1"/>
                </a:solidFill>
              </a:rPr>
              <a:t>erman</a:t>
            </a:r>
            <a:r>
              <a:rPr lang="en-GB" sz="3400" dirty="0" smtClean="0">
                <a:solidFill>
                  <a:schemeClr val="tx1"/>
                </a:solidFill>
              </a:rPr>
              <a:t> philosopher, economist, sociologist.  </a:t>
            </a:r>
          </a:p>
          <a:p>
            <a:pPr marL="457200" indent="-457200" algn="l">
              <a:buFontTx/>
              <a:buChar char="-"/>
            </a:pPr>
            <a:r>
              <a:rPr lang="en-GB" sz="3400" dirty="0" smtClean="0">
                <a:solidFill>
                  <a:schemeClr val="tx1"/>
                </a:solidFill>
              </a:rPr>
              <a:t>Two classes in </a:t>
            </a:r>
            <a:r>
              <a:rPr lang="en-GB" sz="3400" dirty="0" err="1" smtClean="0">
                <a:solidFill>
                  <a:schemeClr val="tx1"/>
                </a:solidFill>
              </a:rPr>
              <a:t>moder</a:t>
            </a:r>
            <a:r>
              <a:rPr lang="cs-CZ" sz="3400" dirty="0" smtClean="0">
                <a:solidFill>
                  <a:schemeClr val="tx1"/>
                </a:solidFill>
              </a:rPr>
              <a:t>n</a:t>
            </a:r>
            <a:r>
              <a:rPr lang="en-GB" sz="3400" dirty="0" smtClean="0">
                <a:solidFill>
                  <a:schemeClr val="tx1"/>
                </a:solidFill>
              </a:rPr>
              <a:t> society: class antagonisms under capitalism between the bourgeoisie and proletariat</a:t>
            </a:r>
          </a:p>
          <a:p>
            <a:pPr marL="457200" indent="-457200" algn="l">
              <a:buFontTx/>
              <a:buChar char="-"/>
            </a:pPr>
            <a:r>
              <a:rPr lang="en-GB" sz="3400" dirty="0" smtClean="0">
                <a:solidFill>
                  <a:schemeClr val="tx1"/>
                </a:solidFill>
              </a:rPr>
              <a:t>Classes are defined by the relationship to production</a:t>
            </a:r>
          </a:p>
          <a:p>
            <a:pPr marL="914400" lvl="1" indent="-457200" algn="l">
              <a:buFontTx/>
              <a:buChar char="-"/>
            </a:pPr>
            <a:r>
              <a:rPr lang="en-GB" sz="3400" dirty="0" smtClean="0">
                <a:solidFill>
                  <a:schemeClr val="tx1"/>
                </a:solidFill>
              </a:rPr>
              <a:t>Bourgeoisie owns means of production</a:t>
            </a:r>
          </a:p>
          <a:p>
            <a:pPr marL="914400" lvl="1" indent="-457200" algn="l">
              <a:buFontTx/>
              <a:buChar char="-"/>
            </a:pPr>
            <a:r>
              <a:rPr lang="en-GB" sz="3400" dirty="0" smtClean="0">
                <a:solidFill>
                  <a:schemeClr val="tx1"/>
                </a:solidFill>
              </a:rPr>
              <a:t>Proletariat owns just labour power</a:t>
            </a:r>
          </a:p>
          <a:p>
            <a:pPr marL="457200" indent="-457200" algn="l">
              <a:buFontTx/>
              <a:buChar char="-"/>
            </a:pPr>
            <a:r>
              <a:rPr lang="en-GB" sz="3400" dirty="0" smtClean="0">
                <a:solidFill>
                  <a:schemeClr val="tx1"/>
                </a:solidFill>
              </a:rPr>
              <a:t>This is the problem of modern society</a:t>
            </a:r>
          </a:p>
          <a:p>
            <a:pPr marL="457200" indent="-457200" algn="l">
              <a:buFontTx/>
              <a:buChar char="-"/>
            </a:pPr>
            <a:endParaRPr lang="en-GB" sz="3400" dirty="0" smtClean="0">
              <a:solidFill>
                <a:schemeClr val="tx1"/>
              </a:solidFill>
            </a:endParaRPr>
          </a:p>
          <a:p>
            <a:pPr marL="457200" indent="-457200" algn="l">
              <a:buFontTx/>
              <a:buChar char="-"/>
            </a:pPr>
            <a:r>
              <a:rPr lang="en-GB" sz="3400" b="1" dirty="0" smtClean="0">
                <a:solidFill>
                  <a:schemeClr val="tx1"/>
                </a:solidFill>
              </a:rPr>
              <a:t>Max Weber (1864–1920)</a:t>
            </a:r>
            <a:r>
              <a:rPr lang="en-GB" sz="3400" dirty="0" smtClean="0">
                <a:solidFill>
                  <a:schemeClr val="tx1"/>
                </a:solidFill>
              </a:rPr>
              <a:t>, </a:t>
            </a:r>
            <a:r>
              <a:rPr lang="cs-CZ" sz="3400" dirty="0" smtClean="0">
                <a:solidFill>
                  <a:schemeClr val="tx1"/>
                </a:solidFill>
              </a:rPr>
              <a:t>G</a:t>
            </a:r>
            <a:r>
              <a:rPr lang="en-GB" sz="3400" dirty="0" err="1" smtClean="0">
                <a:solidFill>
                  <a:schemeClr val="tx1"/>
                </a:solidFill>
              </a:rPr>
              <a:t>erman</a:t>
            </a:r>
            <a:r>
              <a:rPr lang="en-GB" sz="3400" dirty="0" smtClean="0">
                <a:solidFill>
                  <a:schemeClr val="tx1"/>
                </a:solidFill>
              </a:rPr>
              <a:t> sociologist, philosopher, and political economist </a:t>
            </a:r>
          </a:p>
          <a:p>
            <a:pPr marL="457200" indent="-457200" algn="l">
              <a:buFontTx/>
              <a:buChar char="-"/>
            </a:pPr>
            <a:r>
              <a:rPr lang="en-GB" sz="3400" dirty="0" smtClean="0">
                <a:solidFill>
                  <a:schemeClr val="tx1"/>
                </a:solidFill>
              </a:rPr>
              <a:t>Class position means the labour market position</a:t>
            </a:r>
          </a:p>
          <a:p>
            <a:pPr marL="457200" indent="-457200" algn="l">
              <a:buFontTx/>
              <a:buChar char="-"/>
            </a:pPr>
            <a:r>
              <a:rPr lang="en-GB" sz="3400" dirty="0" smtClean="0">
                <a:solidFill>
                  <a:schemeClr val="tx1"/>
                </a:solidFill>
              </a:rPr>
              <a:t>Jobs</a:t>
            </a:r>
          </a:p>
          <a:p>
            <a:pPr marL="457200" indent="-457200" algn="l">
              <a:buFontTx/>
              <a:buChar char="-"/>
            </a:pPr>
            <a:r>
              <a:rPr lang="en-GB" sz="3400" dirty="0" smtClean="0">
                <a:solidFill>
                  <a:schemeClr val="tx1"/>
                </a:solidFill>
              </a:rPr>
              <a:t>Many classes and specific behaviour (explanation!)</a:t>
            </a:r>
          </a:p>
          <a:p>
            <a:pPr algn="l"/>
            <a:r>
              <a:rPr lang="en-GB" sz="3400" dirty="0" smtClean="0">
                <a:solidFill>
                  <a:schemeClr val="tx1"/>
                </a:solidFill>
              </a:rPr>
              <a:t>  </a:t>
            </a:r>
          </a:p>
          <a:p>
            <a:pPr marL="457200" indent="-457200" algn="l">
              <a:buFontTx/>
              <a:buChar char="-"/>
            </a:pPr>
            <a:endParaRPr lang="en-GB" dirty="0" smtClean="0">
              <a:solidFill>
                <a:schemeClr val="tx1"/>
              </a:solidFill>
            </a:endParaRPr>
          </a:p>
          <a:p>
            <a:pPr marL="457200" indent="-457200" algn="l">
              <a:buFontTx/>
              <a:buChar char="-"/>
            </a:pPr>
            <a:endParaRPr lang="en-GB" dirty="0">
              <a:solidFill>
                <a:schemeClr val="tx1"/>
              </a:solidFill>
            </a:endParaRPr>
          </a:p>
        </p:txBody>
      </p:sp>
    </p:spTree>
    <p:extLst>
      <p:ext uri="{BB962C8B-B14F-4D97-AF65-F5344CB8AC3E}">
        <p14:creationId xmlns:p14="http://schemas.microsoft.com/office/powerpoint/2010/main" val="19125688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5"/>
          <p:cNvSpPr>
            <a:spLocks noGrp="1"/>
          </p:cNvSpPr>
          <p:nvPr>
            <p:ph type="title"/>
          </p:nvPr>
        </p:nvSpPr>
        <p:spPr>
          <a:xfrm>
            <a:off x="381000" y="533400"/>
            <a:ext cx="8458200" cy="1143000"/>
          </a:xfrm>
        </p:spPr>
        <p:txBody>
          <a:bodyPr>
            <a:normAutofit fontScale="90000"/>
          </a:bodyPr>
          <a:lstStyle/>
          <a:p>
            <a:r>
              <a:rPr lang="en-US" altLang="en-US" sz="4000" dirty="0" smtClean="0"/>
              <a:t>Standards of Equality – what should be the goal?</a:t>
            </a:r>
          </a:p>
        </p:txBody>
      </p:sp>
      <p:sp>
        <p:nvSpPr>
          <p:cNvPr id="16388" name="Slide Number Placeholder 4"/>
          <p:cNvSpPr>
            <a:spLocks noGrp="1"/>
          </p:cNvSpPr>
          <p:nvPr>
            <p:ph type="sldNum" sz="quarter" idx="11"/>
          </p:nvPr>
        </p:nvSpPr>
        <p:spPr/>
        <p:txBody>
          <a:bodyPr/>
          <a:lstStyle/>
          <a:p>
            <a:pPr fontAlgn="base">
              <a:spcBef>
                <a:spcPct val="0"/>
              </a:spcBef>
              <a:spcAft>
                <a:spcPct val="0"/>
              </a:spcAft>
              <a:defRPr/>
            </a:pPr>
            <a:fld id="{5D80AF70-8A3C-4505-9AF1-58A31F2C1EF3}" type="slidenum">
              <a:rPr lang="en-US" smtClean="0"/>
              <a:pPr fontAlgn="base">
                <a:spcBef>
                  <a:spcPct val="0"/>
                </a:spcBef>
                <a:spcAft>
                  <a:spcPct val="0"/>
                </a:spcAft>
                <a:defRPr/>
              </a:pPr>
              <a:t>18</a:t>
            </a:fld>
            <a:endParaRPr lang="en-US" smtClean="0"/>
          </a:p>
        </p:txBody>
      </p:sp>
      <p:sp>
        <p:nvSpPr>
          <p:cNvPr id="20485" name="Content Placeholder 6"/>
          <p:cNvSpPr>
            <a:spLocks noGrp="1"/>
          </p:cNvSpPr>
          <p:nvPr>
            <p:ph sz="half" idx="1"/>
          </p:nvPr>
        </p:nvSpPr>
        <p:spPr>
          <a:xfrm>
            <a:off x="381000" y="2022475"/>
            <a:ext cx="8458200" cy="4302125"/>
          </a:xfrm>
        </p:spPr>
        <p:txBody>
          <a:bodyPr/>
          <a:lstStyle/>
          <a:p>
            <a:r>
              <a:rPr lang="en-US" altLang="en-US" sz="2400" b="1" dirty="0" smtClean="0"/>
              <a:t>Ontological equality</a:t>
            </a:r>
            <a:r>
              <a:rPr lang="en-US" altLang="en-US" sz="2400" dirty="0" smtClean="0"/>
              <a:t> - everyone is created equal. Goal is equal respect and status within the culture.</a:t>
            </a:r>
          </a:p>
          <a:p>
            <a:r>
              <a:rPr lang="en-US" altLang="en-US" sz="2400" b="1" dirty="0" smtClean="0"/>
              <a:t>Equality of Condition – </a:t>
            </a:r>
            <a:r>
              <a:rPr lang="en-US" altLang="en-US" sz="2400" dirty="0" smtClean="0"/>
              <a:t>“level playing field,” same starting point for everyone. Goals may include increasing diversity &amp; using affirmative action.</a:t>
            </a:r>
          </a:p>
          <a:p>
            <a:r>
              <a:rPr lang="en-US" altLang="en-US" sz="2400" b="1" dirty="0" smtClean="0"/>
              <a:t>Equality of Opportunity - </a:t>
            </a:r>
            <a:r>
              <a:rPr lang="en-US" altLang="en-US" sz="2400" dirty="0" smtClean="0"/>
              <a:t>inequality of condition is acceptable as long as everyone has the same opportunities for advancement and is judged by the same standards</a:t>
            </a:r>
          </a:p>
          <a:p>
            <a:pPr marL="742950" lvl="1" indent="-285750"/>
            <a:r>
              <a:rPr lang="en-US" altLang="en-US" dirty="0" smtClean="0"/>
              <a:t> Fits most closely with modern capitalist society</a:t>
            </a:r>
          </a:p>
          <a:p>
            <a:pPr marL="742950" lvl="1" indent="-285750"/>
            <a:endParaRPr lang="en-US" altLang="en-US" sz="2400" dirty="0" smtClean="0"/>
          </a:p>
          <a:p>
            <a:pPr marL="742950" lvl="1" indent="-285750"/>
            <a:endParaRPr lang="en-US" altLang="en-US" dirty="0" smtClean="0"/>
          </a:p>
          <a:p>
            <a:endParaRPr lang="en-US" altLang="en-US" sz="2400" dirty="0" smtClean="0"/>
          </a:p>
          <a:p>
            <a:endParaRPr lang="en-US" altLang="en-US" dirty="0" smtClean="0"/>
          </a:p>
          <a:p>
            <a:pPr>
              <a:buFont typeface="Wingdings" pitchFamily="2" charset="2"/>
              <a:buNone/>
            </a:pPr>
            <a:endParaRPr lang="en-US" altLang="en-US" dirty="0" smtClean="0"/>
          </a:p>
        </p:txBody>
      </p:sp>
    </p:spTree>
    <p:custDataLst>
      <p:tags r:id="rId1"/>
    </p:custDataLst>
    <p:extLst>
      <p:ext uri="{BB962C8B-B14F-4D97-AF65-F5344CB8AC3E}">
        <p14:creationId xmlns:p14="http://schemas.microsoft.com/office/powerpoint/2010/main" val="3576488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idx="4294967295"/>
          </p:nvPr>
        </p:nvSpPr>
        <p:spPr>
          <a:xfrm>
            <a:off x="0" y="274638"/>
            <a:ext cx="9144000" cy="1143000"/>
          </a:xfrm>
        </p:spPr>
        <p:txBody>
          <a:bodyPr>
            <a:noAutofit/>
          </a:bodyPr>
          <a:lstStyle/>
          <a:p>
            <a:r>
              <a:rPr lang="en-US" altLang="en-US" sz="3600" b="1" dirty="0" smtClean="0"/>
              <a:t>On what dimensions does stratification exist?  </a:t>
            </a:r>
          </a:p>
        </p:txBody>
      </p:sp>
      <p:sp>
        <p:nvSpPr>
          <p:cNvPr id="104451" name="Rectangle 3"/>
          <p:cNvSpPr>
            <a:spLocks noGrp="1" noChangeArrowheads="1"/>
          </p:cNvSpPr>
          <p:nvPr>
            <p:ph type="body" idx="4294967295"/>
          </p:nvPr>
        </p:nvSpPr>
        <p:spPr>
          <a:xfrm>
            <a:off x="457200" y="1600200"/>
            <a:ext cx="8229600" cy="4997152"/>
          </a:xfrm>
        </p:spPr>
        <p:txBody>
          <a:bodyPr>
            <a:normAutofit/>
          </a:bodyPr>
          <a:lstStyle/>
          <a:p>
            <a:r>
              <a:rPr lang="en-US" altLang="en-US" sz="2400" dirty="0" smtClean="0"/>
              <a:t>Assets, wealth, money (“class” views)</a:t>
            </a:r>
            <a:r>
              <a:rPr lang="cs-CZ" altLang="en-US" sz="2400" dirty="0" smtClean="0"/>
              <a:t> = </a:t>
            </a:r>
            <a:r>
              <a:rPr lang="cs-CZ" altLang="en-US" sz="2400" dirty="0" err="1" smtClean="0"/>
              <a:t>Labour</a:t>
            </a:r>
            <a:r>
              <a:rPr lang="cs-CZ" altLang="en-US" sz="2400" dirty="0" smtClean="0"/>
              <a:t> market</a:t>
            </a:r>
            <a:endParaRPr lang="en-US" altLang="en-US" sz="2400" dirty="0" smtClean="0"/>
          </a:p>
          <a:p>
            <a:r>
              <a:rPr lang="en-US" altLang="en-US" sz="2400" dirty="0" smtClean="0"/>
              <a:t>Prestige, respect (“status” views)</a:t>
            </a:r>
          </a:p>
          <a:p>
            <a:r>
              <a:rPr lang="en-US" altLang="en-US" sz="2400" dirty="0" smtClean="0"/>
              <a:t>Education, occupation, income (“socioeconomic status” view)</a:t>
            </a:r>
          </a:p>
          <a:p>
            <a:r>
              <a:rPr lang="en-US" altLang="en-US" sz="2400" dirty="0" smtClean="0"/>
              <a:t>Power and influence (“power” view)</a:t>
            </a:r>
            <a:endParaRPr lang="cs-CZ" altLang="en-US" sz="2400" dirty="0" smtClean="0"/>
          </a:p>
          <a:p>
            <a:endParaRPr lang="en-US" altLang="en-US" sz="2400" dirty="0" smtClean="0"/>
          </a:p>
          <a:p>
            <a:r>
              <a:rPr lang="en-US" altLang="en-US" sz="2400" dirty="0" smtClean="0"/>
              <a:t>The debate is over which is </a:t>
            </a:r>
            <a:r>
              <a:rPr lang="cs-CZ" altLang="en-US" sz="2400" dirty="0" err="1" smtClean="0"/>
              <a:t>the</a:t>
            </a:r>
            <a:r>
              <a:rPr lang="cs-CZ" altLang="en-US" sz="2400" dirty="0" smtClean="0"/>
              <a:t> </a:t>
            </a:r>
            <a:r>
              <a:rPr lang="en-US" altLang="en-US" sz="2400" dirty="0" smtClean="0"/>
              <a:t>most important or most basic</a:t>
            </a:r>
            <a:endParaRPr lang="cs-CZ" altLang="en-US" sz="2400" dirty="0" smtClean="0"/>
          </a:p>
          <a:p>
            <a:r>
              <a:rPr lang="en-US" altLang="en-US" sz="2400" dirty="0" smtClean="0"/>
              <a:t>Three main dimensions of stratification</a:t>
            </a:r>
            <a:r>
              <a:rPr lang="cs-CZ" altLang="en-US" sz="2400" dirty="0" smtClean="0"/>
              <a:t> are</a:t>
            </a:r>
            <a:r>
              <a:rPr lang="en-US" altLang="en-US" sz="2400" dirty="0" smtClean="0"/>
              <a:t>: </a:t>
            </a:r>
            <a:r>
              <a:rPr lang="en-US" altLang="en-US" sz="2400" b="1" dirty="0" smtClean="0"/>
              <a:t>power</a:t>
            </a:r>
            <a:r>
              <a:rPr lang="en-US" altLang="en-US" sz="2400" dirty="0" smtClean="0"/>
              <a:t>, </a:t>
            </a:r>
            <a:r>
              <a:rPr lang="en-US" altLang="en-US" sz="2400" b="1" dirty="0" smtClean="0"/>
              <a:t>economic capital</a:t>
            </a:r>
            <a:r>
              <a:rPr lang="en-US" altLang="en-US" sz="2400" dirty="0" smtClean="0"/>
              <a:t>, </a:t>
            </a:r>
            <a:r>
              <a:rPr lang="en-US" altLang="en-US" sz="2400" b="1" dirty="0" smtClean="0"/>
              <a:t>prestige</a:t>
            </a:r>
            <a:endParaRPr lang="cs-CZ" altLang="en-US" sz="2400" b="1" dirty="0" smtClean="0"/>
          </a:p>
          <a:p>
            <a:endParaRPr lang="cs-CZ" altLang="en-US" sz="2400" b="1" dirty="0" smtClean="0"/>
          </a:p>
          <a:p>
            <a:r>
              <a:rPr lang="cs-CZ" altLang="en-US" sz="2400" dirty="0" smtClean="0"/>
              <a:t>Basic </a:t>
            </a:r>
            <a:r>
              <a:rPr lang="cs-CZ" altLang="en-US" sz="2400" i="1" u="sng" dirty="0" err="1"/>
              <a:t>S</a:t>
            </a:r>
            <a:r>
              <a:rPr lang="cs-CZ" altLang="en-US" sz="2400" i="1" u="sng" dirty="0" err="1" smtClean="0"/>
              <a:t>ocial</a:t>
            </a:r>
            <a:r>
              <a:rPr lang="cs-CZ" altLang="en-US" sz="2400" i="1" u="sng" dirty="0" smtClean="0"/>
              <a:t> </a:t>
            </a:r>
            <a:r>
              <a:rPr lang="cs-CZ" altLang="en-US" sz="2400" i="1" u="sng" dirty="0" err="1"/>
              <a:t>S</a:t>
            </a:r>
            <a:r>
              <a:rPr lang="cs-CZ" altLang="en-US" sz="2400" i="1" u="sng" dirty="0" err="1" smtClean="0"/>
              <a:t>tratification</a:t>
            </a:r>
            <a:r>
              <a:rPr lang="cs-CZ" altLang="en-US" sz="2400" i="1" u="sng" dirty="0" smtClean="0"/>
              <a:t> </a:t>
            </a:r>
            <a:r>
              <a:rPr lang="cs-CZ" altLang="en-US" sz="2400" i="1" u="sng" dirty="0" err="1" smtClean="0"/>
              <a:t>Cube</a:t>
            </a:r>
            <a:r>
              <a:rPr lang="cs-CZ" altLang="en-US" sz="2400" i="1" u="sng" dirty="0" smtClean="0"/>
              <a:t>:  3 </a:t>
            </a:r>
            <a:r>
              <a:rPr lang="cs-CZ" altLang="en-US" sz="2400" i="1" u="sng" dirty="0" err="1" smtClean="0"/>
              <a:t>dimensions</a:t>
            </a:r>
            <a:endParaRPr lang="cs-CZ" altLang="en-US" sz="2400" i="1" u="sng" dirty="0" smtClean="0"/>
          </a:p>
          <a:p>
            <a:endParaRPr lang="en-US" altLang="en-US" sz="2400" dirty="0" smtClean="0">
              <a:solidFill>
                <a:srgbClr val="C00000"/>
              </a:solidFill>
            </a:endParaRPr>
          </a:p>
        </p:txBody>
      </p:sp>
    </p:spTree>
    <p:custDataLst>
      <p:tags r:id="rId1"/>
    </p:custDataLst>
    <p:extLst>
      <p:ext uri="{BB962C8B-B14F-4D97-AF65-F5344CB8AC3E}">
        <p14:creationId xmlns:p14="http://schemas.microsoft.com/office/powerpoint/2010/main" val="17555738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a:bodyPr>
          <a:lstStyle/>
          <a:p>
            <a:r>
              <a:rPr lang="cs-CZ" altLang="en-US" sz="3600" b="1" dirty="0" err="1" smtClean="0"/>
              <a:t>Two</a:t>
            </a:r>
            <a:r>
              <a:rPr lang="cs-CZ" altLang="en-US" sz="3600" b="1" dirty="0" smtClean="0"/>
              <a:t> </a:t>
            </a:r>
            <a:r>
              <a:rPr lang="cs-CZ" altLang="en-US" sz="3600" b="1" dirty="0" err="1" smtClean="0"/>
              <a:t>concepts</a:t>
            </a:r>
            <a:r>
              <a:rPr lang="cs-CZ" altLang="en-US" sz="3600" b="1" dirty="0" smtClean="0"/>
              <a:t> </a:t>
            </a:r>
            <a:r>
              <a:rPr lang="cs-CZ" altLang="en-US" sz="3600" b="1" dirty="0" err="1" smtClean="0"/>
              <a:t>of</a:t>
            </a:r>
            <a:r>
              <a:rPr lang="cs-CZ" altLang="en-US" sz="3600" b="1" dirty="0" smtClean="0"/>
              <a:t> </a:t>
            </a:r>
            <a:r>
              <a:rPr lang="cs-CZ" altLang="en-US" sz="3600" b="1" dirty="0" err="1" smtClean="0"/>
              <a:t>social</a:t>
            </a:r>
            <a:r>
              <a:rPr lang="cs-CZ" altLang="en-US" sz="3600" b="1" dirty="0" smtClean="0"/>
              <a:t> </a:t>
            </a:r>
            <a:r>
              <a:rPr lang="cs-CZ" altLang="en-US" sz="3600" b="1" dirty="0" err="1" smtClean="0"/>
              <a:t>stratification</a:t>
            </a:r>
            <a:endParaRPr lang="en-US" altLang="en-US" sz="3600" b="1" dirty="0" smtClean="0"/>
          </a:p>
        </p:txBody>
      </p:sp>
      <p:sp>
        <p:nvSpPr>
          <p:cNvPr id="11268" name="Slide Number Placeholder 3"/>
          <p:cNvSpPr txBox="1">
            <a:spLocks noGrp="1"/>
          </p:cNvSpPr>
          <p:nvPr/>
        </p:nvSpPr>
        <p:spPr bwMode="auto">
          <a:xfrm>
            <a:off x="8223250" y="6505575"/>
            <a:ext cx="60325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662D91"/>
              </a:buClr>
              <a:buChar char="•"/>
              <a:defRPr sz="3200">
                <a:solidFill>
                  <a:schemeClr val="tx1"/>
                </a:solidFill>
                <a:latin typeface="Times New Roman" pitchFamily="18" charset="0"/>
                <a:cs typeface="Arial" charset="0"/>
              </a:defRPr>
            </a:lvl1pPr>
            <a:lvl2pPr marL="37931725" indent="-37474525" eaLnBrk="0" hangingPunct="0">
              <a:spcBef>
                <a:spcPct val="20000"/>
              </a:spcBef>
              <a:buClr>
                <a:srgbClr val="662D91"/>
              </a:buClr>
              <a:buChar char="–"/>
              <a:defRPr sz="2800">
                <a:solidFill>
                  <a:schemeClr val="tx1"/>
                </a:solidFill>
                <a:latin typeface="Times New Roman" pitchFamily="18" charset="0"/>
                <a:cs typeface="Arial" charset="0"/>
              </a:defRPr>
            </a:lvl2pPr>
            <a:lvl3pPr marL="1143000" indent="-228600" eaLnBrk="0" hangingPunct="0">
              <a:spcBef>
                <a:spcPct val="20000"/>
              </a:spcBef>
              <a:buClr>
                <a:srgbClr val="662D91"/>
              </a:buClr>
              <a:buChar char="•"/>
              <a:defRPr sz="2400">
                <a:solidFill>
                  <a:schemeClr val="tx1"/>
                </a:solidFill>
                <a:latin typeface="Times New Roman" pitchFamily="18" charset="0"/>
                <a:cs typeface="Arial" charset="0"/>
              </a:defRPr>
            </a:lvl3pPr>
            <a:lvl4pPr marL="1600200" indent="-228600" eaLnBrk="0" hangingPunct="0">
              <a:spcBef>
                <a:spcPct val="20000"/>
              </a:spcBef>
              <a:buClr>
                <a:srgbClr val="662D91"/>
              </a:buClr>
              <a:buChar char="–"/>
              <a:defRPr sz="2000">
                <a:solidFill>
                  <a:schemeClr val="tx1"/>
                </a:solidFill>
                <a:latin typeface="Times New Roman" pitchFamily="18" charset="0"/>
                <a:cs typeface="Arial" charset="0"/>
              </a:defRPr>
            </a:lvl4pPr>
            <a:lvl5pPr marL="2057400" indent="-228600" eaLnBrk="0" hangingPunct="0">
              <a:spcBef>
                <a:spcPct val="20000"/>
              </a:spcBef>
              <a:buClr>
                <a:srgbClr val="662D91"/>
              </a:buClr>
              <a:buChar char="»"/>
              <a:defRPr sz="2000">
                <a:solidFill>
                  <a:schemeClr val="tx1"/>
                </a:solidFill>
                <a:latin typeface="Times New Roman" pitchFamily="18" charset="0"/>
                <a:cs typeface="Arial" charset="0"/>
              </a:defRPr>
            </a:lvl5pPr>
            <a:lvl6pPr marL="25146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6pPr>
            <a:lvl7pPr marL="29718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7pPr>
            <a:lvl8pPr marL="34290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8pPr>
            <a:lvl9pPr marL="3886200" indent="-228600" eaLnBrk="0" fontAlgn="base" hangingPunct="0">
              <a:spcBef>
                <a:spcPct val="20000"/>
              </a:spcBef>
              <a:spcAft>
                <a:spcPct val="0"/>
              </a:spcAft>
              <a:buClr>
                <a:srgbClr val="662D91"/>
              </a:buClr>
              <a:buChar char="»"/>
              <a:defRPr sz="2000">
                <a:solidFill>
                  <a:schemeClr val="tx1"/>
                </a:solidFill>
                <a:latin typeface="Times New Roman" pitchFamily="18" charset="0"/>
                <a:cs typeface="Arial" charset="0"/>
              </a:defRPr>
            </a:lvl9pPr>
          </a:lstStyle>
          <a:p>
            <a:pPr algn="ctr" eaLnBrk="1" hangingPunct="1">
              <a:spcBef>
                <a:spcPct val="0"/>
              </a:spcBef>
              <a:buClrTx/>
              <a:buFontTx/>
              <a:buNone/>
            </a:pPr>
            <a:fld id="{02BF5B4C-1C75-42F3-A5F1-CC342D316680}" type="slidenum">
              <a:rPr lang="en-US" altLang="en-US" sz="1000" b="0">
                <a:solidFill>
                  <a:schemeClr val="bg1"/>
                </a:solidFill>
                <a:latin typeface="Arial" charset="0"/>
                <a:ea typeface="ＭＳ Ｐゴシック" pitchFamily="34" charset="-128"/>
              </a:rPr>
              <a:pPr algn="ctr" eaLnBrk="1" hangingPunct="1">
                <a:spcBef>
                  <a:spcPct val="0"/>
                </a:spcBef>
                <a:buClrTx/>
                <a:buFontTx/>
                <a:buNone/>
              </a:pPr>
              <a:t>3</a:t>
            </a:fld>
            <a:endParaRPr lang="en-US" altLang="en-US" sz="1000" b="0">
              <a:solidFill>
                <a:schemeClr val="bg1"/>
              </a:solidFill>
              <a:latin typeface="Arial" charset="0"/>
              <a:ea typeface="ＭＳ Ｐゴシック" pitchFamily="34" charset="-128"/>
            </a:endParaRPr>
          </a:p>
        </p:txBody>
      </p:sp>
      <p:sp>
        <p:nvSpPr>
          <p:cNvPr id="6" name="Rectangle 3"/>
          <p:cNvSpPr txBox="1">
            <a:spLocks noChangeArrowheads="1"/>
          </p:cNvSpPr>
          <p:nvPr/>
        </p:nvSpPr>
        <p:spPr>
          <a:xfrm>
            <a:off x="539552" y="1556792"/>
            <a:ext cx="8229600" cy="487680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altLang="en-US" i="1" dirty="0" err="1" smtClean="0"/>
              <a:t>Inequality</a:t>
            </a:r>
            <a:r>
              <a:rPr lang="cs-CZ" altLang="en-US" i="1" dirty="0" smtClean="0"/>
              <a:t> </a:t>
            </a:r>
            <a:r>
              <a:rPr lang="cs-CZ" altLang="en-US" i="1" dirty="0" err="1" smtClean="0"/>
              <a:t>of</a:t>
            </a:r>
            <a:r>
              <a:rPr lang="cs-CZ" altLang="en-US" i="1" dirty="0" smtClean="0"/>
              <a:t> </a:t>
            </a:r>
            <a:r>
              <a:rPr lang="cs-CZ" altLang="en-US" i="1" dirty="0" err="1" smtClean="0"/>
              <a:t>conditions</a:t>
            </a:r>
            <a:r>
              <a:rPr lang="cs-CZ" altLang="en-US" i="1" dirty="0" smtClean="0"/>
              <a:t> </a:t>
            </a:r>
          </a:p>
          <a:p>
            <a:pPr lvl="1"/>
            <a:r>
              <a:rPr lang="cs-CZ" altLang="en-US" dirty="0" err="1" smtClean="0"/>
              <a:t>unequal</a:t>
            </a:r>
            <a:r>
              <a:rPr lang="cs-CZ" altLang="en-US" dirty="0" smtClean="0"/>
              <a:t> </a:t>
            </a:r>
            <a:r>
              <a:rPr lang="cs-CZ" altLang="en-US" dirty="0" err="1" smtClean="0"/>
              <a:t>distribution</a:t>
            </a:r>
            <a:r>
              <a:rPr lang="cs-CZ" altLang="en-US" dirty="0" smtClean="0"/>
              <a:t> </a:t>
            </a:r>
            <a:r>
              <a:rPr lang="cs-CZ" altLang="en-US" dirty="0" err="1" smtClean="0"/>
              <a:t>of</a:t>
            </a:r>
            <a:r>
              <a:rPr lang="cs-CZ" altLang="en-US" dirty="0" smtClean="0"/>
              <a:t> </a:t>
            </a:r>
            <a:r>
              <a:rPr lang="cs-CZ" altLang="en-US" dirty="0" err="1" smtClean="0"/>
              <a:t>income</a:t>
            </a:r>
            <a:r>
              <a:rPr lang="cs-CZ" altLang="en-US" dirty="0" smtClean="0"/>
              <a:t> to </a:t>
            </a:r>
            <a:r>
              <a:rPr lang="cs-CZ" altLang="en-US" dirty="0" err="1" smtClean="0"/>
              <a:t>people</a:t>
            </a:r>
            <a:endParaRPr lang="cs-CZ" altLang="en-US" dirty="0" smtClean="0"/>
          </a:p>
          <a:p>
            <a:pPr lvl="1"/>
            <a:r>
              <a:rPr lang="cs-CZ" altLang="en-US" dirty="0" err="1" smtClean="0"/>
              <a:t>differencens</a:t>
            </a:r>
            <a:r>
              <a:rPr lang="cs-CZ" altLang="en-US" dirty="0" smtClean="0"/>
              <a:t> in </a:t>
            </a:r>
            <a:r>
              <a:rPr lang="cs-CZ" altLang="en-US" dirty="0" err="1" smtClean="0"/>
              <a:t>wealth</a:t>
            </a:r>
            <a:r>
              <a:rPr lang="cs-CZ" altLang="en-US" dirty="0" smtClean="0"/>
              <a:t> and </a:t>
            </a:r>
            <a:r>
              <a:rPr lang="cs-CZ" altLang="en-US" dirty="0" err="1" smtClean="0"/>
              <a:t>material</a:t>
            </a:r>
            <a:r>
              <a:rPr lang="cs-CZ" altLang="en-US" dirty="0" smtClean="0"/>
              <a:t> </a:t>
            </a:r>
            <a:r>
              <a:rPr lang="cs-CZ" altLang="en-US" dirty="0" err="1" smtClean="0"/>
              <a:t>conditions</a:t>
            </a:r>
            <a:r>
              <a:rPr lang="cs-CZ" altLang="en-US" dirty="0" smtClean="0"/>
              <a:t> </a:t>
            </a:r>
          </a:p>
          <a:p>
            <a:pPr lvl="1"/>
            <a:r>
              <a:rPr lang="cs-CZ" altLang="en-US" dirty="0" err="1" smtClean="0"/>
              <a:t>different</a:t>
            </a:r>
            <a:r>
              <a:rPr lang="cs-CZ" altLang="en-US" dirty="0" smtClean="0"/>
              <a:t> </a:t>
            </a:r>
            <a:r>
              <a:rPr lang="cs-CZ" altLang="en-US" dirty="0" err="1" smtClean="0"/>
              <a:t>incomes</a:t>
            </a:r>
            <a:r>
              <a:rPr lang="cs-CZ" altLang="en-US" dirty="0" smtClean="0"/>
              <a:t> </a:t>
            </a:r>
            <a:r>
              <a:rPr lang="cs-CZ" altLang="en-US" dirty="0" err="1" smtClean="0"/>
              <a:t>means</a:t>
            </a:r>
            <a:r>
              <a:rPr lang="cs-CZ" altLang="en-US" dirty="0" smtClean="0"/>
              <a:t> </a:t>
            </a:r>
            <a:r>
              <a:rPr lang="cs-CZ" altLang="en-US" dirty="0" err="1" smtClean="0"/>
              <a:t>different</a:t>
            </a:r>
            <a:r>
              <a:rPr lang="cs-CZ" altLang="en-US" dirty="0" smtClean="0"/>
              <a:t> </a:t>
            </a:r>
            <a:r>
              <a:rPr lang="cs-CZ" altLang="en-US" dirty="0" err="1" smtClean="0"/>
              <a:t>chances</a:t>
            </a:r>
            <a:r>
              <a:rPr lang="cs-CZ" altLang="en-US" dirty="0" smtClean="0"/>
              <a:t> to </a:t>
            </a:r>
            <a:r>
              <a:rPr lang="cs-CZ" altLang="en-US" dirty="0" err="1" smtClean="0"/>
              <a:t>get</a:t>
            </a:r>
            <a:r>
              <a:rPr lang="cs-CZ" altLang="en-US" dirty="0" smtClean="0"/>
              <a:t> </a:t>
            </a:r>
            <a:r>
              <a:rPr lang="cs-CZ" altLang="en-US" dirty="0" err="1" smtClean="0"/>
              <a:t>different</a:t>
            </a:r>
            <a:r>
              <a:rPr lang="cs-CZ" altLang="en-US" dirty="0" smtClean="0"/>
              <a:t> </a:t>
            </a:r>
            <a:r>
              <a:rPr lang="cs-CZ" altLang="en-US" dirty="0" err="1" smtClean="0"/>
              <a:t>goods</a:t>
            </a:r>
            <a:endParaRPr lang="cs-CZ" altLang="en-US" dirty="0" smtClean="0"/>
          </a:p>
          <a:p>
            <a:r>
              <a:rPr lang="cs-CZ" altLang="en-US" i="1" dirty="0" err="1" smtClean="0"/>
              <a:t>Inequality</a:t>
            </a:r>
            <a:r>
              <a:rPr lang="cs-CZ" altLang="en-US" i="1" dirty="0" smtClean="0"/>
              <a:t> </a:t>
            </a:r>
            <a:r>
              <a:rPr lang="cs-CZ" altLang="en-US" i="1" dirty="0" err="1" smtClean="0"/>
              <a:t>of</a:t>
            </a:r>
            <a:r>
              <a:rPr lang="cs-CZ" altLang="en-US" i="1" dirty="0" smtClean="0"/>
              <a:t> </a:t>
            </a:r>
            <a:r>
              <a:rPr lang="cs-CZ" altLang="en-US" i="1" dirty="0" err="1" smtClean="0"/>
              <a:t>opportunity</a:t>
            </a:r>
            <a:r>
              <a:rPr lang="cs-CZ" altLang="en-US" i="1" dirty="0" smtClean="0"/>
              <a:t> </a:t>
            </a:r>
          </a:p>
          <a:p>
            <a:pPr lvl="1"/>
            <a:r>
              <a:rPr lang="cs-CZ" altLang="en-US" dirty="0" err="1" smtClean="0"/>
              <a:t>unequal</a:t>
            </a:r>
            <a:r>
              <a:rPr lang="cs-CZ" altLang="en-US" dirty="0" smtClean="0"/>
              <a:t> start </a:t>
            </a:r>
            <a:r>
              <a:rPr lang="cs-CZ" altLang="en-US" dirty="0" err="1" smtClean="0"/>
              <a:t>positions</a:t>
            </a:r>
            <a:endParaRPr lang="cs-CZ" altLang="en-US" dirty="0" smtClean="0"/>
          </a:p>
          <a:p>
            <a:pPr lvl="1"/>
            <a:r>
              <a:rPr lang="en-US" altLang="en-US" dirty="0" smtClean="0"/>
              <a:t> </a:t>
            </a:r>
            <a:r>
              <a:rPr lang="cs-CZ" altLang="en-US" dirty="0" err="1" smtClean="0"/>
              <a:t>different</a:t>
            </a:r>
            <a:r>
              <a:rPr lang="cs-CZ" altLang="en-US" dirty="0" smtClean="0"/>
              <a:t> start </a:t>
            </a:r>
            <a:r>
              <a:rPr lang="cs-CZ" altLang="en-US" dirty="0" err="1" smtClean="0"/>
              <a:t>positions</a:t>
            </a:r>
            <a:r>
              <a:rPr lang="cs-CZ" altLang="en-US" dirty="0" smtClean="0"/>
              <a:t> </a:t>
            </a:r>
            <a:r>
              <a:rPr lang="cs-CZ" altLang="en-US" dirty="0" err="1" smtClean="0"/>
              <a:t>means</a:t>
            </a:r>
            <a:r>
              <a:rPr lang="cs-CZ" altLang="en-US" dirty="0" smtClean="0"/>
              <a:t> </a:t>
            </a:r>
            <a:r>
              <a:rPr lang="cs-CZ" altLang="en-US" dirty="0" err="1" smtClean="0"/>
              <a:t>different</a:t>
            </a:r>
            <a:r>
              <a:rPr lang="cs-CZ" altLang="en-US" dirty="0" smtClean="0"/>
              <a:t> </a:t>
            </a:r>
            <a:r>
              <a:rPr lang="cs-CZ" altLang="en-US" dirty="0" err="1" smtClean="0"/>
              <a:t>chances</a:t>
            </a:r>
            <a:r>
              <a:rPr lang="cs-CZ" altLang="en-US" dirty="0" smtClean="0"/>
              <a:t> to </a:t>
            </a:r>
            <a:r>
              <a:rPr lang="cs-CZ" altLang="en-US" dirty="0" err="1" smtClean="0"/>
              <a:t>get</a:t>
            </a:r>
            <a:r>
              <a:rPr lang="cs-CZ" altLang="en-US" dirty="0" smtClean="0"/>
              <a:t> </a:t>
            </a:r>
            <a:r>
              <a:rPr lang="cs-CZ" altLang="en-US" dirty="0" err="1" smtClean="0"/>
              <a:t>different</a:t>
            </a:r>
            <a:r>
              <a:rPr lang="cs-CZ" altLang="en-US" dirty="0" smtClean="0"/>
              <a:t> </a:t>
            </a:r>
            <a:r>
              <a:rPr lang="cs-CZ" altLang="en-US" dirty="0" err="1" smtClean="0"/>
              <a:t>levels</a:t>
            </a:r>
            <a:r>
              <a:rPr lang="cs-CZ" altLang="en-US" dirty="0" smtClean="0"/>
              <a:t> </a:t>
            </a:r>
            <a:r>
              <a:rPr lang="cs-CZ" altLang="en-US" dirty="0" err="1" smtClean="0"/>
              <a:t>of</a:t>
            </a:r>
            <a:r>
              <a:rPr lang="cs-CZ" altLang="en-US" dirty="0" smtClean="0"/>
              <a:t> </a:t>
            </a:r>
            <a:r>
              <a:rPr lang="cs-CZ" altLang="en-US" dirty="0" err="1" smtClean="0"/>
              <a:t>education</a:t>
            </a:r>
            <a:r>
              <a:rPr lang="cs-CZ" altLang="en-US" dirty="0" smtClean="0"/>
              <a:t>, </a:t>
            </a:r>
            <a:r>
              <a:rPr lang="cs-CZ" altLang="en-US" dirty="0" err="1" smtClean="0"/>
              <a:t>jobs</a:t>
            </a:r>
            <a:r>
              <a:rPr lang="cs-CZ" altLang="en-US" dirty="0" smtClean="0"/>
              <a:t> and </a:t>
            </a:r>
            <a:r>
              <a:rPr lang="cs-CZ" altLang="en-US" dirty="0" err="1" smtClean="0"/>
              <a:t>incomes</a:t>
            </a:r>
            <a:endParaRPr lang="cs-CZ" altLang="en-US" dirty="0" smtClean="0"/>
          </a:p>
          <a:p>
            <a:pPr marL="0" indent="0">
              <a:buFont typeface="Arial" panose="020B0604020202020204" pitchFamily="34" charset="0"/>
              <a:buNone/>
            </a:pPr>
            <a:endParaRPr lang="en-US" altLang="en-US" dirty="0" smtClean="0"/>
          </a:p>
        </p:txBody>
      </p:sp>
    </p:spTree>
    <p:extLst>
      <p:ext uri="{BB962C8B-B14F-4D97-AF65-F5344CB8AC3E}">
        <p14:creationId xmlns:p14="http://schemas.microsoft.com/office/powerpoint/2010/main" val="19325784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idx="4294967295"/>
          </p:nvPr>
        </p:nvSpPr>
        <p:spPr/>
        <p:txBody>
          <a:bodyPr>
            <a:noAutofit/>
          </a:bodyPr>
          <a:lstStyle/>
          <a:p>
            <a:r>
              <a:rPr lang="cs-CZ" altLang="en-US" sz="3200" b="1" dirty="0" err="1" smtClean="0"/>
              <a:t>Inequality</a:t>
            </a:r>
            <a:r>
              <a:rPr lang="cs-CZ" altLang="en-US" sz="3200" b="1" dirty="0" smtClean="0"/>
              <a:t> </a:t>
            </a:r>
            <a:r>
              <a:rPr lang="cs-CZ" altLang="en-US" sz="3200" b="1" dirty="0" err="1" smtClean="0"/>
              <a:t>of</a:t>
            </a:r>
            <a:r>
              <a:rPr lang="cs-CZ" altLang="en-US" sz="3200" b="1" dirty="0"/>
              <a:t> </a:t>
            </a:r>
            <a:r>
              <a:rPr lang="cs-CZ" altLang="en-US" sz="3200" b="1" dirty="0" err="1" smtClean="0"/>
              <a:t>conditions</a:t>
            </a:r>
            <a:r>
              <a:rPr lang="cs-CZ" altLang="en-US" sz="3200" b="1" dirty="0" smtClean="0"/>
              <a:t> vs. </a:t>
            </a:r>
            <a:r>
              <a:rPr lang="cs-CZ" altLang="en-US" sz="3200" b="1" dirty="0" err="1" smtClean="0"/>
              <a:t>inequality</a:t>
            </a:r>
            <a:r>
              <a:rPr lang="cs-CZ" altLang="en-US" sz="3200" b="1" dirty="0" smtClean="0"/>
              <a:t> </a:t>
            </a:r>
            <a:r>
              <a:rPr lang="cs-CZ" altLang="en-US" sz="3200" b="1" dirty="0" err="1" smtClean="0"/>
              <a:t>of</a:t>
            </a:r>
            <a:r>
              <a:rPr lang="cs-CZ" altLang="en-US" sz="3200" b="1" dirty="0" smtClean="0"/>
              <a:t> </a:t>
            </a:r>
            <a:r>
              <a:rPr lang="cs-CZ" altLang="en-US" sz="3200" b="1" dirty="0" err="1" smtClean="0"/>
              <a:t>opportunity</a:t>
            </a:r>
            <a:r>
              <a:rPr lang="cs-CZ" altLang="en-US" sz="3200" b="1" dirty="0" smtClean="0"/>
              <a:t> </a:t>
            </a:r>
            <a:endParaRPr lang="en-US" altLang="en-US" sz="3200" b="1" dirty="0" smtClean="0"/>
          </a:p>
        </p:txBody>
      </p:sp>
      <p:sp>
        <p:nvSpPr>
          <p:cNvPr id="110595" name="Rectangle 3"/>
          <p:cNvSpPr>
            <a:spLocks noGrp="1" noChangeArrowheads="1"/>
          </p:cNvSpPr>
          <p:nvPr>
            <p:ph type="body" idx="4294967295"/>
          </p:nvPr>
        </p:nvSpPr>
        <p:spPr>
          <a:xfrm>
            <a:off x="539552" y="1556792"/>
            <a:ext cx="8229600" cy="4876800"/>
          </a:xfrm>
        </p:spPr>
        <p:txBody>
          <a:bodyPr>
            <a:normAutofit/>
          </a:bodyPr>
          <a:lstStyle/>
          <a:p>
            <a:r>
              <a:rPr lang="en-US" altLang="en-US" sz="2800" i="1" dirty="0" smtClean="0"/>
              <a:t>Inequality of conditions </a:t>
            </a:r>
            <a:r>
              <a:rPr lang="en-US" altLang="en-US" sz="2800" dirty="0" smtClean="0"/>
              <a:t>and </a:t>
            </a:r>
            <a:r>
              <a:rPr lang="en-US" altLang="en-US" sz="2800" i="1" dirty="0" smtClean="0"/>
              <a:t>inequality of opportunity </a:t>
            </a:r>
            <a:r>
              <a:rPr lang="en-US" altLang="en-US" sz="2800" dirty="0" smtClean="0"/>
              <a:t>are connected in empirical reality</a:t>
            </a:r>
          </a:p>
          <a:p>
            <a:r>
              <a:rPr lang="en-US" altLang="en-US" sz="2800" dirty="0" smtClean="0"/>
              <a:t>Analytically they are two concepts that describe differences among people</a:t>
            </a:r>
          </a:p>
          <a:p>
            <a:r>
              <a:rPr lang="en-US" altLang="en-US" sz="2800" i="1" dirty="0" smtClean="0"/>
              <a:t>Inequality of conditions </a:t>
            </a:r>
            <a:r>
              <a:rPr lang="en-US" altLang="en-US" sz="2800" dirty="0" smtClean="0"/>
              <a:t>result from social classes in empirical reality</a:t>
            </a:r>
          </a:p>
          <a:p>
            <a:r>
              <a:rPr lang="en-US" altLang="en-US" sz="2800" i="1" dirty="0" smtClean="0"/>
              <a:t>Inequality of opportunity </a:t>
            </a:r>
            <a:r>
              <a:rPr lang="en-US" altLang="en-US" sz="2800" dirty="0" smtClean="0"/>
              <a:t>result from social movements/social mobility</a:t>
            </a:r>
          </a:p>
          <a:p>
            <a:pPr marL="0" indent="0">
              <a:buNone/>
            </a:pPr>
            <a:endParaRPr lang="en-US" altLang="en-US" dirty="0" smtClean="0"/>
          </a:p>
        </p:txBody>
      </p:sp>
    </p:spTree>
    <p:custDataLst>
      <p:tags r:id="rId1"/>
    </p:custDataLst>
    <p:extLst>
      <p:ext uri="{BB962C8B-B14F-4D97-AF65-F5344CB8AC3E}">
        <p14:creationId xmlns:p14="http://schemas.microsoft.com/office/powerpoint/2010/main" val="38892549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idx="4294967295"/>
          </p:nvPr>
        </p:nvSpPr>
        <p:spPr/>
        <p:txBody>
          <a:bodyPr>
            <a:noAutofit/>
          </a:bodyPr>
          <a:lstStyle/>
          <a:p>
            <a:r>
              <a:rPr lang="cs-CZ" altLang="en-US" sz="3600" b="1" err="1" smtClean="0"/>
              <a:t>Inequality</a:t>
            </a:r>
            <a:r>
              <a:rPr lang="cs-CZ" altLang="en-US" sz="3600" b="1" smtClean="0"/>
              <a:t> </a:t>
            </a:r>
            <a:r>
              <a:rPr lang="cs-CZ" altLang="en-US" sz="3600" b="1" err="1" smtClean="0"/>
              <a:t>of</a:t>
            </a:r>
            <a:r>
              <a:rPr lang="cs-CZ" altLang="en-US" sz="3600" b="1" smtClean="0"/>
              <a:t> </a:t>
            </a:r>
            <a:r>
              <a:rPr lang="cs-CZ" altLang="en-US" sz="3600" b="1" err="1" smtClean="0"/>
              <a:t>material</a:t>
            </a:r>
            <a:r>
              <a:rPr lang="cs-CZ" altLang="en-US" sz="3600" b="1" smtClean="0"/>
              <a:t> </a:t>
            </a:r>
            <a:r>
              <a:rPr lang="cs-CZ" altLang="en-US" sz="3600" b="1" err="1" smtClean="0"/>
              <a:t>conditions</a:t>
            </a:r>
            <a:endParaRPr lang="en-US" altLang="en-US" sz="3600" b="1" smtClean="0"/>
          </a:p>
        </p:txBody>
      </p:sp>
      <p:sp>
        <p:nvSpPr>
          <p:cNvPr id="110595" name="Rectangle 3"/>
          <p:cNvSpPr>
            <a:spLocks noGrp="1" noChangeArrowheads="1"/>
          </p:cNvSpPr>
          <p:nvPr>
            <p:ph type="body" idx="4294967295"/>
          </p:nvPr>
        </p:nvSpPr>
        <p:spPr>
          <a:xfrm>
            <a:off x="539552" y="1556792"/>
            <a:ext cx="8229600" cy="4876800"/>
          </a:xfrm>
        </p:spPr>
        <p:txBody>
          <a:bodyPr/>
          <a:lstStyle/>
          <a:p>
            <a:r>
              <a:rPr lang="cs-CZ" altLang="en-US" sz="2400" dirty="0" smtClean="0"/>
              <a:t>i</a:t>
            </a:r>
            <a:r>
              <a:rPr lang="en-US" altLang="en-US" sz="2400" dirty="0" err="1" smtClean="0"/>
              <a:t>ndicated</a:t>
            </a:r>
            <a:r>
              <a:rPr lang="en-US" altLang="en-US" sz="2400" dirty="0" smtClean="0"/>
              <a:t> by </a:t>
            </a:r>
            <a:r>
              <a:rPr lang="en-US" altLang="en-US" sz="2400" b="1" dirty="0" smtClean="0"/>
              <a:t>Lorenz curve</a:t>
            </a:r>
            <a:r>
              <a:rPr lang="en-US" altLang="en-US" sz="2400" dirty="0" smtClean="0"/>
              <a:t> in empirical reality</a:t>
            </a:r>
          </a:p>
          <a:p>
            <a:pPr lvl="1"/>
            <a:r>
              <a:rPr lang="en-US" altLang="en-US" sz="2400" dirty="0" smtClean="0"/>
              <a:t>curve not number, it shows the shape of material inequality not the size</a:t>
            </a:r>
          </a:p>
          <a:p>
            <a:r>
              <a:rPr lang="cs-CZ" altLang="en-US" sz="2400" dirty="0" smtClean="0"/>
              <a:t>t</a:t>
            </a:r>
            <a:r>
              <a:rPr lang="en-US" altLang="en-US" sz="2400" dirty="0" smtClean="0"/>
              <a:t>he size of material inequality is indicated by </a:t>
            </a:r>
            <a:r>
              <a:rPr lang="en-US" altLang="en-US" sz="2400" b="1" dirty="0" smtClean="0"/>
              <a:t>GINI coefficient</a:t>
            </a:r>
            <a:r>
              <a:rPr lang="en-US" altLang="en-US" sz="2400" dirty="0" smtClean="0"/>
              <a:t> </a:t>
            </a:r>
          </a:p>
          <a:p>
            <a:pPr lvl="1"/>
            <a:r>
              <a:rPr lang="en-US" altLang="en-US" sz="2400" dirty="0" smtClean="0"/>
              <a:t>it is number, it shows the size of material inequality </a:t>
            </a:r>
          </a:p>
          <a:p>
            <a:pPr marL="0" indent="0">
              <a:buNone/>
            </a:pPr>
            <a:r>
              <a:rPr lang="en-US" altLang="en-US" dirty="0" smtClean="0"/>
              <a:t> </a:t>
            </a:r>
          </a:p>
        </p:txBody>
      </p:sp>
      <p:sp>
        <p:nvSpPr>
          <p:cNvPr id="2" name="Zástupný symbol pro číslo snímku 1"/>
          <p:cNvSpPr>
            <a:spLocks noGrp="1"/>
          </p:cNvSpPr>
          <p:nvPr>
            <p:ph type="sldNum" sz="quarter" idx="12"/>
          </p:nvPr>
        </p:nvSpPr>
        <p:spPr/>
        <p:txBody>
          <a:bodyPr/>
          <a:lstStyle/>
          <a:p>
            <a:fld id="{9494B6D5-A0B9-47D8-AD4D-9B608C1A07EE}" type="slidenum">
              <a:rPr lang="en-GB" smtClean="0"/>
              <a:pPr/>
              <a:t>5</a:t>
            </a:fld>
            <a:endParaRPr lang="en-GB"/>
          </a:p>
        </p:txBody>
      </p:sp>
    </p:spTree>
    <p:custDataLst>
      <p:tags r:id="rId1"/>
    </p:custDataLst>
    <p:extLst>
      <p:ext uri="{BB962C8B-B14F-4D97-AF65-F5344CB8AC3E}">
        <p14:creationId xmlns:p14="http://schemas.microsoft.com/office/powerpoint/2010/main" val="11314425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p:cNvSpPr>
            <a:spLocks noGrp="1"/>
          </p:cNvSpPr>
          <p:nvPr>
            <p:ph type="title"/>
          </p:nvPr>
        </p:nvSpPr>
        <p:spPr>
          <a:xfrm>
            <a:off x="457200" y="0"/>
            <a:ext cx="8229600" cy="1124744"/>
          </a:xfrm>
        </p:spPr>
        <p:txBody>
          <a:bodyPr>
            <a:normAutofit/>
          </a:bodyPr>
          <a:lstStyle/>
          <a:p>
            <a:r>
              <a:rPr lang="cs-CZ" altLang="en-US" sz="3600" b="1" dirty="0" smtClean="0"/>
              <a:t>Lorenz </a:t>
            </a:r>
            <a:r>
              <a:rPr lang="cs-CZ" altLang="en-US" sz="3600" b="1" dirty="0" err="1" smtClean="0"/>
              <a:t>curve</a:t>
            </a:r>
            <a:r>
              <a:rPr lang="cs-CZ" altLang="en-US" sz="3600" b="1" dirty="0" smtClean="0"/>
              <a:t> I.</a:t>
            </a:r>
          </a:p>
        </p:txBody>
      </p:sp>
      <p:sp>
        <p:nvSpPr>
          <p:cNvPr id="3" name="Zástupný symbol pro obsah 2"/>
          <p:cNvSpPr>
            <a:spLocks noGrp="1"/>
          </p:cNvSpPr>
          <p:nvPr>
            <p:ph idx="1"/>
          </p:nvPr>
        </p:nvSpPr>
        <p:spPr>
          <a:xfrm>
            <a:off x="641746" y="980728"/>
            <a:ext cx="8106717" cy="5035897"/>
          </a:xfrm>
        </p:spPr>
        <p:txBody>
          <a:bodyPr rtlCol="0">
            <a:normAutofit/>
          </a:bodyPr>
          <a:lstStyle/>
          <a:p>
            <a:pPr fontAlgn="auto">
              <a:spcAft>
                <a:spcPts val="0"/>
              </a:spcAft>
              <a:defRPr/>
            </a:pPr>
            <a:r>
              <a:rPr lang="cs-CZ" sz="2400" dirty="0" smtClean="0"/>
              <a:t>Max O. </a:t>
            </a:r>
            <a:r>
              <a:rPr lang="en-US" sz="2400" dirty="0" smtClean="0"/>
              <a:t>Lorenz</a:t>
            </a:r>
            <a:r>
              <a:rPr lang="cs-CZ" sz="2400" dirty="0" smtClean="0"/>
              <a:t> (1876-1959),  </a:t>
            </a:r>
            <a:r>
              <a:rPr lang="cs-CZ" sz="2400" dirty="0" err="1"/>
              <a:t>A</a:t>
            </a:r>
            <a:r>
              <a:rPr lang="cs-CZ" sz="2400" dirty="0" err="1" smtClean="0"/>
              <a:t>merican</a:t>
            </a:r>
            <a:r>
              <a:rPr lang="cs-CZ" sz="2400" dirty="0" smtClean="0"/>
              <a:t> </a:t>
            </a:r>
            <a:r>
              <a:rPr lang="cs-CZ" sz="2400" dirty="0" err="1" smtClean="0"/>
              <a:t>economist</a:t>
            </a:r>
            <a:endParaRPr lang="en-US" sz="2000" dirty="0" smtClean="0"/>
          </a:p>
          <a:p>
            <a:pPr fontAlgn="auto">
              <a:spcAft>
                <a:spcPts val="0"/>
              </a:spcAft>
              <a:defRPr/>
            </a:pPr>
            <a:r>
              <a:rPr lang="en-US" sz="2400" dirty="0" smtClean="0"/>
              <a:t>description of concentration of incomes/wealth in societies</a:t>
            </a:r>
          </a:p>
          <a:p>
            <a:pPr fontAlgn="auto">
              <a:spcAft>
                <a:spcPts val="0"/>
              </a:spcAft>
              <a:defRPr/>
            </a:pPr>
            <a:r>
              <a:rPr lang="en-US" sz="2400" dirty="0" smtClean="0"/>
              <a:t>graphical presentation of inequality of conditions </a:t>
            </a:r>
            <a:endParaRPr lang="cs-CZ" sz="2400" dirty="0" smtClean="0"/>
          </a:p>
          <a:p>
            <a:pPr lvl="1">
              <a:defRPr/>
            </a:pPr>
            <a:r>
              <a:rPr lang="cs-CZ" sz="2400" dirty="0" err="1"/>
              <a:t>i</a:t>
            </a:r>
            <a:r>
              <a:rPr lang="cs-CZ" sz="2400" dirty="0" err="1" smtClean="0"/>
              <a:t>t</a:t>
            </a:r>
            <a:r>
              <a:rPr lang="cs-CZ" sz="2400" dirty="0" smtClean="0"/>
              <a:t> </a:t>
            </a:r>
            <a:r>
              <a:rPr lang="cs-CZ" sz="2400" dirty="0" err="1" smtClean="0"/>
              <a:t>is</a:t>
            </a:r>
            <a:r>
              <a:rPr lang="cs-CZ" sz="2400" dirty="0" smtClean="0"/>
              <a:t> </a:t>
            </a:r>
            <a:r>
              <a:rPr lang="cs-CZ" sz="2400" dirty="0" err="1" smtClean="0"/>
              <a:t>cumulative</a:t>
            </a:r>
            <a:r>
              <a:rPr lang="cs-CZ" sz="2400" dirty="0" smtClean="0"/>
              <a:t> </a:t>
            </a:r>
            <a:r>
              <a:rPr lang="cs-CZ" sz="2400" dirty="0" err="1" smtClean="0"/>
              <a:t>distribution</a:t>
            </a:r>
            <a:r>
              <a:rPr lang="cs-CZ" sz="2400" dirty="0" smtClean="0"/>
              <a:t> </a:t>
            </a:r>
            <a:r>
              <a:rPr lang="cs-CZ" sz="2400" dirty="0" err="1" smtClean="0"/>
              <a:t>function</a:t>
            </a:r>
            <a:endParaRPr lang="en-US" sz="2400" dirty="0" smtClean="0"/>
          </a:p>
          <a:p>
            <a:pPr fontAlgn="auto">
              <a:spcAft>
                <a:spcPts val="0"/>
              </a:spcAft>
              <a:defRPr/>
            </a:pPr>
            <a:endParaRPr lang="en-US" sz="2400" dirty="0" smtClean="0"/>
          </a:p>
          <a:p>
            <a:pPr fontAlgn="auto">
              <a:spcAft>
                <a:spcPts val="0"/>
              </a:spcAft>
              <a:defRPr/>
            </a:pPr>
            <a:r>
              <a:rPr lang="en-US" sz="2400" dirty="0" smtClean="0"/>
              <a:t>Lorenz curve is utilized in social sciences as:</a:t>
            </a:r>
          </a:p>
          <a:p>
            <a:pPr lvl="1" fontAlgn="auto">
              <a:spcAft>
                <a:spcPts val="0"/>
              </a:spcAft>
              <a:buFont typeface="Arial" panose="020B0604020202020204" pitchFamily="34" charset="0"/>
              <a:buChar char="•"/>
              <a:defRPr/>
            </a:pPr>
            <a:r>
              <a:rPr lang="en-US" sz="2400" dirty="0" smtClean="0"/>
              <a:t>economy</a:t>
            </a:r>
          </a:p>
          <a:p>
            <a:pPr lvl="1" fontAlgn="auto">
              <a:spcAft>
                <a:spcPts val="0"/>
              </a:spcAft>
              <a:buFont typeface="Arial" panose="020B0604020202020204" pitchFamily="34" charset="0"/>
              <a:buChar char="•"/>
              <a:defRPr/>
            </a:pPr>
            <a:r>
              <a:rPr lang="en-US" sz="2400" dirty="0" smtClean="0"/>
              <a:t>sociology</a:t>
            </a:r>
          </a:p>
          <a:p>
            <a:pPr lvl="1" fontAlgn="auto">
              <a:spcAft>
                <a:spcPts val="0"/>
              </a:spcAft>
              <a:buFont typeface="Arial" panose="020B0604020202020204" pitchFamily="34" charset="0"/>
              <a:buChar char="•"/>
              <a:defRPr/>
            </a:pPr>
            <a:r>
              <a:rPr lang="en-US" sz="2400" dirty="0" smtClean="0"/>
              <a:t>demography</a:t>
            </a:r>
          </a:p>
          <a:p>
            <a:pPr lvl="1" fontAlgn="auto">
              <a:spcAft>
                <a:spcPts val="0"/>
              </a:spcAft>
              <a:buFont typeface="Arial" panose="020B0604020202020204" pitchFamily="34" charset="0"/>
              <a:buChar char="•"/>
              <a:defRPr/>
            </a:pPr>
            <a:r>
              <a:rPr lang="en-US" sz="2400" dirty="0" smtClean="0"/>
              <a:t>statistics</a:t>
            </a:r>
          </a:p>
          <a:p>
            <a:pPr fontAlgn="auto">
              <a:spcAft>
                <a:spcPts val="0"/>
              </a:spcAft>
              <a:buFont typeface="Wingdings 3" charset="2"/>
              <a:buChar char=""/>
              <a:defRPr/>
            </a:pPr>
            <a:endParaRPr lang="cs-CZ" sz="2400" dirty="0" smtClean="0"/>
          </a:p>
        </p:txBody>
      </p:sp>
      <p:sp>
        <p:nvSpPr>
          <p:cNvPr id="2" name="Zástupný symbol pro číslo snímku 1"/>
          <p:cNvSpPr>
            <a:spLocks noGrp="1"/>
          </p:cNvSpPr>
          <p:nvPr>
            <p:ph type="sldNum" sz="quarter" idx="12"/>
          </p:nvPr>
        </p:nvSpPr>
        <p:spPr/>
        <p:txBody>
          <a:bodyPr/>
          <a:lstStyle/>
          <a:p>
            <a:fld id="{9494B6D5-A0B9-47D8-AD4D-9B608C1A07EE}" type="slidenum">
              <a:rPr lang="en-GB" smtClean="0"/>
              <a:pPr/>
              <a:t>6</a:t>
            </a:fld>
            <a:endParaRPr lang="en-GB"/>
          </a:p>
        </p:txBody>
      </p:sp>
    </p:spTree>
    <p:extLst>
      <p:ext uri="{BB962C8B-B14F-4D97-AF65-F5344CB8AC3E}">
        <p14:creationId xmlns:p14="http://schemas.microsoft.com/office/powerpoint/2010/main" val="29307537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p:cNvSpPr>
            <a:spLocks noGrp="1"/>
          </p:cNvSpPr>
          <p:nvPr>
            <p:ph type="title"/>
          </p:nvPr>
        </p:nvSpPr>
        <p:spPr>
          <a:xfrm>
            <a:off x="467544" y="0"/>
            <a:ext cx="8229600" cy="809328"/>
          </a:xfrm>
        </p:spPr>
        <p:txBody>
          <a:bodyPr>
            <a:normAutofit/>
          </a:bodyPr>
          <a:lstStyle/>
          <a:p>
            <a:r>
              <a:rPr lang="cs-CZ" altLang="en-US" sz="3600" b="1" dirty="0" smtClean="0"/>
              <a:t>Lorenz </a:t>
            </a:r>
            <a:r>
              <a:rPr lang="en-US" altLang="en-US" sz="3600" b="1" dirty="0" smtClean="0"/>
              <a:t>curve</a:t>
            </a:r>
            <a:r>
              <a:rPr lang="cs-CZ" altLang="en-US" sz="3600" b="1" dirty="0" smtClean="0"/>
              <a:t> II.</a:t>
            </a:r>
          </a:p>
        </p:txBody>
      </p:sp>
      <p:sp>
        <p:nvSpPr>
          <p:cNvPr id="3" name="Zástupný symbol pro obsah 2"/>
          <p:cNvSpPr>
            <a:spLocks noGrp="1"/>
          </p:cNvSpPr>
          <p:nvPr>
            <p:ph idx="1"/>
          </p:nvPr>
        </p:nvSpPr>
        <p:spPr>
          <a:xfrm>
            <a:off x="641746" y="836712"/>
            <a:ext cx="8106717" cy="5472608"/>
          </a:xfrm>
        </p:spPr>
        <p:txBody>
          <a:bodyPr rtlCol="0">
            <a:normAutofit/>
          </a:bodyPr>
          <a:lstStyle/>
          <a:p>
            <a:pPr fontAlgn="auto">
              <a:spcAft>
                <a:spcPts val="0"/>
              </a:spcAft>
              <a:defRPr/>
            </a:pPr>
            <a:r>
              <a:rPr lang="en-US" sz="2400" dirty="0" smtClean="0">
                <a:solidFill>
                  <a:schemeClr val="tx1">
                    <a:lumMod val="75000"/>
                    <a:lumOff val="25000"/>
                  </a:schemeClr>
                </a:solidFill>
              </a:rPr>
              <a:t>it is based on the comparison of cumulative distribution of incomes to cumulative distribution of population </a:t>
            </a:r>
          </a:p>
          <a:p>
            <a:pPr fontAlgn="auto">
              <a:spcAft>
                <a:spcPts val="0"/>
              </a:spcAft>
              <a:defRPr/>
            </a:pPr>
            <a:r>
              <a:rPr lang="en-US" sz="2400" dirty="0" smtClean="0">
                <a:solidFill>
                  <a:schemeClr val="tx1">
                    <a:lumMod val="75000"/>
                    <a:lumOff val="25000"/>
                  </a:schemeClr>
                </a:solidFill>
              </a:rPr>
              <a:t>higher distance between hypothetical and real Lorenz curve means higher inequality in incomes in society  </a:t>
            </a:r>
          </a:p>
          <a:p>
            <a:pPr fontAlgn="auto">
              <a:spcAft>
                <a:spcPts val="0"/>
              </a:spcAft>
              <a:defRPr/>
            </a:pPr>
            <a:endParaRPr lang="cs-CZ" sz="2400" dirty="0" smtClean="0">
              <a:solidFill>
                <a:schemeClr val="tx1">
                  <a:lumMod val="75000"/>
                  <a:lumOff val="25000"/>
                </a:schemeClr>
              </a:solidFill>
            </a:endParaRPr>
          </a:p>
          <a:p>
            <a:pPr fontAlgn="auto">
              <a:spcAft>
                <a:spcPts val="0"/>
              </a:spcAft>
              <a:buFont typeface="Wingdings 3" charset="2"/>
              <a:buChar char=""/>
              <a:defRPr/>
            </a:pPr>
            <a:endParaRPr lang="cs-CZ" sz="2400" dirty="0" smtClean="0">
              <a:solidFill>
                <a:schemeClr val="tx1">
                  <a:lumMod val="75000"/>
                  <a:lumOff val="25000"/>
                </a:schemeClr>
              </a:solidFill>
            </a:endParaRPr>
          </a:p>
        </p:txBody>
      </p:sp>
      <p:pic>
        <p:nvPicPr>
          <p:cNvPr id="9218" name="Picture 2" descr="https://encrypted-tbn1.gstatic.com/images?q=tbn:ANd9GcRjhjQHzJUO7NIlMQBPUX9eofS5XFLltgz3Ia4JGHrzsAf-WyMgkA"/>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31000"/>
                    </a14:imgEffect>
                    <a14:imgEffect>
                      <a14:brightnessContrast bright="-6000" contrast="18000"/>
                    </a14:imgEffect>
                  </a14:imgLayer>
                </a14:imgProps>
              </a:ext>
              <a:ext uri="{28A0092B-C50C-407E-A947-70E740481C1C}">
                <a14:useLocalDpi xmlns:a14="http://schemas.microsoft.com/office/drawing/2010/main" val="0"/>
              </a:ext>
            </a:extLst>
          </a:blip>
          <a:srcRect/>
          <a:stretch>
            <a:fillRect/>
          </a:stretch>
        </p:blipFill>
        <p:spPr bwMode="auto">
          <a:xfrm>
            <a:off x="1839597" y="2825552"/>
            <a:ext cx="4392489" cy="4032448"/>
          </a:xfrm>
          <a:prstGeom prst="rect">
            <a:avLst/>
          </a:prstGeom>
          <a:noFill/>
          <a:extLst>
            <a:ext uri="{909E8E84-426E-40DD-AFC4-6F175D3DCCD1}">
              <a14:hiddenFill xmlns:a14="http://schemas.microsoft.com/office/drawing/2010/main">
                <a:solidFill>
                  <a:srgbClr val="FFFFFF"/>
                </a:solidFill>
              </a14:hiddenFill>
            </a:ext>
          </a:extLst>
        </p:spPr>
      </p:pic>
      <p:sp>
        <p:nvSpPr>
          <p:cNvPr id="2" name="Zástupný symbol pro číslo snímku 1"/>
          <p:cNvSpPr>
            <a:spLocks noGrp="1"/>
          </p:cNvSpPr>
          <p:nvPr>
            <p:ph type="sldNum" sz="quarter" idx="12"/>
          </p:nvPr>
        </p:nvSpPr>
        <p:spPr/>
        <p:txBody>
          <a:bodyPr/>
          <a:lstStyle/>
          <a:p>
            <a:fld id="{9494B6D5-A0B9-47D8-AD4D-9B608C1A07EE}" type="slidenum">
              <a:rPr lang="en-GB" smtClean="0"/>
              <a:pPr/>
              <a:t>7</a:t>
            </a:fld>
            <a:endParaRPr lang="en-GB"/>
          </a:p>
        </p:txBody>
      </p:sp>
    </p:spTree>
    <p:extLst>
      <p:ext uri="{BB962C8B-B14F-4D97-AF65-F5344CB8AC3E}">
        <p14:creationId xmlns:p14="http://schemas.microsoft.com/office/powerpoint/2010/main" val="36636210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af 4"/>
          <p:cNvGraphicFramePr>
            <a:graphicFrameLocks/>
          </p:cNvGraphicFramePr>
          <p:nvPr>
            <p:extLst/>
          </p:nvPr>
        </p:nvGraphicFramePr>
        <p:xfrm>
          <a:off x="107504" y="836712"/>
          <a:ext cx="8784976" cy="5986512"/>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a:spLocks noGrp="1" noChangeArrowheads="1"/>
          </p:cNvSpPr>
          <p:nvPr>
            <p:ph type="title"/>
          </p:nvPr>
        </p:nvSpPr>
        <p:spPr>
          <a:xfrm>
            <a:off x="467544" y="19348"/>
            <a:ext cx="8229600" cy="889372"/>
          </a:xfrm>
        </p:spPr>
        <p:txBody>
          <a:bodyPr>
            <a:normAutofit/>
          </a:bodyPr>
          <a:lstStyle/>
          <a:p>
            <a:r>
              <a:rPr lang="en-US" altLang="en-US" sz="3600" b="1" dirty="0" smtClean="0"/>
              <a:t>Trend</a:t>
            </a:r>
            <a:r>
              <a:rPr lang="cs-CZ" altLang="en-US" sz="3600" b="1" dirty="0" smtClean="0"/>
              <a:t>s</a:t>
            </a:r>
            <a:r>
              <a:rPr lang="en-US" altLang="en-US" sz="3600" b="1" dirty="0" smtClean="0"/>
              <a:t> in Lorenz curve in the CR</a:t>
            </a:r>
          </a:p>
        </p:txBody>
      </p:sp>
      <p:sp>
        <p:nvSpPr>
          <p:cNvPr id="2" name="Zástupný symbol pro číslo snímku 1"/>
          <p:cNvSpPr>
            <a:spLocks noGrp="1"/>
          </p:cNvSpPr>
          <p:nvPr>
            <p:ph type="sldNum" sz="quarter" idx="12"/>
          </p:nvPr>
        </p:nvSpPr>
        <p:spPr/>
        <p:txBody>
          <a:bodyPr/>
          <a:lstStyle/>
          <a:p>
            <a:fld id="{9494B6D5-A0B9-47D8-AD4D-9B608C1A07EE}" type="slidenum">
              <a:rPr lang="en-GB" smtClean="0"/>
              <a:pPr/>
              <a:t>8</a:t>
            </a:fld>
            <a:endParaRPr lang="en-GB"/>
          </a:p>
        </p:txBody>
      </p:sp>
    </p:spTree>
    <p:extLst>
      <p:ext uri="{BB962C8B-B14F-4D97-AF65-F5344CB8AC3E}">
        <p14:creationId xmlns:p14="http://schemas.microsoft.com/office/powerpoint/2010/main" val="27929851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467544" y="1"/>
            <a:ext cx="8228160" cy="692696"/>
          </a:xfrm>
          <a:ln/>
        </p:spPr>
        <p:txBody>
          <a:bodyPr tIns="35203">
            <a:normAutofit/>
          </a:bodyPr>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3600" b="1" dirty="0" smtClean="0">
                <a:cs typeface="Times New Roman" pitchFamily="18" charset="0"/>
              </a:rPr>
              <a:t>Gini</a:t>
            </a:r>
            <a:r>
              <a:rPr lang="cs-CZ" sz="3600" b="1" dirty="0" smtClean="0">
                <a:cs typeface="Times New Roman" pitchFamily="18" charset="0"/>
              </a:rPr>
              <a:t> </a:t>
            </a:r>
            <a:r>
              <a:rPr lang="en-US" sz="3600" b="1" dirty="0" smtClean="0">
                <a:cs typeface="Times New Roman" pitchFamily="18" charset="0"/>
              </a:rPr>
              <a:t>index</a:t>
            </a:r>
            <a:r>
              <a:rPr lang="cs-CZ" sz="3600" b="1" dirty="0" smtClean="0">
                <a:cs typeface="Times New Roman" pitchFamily="18" charset="0"/>
              </a:rPr>
              <a:t> I.</a:t>
            </a:r>
            <a:endParaRPr lang="en-US" sz="3600" b="1" dirty="0">
              <a:cs typeface="Times New Roman" pitchFamily="18" charset="0"/>
            </a:endParaRPr>
          </a:p>
        </p:txBody>
      </p:sp>
      <p:sp>
        <p:nvSpPr>
          <p:cNvPr id="3074" name="Rectangle 2"/>
          <p:cNvSpPr>
            <a:spLocks noGrp="1" noChangeArrowheads="1"/>
          </p:cNvSpPr>
          <p:nvPr>
            <p:ph idx="1"/>
          </p:nvPr>
        </p:nvSpPr>
        <p:spPr>
          <a:xfrm>
            <a:off x="456481" y="764704"/>
            <a:ext cx="8228160" cy="5366021"/>
          </a:xfrm>
          <a:ln/>
        </p:spPr>
        <p:txBody>
          <a:bodyPr tIns="20802">
            <a:normAutofit/>
          </a:bodyPr>
          <a:lstStyle/>
          <a:p>
            <a:pPr marL="3916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err="1">
                <a:latin typeface="+mj-lt"/>
                <a:cs typeface="Times New Roman" pitchFamily="18" charset="0"/>
              </a:rPr>
              <a:t>Corrado</a:t>
            </a:r>
            <a:r>
              <a:rPr lang="en-US" sz="2400" dirty="0">
                <a:latin typeface="+mj-lt"/>
                <a:cs typeface="Times New Roman" pitchFamily="18" charset="0"/>
              </a:rPr>
              <a:t> Gini (</a:t>
            </a:r>
            <a:r>
              <a:rPr lang="en-US" sz="2400" dirty="0" smtClean="0">
                <a:latin typeface="+mj-lt"/>
                <a:cs typeface="Times New Roman" pitchFamily="18" charset="0"/>
              </a:rPr>
              <a:t>1884-1965)</a:t>
            </a:r>
            <a:r>
              <a:rPr lang="cs-CZ" sz="2400" dirty="0" smtClean="0">
                <a:latin typeface="+mj-lt"/>
                <a:cs typeface="Times New Roman" pitchFamily="18" charset="0"/>
              </a:rPr>
              <a:t>, </a:t>
            </a:r>
            <a:r>
              <a:rPr lang="cs-CZ" sz="2400" dirty="0" err="1" smtClean="0">
                <a:latin typeface="+mj-lt"/>
                <a:cs typeface="Times New Roman" pitchFamily="18" charset="0"/>
              </a:rPr>
              <a:t>Italian</a:t>
            </a:r>
            <a:r>
              <a:rPr lang="en-US" sz="2400" dirty="0" smtClean="0">
                <a:latin typeface="+mj-lt"/>
                <a:cs typeface="Times New Roman" pitchFamily="18" charset="0"/>
              </a:rPr>
              <a:t> </a:t>
            </a:r>
            <a:r>
              <a:rPr lang="cs-CZ" sz="2400" dirty="0" err="1" smtClean="0">
                <a:latin typeface="+mj-lt"/>
                <a:cs typeface="Times New Roman" pitchFamily="18" charset="0"/>
              </a:rPr>
              <a:t>sociologist</a:t>
            </a:r>
            <a:r>
              <a:rPr lang="cs-CZ" sz="2400" dirty="0" smtClean="0">
                <a:latin typeface="+mj-lt"/>
                <a:cs typeface="Times New Roman" pitchFamily="18" charset="0"/>
              </a:rPr>
              <a:t>, </a:t>
            </a:r>
            <a:r>
              <a:rPr lang="cs-CZ" sz="2400" dirty="0" err="1" smtClean="0">
                <a:latin typeface="+mj-lt"/>
                <a:cs typeface="Times New Roman" pitchFamily="18" charset="0"/>
              </a:rPr>
              <a:t>statistician</a:t>
            </a:r>
            <a:r>
              <a:rPr lang="cs-CZ" sz="2400" dirty="0" smtClean="0">
                <a:latin typeface="+mj-lt"/>
                <a:cs typeface="Times New Roman" pitchFamily="18" charset="0"/>
              </a:rPr>
              <a:t> and </a:t>
            </a:r>
            <a:r>
              <a:rPr lang="cs-CZ" sz="2400" dirty="0" err="1" smtClean="0">
                <a:latin typeface="+mj-lt"/>
                <a:cs typeface="Times New Roman" pitchFamily="18" charset="0"/>
              </a:rPr>
              <a:t>demograph</a:t>
            </a:r>
            <a:r>
              <a:rPr lang="cs-CZ" sz="2400" dirty="0" smtClean="0">
                <a:latin typeface="+mj-lt"/>
                <a:cs typeface="Times New Roman" pitchFamily="18" charset="0"/>
              </a:rPr>
              <a:t> </a:t>
            </a:r>
          </a:p>
          <a:p>
            <a:pPr marL="3916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cs-CZ" sz="2400" dirty="0" smtClean="0">
                <a:latin typeface="+mj-lt"/>
              </a:rPr>
              <a:t>t</a:t>
            </a:r>
            <a:r>
              <a:rPr lang="en-GB" sz="2400" dirty="0" smtClean="0">
                <a:latin typeface="+mj-lt"/>
              </a:rPr>
              <a:t>he</a:t>
            </a:r>
            <a:r>
              <a:rPr lang="en-GB" sz="2400" dirty="0">
                <a:latin typeface="+mj-lt"/>
              </a:rPr>
              <a:t> </a:t>
            </a:r>
            <a:r>
              <a:rPr lang="cs-CZ" sz="2400" dirty="0" smtClean="0">
                <a:latin typeface="+mj-lt"/>
              </a:rPr>
              <a:t>G</a:t>
            </a:r>
            <a:r>
              <a:rPr lang="en-GB" sz="2400" dirty="0" err="1" smtClean="0">
                <a:latin typeface="+mj-lt"/>
              </a:rPr>
              <a:t>ini</a:t>
            </a:r>
            <a:r>
              <a:rPr lang="en-GB" sz="2400" dirty="0" smtClean="0">
                <a:latin typeface="+mj-lt"/>
              </a:rPr>
              <a:t> coefficient</a:t>
            </a:r>
            <a:r>
              <a:rPr lang="cs-CZ" sz="2400" dirty="0" smtClean="0">
                <a:latin typeface="+mj-lt"/>
              </a:rPr>
              <a:t> </a:t>
            </a:r>
            <a:r>
              <a:rPr lang="cs-CZ" sz="2400" dirty="0" err="1" smtClean="0">
                <a:latin typeface="+mj-lt"/>
              </a:rPr>
              <a:t>is</a:t>
            </a:r>
            <a:r>
              <a:rPr lang="cs-CZ" sz="2400" dirty="0" smtClean="0">
                <a:latin typeface="+mj-lt"/>
              </a:rPr>
              <a:t> </a:t>
            </a:r>
            <a:r>
              <a:rPr lang="en-GB" sz="2400" dirty="0" smtClean="0">
                <a:latin typeface="+mj-lt"/>
              </a:rPr>
              <a:t>also </a:t>
            </a:r>
            <a:r>
              <a:rPr lang="en-GB" sz="2400" dirty="0">
                <a:latin typeface="+mj-lt"/>
              </a:rPr>
              <a:t>known as the </a:t>
            </a:r>
            <a:r>
              <a:rPr lang="cs-CZ" sz="2400" dirty="0" smtClean="0">
                <a:latin typeface="+mj-lt"/>
              </a:rPr>
              <a:t>G</a:t>
            </a:r>
            <a:r>
              <a:rPr lang="en-GB" sz="2400" dirty="0" err="1" smtClean="0">
                <a:latin typeface="+mj-lt"/>
              </a:rPr>
              <a:t>ini</a:t>
            </a:r>
            <a:r>
              <a:rPr lang="en-GB" sz="2400" dirty="0" smtClean="0">
                <a:latin typeface="+mj-lt"/>
              </a:rPr>
              <a:t> </a:t>
            </a:r>
            <a:r>
              <a:rPr lang="en-GB" sz="2400" dirty="0">
                <a:latin typeface="+mj-lt"/>
              </a:rPr>
              <a:t>index or </a:t>
            </a:r>
            <a:r>
              <a:rPr lang="cs-CZ" sz="2400" dirty="0" smtClean="0">
                <a:latin typeface="+mj-lt"/>
              </a:rPr>
              <a:t>G</a:t>
            </a:r>
            <a:r>
              <a:rPr lang="en-GB" sz="2400" dirty="0" err="1" smtClean="0">
                <a:latin typeface="+mj-lt"/>
              </a:rPr>
              <a:t>ini</a:t>
            </a:r>
            <a:r>
              <a:rPr lang="en-GB" sz="2400" dirty="0" smtClean="0">
                <a:latin typeface="+mj-lt"/>
              </a:rPr>
              <a:t> ratio </a:t>
            </a:r>
            <a:endParaRPr lang="cs-CZ" sz="2400" dirty="0" smtClean="0">
              <a:latin typeface="+mj-lt"/>
            </a:endParaRPr>
          </a:p>
          <a:p>
            <a:pPr marL="3916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dirty="0" smtClean="0">
                <a:latin typeface="+mj-lt"/>
              </a:rPr>
              <a:t>a </a:t>
            </a:r>
            <a:r>
              <a:rPr lang="en-GB" sz="2400" dirty="0">
                <a:latin typeface="+mj-lt"/>
              </a:rPr>
              <a:t>measure of </a:t>
            </a:r>
            <a:r>
              <a:rPr lang="en-GB" sz="2400" dirty="0" smtClean="0">
                <a:latin typeface="+mj-lt"/>
              </a:rPr>
              <a:t>the</a:t>
            </a:r>
            <a:r>
              <a:rPr lang="cs-CZ" sz="2400" dirty="0" smtClean="0">
                <a:latin typeface="+mj-lt"/>
              </a:rPr>
              <a:t> </a:t>
            </a:r>
            <a:r>
              <a:rPr lang="cs-CZ" sz="2400" dirty="0" err="1" smtClean="0">
                <a:latin typeface="+mj-lt"/>
              </a:rPr>
              <a:t>income</a:t>
            </a:r>
            <a:r>
              <a:rPr lang="cs-CZ" sz="2400" dirty="0" smtClean="0">
                <a:latin typeface="+mj-lt"/>
              </a:rPr>
              <a:t> i</a:t>
            </a:r>
            <a:r>
              <a:rPr lang="en-GB" sz="2400" dirty="0" err="1" smtClean="0">
                <a:latin typeface="+mj-lt"/>
              </a:rPr>
              <a:t>nequality</a:t>
            </a:r>
            <a:endParaRPr lang="cs-CZ" sz="2400" dirty="0" smtClean="0">
              <a:latin typeface="+mj-lt"/>
            </a:endParaRPr>
          </a:p>
          <a:p>
            <a:pPr marL="3916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cs-CZ" sz="2400" dirty="0" err="1" smtClean="0">
                <a:latin typeface="+mj-lt"/>
              </a:rPr>
              <a:t>it</a:t>
            </a:r>
            <a:r>
              <a:rPr lang="cs-CZ" sz="2400" dirty="0" smtClean="0">
                <a:latin typeface="+mj-lt"/>
              </a:rPr>
              <a:t> </a:t>
            </a:r>
            <a:r>
              <a:rPr lang="cs-CZ" sz="2400" dirty="0" err="1" smtClean="0">
                <a:latin typeface="+mj-lt"/>
              </a:rPr>
              <a:t>is</a:t>
            </a:r>
            <a:r>
              <a:rPr lang="cs-CZ" sz="2400" dirty="0" smtClean="0">
                <a:latin typeface="+mj-lt"/>
              </a:rPr>
              <a:t> </a:t>
            </a:r>
            <a:r>
              <a:rPr lang="cs-CZ" sz="2400" dirty="0" err="1" smtClean="0">
                <a:latin typeface="+mj-lt"/>
              </a:rPr>
              <a:t>one</a:t>
            </a:r>
            <a:r>
              <a:rPr lang="cs-CZ" sz="2400" dirty="0" smtClean="0">
                <a:latin typeface="+mj-lt"/>
              </a:rPr>
              <a:t> </a:t>
            </a:r>
            <a:r>
              <a:rPr lang="cs-CZ" sz="2400" dirty="0" err="1" smtClean="0">
                <a:latin typeface="+mj-lt"/>
              </a:rPr>
              <a:t>number</a:t>
            </a:r>
            <a:r>
              <a:rPr lang="cs-CZ" sz="2400" dirty="0" smtClean="0">
                <a:latin typeface="+mj-lt"/>
              </a:rPr>
              <a:t> </a:t>
            </a:r>
            <a:r>
              <a:rPr lang="cs-CZ" sz="2400" dirty="0" err="1" smtClean="0">
                <a:latin typeface="+mj-lt"/>
              </a:rPr>
              <a:t>that</a:t>
            </a:r>
            <a:r>
              <a:rPr lang="cs-CZ" sz="2400" dirty="0" smtClean="0">
                <a:latin typeface="+mj-lt"/>
              </a:rPr>
              <a:t> </a:t>
            </a:r>
            <a:r>
              <a:rPr lang="en-GB" sz="2400" dirty="0" smtClean="0">
                <a:latin typeface="+mj-lt"/>
              </a:rPr>
              <a:t>represent</a:t>
            </a:r>
            <a:r>
              <a:rPr lang="cs-CZ" sz="2400" dirty="0" smtClean="0">
                <a:latin typeface="+mj-lt"/>
              </a:rPr>
              <a:t>s</a:t>
            </a:r>
            <a:r>
              <a:rPr lang="en-GB" sz="2400" dirty="0" smtClean="0">
                <a:latin typeface="+mj-lt"/>
              </a:rPr>
              <a:t> </a:t>
            </a:r>
            <a:r>
              <a:rPr lang="en-GB" sz="2400" dirty="0">
                <a:latin typeface="+mj-lt"/>
              </a:rPr>
              <a:t>the income distribution </a:t>
            </a:r>
            <a:r>
              <a:rPr lang="cs-CZ" sz="2400" dirty="0" smtClean="0">
                <a:latin typeface="+mj-lt"/>
              </a:rPr>
              <a:t>in society</a:t>
            </a:r>
          </a:p>
          <a:p>
            <a:pPr marL="3916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cs-CZ" sz="2400" dirty="0" smtClean="0">
                <a:latin typeface="+mj-lt"/>
              </a:rPr>
              <a:t>t</a:t>
            </a:r>
            <a:r>
              <a:rPr lang="en-GB" sz="2400" dirty="0" smtClean="0">
                <a:latin typeface="+mj-lt"/>
              </a:rPr>
              <a:t>he </a:t>
            </a:r>
            <a:r>
              <a:rPr lang="en-GB" sz="2400" dirty="0">
                <a:latin typeface="+mj-lt"/>
              </a:rPr>
              <a:t>coefficient varies between 0, which reflects complete equality </a:t>
            </a:r>
            <a:r>
              <a:rPr lang="en-GB" sz="2400" dirty="0" smtClean="0">
                <a:latin typeface="+mj-lt"/>
              </a:rPr>
              <a:t>and</a:t>
            </a:r>
            <a:r>
              <a:rPr lang="cs-CZ" sz="2400" dirty="0" smtClean="0">
                <a:latin typeface="+mj-lt"/>
              </a:rPr>
              <a:t> </a:t>
            </a:r>
            <a:r>
              <a:rPr lang="en-GB" sz="2400" dirty="0" smtClean="0">
                <a:latin typeface="+mj-lt"/>
              </a:rPr>
              <a:t>1, </a:t>
            </a:r>
            <a:r>
              <a:rPr lang="en-GB" sz="2400" dirty="0">
                <a:latin typeface="+mj-lt"/>
              </a:rPr>
              <a:t>which indicates complete inequality (one person has all the income or consumption, all others have none).</a:t>
            </a:r>
            <a:endParaRPr lang="cs-CZ" sz="2400" dirty="0" smtClean="0">
              <a:latin typeface="+mj-lt"/>
            </a:endParaRPr>
          </a:p>
          <a:p>
            <a:pPr marL="3916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cs-CZ" sz="2400" dirty="0" smtClean="0">
              <a:latin typeface="+mj-lt"/>
              <a:cs typeface="Times New Roman" pitchFamily="18" charset="0"/>
            </a:endParaRPr>
          </a:p>
        </p:txBody>
      </p:sp>
      <p:sp>
        <p:nvSpPr>
          <p:cNvPr id="2" name="Zástupný symbol pro číslo snímku 1"/>
          <p:cNvSpPr>
            <a:spLocks noGrp="1"/>
          </p:cNvSpPr>
          <p:nvPr>
            <p:ph type="sldNum" sz="quarter" idx="12"/>
          </p:nvPr>
        </p:nvSpPr>
        <p:spPr/>
        <p:txBody>
          <a:bodyPr/>
          <a:lstStyle/>
          <a:p>
            <a:fld id="{9494B6D5-A0B9-47D8-AD4D-9B608C1A07EE}" type="slidenum">
              <a:rPr lang="en-GB" smtClean="0"/>
              <a:pPr/>
              <a:t>9</a:t>
            </a:fld>
            <a:endParaRPr lang="en-GB"/>
          </a:p>
        </p:txBody>
      </p:sp>
    </p:spTree>
    <p:extLst>
      <p:ext uri="{BB962C8B-B14F-4D97-AF65-F5344CB8AC3E}">
        <p14:creationId xmlns:p14="http://schemas.microsoft.com/office/powerpoint/2010/main" val="15061501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1777</TotalTime>
  <Words>1088</Words>
  <Application>Microsoft Office PowerPoint</Application>
  <PresentationFormat>Předvádění na obrazovce (4:3)</PresentationFormat>
  <Paragraphs>162</Paragraphs>
  <Slides>18</Slides>
  <Notes>8</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18</vt:i4>
      </vt:variant>
    </vt:vector>
  </HeadingPairs>
  <TitlesOfParts>
    <vt:vector size="25" baseType="lpstr">
      <vt:lpstr>ＭＳ Ｐゴシック</vt:lpstr>
      <vt:lpstr>Arial</vt:lpstr>
      <vt:lpstr>Calibri</vt:lpstr>
      <vt:lpstr>Times New Roman</vt:lpstr>
      <vt:lpstr>Wingdings</vt:lpstr>
      <vt:lpstr>Wingdings 3</vt:lpstr>
      <vt:lpstr>Motiv systému Office</vt:lpstr>
      <vt:lpstr>Social Stratification</vt:lpstr>
      <vt:lpstr>On what dimensions does stratification exist?  </vt:lpstr>
      <vt:lpstr>Two concepts of social stratification</vt:lpstr>
      <vt:lpstr>Inequality of conditions vs. inequality of opportunity </vt:lpstr>
      <vt:lpstr>Inequality of material conditions</vt:lpstr>
      <vt:lpstr>Lorenz curve I.</vt:lpstr>
      <vt:lpstr>Lorenz curve II.</vt:lpstr>
      <vt:lpstr>Trends in Lorenz curve in the CR</vt:lpstr>
      <vt:lpstr>Gini index I.</vt:lpstr>
      <vt:lpstr>Gini index II.</vt:lpstr>
      <vt:lpstr>Trend in GINI in the Czech Republic</vt:lpstr>
      <vt:lpstr>Advantages and disadvantages of Lorenz curve and GINI coefficient</vt:lpstr>
      <vt:lpstr>Prezentace aplikace PowerPoint</vt:lpstr>
      <vt:lpstr>Inequality of opportunity</vt:lpstr>
      <vt:lpstr>Ascription versus Achivement </vt:lpstr>
      <vt:lpstr>Three basic models of social stratification</vt:lpstr>
      <vt:lpstr>Prezentace aplikace PowerPoint</vt:lpstr>
      <vt:lpstr>Standards of Equality – what should be the goal?</vt:lpstr>
    </vt:vector>
  </TitlesOfParts>
  <Company>FSS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aaaa</dc:creator>
  <cp:lastModifiedBy>Tomáš Katrňák</cp:lastModifiedBy>
  <cp:revision>74</cp:revision>
  <dcterms:created xsi:type="dcterms:W3CDTF">2013-09-22T19:27:37Z</dcterms:created>
  <dcterms:modified xsi:type="dcterms:W3CDTF">2019-10-07T16:14:14Z</dcterms:modified>
</cp:coreProperties>
</file>