
<file path=[Content_Types].xml><?xml version="1.0" encoding="utf-8"?>
<Types xmlns="http://schemas.openxmlformats.org/package/2006/content-types">
  <Default Extension="bin" ContentType="application/vnd.ms-office.vbaPro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7" r:id="rId2"/>
    <p:sldId id="279" r:id="rId3"/>
    <p:sldId id="278" r:id="rId4"/>
    <p:sldId id="280" r:id="rId5"/>
    <p:sldId id="281" r:id="rId6"/>
    <p:sldId id="282" r:id="rId7"/>
    <p:sldId id="283" r:id="rId8"/>
    <p:sldId id="284" r:id="rId9"/>
    <p:sldId id="28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12" autoAdjust="0"/>
    <p:restoredTop sz="91274" autoAdjust="0"/>
  </p:normalViewPr>
  <p:slideViewPr>
    <p:cSldViewPr>
      <p:cViewPr varScale="1">
        <p:scale>
          <a:sx n="80" d="100"/>
          <a:sy n="80" d="100"/>
        </p:scale>
        <p:origin x="96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06/relationships/vbaProject" Target="vbaProject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A70F5-E00C-4C4E-A6A3-576EBB8BE0C5}" type="datetimeFigureOut">
              <a:rPr lang="en-GB" smtClean="0"/>
              <a:pPr/>
              <a:t>13/10/2019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6FA30-EEC0-4105-8354-B00133E9061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633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3CB285-440E-4FB4-B114-70AC3D733C7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3CB285-440E-4FB4-B114-70AC3D733C7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3CB285-440E-4FB4-B114-70AC3D733C7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3CB285-440E-4FB4-B114-70AC3D733C7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3CB285-440E-4FB4-B114-70AC3D733C7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3CB285-440E-4FB4-B114-70AC3D733C7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3CB285-440E-4FB4-B114-70AC3D733C7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3CB285-440E-4FB4-B114-70AC3D733C7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3CB285-440E-4FB4-B114-70AC3D733C7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AE5E-1818-44BF-9E7B-60E370BE01F5}" type="datetimeFigureOut">
              <a:rPr lang="en-GB" smtClean="0"/>
              <a:pPr/>
              <a:t>13/10/2019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D5-A0B9-47D8-AD4D-9B608C1A07E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998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AE5E-1818-44BF-9E7B-60E370BE01F5}" type="datetimeFigureOut">
              <a:rPr lang="en-GB" smtClean="0"/>
              <a:pPr/>
              <a:t>13/10/2019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D5-A0B9-47D8-AD4D-9B608C1A07E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88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AE5E-1818-44BF-9E7B-60E370BE01F5}" type="datetimeFigureOut">
              <a:rPr lang="en-GB" smtClean="0"/>
              <a:pPr/>
              <a:t>13/10/2019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D5-A0B9-47D8-AD4D-9B608C1A07E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54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AE5E-1818-44BF-9E7B-60E370BE01F5}" type="datetimeFigureOut">
              <a:rPr lang="en-GB" smtClean="0"/>
              <a:pPr/>
              <a:t>13/10/2019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D5-A0B9-47D8-AD4D-9B608C1A07E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232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AE5E-1818-44BF-9E7B-60E370BE01F5}" type="datetimeFigureOut">
              <a:rPr lang="en-GB" smtClean="0"/>
              <a:pPr/>
              <a:t>13/10/2019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D5-A0B9-47D8-AD4D-9B608C1A07E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302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AE5E-1818-44BF-9E7B-60E370BE01F5}" type="datetimeFigureOut">
              <a:rPr lang="en-GB" smtClean="0"/>
              <a:pPr/>
              <a:t>13/10/2019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D5-A0B9-47D8-AD4D-9B608C1A07E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79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AE5E-1818-44BF-9E7B-60E370BE01F5}" type="datetimeFigureOut">
              <a:rPr lang="en-GB" smtClean="0"/>
              <a:pPr/>
              <a:t>13/10/2019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D5-A0B9-47D8-AD4D-9B608C1A07E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540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AE5E-1818-44BF-9E7B-60E370BE01F5}" type="datetimeFigureOut">
              <a:rPr lang="en-GB" smtClean="0"/>
              <a:pPr/>
              <a:t>13/10/2019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D5-A0B9-47D8-AD4D-9B608C1A07E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685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AE5E-1818-44BF-9E7B-60E370BE01F5}" type="datetimeFigureOut">
              <a:rPr lang="en-GB" smtClean="0"/>
              <a:pPr/>
              <a:t>13/10/2019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D5-A0B9-47D8-AD4D-9B608C1A07E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79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AE5E-1818-44BF-9E7B-60E370BE01F5}" type="datetimeFigureOut">
              <a:rPr lang="en-GB" smtClean="0"/>
              <a:pPr/>
              <a:t>13/10/2019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D5-A0B9-47D8-AD4D-9B608C1A07E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48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AE5E-1818-44BF-9E7B-60E370BE01F5}" type="datetimeFigureOut">
              <a:rPr lang="en-GB" smtClean="0"/>
              <a:pPr/>
              <a:t>13/10/2019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D5-A0B9-47D8-AD4D-9B608C1A07E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14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FAE5E-1818-44BF-9E7B-60E370BE01F5}" type="datetimeFigureOut">
              <a:rPr lang="en-GB" smtClean="0"/>
              <a:pPr/>
              <a:t>13/10/2019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4B6D5-A0B9-47D8-AD4D-9B608C1A07E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035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58200" cy="648072"/>
          </a:xfrm>
        </p:spPr>
        <p:txBody>
          <a:bodyPr>
            <a:normAutofit fontScale="90000"/>
          </a:bodyPr>
          <a:lstStyle/>
          <a:p>
            <a:r>
              <a:rPr lang="en-GB" altLang="en-US" sz="3600" b="1" dirty="0" smtClean="0"/>
              <a:t>Social</a:t>
            </a:r>
            <a:r>
              <a:rPr lang="en-GB" altLang="en-US" sz="3600" dirty="0" smtClean="0"/>
              <a:t> </a:t>
            </a:r>
            <a:r>
              <a:rPr lang="en-GB" altLang="en-US" sz="3600" b="1" dirty="0" smtClean="0"/>
              <a:t>Stratification Research – </a:t>
            </a:r>
            <a:r>
              <a:rPr lang="en-GB" altLang="en-US" sz="3600" b="1" dirty="0" smtClean="0">
                <a:solidFill>
                  <a:srgbClr val="FF0000"/>
                </a:solidFill>
              </a:rPr>
              <a:t>4 generations</a:t>
            </a:r>
            <a:endParaRPr lang="en-GB" alt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613A7B-1E37-43CB-AD81-1FF334CA232C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dirty="0" smtClean="0"/>
          </a:p>
        </p:txBody>
      </p:sp>
      <p:sp>
        <p:nvSpPr>
          <p:cNvPr id="15365" name="Content Placeholder 6"/>
          <p:cNvSpPr>
            <a:spLocks noGrp="1"/>
          </p:cNvSpPr>
          <p:nvPr>
            <p:ph sz="half" idx="1"/>
          </p:nvPr>
        </p:nvSpPr>
        <p:spPr>
          <a:xfrm>
            <a:off x="251520" y="980728"/>
            <a:ext cx="8568952" cy="5760640"/>
          </a:xfrm>
        </p:spPr>
        <p:txBody>
          <a:bodyPr>
            <a:normAutofit/>
          </a:bodyPr>
          <a:lstStyle/>
          <a:p>
            <a:r>
              <a:rPr lang="en-GB" altLang="en-US" sz="2400" dirty="0" smtClean="0"/>
              <a:t>Social stratification research (SSR) or social mobility research (SMR) has been established after 2WW</a:t>
            </a:r>
          </a:p>
          <a:p>
            <a:r>
              <a:rPr lang="en-GB" altLang="en-US" sz="2400" dirty="0" smtClean="0"/>
              <a:t>The aim was to map and compare social structures of advanced societies</a:t>
            </a:r>
          </a:p>
          <a:p>
            <a:r>
              <a:rPr lang="en-GB" altLang="en-US" sz="2400" dirty="0" smtClean="0"/>
              <a:t>SSR research is primary comparative and relational</a:t>
            </a:r>
          </a:p>
          <a:p>
            <a:pPr lvl="1"/>
            <a:r>
              <a:rPr lang="en-GB" altLang="en-US" sz="2000" dirty="0" smtClean="0"/>
              <a:t>why?</a:t>
            </a:r>
          </a:p>
          <a:p>
            <a:r>
              <a:rPr lang="en-GB" altLang="en-US" sz="2400" dirty="0" smtClean="0"/>
              <a:t>Nowadays  we can distinguished  4  generations in SSR</a:t>
            </a:r>
          </a:p>
          <a:p>
            <a:r>
              <a:rPr lang="en-GB" altLang="en-US" sz="2400" dirty="0" smtClean="0"/>
              <a:t>Generations are delimited by </a:t>
            </a:r>
          </a:p>
          <a:p>
            <a:pPr lvl="1"/>
            <a:r>
              <a:rPr lang="en-GB" altLang="en-US" sz="2000" dirty="0" smtClean="0"/>
              <a:t>research problems </a:t>
            </a:r>
          </a:p>
          <a:p>
            <a:pPr lvl="1"/>
            <a:r>
              <a:rPr lang="en-GB" altLang="en-US" sz="2000" dirty="0" smtClean="0"/>
              <a:t>methods of data collection</a:t>
            </a:r>
          </a:p>
          <a:p>
            <a:pPr lvl="1"/>
            <a:r>
              <a:rPr lang="en-GB" altLang="en-US" sz="2000" dirty="0" smtClean="0"/>
              <a:t>measurement procedures/ technics</a:t>
            </a:r>
          </a:p>
          <a:p>
            <a:pPr lvl="1"/>
            <a:r>
              <a:rPr lang="en-GB" altLang="en-US" sz="2000" dirty="0" smtClean="0"/>
              <a:t>results</a:t>
            </a:r>
          </a:p>
          <a:p>
            <a:pPr lvl="1"/>
            <a:r>
              <a:rPr lang="en-GB" altLang="en-US" sz="2000" dirty="0" smtClean="0"/>
              <a:t>time periods (but with overlaps)</a:t>
            </a:r>
          </a:p>
          <a:p>
            <a:r>
              <a:rPr lang="en-GB" altLang="en-US" sz="2400" dirty="0" smtClean="0"/>
              <a:t>SSR is primarily quantitative	</a:t>
            </a:r>
            <a:r>
              <a:rPr lang="en-GB" altLang="en-US" sz="1800" dirty="0" smtClean="0"/>
              <a:t>	</a:t>
            </a:r>
          </a:p>
          <a:p>
            <a:pPr marL="990600" lvl="1" indent="-533400"/>
            <a:endParaRPr lang="en-GB" altLang="en-US" dirty="0" smtClean="0"/>
          </a:p>
          <a:p>
            <a:endParaRPr lang="en-GB" alt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149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58200" cy="648072"/>
          </a:xfrm>
        </p:spPr>
        <p:txBody>
          <a:bodyPr>
            <a:normAutofit/>
          </a:bodyPr>
          <a:lstStyle/>
          <a:p>
            <a:r>
              <a:rPr lang="en-GB" altLang="en-US" sz="3600" b="1" dirty="0" smtClean="0"/>
              <a:t>Social mobility – key concept of SSR</a:t>
            </a:r>
            <a:endParaRPr lang="en-GB" altLang="en-US" sz="3600" dirty="0" smtClean="0"/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613A7B-1E37-43CB-AD81-1FF334CA232C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dirty="0" smtClean="0"/>
          </a:p>
        </p:txBody>
      </p:sp>
      <p:sp>
        <p:nvSpPr>
          <p:cNvPr id="15365" name="Content Placeholder 6"/>
          <p:cNvSpPr>
            <a:spLocks noGrp="1"/>
          </p:cNvSpPr>
          <p:nvPr>
            <p:ph sz="half" idx="1"/>
          </p:nvPr>
        </p:nvSpPr>
        <p:spPr>
          <a:xfrm>
            <a:off x="251520" y="980728"/>
            <a:ext cx="8568952" cy="5760640"/>
          </a:xfrm>
        </p:spPr>
        <p:txBody>
          <a:bodyPr>
            <a:normAutofit/>
          </a:bodyPr>
          <a:lstStyle/>
          <a:p>
            <a:r>
              <a:rPr lang="en-GB" altLang="en-US" sz="2400" dirty="0" smtClean="0"/>
              <a:t>Sorokin’s book </a:t>
            </a:r>
            <a:r>
              <a:rPr lang="en-GB" altLang="en-US" sz="2400" i="1" dirty="0" smtClean="0"/>
              <a:t>Social Mobility </a:t>
            </a:r>
            <a:r>
              <a:rPr lang="en-GB" altLang="en-US" sz="2400" dirty="0" smtClean="0"/>
              <a:t>has been printed in 1927</a:t>
            </a:r>
          </a:p>
          <a:p>
            <a:r>
              <a:rPr lang="en-GB" altLang="en-US" sz="2400" dirty="0" smtClean="0"/>
              <a:t>first using of the concept of social mobility</a:t>
            </a:r>
          </a:p>
          <a:p>
            <a:r>
              <a:rPr lang="en-GB" altLang="en-US" sz="2400" dirty="0" smtClean="0"/>
              <a:t>macro concept for social groups or higher aggregates</a:t>
            </a:r>
          </a:p>
          <a:p>
            <a:r>
              <a:rPr lang="en-GB" altLang="en-US" sz="2400" dirty="0" smtClean="0"/>
              <a:t>it is not about individuals</a:t>
            </a:r>
          </a:p>
          <a:p>
            <a:r>
              <a:rPr lang="en-GB" altLang="en-US" sz="2400" dirty="0" smtClean="0"/>
              <a:t>social stratification is not social mobility</a:t>
            </a:r>
          </a:p>
          <a:p>
            <a:r>
              <a:rPr lang="en-GB" altLang="en-US" sz="2400" dirty="0" smtClean="0"/>
              <a:t>social mobility define openness of social stratification</a:t>
            </a:r>
          </a:p>
          <a:p>
            <a:r>
              <a:rPr lang="en-GB" altLang="en-US" sz="2400" dirty="0" smtClean="0"/>
              <a:t>different social mobility lifts</a:t>
            </a:r>
            <a:r>
              <a:rPr lang="en-GB" altLang="en-US" sz="2000" dirty="0" smtClean="0"/>
              <a:t> </a:t>
            </a:r>
          </a:p>
          <a:p>
            <a:pPr lvl="1"/>
            <a:endParaRPr lang="en-GB" altLang="en-US" sz="2000" dirty="0" smtClean="0"/>
          </a:p>
          <a:p>
            <a:endParaRPr lang="en-GB" altLang="en-US" sz="2400" dirty="0" smtClean="0"/>
          </a:p>
          <a:p>
            <a:pPr marL="57150" indent="0">
              <a:buNone/>
            </a:pPr>
            <a:endParaRPr lang="en-GB" altLang="en-US" dirty="0" smtClean="0"/>
          </a:p>
          <a:p>
            <a:endParaRPr lang="en-GB" alt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088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58200" cy="648072"/>
          </a:xfrm>
        </p:spPr>
        <p:txBody>
          <a:bodyPr>
            <a:normAutofit/>
          </a:bodyPr>
          <a:lstStyle/>
          <a:p>
            <a:r>
              <a:rPr lang="en-GB" altLang="en-US" sz="3600" b="1" dirty="0" smtClean="0">
                <a:solidFill>
                  <a:srgbClr val="FF0000"/>
                </a:solidFill>
              </a:rPr>
              <a:t>First</a:t>
            </a:r>
            <a:r>
              <a:rPr lang="en-GB" altLang="en-US" sz="3600" b="1" dirty="0" smtClean="0"/>
              <a:t> generation of SSR (I)</a:t>
            </a:r>
            <a:endParaRPr lang="en-GB" altLang="en-US" sz="3600" dirty="0" smtClean="0"/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613A7B-1E37-43CB-AD81-1FF334CA232C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 dirty="0" smtClean="0"/>
          </a:p>
        </p:txBody>
      </p:sp>
      <p:sp>
        <p:nvSpPr>
          <p:cNvPr id="15365" name="Content Placeholder 6"/>
          <p:cNvSpPr>
            <a:spLocks noGrp="1"/>
          </p:cNvSpPr>
          <p:nvPr>
            <p:ph sz="half" idx="1"/>
          </p:nvPr>
        </p:nvSpPr>
        <p:spPr>
          <a:xfrm>
            <a:off x="251520" y="980728"/>
            <a:ext cx="8568952" cy="5760640"/>
          </a:xfrm>
        </p:spPr>
        <p:txBody>
          <a:bodyPr>
            <a:normAutofit/>
          </a:bodyPr>
          <a:lstStyle/>
          <a:p>
            <a:r>
              <a:rPr lang="en-GB" altLang="en-US" sz="2400" dirty="0" smtClean="0"/>
              <a:t>1950 – 1960 time period</a:t>
            </a:r>
          </a:p>
          <a:p>
            <a:r>
              <a:rPr lang="en-GB" altLang="en-US" sz="2400" dirty="0" smtClean="0"/>
              <a:t>Research committee for social stratification and inequality (RC28) has been established under ISA</a:t>
            </a:r>
          </a:p>
          <a:p>
            <a:r>
              <a:rPr lang="en-GB" altLang="en-US" sz="2400" dirty="0" smtClean="0"/>
              <a:t>comparative research of social mobility</a:t>
            </a:r>
          </a:p>
          <a:p>
            <a:r>
              <a:rPr lang="en-GB" altLang="en-US" sz="2400" dirty="0" smtClean="0"/>
              <a:t>the aim is to map the openness of social structures</a:t>
            </a:r>
          </a:p>
          <a:p>
            <a:r>
              <a:rPr lang="en-GB" altLang="en-US" sz="2400" dirty="0" smtClean="0"/>
              <a:t>research question: how strong is OD connection?</a:t>
            </a:r>
          </a:p>
          <a:p>
            <a:r>
              <a:rPr lang="en-GB" altLang="en-US" sz="2400" dirty="0" smtClean="0"/>
              <a:t>simple social class categories (usually 3 categories)</a:t>
            </a:r>
          </a:p>
          <a:p>
            <a:r>
              <a:rPr lang="en-GB" altLang="en-US" sz="2400" dirty="0" smtClean="0"/>
              <a:t>simple statistical technics, proportions </a:t>
            </a:r>
          </a:p>
          <a:p>
            <a:pPr lvl="1"/>
            <a:r>
              <a:rPr lang="en-GB" altLang="en-US" sz="2000" dirty="0" smtClean="0"/>
              <a:t>OD mobility (contingency) tables</a:t>
            </a:r>
          </a:p>
          <a:p>
            <a:pPr lvl="2"/>
            <a:r>
              <a:rPr lang="en-GB" altLang="en-US" dirty="0" smtClean="0"/>
              <a:t>demonstration, percent, outflow, inflow percent</a:t>
            </a:r>
          </a:p>
          <a:p>
            <a:pPr lvl="1"/>
            <a:r>
              <a:rPr lang="en-GB" altLang="en-US" dirty="0" smtClean="0"/>
              <a:t>structural vs net mobility, defined in theoretical level, in empirical level problems with identification</a:t>
            </a:r>
          </a:p>
          <a:p>
            <a:endParaRPr lang="en-GB" altLang="en-US" sz="2400" dirty="0" smtClean="0"/>
          </a:p>
          <a:p>
            <a:pPr marL="57150" indent="0">
              <a:buNone/>
            </a:pPr>
            <a:endParaRPr lang="en-GB" altLang="en-US" dirty="0" smtClean="0"/>
          </a:p>
          <a:p>
            <a:endParaRPr lang="en-GB" alt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862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58200" cy="648072"/>
          </a:xfrm>
        </p:spPr>
        <p:txBody>
          <a:bodyPr>
            <a:normAutofit/>
          </a:bodyPr>
          <a:lstStyle/>
          <a:p>
            <a:r>
              <a:rPr lang="en-GB" altLang="en-US" sz="3600" b="1" dirty="0" smtClean="0">
                <a:solidFill>
                  <a:srgbClr val="FF0000"/>
                </a:solidFill>
              </a:rPr>
              <a:t>First</a:t>
            </a:r>
            <a:r>
              <a:rPr lang="en-GB" altLang="en-US" sz="3600" b="1" dirty="0" smtClean="0"/>
              <a:t> generation of SSR (II)</a:t>
            </a:r>
            <a:endParaRPr lang="en-GB" altLang="en-US" sz="3600" dirty="0" smtClean="0"/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613A7B-1E37-43CB-AD81-1FF334CA232C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 dirty="0" smtClean="0"/>
          </a:p>
        </p:txBody>
      </p:sp>
      <p:sp>
        <p:nvSpPr>
          <p:cNvPr id="15365" name="Content Placeholder 6"/>
          <p:cNvSpPr>
            <a:spLocks noGrp="1"/>
          </p:cNvSpPr>
          <p:nvPr>
            <p:ph sz="half" idx="1"/>
          </p:nvPr>
        </p:nvSpPr>
        <p:spPr>
          <a:xfrm>
            <a:off x="251520" y="980728"/>
            <a:ext cx="8568952" cy="5760640"/>
          </a:xfrm>
        </p:spPr>
        <p:txBody>
          <a:bodyPr>
            <a:normAutofit lnSpcReduction="10000"/>
          </a:bodyPr>
          <a:lstStyle/>
          <a:p>
            <a:r>
              <a:rPr lang="en-GB" altLang="en-US" sz="2400" dirty="0" smtClean="0"/>
              <a:t>key tested assumption: LZ hypothesis (</a:t>
            </a:r>
            <a:r>
              <a:rPr lang="en-GB" altLang="en-US" sz="2400" dirty="0" err="1" smtClean="0"/>
              <a:t>Lipset</a:t>
            </a:r>
            <a:r>
              <a:rPr lang="en-GB" altLang="en-US" sz="2400" dirty="0" smtClean="0"/>
              <a:t>, Zetterberg, 1956)</a:t>
            </a:r>
          </a:p>
          <a:p>
            <a:pPr marL="0" indent="0">
              <a:buNone/>
            </a:pPr>
            <a:r>
              <a:rPr lang="en-GB" altLang="en-US" sz="2400" i="1" dirty="0" smtClean="0"/>
              <a:t>	„…the overall pattern of social mobility appears to be much the same in the industrial societies of various Western countries.“</a:t>
            </a:r>
          </a:p>
          <a:p>
            <a:endParaRPr lang="en-GB" altLang="en-US" sz="2400" dirty="0" smtClean="0"/>
          </a:p>
          <a:p>
            <a:r>
              <a:rPr lang="en-GB" altLang="en-US" sz="2400" dirty="0" smtClean="0"/>
              <a:t>LZ hypothesis has been a reaction to the prevailing assumption that in US we can find more intergenerational mobility than in other western industrialized  countries</a:t>
            </a:r>
          </a:p>
          <a:p>
            <a:r>
              <a:rPr lang="en-GB" altLang="en-US" sz="2400" dirty="0" smtClean="0"/>
              <a:t>LZ hypothesis has not been rejected </a:t>
            </a:r>
          </a:p>
          <a:p>
            <a:r>
              <a:rPr lang="en-GB" altLang="en-US" sz="2400" dirty="0" smtClean="0"/>
              <a:t>In all nations the same level of social mobility</a:t>
            </a:r>
          </a:p>
          <a:p>
            <a:r>
              <a:rPr lang="en-GB" altLang="en-US" sz="2400" dirty="0" smtClean="0"/>
              <a:t>LZ hypothesis says there is no linear relationship between industrialization and social mobility</a:t>
            </a:r>
          </a:p>
          <a:p>
            <a:r>
              <a:rPr lang="en-GB" altLang="en-US" sz="2400" dirty="0" smtClean="0"/>
              <a:t>The industrialization means the rise of social mobility </a:t>
            </a:r>
          </a:p>
          <a:p>
            <a:r>
              <a:rPr lang="en-GB" altLang="en-US" sz="2400" dirty="0" smtClean="0"/>
              <a:t>But only under certain level</a:t>
            </a:r>
          </a:p>
          <a:p>
            <a:r>
              <a:rPr lang="en-GB" altLang="en-US" sz="2400" dirty="0" smtClean="0"/>
              <a:t>After that higher industrialization does not mean higher social mobility</a:t>
            </a:r>
          </a:p>
          <a:p>
            <a:endParaRPr lang="en-GB" altLang="en-US" sz="2400" dirty="0" smtClean="0"/>
          </a:p>
          <a:p>
            <a:endParaRPr lang="en-GB" altLang="en-US" sz="2400" dirty="0" smtClean="0"/>
          </a:p>
          <a:p>
            <a:endParaRPr lang="en-GB" altLang="en-US" sz="2400" dirty="0" smtClean="0"/>
          </a:p>
          <a:p>
            <a:pPr marL="57150" indent="0">
              <a:buNone/>
            </a:pPr>
            <a:endParaRPr lang="en-GB" altLang="en-US" dirty="0" smtClean="0"/>
          </a:p>
          <a:p>
            <a:endParaRPr lang="en-GB" alt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711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58200" cy="648072"/>
          </a:xfrm>
        </p:spPr>
        <p:txBody>
          <a:bodyPr>
            <a:normAutofit/>
          </a:bodyPr>
          <a:lstStyle/>
          <a:p>
            <a:r>
              <a:rPr lang="en-GB" altLang="en-US" sz="3600" b="1" dirty="0" smtClean="0">
                <a:solidFill>
                  <a:srgbClr val="FF0000"/>
                </a:solidFill>
              </a:rPr>
              <a:t>Second</a:t>
            </a:r>
            <a:r>
              <a:rPr lang="en-GB" altLang="en-US" sz="3600" b="1" dirty="0" smtClean="0"/>
              <a:t> generation of SSR (I)</a:t>
            </a:r>
            <a:endParaRPr lang="en-GB" altLang="en-US" sz="3600" dirty="0" smtClean="0"/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613A7B-1E37-43CB-AD81-1FF334CA232C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GB" dirty="0" smtClean="0"/>
          </a:p>
        </p:txBody>
      </p:sp>
      <p:sp>
        <p:nvSpPr>
          <p:cNvPr id="15365" name="Content Placeholder 6"/>
          <p:cNvSpPr>
            <a:spLocks noGrp="1"/>
          </p:cNvSpPr>
          <p:nvPr>
            <p:ph sz="half" idx="1"/>
          </p:nvPr>
        </p:nvSpPr>
        <p:spPr>
          <a:xfrm>
            <a:off x="251520" y="980728"/>
            <a:ext cx="8568952" cy="5760640"/>
          </a:xfrm>
        </p:spPr>
        <p:txBody>
          <a:bodyPr>
            <a:normAutofit/>
          </a:bodyPr>
          <a:lstStyle/>
          <a:p>
            <a:r>
              <a:rPr lang="en-GB" altLang="en-US" sz="2400" dirty="0" smtClean="0"/>
              <a:t>1960 – 1970 time period</a:t>
            </a:r>
          </a:p>
          <a:p>
            <a:r>
              <a:rPr lang="en-GB" altLang="en-US" sz="2400" dirty="0" smtClean="0"/>
              <a:t>change from comparative social mobility research to status attainment process in a society</a:t>
            </a:r>
          </a:p>
          <a:p>
            <a:r>
              <a:rPr lang="en-GB" altLang="en-US" sz="2400" dirty="0" smtClean="0"/>
              <a:t>turn to the continuous variables, SEI scores for occupations</a:t>
            </a:r>
          </a:p>
          <a:p>
            <a:r>
              <a:rPr lang="en-GB" altLang="en-US" sz="2400" dirty="0" smtClean="0"/>
              <a:t>the aim is to map the social determinants of occupational status</a:t>
            </a:r>
          </a:p>
          <a:p>
            <a:r>
              <a:rPr lang="en-GB" altLang="en-US" sz="2400" dirty="0" smtClean="0"/>
              <a:t>reformulation of research question</a:t>
            </a:r>
          </a:p>
          <a:p>
            <a:r>
              <a:rPr lang="en-GB" altLang="en-US" sz="2400" dirty="0" smtClean="0"/>
              <a:t>no connection OD (first generation)</a:t>
            </a:r>
          </a:p>
          <a:p>
            <a:r>
              <a:rPr lang="en-GB" altLang="en-US" sz="2400" dirty="0" smtClean="0"/>
              <a:t>but how O influences D directly and also indirectly via other variables, especially via E </a:t>
            </a:r>
          </a:p>
          <a:p>
            <a:r>
              <a:rPr lang="en-GB" altLang="en-US" sz="2400" dirty="0" smtClean="0"/>
              <a:t>introduction of path models in sociology</a:t>
            </a:r>
          </a:p>
          <a:p>
            <a:r>
              <a:rPr lang="en-GB" altLang="en-US" sz="2400" dirty="0" smtClean="0"/>
              <a:t>result: status attainment model or „social mobility piggy“</a:t>
            </a:r>
          </a:p>
          <a:p>
            <a:endParaRPr lang="en-GB" altLang="en-US" dirty="0" smtClean="0"/>
          </a:p>
          <a:p>
            <a:endParaRPr lang="en-GB" altLang="en-US" sz="2400" dirty="0" smtClean="0"/>
          </a:p>
          <a:p>
            <a:pPr marL="57150" indent="0">
              <a:buNone/>
            </a:pPr>
            <a:endParaRPr lang="en-GB" altLang="en-US" dirty="0" smtClean="0"/>
          </a:p>
          <a:p>
            <a:endParaRPr lang="en-GB" alt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879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58200" cy="648072"/>
          </a:xfrm>
        </p:spPr>
        <p:txBody>
          <a:bodyPr>
            <a:normAutofit/>
          </a:bodyPr>
          <a:lstStyle/>
          <a:p>
            <a:r>
              <a:rPr lang="en-GB" altLang="en-US" sz="3600" b="1" dirty="0" smtClean="0">
                <a:solidFill>
                  <a:srgbClr val="FF0000"/>
                </a:solidFill>
              </a:rPr>
              <a:t>Second</a:t>
            </a:r>
            <a:r>
              <a:rPr lang="en-GB" altLang="en-US" sz="3600" b="1" dirty="0" smtClean="0"/>
              <a:t> generation of SSR (II)</a:t>
            </a:r>
            <a:endParaRPr lang="en-GB" altLang="en-US" sz="3600" dirty="0" smtClean="0"/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613A7B-1E37-43CB-AD81-1FF334CA232C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GB" dirty="0" smtClean="0"/>
          </a:p>
        </p:txBody>
      </p:sp>
      <p:sp>
        <p:nvSpPr>
          <p:cNvPr id="15365" name="Content Placeholder 6"/>
          <p:cNvSpPr>
            <a:spLocks noGrp="1"/>
          </p:cNvSpPr>
          <p:nvPr>
            <p:ph sz="half" idx="1"/>
          </p:nvPr>
        </p:nvSpPr>
        <p:spPr>
          <a:xfrm>
            <a:off x="251520" y="980728"/>
            <a:ext cx="8568952" cy="5760640"/>
          </a:xfrm>
        </p:spPr>
        <p:txBody>
          <a:bodyPr>
            <a:normAutofit/>
          </a:bodyPr>
          <a:lstStyle/>
          <a:p>
            <a:r>
              <a:rPr lang="en-GB" altLang="en-US" sz="2400" dirty="0" smtClean="0"/>
              <a:t>representatives are Petr </a:t>
            </a:r>
            <a:r>
              <a:rPr lang="en-GB" altLang="en-US" sz="2400" dirty="0" err="1" smtClean="0"/>
              <a:t>Blau</a:t>
            </a:r>
            <a:r>
              <a:rPr lang="en-GB" altLang="en-US" sz="2400" dirty="0" smtClean="0"/>
              <a:t>, Otis Dudley Duncan: </a:t>
            </a:r>
            <a:r>
              <a:rPr lang="en-GB" altLang="en-US" sz="2400" i="1" dirty="0" smtClean="0"/>
              <a:t>American Occupational Structure </a:t>
            </a:r>
            <a:r>
              <a:rPr lang="en-GB" altLang="en-US" sz="2400" dirty="0" smtClean="0"/>
              <a:t>(1967)</a:t>
            </a:r>
          </a:p>
          <a:p>
            <a:r>
              <a:rPr lang="en-GB" altLang="en-US" sz="2400" dirty="0" smtClean="0"/>
              <a:t>no difference between inter- and intra-generational mobility</a:t>
            </a:r>
          </a:p>
          <a:p>
            <a:r>
              <a:rPr lang="en-GB" altLang="en-US" sz="2400" dirty="0" smtClean="0"/>
              <a:t>only one social mobility between O and D but O is starting position, no characteristic of parents</a:t>
            </a:r>
          </a:p>
          <a:p>
            <a:r>
              <a:rPr lang="en-GB" altLang="en-US" sz="2400" dirty="0" smtClean="0"/>
              <a:t>tested assumption: industrialization promotes achievement and reduces ascription, the importance of E increases in time</a:t>
            </a:r>
          </a:p>
          <a:p>
            <a:r>
              <a:rPr lang="en-GB" altLang="en-US" sz="2400" dirty="0" smtClean="0"/>
              <a:t>results: Yes - the effect of E is stronger in time and influences D with higher intensity in time, American society becomes meritocratic society in time</a:t>
            </a:r>
          </a:p>
          <a:p>
            <a:r>
              <a:rPr lang="en-GB" altLang="en-US" sz="2400" dirty="0" smtClean="0"/>
              <a:t>robust results but without comparative potency</a:t>
            </a:r>
          </a:p>
          <a:p>
            <a:r>
              <a:rPr lang="en-GB" altLang="en-US" sz="2400" dirty="0" smtClean="0"/>
              <a:t>no social class divisions in this approach </a:t>
            </a:r>
          </a:p>
          <a:p>
            <a:r>
              <a:rPr lang="en-GB" altLang="en-US" sz="2400" dirty="0" smtClean="0"/>
              <a:t>original concept of social mobility disappeared</a:t>
            </a:r>
          </a:p>
          <a:p>
            <a:endParaRPr lang="en-GB" altLang="en-US" dirty="0" smtClean="0"/>
          </a:p>
          <a:p>
            <a:endParaRPr lang="en-GB" altLang="en-US" sz="2400" dirty="0" smtClean="0"/>
          </a:p>
          <a:p>
            <a:pPr marL="57150" indent="0">
              <a:buNone/>
            </a:pPr>
            <a:endParaRPr lang="en-GB" altLang="en-US" dirty="0" smtClean="0"/>
          </a:p>
          <a:p>
            <a:endParaRPr lang="en-GB" alt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846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58200" cy="648072"/>
          </a:xfrm>
        </p:spPr>
        <p:txBody>
          <a:bodyPr>
            <a:normAutofit/>
          </a:bodyPr>
          <a:lstStyle/>
          <a:p>
            <a:r>
              <a:rPr lang="en-GB" altLang="en-US" sz="3600" b="1" dirty="0" smtClean="0">
                <a:solidFill>
                  <a:srgbClr val="FF0000"/>
                </a:solidFill>
              </a:rPr>
              <a:t>Third</a:t>
            </a:r>
            <a:r>
              <a:rPr lang="en-GB" altLang="en-US" sz="3600" b="1" dirty="0" smtClean="0"/>
              <a:t> generation of SSR (I)</a:t>
            </a:r>
            <a:endParaRPr lang="en-GB" altLang="en-US" sz="3600" dirty="0" smtClean="0"/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613A7B-1E37-43CB-AD81-1FF334CA232C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GB" dirty="0" smtClean="0"/>
          </a:p>
        </p:txBody>
      </p:sp>
      <p:sp>
        <p:nvSpPr>
          <p:cNvPr id="15365" name="Content Placeholder 6"/>
          <p:cNvSpPr>
            <a:spLocks noGrp="1"/>
          </p:cNvSpPr>
          <p:nvPr>
            <p:ph sz="half" idx="1"/>
          </p:nvPr>
        </p:nvSpPr>
        <p:spPr>
          <a:xfrm>
            <a:off x="251520" y="980728"/>
            <a:ext cx="8568952" cy="5760640"/>
          </a:xfrm>
        </p:spPr>
        <p:txBody>
          <a:bodyPr>
            <a:normAutofit/>
          </a:bodyPr>
          <a:lstStyle/>
          <a:p>
            <a:r>
              <a:rPr lang="en-GB" altLang="en-US" sz="2400" dirty="0" smtClean="0"/>
              <a:t>SEI or later ISEI has not theoretical justification, it is result of empirical analysis (c.f. </a:t>
            </a:r>
            <a:r>
              <a:rPr lang="en-GB" altLang="en-US" sz="2400" dirty="0" err="1" smtClean="0"/>
              <a:t>Ganzeboom</a:t>
            </a:r>
            <a:r>
              <a:rPr lang="en-GB" altLang="en-US" sz="2400" dirty="0" smtClean="0"/>
              <a:t> construction of ISEI)</a:t>
            </a:r>
          </a:p>
          <a:p>
            <a:r>
              <a:rPr lang="en-GB" altLang="en-US" sz="2400" dirty="0" smtClean="0"/>
              <a:t>SEI or ISEI means reduction of occupation into contextual variables that are income and education</a:t>
            </a:r>
          </a:p>
          <a:p>
            <a:r>
              <a:rPr lang="en-GB" altLang="en-US" sz="2400" dirty="0" smtClean="0"/>
              <a:t>third generation means comeback to social classes and original concept of social mobility  but with proper statistical technics</a:t>
            </a:r>
          </a:p>
          <a:p>
            <a:r>
              <a:rPr lang="en-GB" altLang="en-US" sz="2400" dirty="0" smtClean="0"/>
              <a:t>1970 – 1980 time period</a:t>
            </a:r>
          </a:p>
          <a:p>
            <a:r>
              <a:rPr lang="en-GB" altLang="en-US" sz="2400" dirty="0" smtClean="0"/>
              <a:t>EGP social class scheme, later </a:t>
            </a:r>
            <a:r>
              <a:rPr lang="en-GB" altLang="en-US" sz="2400" dirty="0" err="1" smtClean="0"/>
              <a:t>ESeC</a:t>
            </a:r>
            <a:r>
              <a:rPr lang="en-GB" altLang="en-US" sz="2400" dirty="0" smtClean="0"/>
              <a:t> (</a:t>
            </a:r>
            <a:r>
              <a:rPr lang="en-GB" altLang="en-US" sz="2400" dirty="0" err="1" smtClean="0"/>
              <a:t>ESeG</a:t>
            </a:r>
            <a:r>
              <a:rPr lang="en-GB" altLang="en-US" sz="2400" dirty="0" smtClean="0"/>
              <a:t>)</a:t>
            </a:r>
          </a:p>
          <a:p>
            <a:r>
              <a:rPr lang="en-GB" altLang="en-US" sz="2400" dirty="0" smtClean="0"/>
              <a:t>division between structural and net mobility – wrong distinction</a:t>
            </a:r>
          </a:p>
          <a:p>
            <a:r>
              <a:rPr lang="en-GB" altLang="en-US" sz="2400" dirty="0" smtClean="0"/>
              <a:t>replace these concept by absolute and relative mobility</a:t>
            </a:r>
          </a:p>
          <a:p>
            <a:r>
              <a:rPr lang="en-GB" altLang="en-US" sz="2400" dirty="0" smtClean="0"/>
              <a:t>absolute mobility indicated by percent</a:t>
            </a:r>
          </a:p>
          <a:p>
            <a:r>
              <a:rPr lang="en-GB" altLang="en-US" sz="2400" dirty="0" smtClean="0"/>
              <a:t>relative mobility indicated by odds ratios (OR), log-linear models</a:t>
            </a:r>
          </a:p>
          <a:p>
            <a:endParaRPr lang="en-GB" altLang="en-US" dirty="0" smtClean="0"/>
          </a:p>
          <a:p>
            <a:endParaRPr lang="en-GB" altLang="en-US" sz="2400" dirty="0" smtClean="0"/>
          </a:p>
          <a:p>
            <a:pPr marL="57150" indent="0">
              <a:buNone/>
            </a:pPr>
            <a:endParaRPr lang="en-GB" altLang="en-US" dirty="0" smtClean="0"/>
          </a:p>
          <a:p>
            <a:endParaRPr lang="en-GB" alt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837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58200" cy="648072"/>
          </a:xfrm>
        </p:spPr>
        <p:txBody>
          <a:bodyPr>
            <a:normAutofit/>
          </a:bodyPr>
          <a:lstStyle/>
          <a:p>
            <a:r>
              <a:rPr lang="en-GB" altLang="en-US" sz="3600" b="1" dirty="0" smtClean="0">
                <a:solidFill>
                  <a:srgbClr val="FF0000"/>
                </a:solidFill>
              </a:rPr>
              <a:t>Third</a:t>
            </a:r>
            <a:r>
              <a:rPr lang="en-GB" altLang="en-US" sz="3600" b="1" dirty="0" smtClean="0"/>
              <a:t> generation of SSR (II)</a:t>
            </a:r>
            <a:endParaRPr lang="en-GB" altLang="en-US" sz="3600" dirty="0" smtClean="0"/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613A7B-1E37-43CB-AD81-1FF334CA232C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GB" dirty="0" smtClean="0"/>
          </a:p>
        </p:txBody>
      </p:sp>
      <p:sp>
        <p:nvSpPr>
          <p:cNvPr id="15365" name="Content Placeholder 6"/>
          <p:cNvSpPr>
            <a:spLocks noGrp="1"/>
          </p:cNvSpPr>
          <p:nvPr>
            <p:ph sz="half" idx="1"/>
          </p:nvPr>
        </p:nvSpPr>
        <p:spPr>
          <a:xfrm>
            <a:off x="251520" y="980728"/>
            <a:ext cx="8568952" cy="5760640"/>
          </a:xfrm>
        </p:spPr>
        <p:txBody>
          <a:bodyPr>
            <a:normAutofit/>
          </a:bodyPr>
          <a:lstStyle/>
          <a:p>
            <a:r>
              <a:rPr lang="en-GB" altLang="en-US" sz="2400" dirty="0" smtClean="0"/>
              <a:t>key tested assumption: FJH hypothesis (</a:t>
            </a:r>
            <a:r>
              <a:rPr lang="en-GB" altLang="en-US" sz="2400" dirty="0" err="1" smtClean="0"/>
              <a:t>Featherman</a:t>
            </a:r>
            <a:r>
              <a:rPr lang="en-GB" altLang="en-US" sz="2400" dirty="0" smtClean="0"/>
              <a:t>, Jones, Hauser, 1975), the same hypothesis like LZ hypothesis, but in relative terms</a:t>
            </a:r>
          </a:p>
          <a:p>
            <a:pPr marL="0" indent="0">
              <a:buNone/>
            </a:pPr>
            <a:r>
              <a:rPr lang="en-GB" altLang="en-US" sz="2400" i="1" dirty="0" smtClean="0"/>
              <a:t>	„…</a:t>
            </a:r>
            <a:r>
              <a:rPr lang="en-GB" sz="2400" i="1" dirty="0" smtClean="0"/>
              <a:t>there exists a cross-national similarity of social mobility rates at the level of underlying relative mobility chances, such that in all societies having a nuclear family system and market economy, the mobility pattern will be ‘basically the same</a:t>
            </a:r>
            <a:r>
              <a:rPr lang="en-GB" sz="2400" dirty="0" smtClean="0"/>
              <a:t>.</a:t>
            </a:r>
            <a:r>
              <a:rPr lang="en-GB" altLang="en-US" sz="2400" i="1" dirty="0" smtClean="0"/>
              <a:t>“</a:t>
            </a:r>
          </a:p>
          <a:p>
            <a:pPr marL="0" indent="0">
              <a:buNone/>
            </a:pPr>
            <a:endParaRPr lang="en-GB" altLang="en-US" sz="2400" i="1" dirty="0" smtClean="0"/>
          </a:p>
          <a:p>
            <a:r>
              <a:rPr lang="en-GB" altLang="en-US" sz="2400" dirty="0" smtClean="0"/>
              <a:t>key test/book: Robert Erikson, John </a:t>
            </a:r>
            <a:r>
              <a:rPr lang="en-GB" altLang="en-US" sz="2400" dirty="0" err="1" smtClean="0"/>
              <a:t>Goldthorpe</a:t>
            </a:r>
            <a:r>
              <a:rPr lang="en-GB" altLang="en-US" sz="2400" dirty="0" smtClean="0"/>
              <a:t>: </a:t>
            </a:r>
            <a:r>
              <a:rPr lang="en-GB" altLang="en-US" sz="2400" i="1" dirty="0" smtClean="0"/>
              <a:t>The</a:t>
            </a:r>
            <a:r>
              <a:rPr lang="en-GB" altLang="en-US" sz="2400" dirty="0" smtClean="0"/>
              <a:t> </a:t>
            </a:r>
            <a:r>
              <a:rPr lang="en-GB" altLang="en-US" sz="2400" i="1" dirty="0" smtClean="0"/>
              <a:t>Constant Flux: A Study of Class Mobility in Industrial Society</a:t>
            </a:r>
            <a:r>
              <a:rPr lang="en-GB" altLang="en-US" sz="2400" dirty="0" smtClean="0"/>
              <a:t> (1992)</a:t>
            </a:r>
          </a:p>
          <a:p>
            <a:r>
              <a:rPr lang="en-GB" altLang="en-US" sz="2400" dirty="0" smtClean="0"/>
              <a:t>test of LTI vs FJH: opening vs no change</a:t>
            </a:r>
          </a:p>
          <a:p>
            <a:r>
              <a:rPr lang="en-GB" altLang="en-US" sz="2400" dirty="0" smtClean="0"/>
              <a:t>results support FJH hypothesis: no change/ but difference among countries </a:t>
            </a:r>
          </a:p>
          <a:p>
            <a:endParaRPr lang="en-GB" altLang="en-US" dirty="0" smtClean="0"/>
          </a:p>
          <a:p>
            <a:endParaRPr lang="en-GB" altLang="en-US" sz="2400" dirty="0" smtClean="0"/>
          </a:p>
          <a:p>
            <a:pPr marL="57150" indent="0">
              <a:buNone/>
            </a:pPr>
            <a:endParaRPr lang="en-GB" altLang="en-US" dirty="0" smtClean="0"/>
          </a:p>
          <a:p>
            <a:endParaRPr lang="en-GB" alt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822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58200" cy="648072"/>
          </a:xfrm>
        </p:spPr>
        <p:txBody>
          <a:bodyPr>
            <a:normAutofit/>
          </a:bodyPr>
          <a:lstStyle/>
          <a:p>
            <a:r>
              <a:rPr lang="en-GB" altLang="en-US" sz="3600" b="1" dirty="0" smtClean="0">
                <a:solidFill>
                  <a:srgbClr val="FF0000"/>
                </a:solidFill>
              </a:rPr>
              <a:t>Fourth </a:t>
            </a:r>
            <a:r>
              <a:rPr lang="en-GB" altLang="en-US" sz="3600" b="1" dirty="0" smtClean="0"/>
              <a:t>generation of SSR (I)</a:t>
            </a:r>
            <a:endParaRPr lang="en-GB" altLang="en-US" sz="3600" dirty="0" smtClean="0"/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613A7B-1E37-43CB-AD81-1FF334CA232C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GB" dirty="0" smtClean="0"/>
          </a:p>
        </p:txBody>
      </p:sp>
      <p:sp>
        <p:nvSpPr>
          <p:cNvPr id="15365" name="Content Placeholder 6"/>
          <p:cNvSpPr>
            <a:spLocks noGrp="1"/>
          </p:cNvSpPr>
          <p:nvPr>
            <p:ph sz="half" idx="1"/>
          </p:nvPr>
        </p:nvSpPr>
        <p:spPr>
          <a:xfrm>
            <a:off x="251520" y="980728"/>
            <a:ext cx="8568952" cy="5760640"/>
          </a:xfrm>
        </p:spPr>
        <p:txBody>
          <a:bodyPr>
            <a:normAutofit/>
          </a:bodyPr>
          <a:lstStyle/>
          <a:p>
            <a:r>
              <a:rPr lang="en-GB" altLang="en-US" sz="2400" dirty="0" smtClean="0"/>
              <a:t>from 1990 up to now</a:t>
            </a:r>
          </a:p>
          <a:p>
            <a:r>
              <a:rPr lang="en-GB" altLang="en-US" sz="2400" dirty="0" smtClean="0"/>
              <a:t>the fourth generation is defined by turn to substantive questions in SSR</a:t>
            </a:r>
          </a:p>
          <a:p>
            <a:r>
              <a:rPr lang="en-GB" altLang="en-US" sz="2400" dirty="0" smtClean="0"/>
              <a:t>no statistical development any more</a:t>
            </a:r>
          </a:p>
          <a:p>
            <a:r>
              <a:rPr lang="en-GB" altLang="en-US" sz="2400" dirty="0" smtClean="0"/>
              <a:t>statistical measures are very sophisticated in contemporary SSR</a:t>
            </a:r>
          </a:p>
          <a:p>
            <a:r>
              <a:rPr lang="en-GB" altLang="en-US" sz="2400" dirty="0" smtClean="0"/>
              <a:t>connection of research questions and explanations of the second generation and statistical measures of the third generation</a:t>
            </a:r>
          </a:p>
          <a:p>
            <a:r>
              <a:rPr lang="en-GB" altLang="en-US" sz="2400" dirty="0" smtClean="0"/>
              <a:t>substantive research question </a:t>
            </a:r>
          </a:p>
          <a:p>
            <a:r>
              <a:rPr lang="en-GB" altLang="en-US" sz="2400" dirty="0" smtClean="0"/>
              <a:t>key O-E-D triangle</a:t>
            </a:r>
          </a:p>
          <a:p>
            <a:r>
              <a:rPr lang="en-GB" altLang="en-US" sz="2400" dirty="0" smtClean="0"/>
              <a:t>O-E: social stratification in education</a:t>
            </a:r>
          </a:p>
          <a:p>
            <a:r>
              <a:rPr lang="en-GB" altLang="en-US" sz="2400" dirty="0" smtClean="0"/>
              <a:t>E-D: from education to labour market positions</a:t>
            </a:r>
          </a:p>
          <a:p>
            <a:r>
              <a:rPr lang="en-GB" altLang="en-US" sz="2400" dirty="0" smtClean="0"/>
              <a:t>O-D: social mobility research</a:t>
            </a:r>
          </a:p>
          <a:p>
            <a:r>
              <a:rPr lang="en-GB" altLang="en-US" sz="2400" dirty="0" smtClean="0"/>
              <a:t>key question: </a:t>
            </a:r>
            <a:r>
              <a:rPr lang="en-GB" altLang="en-US" sz="2400" i="1" dirty="0" smtClean="0"/>
              <a:t>the effect of ascription in life results</a:t>
            </a:r>
          </a:p>
          <a:p>
            <a:endParaRPr lang="en-GB" altLang="en-US" sz="2400" dirty="0" smtClean="0"/>
          </a:p>
          <a:p>
            <a:endParaRPr lang="en-GB" altLang="en-US" sz="2400" dirty="0" smtClean="0"/>
          </a:p>
          <a:p>
            <a:endParaRPr lang="en-GB" altLang="en-US" dirty="0" smtClean="0"/>
          </a:p>
          <a:p>
            <a:endParaRPr lang="en-GB" altLang="en-US" sz="2400" dirty="0" smtClean="0"/>
          </a:p>
          <a:p>
            <a:pPr marL="57150" indent="0">
              <a:buNone/>
            </a:pPr>
            <a:endParaRPr lang="en-GB" altLang="en-US" dirty="0" smtClean="0"/>
          </a:p>
          <a:p>
            <a:endParaRPr lang="en-GB" alt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060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700</Words>
  <Application>Microsoft Office PowerPoint</Application>
  <PresentationFormat>Předvádění na obrazovce (4:3)</PresentationFormat>
  <Paragraphs>127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systému Office</vt:lpstr>
      <vt:lpstr>Social Stratification Research – 4 generations</vt:lpstr>
      <vt:lpstr>Social mobility – key concept of SSR</vt:lpstr>
      <vt:lpstr>First generation of SSR (I)</vt:lpstr>
      <vt:lpstr>First generation of SSR (II)</vt:lpstr>
      <vt:lpstr>Second generation of SSR (I)</vt:lpstr>
      <vt:lpstr>Second generation of SSR (II)</vt:lpstr>
      <vt:lpstr>Third generation of SSR (I)</vt:lpstr>
      <vt:lpstr>Third generation of SSR (II)</vt:lpstr>
      <vt:lpstr>Fourth generation of SSR (I)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aaaa</dc:creator>
  <cp:lastModifiedBy>Tomáš Katrňák</cp:lastModifiedBy>
  <cp:revision>93</cp:revision>
  <dcterms:created xsi:type="dcterms:W3CDTF">2013-09-22T19:27:37Z</dcterms:created>
  <dcterms:modified xsi:type="dcterms:W3CDTF">2019-10-13T08:04:04Z</dcterms:modified>
</cp:coreProperties>
</file>