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87"/>
  </p:notesMasterIdLst>
  <p:sldIdLst>
    <p:sldId id="256" r:id="rId3"/>
    <p:sldId id="261" r:id="rId4"/>
    <p:sldId id="403" r:id="rId5"/>
    <p:sldId id="404" r:id="rId6"/>
    <p:sldId id="405" r:id="rId7"/>
    <p:sldId id="406" r:id="rId8"/>
    <p:sldId id="395" r:id="rId9"/>
    <p:sldId id="272" r:id="rId10"/>
    <p:sldId id="336" r:id="rId11"/>
    <p:sldId id="337" r:id="rId12"/>
    <p:sldId id="280" r:id="rId13"/>
    <p:sldId id="274" r:id="rId14"/>
    <p:sldId id="273" r:id="rId15"/>
    <p:sldId id="338" r:id="rId16"/>
    <p:sldId id="339" r:id="rId17"/>
    <p:sldId id="281" r:id="rId18"/>
    <p:sldId id="341" r:id="rId19"/>
    <p:sldId id="342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4" r:id="rId30"/>
    <p:sldId id="355" r:id="rId31"/>
    <p:sldId id="407" r:id="rId32"/>
    <p:sldId id="357" r:id="rId33"/>
    <p:sldId id="358" r:id="rId34"/>
    <p:sldId id="359" r:id="rId35"/>
    <p:sldId id="360" r:id="rId36"/>
    <p:sldId id="361" r:id="rId37"/>
    <p:sldId id="285" r:id="rId38"/>
    <p:sldId id="363" r:id="rId39"/>
    <p:sldId id="365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391" r:id="rId64"/>
    <p:sldId id="362" r:id="rId65"/>
    <p:sldId id="408" r:id="rId66"/>
    <p:sldId id="409" r:id="rId67"/>
    <p:sldId id="392" r:id="rId68"/>
    <p:sldId id="398" r:id="rId69"/>
    <p:sldId id="287" r:id="rId70"/>
    <p:sldId id="410" r:id="rId71"/>
    <p:sldId id="293" r:id="rId72"/>
    <p:sldId id="294" r:id="rId73"/>
    <p:sldId id="295" r:id="rId74"/>
    <p:sldId id="296" r:id="rId75"/>
    <p:sldId id="297" r:id="rId76"/>
    <p:sldId id="298" r:id="rId77"/>
    <p:sldId id="299" r:id="rId78"/>
    <p:sldId id="300" r:id="rId79"/>
    <p:sldId id="411" r:id="rId80"/>
    <p:sldId id="402" r:id="rId81"/>
    <p:sldId id="304" r:id="rId82"/>
    <p:sldId id="400" r:id="rId83"/>
    <p:sldId id="401" r:id="rId84"/>
    <p:sldId id="340" r:id="rId85"/>
    <p:sldId id="306" r:id="rId8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82" d="100"/>
          <a:sy n="82" d="100"/>
        </p:scale>
        <p:origin x="147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07.12.2020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07.12.2020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07.12.2020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review.soc.cas.cz/cs/page/3-formalni-stranka-rukopisu" TargetMode="External"/><Relationship Id="rId3" Type="http://schemas.openxmlformats.org/officeDocument/2006/relationships/hyperlink" Target="http://iva.k.utb.cz/prehled-kurzu/" TargetMode="External"/><Relationship Id="rId7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pastyle.org/" TargetMode="External"/><Relationship Id="rId5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s://www.chicagomanualofstyle.org/home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image" Target="../media/image2.png"/><Relationship Id="rId7" Type="http://schemas.openxmlformats.org/officeDocument/2006/relationships/slide" Target="slide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slide" Target="slide8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kuk.muni.cz/vyuka/materialy/zotero/index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8.jfif"/><Relationship Id="rId5" Type="http://schemas.openxmlformats.org/officeDocument/2006/relationships/image" Target="../media/image25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prehled-kurzu/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vyuka/materialy/zotero/index.html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kurzy/jak-spravne-citovat-a-odkazovat-na-citac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SPRb1155</a:t>
            </a:r>
            <a: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SPRn4483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Bc.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11. 12. 2020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je něco nutné citovat, tak raději citujeme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9394" y="1917451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možné metody,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styl)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2-3 autoři – uvádíme zpravidla příjmení všech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4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korporace (organizace), uvedeme její jméno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5"/>
            <a:ext cx="7886700" cy="531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styl normy ČSN ISO 690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seznam použité literatury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+mn-lt"/>
                <a:hlinkClick r:id="rId7" action="ppaction://hlinksldjump"/>
              </a:rPr>
              <a:t>příklady bibliografických citací</a:t>
            </a:r>
            <a:endParaRPr sz="3000" dirty="0">
              <a:solidFill>
                <a:schemeClr val="tx1"/>
              </a:solidFill>
              <a:latin typeface="+mn-lt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manažery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úkol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– povinné online cvičení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v nakladatelských údajích,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[online].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FCB8F40-C78E-456F-93DE-A49A8B03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83" y="1394246"/>
            <a:ext cx="6098633" cy="5354898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E3F1883-47D3-44AA-BCA4-18F9BD0E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471613"/>
            <a:ext cx="6462379" cy="5386606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DEB61C-2D2C-4474-8B96-C6C8E89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471612"/>
            <a:ext cx="5083549" cy="5249719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04016" y="1235535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340453" y="3266690"/>
            <a:ext cx="6463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Why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and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When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Need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to Cite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Your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Sources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(Video, U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niversity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Jak citovat v diplomce a vyhnout se plagiátu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3939201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2189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(popis dokumentu)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032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69121" cy="55485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  ale jméno prvního autora je v invertované podobě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„a kol.“: PŘÍJMENÍ, Jméno et al.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(článků, příspěvků atd.) nepíšeme kurzívou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978AF8-55C0-48DD-B1B7-C1856BFD6450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1122044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nebo  2005, 12(3)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63972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WINKLER,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analýzy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2014. ISBN 9788021078222.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Dostupné také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700" dirty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en-US" sz="3700" dirty="0" err="1">
                <a:latin typeface="Arial" panose="020B0604020202020204" pitchFamily="34" charset="0"/>
              </a:rPr>
              <a:t>nosi</a:t>
            </a:r>
            <a:r>
              <a:rPr lang="cs-CZ" sz="3700" dirty="0">
                <a:latin typeface="Arial" panose="020B0604020202020204" pitchFamily="34" charset="0"/>
              </a:rPr>
              <a:t>č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37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Edice: </a:t>
            </a:r>
            <a:r>
              <a:rPr lang="cs-CZ" sz="3700" dirty="0" err="1">
                <a:latin typeface="Arial" panose="020B0604020202020204" pitchFamily="34" charset="0"/>
              </a:rPr>
              <a:t>subedice</a:t>
            </a:r>
            <a:r>
              <a:rPr lang="cs-CZ" sz="3700" dirty="0">
                <a:latin typeface="Arial" panose="020B0604020202020204" pitchFamily="34" charset="0"/>
              </a:rPr>
              <a:t>, číslo edice. ISBN.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TEATER,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Barbra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2nd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Maidenhead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Open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2015-11-04]. ISBN 9780335247646. Dostupné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471749"/>
            <a:ext cx="8140823" cy="5115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sborníku, 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/</a:t>
            </a:r>
            <a:r>
              <a:rPr lang="cs-CZ" sz="2600" dirty="0" err="1">
                <a:latin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ISBN.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HAMPLOVÁ, Dana a Tomáš KATRŇÁK,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2018. Sociologická řada. ISBN 978-80-7325-457-5.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ŠRAJER, Jindřich a Libor MUSIL,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2008. ISBN 978-80-7326-145-0.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47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92742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Editor/editoři sborníku,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eds</a:t>
            </a:r>
            <a:r>
              <a:rPr lang="cs-CZ" dirty="0">
                <a:latin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</a:rPr>
              <a:t>Název sborníku: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dirty="0">
                <a:latin typeface="Arial" panose="020B0604020202020204" pitchFamily="34" charset="0"/>
              </a:rPr>
              <a:t>[online]. Vydání.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dirty="0" err="1">
                <a:latin typeface="Arial" panose="020B0604020202020204" pitchFamily="34" charset="0"/>
              </a:rPr>
              <a:t>subedice</a:t>
            </a:r>
            <a:r>
              <a:rPr lang="cs-CZ" dirty="0">
                <a:latin typeface="Arial" panose="020B0604020202020204" pitchFamily="34" charset="0"/>
              </a:rPr>
              <a:t>, číslo edice. ISBN.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</a:rPr>
              <a:t>ARNOLD</a:t>
            </a:r>
            <a:r>
              <a:rPr lang="en-US" sz="2400" dirty="0">
                <a:latin typeface="Arial" panose="020B0604020202020204" pitchFamily="34" charset="0"/>
              </a:rPr>
              <a:t>, </a:t>
            </a:r>
            <a:r>
              <a:rPr lang="cs-CZ" sz="2400" dirty="0">
                <a:latin typeface="Arial" panose="020B0604020202020204" pitchFamily="34" charset="0"/>
              </a:rPr>
              <a:t>Eva Nicol, 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Social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work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practices</a:t>
            </a:r>
            <a:r>
              <a:rPr lang="cs-CZ" sz="2400" i="1" dirty="0">
                <a:latin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</a:rPr>
              <a:t>global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perspectives</a:t>
            </a:r>
            <a:r>
              <a:rPr lang="cs-CZ" sz="2400" i="1" dirty="0">
                <a:latin typeface="Arial" panose="020B0604020202020204" pitchFamily="34" charset="0"/>
              </a:rPr>
              <a:t>, </a:t>
            </a:r>
            <a:r>
              <a:rPr lang="cs-CZ" sz="2400" i="1" dirty="0" err="1">
                <a:latin typeface="Arial" panose="020B0604020202020204" pitchFamily="34" charset="0"/>
              </a:rPr>
              <a:t>challenges</a:t>
            </a:r>
            <a:r>
              <a:rPr lang="cs-CZ" sz="2400" i="1" dirty="0">
                <a:latin typeface="Arial" panose="020B0604020202020204" pitchFamily="34" charset="0"/>
              </a:rPr>
              <a:t> and </a:t>
            </a:r>
            <a:r>
              <a:rPr lang="cs-CZ" sz="2400" i="1" dirty="0" err="1">
                <a:latin typeface="Arial" panose="020B0604020202020204" pitchFamily="34" charset="0"/>
              </a:rPr>
              <a:t>educational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implications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New York: Nova Science </a:t>
            </a:r>
            <a:r>
              <a:rPr lang="cs-CZ" sz="2400" dirty="0" err="1">
                <a:latin typeface="Arial" panose="020B0604020202020204" pitchFamily="34" charset="0"/>
              </a:rPr>
              <a:t>Publishers</a:t>
            </a:r>
            <a:r>
              <a:rPr lang="cs-CZ" sz="2400" dirty="0">
                <a:latin typeface="Arial" panose="020B0604020202020204" pitchFamily="34" charset="0"/>
              </a:rPr>
              <a:t>, c201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978-1-63321</a:t>
            </a:r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cs-CZ" sz="2400" dirty="0">
                <a:latin typeface="Arial" panose="020B0604020202020204" pitchFamily="34" charset="0"/>
              </a:rPr>
              <a:t>316</a:t>
            </a:r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cs-CZ" sz="2400" dirty="0">
                <a:latin typeface="Arial" panose="020B0604020202020204" pitchFamily="34" charset="0"/>
              </a:rPr>
              <a:t>6.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EBSCO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příspěvku.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500" dirty="0">
                <a:latin typeface="Arial" panose="020B0604020202020204" pitchFamily="34" charset="0"/>
              </a:rPr>
              <a:t>. In: Editor/editoři sborníku. </a:t>
            </a:r>
            <a:r>
              <a:rPr lang="cs-CZ" sz="3500" i="1" dirty="0">
                <a:latin typeface="Arial" panose="020B0604020202020204" pitchFamily="34" charset="0"/>
              </a:rPr>
              <a:t>Název sborníku: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35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3500" dirty="0" err="1">
                <a:latin typeface="Arial" panose="020B0604020202020204" pitchFamily="34" charset="0"/>
              </a:rPr>
              <a:t>subedice</a:t>
            </a:r>
            <a:r>
              <a:rPr lang="cs-CZ" sz="3500" dirty="0">
                <a:latin typeface="Arial" panose="020B0604020202020204" pitchFamily="34" charset="0"/>
              </a:rPr>
              <a:t>, číslo edice. ISBN. Dostupnost.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FUČÍK, Petr a Beatrice CHROMKOVÁ MANEA. Vzdělání a rodičovství.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In: HAMPLOVÁ, Dana a Tomáš KATRŇÁK,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2018, s. 89-108. Sociologická řada. ISBN 978-80-7325-457-5.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MUSIL, Libor a Mirka NEČASOVÁ. Zvládnutí nesourodých očekávání a morální orientace sociálních pracovníků. In: ŠRAJER, Jindřich a Libor MUSIL,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2008, s. 83-106. ISBN 978-80-7326-145-0.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7210"/>
            <a:ext cx="7886700" cy="50920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příspěvku. Název: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800" dirty="0">
                <a:latin typeface="Arial" panose="020B0604020202020204" pitchFamily="34" charset="0"/>
              </a:rPr>
              <a:t>. In: Editor/editoři sborníku. </a:t>
            </a:r>
            <a:r>
              <a:rPr lang="cs-CZ" sz="3800" i="1" dirty="0">
                <a:latin typeface="Arial" panose="020B0604020202020204" pitchFamily="34" charset="0"/>
              </a:rPr>
              <a:t>Název sborníku: </a:t>
            </a:r>
            <a:r>
              <a:rPr lang="cs-CZ" sz="3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3800" dirty="0">
                <a:latin typeface="Arial" panose="020B0604020202020204" pitchFamily="34" charset="0"/>
              </a:rPr>
              <a:t>[nosič]. Vydání.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38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3800" dirty="0" err="1">
                <a:latin typeface="Arial" panose="020B0604020202020204" pitchFamily="34" charset="0"/>
              </a:rPr>
              <a:t>subedice</a:t>
            </a:r>
            <a:r>
              <a:rPr lang="cs-CZ" sz="3800" dirty="0">
                <a:latin typeface="Arial" panose="020B0604020202020204" pitchFamily="34" charset="0"/>
              </a:rPr>
              <a:t>, číslo edice. ISBN. Dostupnost.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RANKOPO, </a:t>
            </a:r>
            <a:r>
              <a:rPr lang="cs-CZ" sz="3200" dirty="0" err="1">
                <a:latin typeface="Arial" panose="020B0604020202020204" pitchFamily="34" charset="0"/>
              </a:rPr>
              <a:t>Morena</a:t>
            </a:r>
            <a:r>
              <a:rPr lang="cs-CZ" sz="3200" dirty="0">
                <a:latin typeface="Arial" panose="020B0604020202020204" pitchFamily="34" charset="0"/>
              </a:rPr>
              <a:t> J. </a:t>
            </a:r>
            <a:r>
              <a:rPr lang="cs-CZ" sz="3200" dirty="0" err="1">
                <a:latin typeface="Arial" panose="020B0604020202020204" pitchFamily="34" charset="0"/>
              </a:rPr>
              <a:t>Social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work</a:t>
            </a:r>
            <a:r>
              <a:rPr lang="cs-CZ" sz="3200" dirty="0">
                <a:latin typeface="Arial" panose="020B0604020202020204" pitchFamily="34" charset="0"/>
              </a:rPr>
              <a:t>, spirituality and </a:t>
            </a:r>
            <a:r>
              <a:rPr lang="cs-CZ" sz="3200" dirty="0" err="1">
                <a:latin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indigenisation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discourse</a:t>
            </a:r>
            <a:r>
              <a:rPr lang="cs-CZ" sz="3200" dirty="0">
                <a:latin typeface="Arial" panose="020B0604020202020204" pitchFamily="34" charset="0"/>
              </a:rPr>
              <a:t>. In: ARNOLD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cs-CZ" sz="3200" dirty="0">
                <a:latin typeface="Arial" panose="020B0604020202020204" pitchFamily="34" charset="0"/>
              </a:rPr>
              <a:t>Eva Nicol, </a:t>
            </a:r>
            <a:r>
              <a:rPr lang="cs-CZ" sz="3200" dirty="0" err="1">
                <a:latin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practices</a:t>
            </a:r>
            <a:r>
              <a:rPr lang="cs-CZ" sz="3200" i="1" dirty="0">
                <a:latin typeface="Arial" panose="020B0604020202020204" pitchFamily="34" charset="0"/>
              </a:rPr>
              <a:t>: </a:t>
            </a:r>
            <a:r>
              <a:rPr lang="cs-CZ" sz="3200" i="1" dirty="0" err="1">
                <a:latin typeface="Arial" panose="020B0604020202020204" pitchFamily="34" charset="0"/>
              </a:rPr>
              <a:t>global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perspectives</a:t>
            </a:r>
            <a:r>
              <a:rPr lang="cs-CZ" sz="3200" i="1" dirty="0">
                <a:latin typeface="Arial" panose="020B0604020202020204" pitchFamily="34" charset="0"/>
              </a:rPr>
              <a:t>, </a:t>
            </a:r>
            <a:r>
              <a:rPr lang="cs-CZ" sz="3200" i="1" dirty="0" err="1">
                <a:latin typeface="Arial" panose="020B0604020202020204" pitchFamily="34" charset="0"/>
              </a:rPr>
              <a:t>challenges</a:t>
            </a:r>
            <a:r>
              <a:rPr lang="cs-CZ" sz="3200" i="1" dirty="0">
                <a:latin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</a:rPr>
              <a:t>educational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implications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</a:rPr>
              <a:t>[online]</a:t>
            </a:r>
            <a:r>
              <a:rPr lang="cs-CZ" sz="3200" dirty="0">
                <a:latin typeface="Arial" panose="020B0604020202020204" pitchFamily="34" charset="0"/>
              </a:rPr>
              <a:t>. New York: Nova Science </a:t>
            </a:r>
            <a:r>
              <a:rPr lang="cs-CZ" sz="3200" dirty="0" err="1">
                <a:latin typeface="Arial" panose="020B0604020202020204" pitchFamily="34" charset="0"/>
              </a:rPr>
              <a:t>Publishers</a:t>
            </a:r>
            <a:r>
              <a:rPr lang="cs-CZ" sz="3200" dirty="0">
                <a:latin typeface="Arial" panose="020B0604020202020204" pitchFamily="34" charset="0"/>
              </a:rPr>
              <a:t>, c201</a:t>
            </a:r>
            <a:r>
              <a:rPr lang="en-US" sz="3200" dirty="0">
                <a:latin typeface="Arial" panose="020B0604020202020204" pitchFamily="34" charset="0"/>
              </a:rPr>
              <a:t>4</a:t>
            </a:r>
            <a:r>
              <a:rPr lang="cs-CZ" sz="3200" dirty="0">
                <a:latin typeface="Arial" panose="020B0604020202020204" pitchFamily="34" charset="0"/>
              </a:rPr>
              <a:t>, s. 169-184 </a:t>
            </a:r>
            <a:r>
              <a:rPr lang="en-US" sz="3200" dirty="0">
                <a:latin typeface="Arial" panose="020B0604020202020204" pitchFamily="34" charset="0"/>
              </a:rPr>
              <a:t>[cit. 2016-01-14]</a:t>
            </a:r>
            <a:r>
              <a:rPr lang="cs-CZ" sz="3200" dirty="0">
                <a:latin typeface="Arial" panose="020B0604020202020204" pitchFamily="34" charset="0"/>
              </a:rPr>
              <a:t>. ISBN 978-1-63321</a:t>
            </a:r>
            <a:r>
              <a:rPr lang="en-US" sz="3200" dirty="0">
                <a:latin typeface="Arial" panose="020B0604020202020204" pitchFamily="34" charset="0"/>
              </a:rPr>
              <a:t>-</a:t>
            </a:r>
            <a:r>
              <a:rPr lang="cs-CZ" sz="3200" dirty="0">
                <a:latin typeface="Arial" panose="020B0604020202020204" pitchFamily="34" charset="0"/>
              </a:rPr>
              <a:t>316</a:t>
            </a:r>
            <a:r>
              <a:rPr lang="en-US" sz="3200" dirty="0">
                <a:latin typeface="Arial" panose="020B0604020202020204" pitchFamily="34" charset="0"/>
              </a:rPr>
              <a:t>-</a:t>
            </a:r>
            <a:r>
              <a:rPr lang="cs-CZ" sz="3200" dirty="0">
                <a:latin typeface="Arial" panose="020B0604020202020204" pitchFamily="34" charset="0"/>
              </a:rPr>
              <a:t>6. Dostupné z: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datab</a:t>
            </a:r>
            <a:r>
              <a:rPr lang="cs-CZ" sz="3200" dirty="0" err="1">
                <a:latin typeface="Arial" panose="020B0604020202020204" pitchFamily="34" charset="0"/>
              </a:rPr>
              <a:t>áze</a:t>
            </a:r>
            <a:r>
              <a:rPr lang="cs-CZ" sz="3200" dirty="0">
                <a:latin typeface="Arial" panose="020B0604020202020204" pitchFamily="34" charset="0"/>
              </a:rPr>
              <a:t> EBSCO </a:t>
            </a:r>
            <a:r>
              <a:rPr lang="cs-CZ" sz="3200" dirty="0" err="1">
                <a:latin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92034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r>
              <a:rPr lang="cs-CZ" sz="4000" i="1" dirty="0">
                <a:latin typeface="Arial" panose="020B0604020202020204" pitchFamily="34" charset="0"/>
              </a:rPr>
              <a:t>Název periodika: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000" dirty="0">
                <a:latin typeface="Arial" panose="020B0604020202020204" pitchFamily="34" charset="0"/>
              </a:rPr>
              <a:t>. Rok vydání, ročník, číslo, rozsah stran. Identifikátor. Dostupnost.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WINKLER, Jiří a Ivona ŠPORCROVÁ. Potřeby dítěte a náhradní výchovná péče.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2003, č. 2, s. 54 - 70. ISSN 1213-6204.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NETTO, Gina et al.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low-paid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Society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(4), 509-522. 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86754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en-US" sz="4400" dirty="0" err="1">
                <a:latin typeface="Arial" panose="020B0604020202020204" pitchFamily="34" charset="0"/>
              </a:rPr>
              <a:t>nosi</a:t>
            </a:r>
            <a:r>
              <a:rPr lang="cs-CZ" sz="4400" dirty="0">
                <a:latin typeface="Arial" panose="020B0604020202020204" pitchFamily="34" charset="0"/>
              </a:rPr>
              <a:t>č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4400" dirty="0">
                <a:latin typeface="Arial" panose="020B0604020202020204" pitchFamily="34" charset="0"/>
              </a:rPr>
              <a:t>[datum </a:t>
            </a:r>
            <a:r>
              <a:rPr lang="en-US" sz="4400" dirty="0" err="1">
                <a:latin typeface="Arial" panose="020B0604020202020204" pitchFamily="34" charset="0"/>
              </a:rPr>
              <a:t>citov</a:t>
            </a:r>
            <a:r>
              <a:rPr lang="cs-CZ" sz="4400" dirty="0" err="1">
                <a:latin typeface="Arial" panose="020B0604020202020204" pitchFamily="34" charset="0"/>
              </a:rPr>
              <a:t>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Identifikátor.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WAITE, Catherine a Lisa BOURKE.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cyborg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to re-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people’s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Sociology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2015, vol. 51, no. 3, s. 537-552 [cit. 2015-11-08]. Dostupné z: https://journals.sagepub.com/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/10.1177/1440783313505007.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WRIGHT, Michelle et al. Face-to-face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Victimization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Adolescent Trauma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2018, vol. 11, no. 1, s. 99-112 [cit. 2019-10-26]. ISSN 1936-1521. Dostupné z: https://link.springer.com/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/10.1007/s40653-018-0210-3.</a:t>
            </a: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5100" dirty="0">
                <a:latin typeface="Arial" panose="020B0604020202020204" pitchFamily="34" charset="0"/>
              </a:rPr>
              <a:t>. </a:t>
            </a:r>
            <a:r>
              <a:rPr lang="cs-CZ" sz="5100" i="1" dirty="0">
                <a:latin typeface="Arial" panose="020B0604020202020204" pitchFamily="34" charset="0"/>
              </a:rPr>
              <a:t>Název periodika: </a:t>
            </a:r>
            <a:r>
              <a:rPr lang="cs-CZ" sz="5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51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3800" i="1" dirty="0">
                <a:latin typeface="Arial" panose="020B0604020202020204" pitchFamily="34" charset="0"/>
              </a:rPr>
              <a:t>Lidové noviny </a:t>
            </a:r>
            <a:r>
              <a:rPr lang="cs-CZ" sz="3800" dirty="0">
                <a:latin typeface="Arial" panose="020B0604020202020204" pitchFamily="34" charset="0"/>
              </a:rPr>
              <a:t>[online]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 [cit. 2017-10-15]. Dostupné z: databáze Anopress.cz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[online]. 1. 10. 2019 [cit. 2019-10-02]. Dostupné z: https://www.idnes.cz/mobil/tech-trendy/cina-sledovaci-aplikace-tezba-dat-analyza-lupa-cz.A190930_122702_mob_tech_vok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Asociace vzdělavatelů v sociální práci, 2002-. ISSN 1213-6204. 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Asociace vzdělavatelů v sociální práci, 2017, č. 3. ISSN 1213-6204.</a:t>
            </a:r>
            <a:br>
              <a:rPr lang="cs-CZ" sz="4000" i="1" dirty="0"/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 periodika: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74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  <a:endParaRPr lang="cs-CZ" sz="55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4000" indent="-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2019-02-20]. ISSN 1802–9736. Dostupné z: http://www.inflow.cz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2019-02-20].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Akademická práce / e-práce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29303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54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4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ZŮZOVÁ, Pavla.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4800" dirty="0"/>
              <a:t>, 2002.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Diplomová práce, vedoucí Imrich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Vašečka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Masarykova univerzita, Fakulta sociálních studií, Katedra sociální politiky a sociální práce.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500" dirty="0">
                <a:latin typeface="Arial" panose="020B0604020202020204" pitchFamily="34" charset="0"/>
              </a:rPr>
              <a:t>JANKŮ, Monika. </a:t>
            </a:r>
            <a:r>
              <a:rPr lang="cs-CZ" sz="450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4500" dirty="0">
                <a:latin typeface="Arial" panose="020B0604020202020204" pitchFamily="34" charset="0"/>
              </a:rPr>
              <a:t>[online]. Brno, 2008 [cit. 2015-10-12]. Dostupné z: http://is.muni.cz/th/78718/fss_m_a2</a:t>
            </a:r>
            <a:r>
              <a:rPr lang="en-US" sz="4500" dirty="0">
                <a:latin typeface="Arial" panose="020B0604020202020204" pitchFamily="34" charset="0"/>
              </a:rPr>
              <a:t>. </a:t>
            </a:r>
            <a:r>
              <a:rPr lang="cs-CZ" sz="4500" dirty="0">
                <a:latin typeface="Arial" panose="020B0604020202020204" pitchFamily="34" charset="0"/>
              </a:rPr>
              <a:t>Vedoucí magisterské diplomové práce Miroslava Štěpánková. Masarykova univerzita, Fakulta sociálních studií, Katedra psychologie.</a:t>
            </a:r>
            <a:endParaRPr lang="cs-CZ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90308"/>
          </a:xfrm>
        </p:spPr>
        <p:txBody>
          <a:bodyPr>
            <a:normAutofit fontScale="25000" lnSpcReduction="2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76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76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>
                <a:latin typeface="Arial" panose="020B0604020202020204" pitchFamily="34" charset="0"/>
              </a:rPr>
              <a:t>Název zdrojového dokumentu: </a:t>
            </a:r>
            <a:r>
              <a:rPr lang="cs-CZ" sz="7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i="1" dirty="0">
                <a:latin typeface="Arial" panose="020B0604020202020204" pitchFamily="34" charset="0"/>
              </a:rPr>
              <a:t>.</a:t>
            </a:r>
            <a:r>
              <a:rPr lang="cs-CZ" sz="76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64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64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In: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EUR-Lex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[právní informační systém online]. Úřad pro publikace Evropské unie [cit. 25. 4. 2019]. Dostupné z: https://eur-lex.europa.eu/legal-content/cs/TXT/?uri=CELEX:32009L0024</a:t>
            </a:r>
            <a:endParaRPr lang="cs-CZ" sz="64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64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640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10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Označení.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ČSN EN 62270</a:t>
            </a:r>
            <a:r>
              <a:rPr lang="cs-CZ" sz="50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50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6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6600" dirty="0">
                <a:latin typeface="Arial" panose="020B0604020202020204" pitchFamily="34" charset="0"/>
              </a:rPr>
              <a:t>. Edice: </a:t>
            </a:r>
            <a:r>
              <a:rPr lang="cs-CZ" sz="6600" dirty="0" err="1">
                <a:latin typeface="Arial" panose="020B0604020202020204" pitchFamily="34" charset="0"/>
              </a:rPr>
              <a:t>Subedice</a:t>
            </a:r>
            <a:r>
              <a:rPr lang="cs-CZ" sz="6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Třeboňsko: velká cykloturistická mapa</a:t>
            </a:r>
            <a:r>
              <a:rPr lang="cs-CZ" sz="6000" dirty="0">
                <a:latin typeface="Arial" panose="020B0604020202020204" pitchFamily="34" charset="0"/>
              </a:rPr>
              <a:t>. [1:60 000]. Vizovice: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 / e-obrázky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45536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[online]. In: Autor/autoři zdrojového dokumentu. 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6000" dirty="0" err="1">
                <a:latin typeface="Arial" panose="020B0604020202020204" pitchFamily="34" charset="0"/>
              </a:rPr>
              <a:t>sest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r>
              <a:rPr lang="cs-CZ" sz="6000" i="1" dirty="0">
                <a:latin typeface="Arial" panose="020B0604020202020204" pitchFamily="34" charset="0"/>
              </a:rPr>
              <a:t>Rousínov v proměnách času. </a:t>
            </a:r>
            <a:r>
              <a:rPr lang="cs-CZ" sz="6000" dirty="0">
                <a:latin typeface="Arial" panose="020B0604020202020204" pitchFamily="34" charset="0"/>
              </a:rPr>
              <a:t>Brno: F.R.Z. </a:t>
            </a:r>
            <a:r>
              <a:rPr lang="cs-CZ" sz="6000" dirty="0" err="1">
                <a:latin typeface="Arial" panose="020B0604020202020204" pitchFamily="34" charset="0"/>
              </a:rPr>
              <a:t>agency</a:t>
            </a:r>
            <a:r>
              <a:rPr lang="cs-CZ" sz="600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3600787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</a:t>
            </a:r>
            <a:r>
              <a:rPr lang="cs-CZ" sz="7200" dirty="0">
                <a:latin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online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[online]. Brno: Masarykova univerzita, 2014 [cit. 2019-11-05]. Dostupné z: https://www.muni.cz/media/24153/knihovni-rad-2014.pdf.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webu*.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online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Identifikátor. Dostupnost.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4500" i="1" dirty="0">
                <a:latin typeface="Arial" panose="020B0604020202020204" pitchFamily="34" charset="0"/>
              </a:rPr>
              <a:t>* v případě, že je autor stejný jako název, je možné autora vynechat</a:t>
            </a:r>
            <a:br>
              <a:rPr lang="cs-CZ" sz="6600" i="1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i="1" dirty="0">
                <a:latin typeface="Arial" panose="020B0604020202020204" pitchFamily="34" charset="0"/>
              </a:rPr>
              <a:t>Masarykova univerzita</a:t>
            </a:r>
            <a:r>
              <a:rPr lang="cs-CZ" sz="62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6200" dirty="0">
                <a:latin typeface="Arial" panose="020B0604020202020204" pitchFamily="34" charset="0"/>
              </a:rPr>
              <a:t>1</a:t>
            </a:r>
            <a:r>
              <a:rPr lang="cs-CZ" sz="6200" dirty="0">
                <a:latin typeface="Arial" panose="020B0604020202020204" pitchFamily="34" charset="0"/>
              </a:rPr>
              <a:t>0-05</a:t>
            </a:r>
            <a:r>
              <a:rPr lang="en-US" sz="6200" dirty="0">
                <a:latin typeface="Arial" panose="020B0604020202020204" pitchFamily="34" charset="0"/>
              </a:rPr>
              <a:t>]</a:t>
            </a:r>
            <a:r>
              <a:rPr lang="cs-CZ" sz="6200" dirty="0">
                <a:latin typeface="Arial" panose="020B0604020202020204" pitchFamily="34" charset="0"/>
              </a:rPr>
              <a:t>. Dostupné z: http://www.muni.cz.</a:t>
            </a:r>
            <a:br>
              <a:rPr lang="cs-CZ" sz="6200" dirty="0">
                <a:latin typeface="Arial" panose="020B0604020202020204" pitchFamily="34" charset="0"/>
              </a:rPr>
            </a:br>
            <a:endParaRPr lang="cs-CZ" sz="6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62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 [online]. Praha: Rada pro výzkum, vývoj a inovace, ©2015 [cit. 2019-10-17]. Dostupné z: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http://www.vyzkum.cz</a:t>
            </a: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dirty="0">
                <a:latin typeface="Arial" panose="020B0604020202020204" pitchFamily="34" charset="0"/>
              </a:rPr>
              <a:t>.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online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8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8800" dirty="0">
                <a:latin typeface="Arial" panose="020B0604020202020204" pitchFamily="34" charset="0"/>
              </a:rPr>
              <a:t>MASARYKOVA UNIVERZITA. Absolventi. </a:t>
            </a:r>
            <a:r>
              <a:rPr lang="cs-CZ" sz="8800" i="1" dirty="0">
                <a:latin typeface="Arial" panose="020B0604020202020204" pitchFamily="34" charset="0"/>
              </a:rPr>
              <a:t>Masarykova univerzita</a:t>
            </a:r>
            <a:r>
              <a:rPr lang="cs-CZ" sz="88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8800" dirty="0">
                <a:latin typeface="Arial" panose="020B0604020202020204" pitchFamily="34" charset="0"/>
              </a:rPr>
              <a:t>1</a:t>
            </a:r>
            <a:r>
              <a:rPr lang="cs-CZ" sz="8800" dirty="0">
                <a:latin typeface="Arial" panose="020B0604020202020204" pitchFamily="34" charset="0"/>
              </a:rPr>
              <a:t>0-05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271511" cy="5274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 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en-US" sz="8800" dirty="0" err="1">
                <a:latin typeface="Arial" panose="020B0604020202020204" pitchFamily="34" charset="0"/>
              </a:rPr>
              <a:t>nosi</a:t>
            </a:r>
            <a:r>
              <a:rPr lang="cs-CZ" sz="8800" dirty="0">
                <a:latin typeface="Arial" panose="020B0604020202020204" pitchFamily="34" charset="0"/>
              </a:rPr>
              <a:t>č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poslední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7600" i="1" dirty="0">
                <a:latin typeface="Arial" panose="020B0604020202020204" pitchFamily="34" charset="0"/>
              </a:rPr>
              <a:t>Masarykova univerzita </a:t>
            </a:r>
            <a:r>
              <a:rPr lang="cs-CZ" sz="7600" dirty="0">
                <a:latin typeface="Arial" panose="020B0604020202020204" pitchFamily="34" charset="0"/>
              </a:rPr>
              <a:t>[online]. Brno: Masarykova univerzita, c2019 </a:t>
            </a:r>
            <a:br>
              <a:rPr lang="cs-CZ" sz="7600" dirty="0">
                <a:latin typeface="Arial" panose="020B0604020202020204" pitchFamily="34" charset="0"/>
              </a:rPr>
            </a:br>
            <a:r>
              <a:rPr lang="cs-CZ" sz="7600" dirty="0">
                <a:latin typeface="Arial" panose="020B0604020202020204" pitchFamily="34" charset="0"/>
              </a:rPr>
              <a:t>[cit. 2019-10-17]. Dostupné z: https://www.muni.cz/o-univerzite/uredni-deska/plagiatorstvi</a:t>
            </a:r>
            <a:br>
              <a:rPr lang="cs-CZ" sz="80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8000" b="1" dirty="0">
                <a:latin typeface="Arial" panose="020B0604020202020204" pitchFamily="34" charset="0"/>
              </a:rPr>
              <a:t>Příspěvek na Wikipedii: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Henry </a:t>
            </a:r>
            <a:r>
              <a:rPr lang="cs-CZ" sz="7600" dirty="0" err="1">
                <a:latin typeface="Arial" panose="020B0604020202020204" pitchFamily="34" charset="0"/>
              </a:rPr>
              <a:t>Kissinger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 err="1">
                <a:latin typeface="Arial" panose="020B0604020202020204" pitchFamily="34" charset="0"/>
              </a:rPr>
              <a:t>Wikipedia</a:t>
            </a:r>
            <a:r>
              <a:rPr lang="cs-CZ" sz="7600" i="1" dirty="0">
                <a:latin typeface="Arial" panose="020B0604020202020204" pitchFamily="34" charset="0"/>
              </a:rPr>
              <a:t>: </a:t>
            </a:r>
            <a:r>
              <a:rPr lang="cs-CZ" sz="7600" i="1" dirty="0" err="1">
                <a:latin typeface="Arial" panose="020B0604020202020204" pitchFamily="34" charset="0"/>
              </a:rPr>
              <a:t>the</a:t>
            </a:r>
            <a:r>
              <a:rPr lang="cs-CZ" sz="7600" i="1" dirty="0">
                <a:latin typeface="Arial" panose="020B0604020202020204" pitchFamily="34" charset="0"/>
              </a:rPr>
              <a:t> free </a:t>
            </a:r>
            <a:r>
              <a:rPr lang="cs-CZ" sz="7600" i="1" dirty="0" err="1">
                <a:latin typeface="Arial" panose="020B0604020202020204" pitchFamily="34" charset="0"/>
              </a:rPr>
              <a:t>encyclopedia</a:t>
            </a:r>
            <a:r>
              <a:rPr lang="cs-CZ" sz="7600" dirty="0">
                <a:latin typeface="Arial" panose="020B0604020202020204" pitchFamily="34" charset="0"/>
              </a:rPr>
              <a:t> [online]. 19. 10. 2019, last </a:t>
            </a:r>
            <a:r>
              <a:rPr lang="cs-CZ" sz="7600" dirty="0" err="1">
                <a:latin typeface="Arial" panose="020B0604020202020204" pitchFamily="34" charset="0"/>
              </a:rPr>
              <a:t>modified</a:t>
            </a:r>
            <a:r>
              <a:rPr lang="cs-CZ" sz="7600" dirty="0">
                <a:latin typeface="Arial" panose="020B0604020202020204" pitchFamily="34" charset="0"/>
              </a:rPr>
              <a:t> 10 </a:t>
            </a:r>
            <a:r>
              <a:rPr lang="cs-CZ" sz="7600" dirty="0" err="1">
                <a:latin typeface="Arial" panose="020B0604020202020204" pitchFamily="34" charset="0"/>
              </a:rPr>
              <a:t>October</a:t>
            </a:r>
            <a:r>
              <a:rPr lang="cs-CZ" sz="7600" dirty="0">
                <a:latin typeface="Arial" panose="020B0604020202020204" pitchFamily="34" charset="0"/>
              </a:rPr>
              <a:t> 2019 [cit. 2019-10-19]. Dostupné z: https://en.wikipedia.org/wiki/Henry_Kissinger</a:t>
            </a: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888"/>
            <a:ext cx="7886700" cy="5537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</a:rPr>
              <a:t>Příspěvek na blogu</a:t>
            </a:r>
            <a:r>
              <a:rPr lang="cs-CZ" sz="2000" b="1" i="1" dirty="0">
                <a:latin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Impakt faktor pod palbou kritiky. In: 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[blog]. 27. července 2019 [cit. 2019-10-29].Dostupné z: http://metodikahodnoceni.blogspot.com/2019/07/impakt-faktor-pod-palbou-kritiky.html.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Twitter</a:t>
            </a:r>
            <a:r>
              <a:rPr lang="cs-CZ" sz="2000" b="1" dirty="0">
                <a:latin typeface="Arial" panose="020B0604020202020204" pitchFamily="34" charset="0"/>
              </a:rPr>
              <a:t>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OVČÁČEK, Jiří. [Mohou se tisíckrát ohánět morálkou…].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[cit. 2016-10-20]. Dostupné z: https://www.facebook.com/knihovnafss/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status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MU. [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21. 9. 2019 [cit. 2019-10-20]. Dostupné z: https://www.facebook.com/FSS.MUNI.CZ/posts/10162256008745024</a:t>
            </a: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776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3567321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 v TV nebo rozhlasu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44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pořadu (rozhovor, jedna zpráva)</a:t>
            </a:r>
            <a:endParaRPr lang="cs-CZ" sz="3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17:16.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24127812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filmu: http://www.vestinufilm.cz.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prosince 2012, 20:00. Dostupné také z: http://www.ceskatelevize.cz/ivysilani/10225075918-zdivocela-zeme-iv/209512120730012/</a:t>
            </a: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72380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nakladatelství, 2007. POST.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nakladatelství, 2018. Post.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 a Rainer WINTER.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Press, 2003. Studies in social and political thought.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Edgar GRANDE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CRONIN.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BLOK, David TYFIELD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1-21. DOI: 10.1111/glob.12001.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- příklad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AC1C509-AADB-4E61-8B94-8D7DB766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8" y="1637211"/>
            <a:ext cx="8790104" cy="431074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32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5050972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D70973B-59B9-47C6-9703-7589BB88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1" y="1309421"/>
            <a:ext cx="8983329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1997. Velká řada, sv. 27. ISBN 80-719-8173-7.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Macmillan, 1995.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IS MU Studijní materiály k předmětu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 otázek (celkem 46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17. 1. 2021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bodů (70%)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4592003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[ppt,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AE732-CA71-444B-A131-EFB8F7B23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47" y="4572000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2"/>
            <a:ext cx="8018961" cy="554857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5127 (01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0162).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 - slovník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UTB.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UTB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http://iva.k.utb.cz/kurzy/jak-spravne-citovat-a-odkazovat-na-citace/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https://kuk.muni.cz/animace/eiz/pdf.php?file=publikacni_etika/citace.pdf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https://kuk.muni.cz/vyuka/materialy/zotero/index.html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i="1" dirty="0">
                <a:latin typeface="Arial" panose="020B0604020202020204" pitchFamily="34" charset="0"/>
              </a:rPr>
              <a:t>Masarykova univerzita </a:t>
            </a:r>
            <a:r>
              <a:rPr lang="cs-CZ" dirty="0">
                <a:latin typeface="Arial" panose="020B0604020202020204" pitchFamily="34" charset="0"/>
              </a:rPr>
              <a:t>[online]. Brno: Masarykova univerzita, c2019 [cit. 2019-10-17]. Dostupné z: https://www.muni.cz/o-univerzite/uredni-deska/plagiatorstvi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2013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[cit. 2019-04-09].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2651886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6873</Words>
  <Application>Microsoft Office PowerPoint</Application>
  <PresentationFormat>Předvádění na obrazovce (4:3)</PresentationFormat>
  <Paragraphs>512</Paragraphs>
  <Slides>84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84</vt:i4>
      </vt:variant>
    </vt:vector>
  </HeadingPairs>
  <TitlesOfParts>
    <vt:vector size="91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Citování a citační software SPRb1155, SPRn4483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Prezentace aplikace PowerPoint</vt:lpstr>
      <vt:lpstr>Základní zásady citování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Sborník (editovaná kniha)</vt:lpstr>
      <vt:lpstr>E-sborník (editovaná kniha)</vt:lpstr>
      <vt:lpstr>Příspěvek ze sborníku /  kapitola z editované knihy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Akademická práce / e-práce</vt:lpstr>
      <vt:lpstr>Legislativa</vt:lpstr>
      <vt:lpstr>Normy</vt:lpstr>
      <vt:lpstr>Mapy</vt:lpstr>
      <vt:lpstr>Obrázky / e-obrázky</vt:lpstr>
      <vt:lpstr>Samostatné dokumenty online</vt:lpstr>
      <vt:lpstr>Webová sídla</vt:lpstr>
      <vt:lpstr>Webové stránky</vt:lpstr>
      <vt:lpstr>Příspěvky na webu</vt:lpstr>
      <vt:lpstr>Příspěvky na webu</vt:lpstr>
      <vt:lpstr>Příspěvky na webu</vt:lpstr>
      <vt:lpstr>Pořad v TV nebo rozhlasu</vt:lpstr>
      <vt:lpstr>Část pořadu (rozhovor, jedna zpráva)</vt:lpstr>
      <vt:lpstr>Film</vt:lpstr>
      <vt:lpstr>Seriál</vt:lpstr>
      <vt:lpstr>Prezentace aplikace PowerPoint</vt:lpstr>
      <vt:lpstr>Seznam použité literatury</vt:lpstr>
      <vt:lpstr>Seznam použité literatury - příklad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150</cp:revision>
  <dcterms:created xsi:type="dcterms:W3CDTF">2019-07-22T10:37:01Z</dcterms:created>
  <dcterms:modified xsi:type="dcterms:W3CDTF">2020-12-07T13:33:11Z</dcterms:modified>
</cp:coreProperties>
</file>