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302" r:id="rId4"/>
    <p:sldId id="257" r:id="rId5"/>
    <p:sldId id="258" r:id="rId6"/>
    <p:sldId id="259" r:id="rId7"/>
    <p:sldId id="323" r:id="rId8"/>
    <p:sldId id="261" r:id="rId9"/>
    <p:sldId id="324" r:id="rId10"/>
    <p:sldId id="325" r:id="rId11"/>
    <p:sldId id="326" r:id="rId12"/>
    <p:sldId id="263" r:id="rId13"/>
    <p:sldId id="264" r:id="rId14"/>
    <p:sldId id="327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304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328" r:id="rId37"/>
    <p:sldId id="287" r:id="rId38"/>
    <p:sldId id="288" r:id="rId39"/>
    <p:sldId id="289" r:id="rId40"/>
    <p:sldId id="290" r:id="rId41"/>
    <p:sldId id="291" r:id="rId42"/>
    <p:sldId id="292" r:id="rId43"/>
    <p:sldId id="320" r:id="rId44"/>
    <p:sldId id="331" r:id="rId45"/>
    <p:sldId id="329" r:id="rId46"/>
    <p:sldId id="317" r:id="rId47"/>
    <p:sldId id="318" r:id="rId48"/>
    <p:sldId id="332" r:id="rId49"/>
    <p:sldId id="330" r:id="rId50"/>
    <p:sldId id="297" r:id="rId51"/>
    <p:sldId id="315" r:id="rId52"/>
    <p:sldId id="300" r:id="rId53"/>
    <p:sldId id="301" r:id="rId5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7" roundtripDataSignature="AMtx7mhe8paJvrodLr73I5SogoOLDGq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77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09c77370a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609c77370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9c77370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609c7737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9c77370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9c77370a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3ab9346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6e0347b6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13ab9346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26662053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6226662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13ab9346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13ab93460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1b513c6b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1b513c6b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13ab9346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13ab9346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1b513c6b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1b513c6b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1b513c6b4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1b513c6b4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9c77370a_1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7" name="Google Shape;337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09c77370a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609c77370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09c77370a_1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613ab93460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613ab934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0b77dd97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g60b77dd9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13ab9346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90a3193e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g790a3193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1b513c6b4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09c77370a_1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g609c77370a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9c77370a_1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609c77370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9c77370a_1_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609c77370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90a3193e1_1_1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790a3193e1_1_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790a3193e1_1_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790a3193e1_1_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790a3193e1_1_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90a3193e1_1_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790a3193e1_1_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790a3193e1_1_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790a3193e1_1_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790a3193e1_1_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90a3193e1_1_2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790a3193e1_1_2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790a3193e1_1_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790a3193e1_1_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790a3193e1_1_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90a3193e1_1_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790a3193e1_1_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790a3193e1_1_2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790a3193e1_1_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790a3193e1_1_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790a3193e1_1_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90a3193e1_1_3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790a3193e1_1_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790a3193e1_1_3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790a3193e1_1_3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790a3193e1_1_3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790a3193e1_1_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790a3193e1_1_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790a3193e1_1_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90a3193e1_1_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790a3193e1_1_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790a3193e1_1_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790a3193e1_1_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90a3193e1_1_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790a3193e1_1_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790a3193e1_1_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90a3193e1_1_5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790a3193e1_1_5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790a3193e1_1_5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790a3193e1_1_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790a3193e1_1_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790a3193e1_1_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90a3193e1_1_6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790a3193e1_1_6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g790a3193e1_1_6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790a3193e1_1_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790a3193e1_1_6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790a3193e1_1_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90a3193e1_1_6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790a3193e1_1_68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790a3193e1_1_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790a3193e1_1_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790a3193e1_1_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90a3193e1_1_74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790a3193e1_1_74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790a3193e1_1_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790a3193e1_1_7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790a3193e1_1_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90a3193e1_1_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790a3193e1_1_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790a3193e1_1_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790a3193e1_1_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790a3193e1_1_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uni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fss/57816/65190270/MVEB_thesis_guidelin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ilyinfographic.com/get-more-out-of-google-infographic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ace.com/" TargetMode="External"/><Relationship Id="rId5" Type="http://schemas.openxmlformats.org/officeDocument/2006/relationships/hyperlink" Target="https://www.zotero.org/" TargetMode="External"/><Relationship Id="rId4" Type="http://schemas.openxmlformats.org/officeDocument/2006/relationships/hyperlink" Target="https://www.myendnoteweb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b.ebscohost.com/ehost/search/selectdb?vid=0&amp;sid=9a191156-8ecb-4c35-96f1-cba98d6c5f9e@sessionmgr103" TargetMode="External"/><Relationship Id="rId7" Type="http://schemas.openxmlformats.org/officeDocument/2006/relationships/hyperlink" Target="https://www.tandfonline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urnals.sagepub.com/" TargetMode="External"/><Relationship Id="rId5" Type="http://schemas.openxmlformats.org/officeDocument/2006/relationships/hyperlink" Target="https://search.proquest.com/?accountid=16531" TargetMode="External"/><Relationship Id="rId4" Type="http://schemas.openxmlformats.org/officeDocument/2006/relationships/hyperlink" Target="https://knihovna.fss.muni.cz/ezdroje.php?podsekce=&amp;ukol=1&amp;subukol=1&amp;id=5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&amp;ukol=1&amp;subukol=1&amp;id=2" TargetMode="External"/><Relationship Id="rId2" Type="http://schemas.openxmlformats.org/officeDocument/2006/relationships/hyperlink" Target="http://muni.anopres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ezdroje.php?podsekce=&amp;ukol=1&amp;subukol=1&amp;id=85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andfonline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eds.ics.muni.cz/media/27629/eds-update-2016-luprich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dailyinfographic.com/get-more-out-of-google-infographic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at.org.uk/sites/data.t3sc.org/files/images/Social-Media-Marketing.jpg" TargetMode="External"/><Relationship Id="rId5" Type="http://schemas.openxmlformats.org/officeDocument/2006/relationships/hyperlink" Target="http://thetravellingteachers.blogspot.cz/2014/08/newspaper-articles-some-new-and-old.html" TargetMode="External"/><Relationship Id="rId4" Type="http://schemas.openxmlformats.org/officeDocument/2006/relationships/hyperlink" Target="https://s-media-cache-ak0.pinimg.com/736x/b1/8c/7d/b18c7dde7e01870bd4715b308241c155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domova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ve.cz/clanky/pet-nejlepsich-nastroju-pro-tvorbu-myslenkovych-map/sc-3-a-172981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336500" y="2097824"/>
            <a:ext cx="8396400" cy="13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studenty SPR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336500" y="5718651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4. 12. 2020</a:t>
            </a:r>
            <a:endParaRPr sz="24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8D31293B-F8C1-474E-9EDA-2A28FF63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913" y="5526823"/>
            <a:ext cx="3972339" cy="953658"/>
          </a:xfrm>
        </p:spPr>
        <p:txBody>
          <a:bodyPr/>
          <a:lstStyle/>
          <a:p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3ab93460_0_20"/>
          <p:cNvSpPr txBox="1">
            <a:spLocks noGrp="1"/>
          </p:cNvSpPr>
          <p:nvPr>
            <p:ph type="title"/>
          </p:nvPr>
        </p:nvSpPr>
        <p:spPr>
          <a:xfrm>
            <a:off x="710215" y="640908"/>
            <a:ext cx="747256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 II.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g613ab93460_0_20"/>
          <p:cNvSpPr txBox="1"/>
          <p:nvPr/>
        </p:nvSpPr>
        <p:spPr>
          <a:xfrm>
            <a:off x="185981" y="1329108"/>
            <a:ext cx="8524066" cy="432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3) Vyjádřete téma ve formě</a:t>
            </a:r>
            <a:endParaRPr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klíčových slov (hesel)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používejte zejména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podstatná jména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příd. jména, zájmena a slovesa pouze pokud jsou opravdu nezbytné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vyhýbejte se tzv. stop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(předložky, spojky, členy v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cizích jazycích)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př. sociální chování; sociální práce; terapie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l" rtl="0">
              <a:lnSpc>
                <a:spcPct val="6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Pozn. v katalozích knihoven můžete nalézt i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předmětová hesla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př. Sociální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chování-psychologické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aspekty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SK MU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2400" i="0" u="none" strike="noStrike" cap="none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40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609c77370a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609c77370a_1_27"/>
          <p:cNvSpPr txBox="1"/>
          <p:nvPr/>
        </p:nvSpPr>
        <p:spPr>
          <a:xfrm>
            <a:off x="309482" y="587829"/>
            <a:ext cx="8105648" cy="5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13ab93460_0_26"/>
          <p:cNvSpPr txBox="1"/>
          <p:nvPr/>
        </p:nvSpPr>
        <p:spPr>
          <a:xfrm>
            <a:off x="569167" y="640908"/>
            <a:ext cx="761360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2" name="Google Shape;222;g613ab93460_0_26"/>
          <p:cNvSpPr txBox="1"/>
          <p:nvPr/>
        </p:nvSpPr>
        <p:spPr>
          <a:xfrm>
            <a:off x="187500" y="1656522"/>
            <a:ext cx="8611943" cy="48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Před začátkem vlastního procesu vyhledávání je 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třeba si ujasnit: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časové rozmezí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typy dokumentů (např. odborné časopisy, kapitoly z knih, příspěvky z konferencí, zpravodajství)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 dat (text, audio, video)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jazyk dokumentů (většina světové produkce je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AJ)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forma (odborná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x populárně naučná)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65F7-9AA9-442A-AD54-274BD51C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43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→Výzkumná otázka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81A469-0946-402E-A96C-C239B677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6240"/>
            <a:ext cx="7886700" cy="53976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Formulace tématu do výzkumné otázky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Volba výzkumné otázky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Příliš obecná: </a:t>
            </a:r>
          </a:p>
          <a:p>
            <a:pPr marL="1028700" lvl="2" indent="0">
              <a:buNone/>
            </a:pPr>
            <a:r>
              <a:rPr lang="cs-CZ" sz="1400" dirty="0"/>
              <a:t>Jaký je vztah mezi státní regulací a energetickou účinností?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Specifická: </a:t>
            </a:r>
          </a:p>
          <a:p>
            <a:pPr marL="1028700" lvl="2" indent="0">
              <a:buNone/>
            </a:pPr>
            <a:r>
              <a:rPr lang="cs-CZ" sz="1400" dirty="0"/>
              <a:t>Jak program Zelená úsporám přispívá k energetické účinnosti v městě Brně?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Triviální: </a:t>
            </a:r>
          </a:p>
          <a:p>
            <a:pPr marL="1028700" lvl="2" indent="0">
              <a:buNone/>
            </a:pPr>
            <a:r>
              <a:rPr lang="cs-CZ" sz="1400" dirty="0"/>
              <a:t>Je Ruská federace vlivným energetickým exportérem?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Netriviální</a:t>
            </a:r>
            <a:r>
              <a:rPr lang="cs-CZ" dirty="0"/>
              <a:t>: </a:t>
            </a:r>
          </a:p>
          <a:p>
            <a:pPr marL="1028700" lvl="2" indent="0">
              <a:buNone/>
            </a:pPr>
            <a:r>
              <a:rPr lang="cs-CZ" sz="1400" dirty="0"/>
              <a:t>Jak  Ruská federace využívá energii v zahraniční politice ve vztahu k pobaltským státům?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/>
              <a:t>Nerealizovatelná:</a:t>
            </a:r>
          </a:p>
          <a:p>
            <a:pPr marL="1028700" lvl="2" indent="0">
              <a:buNone/>
            </a:pPr>
            <a:r>
              <a:rPr lang="cs-CZ" sz="1400" dirty="0"/>
              <a:t>Jaké osobní pohnutky vedly  ministra  Kubu  k prosazování prolomení limitů pro těžbu uhlí v severních Čechách?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/>
              <a:t>Realizovatelná:</a:t>
            </a:r>
          </a:p>
          <a:p>
            <a:pPr marL="1028700" lvl="2" indent="0">
              <a:buNone/>
            </a:pPr>
            <a:r>
              <a:rPr lang="cs-CZ" sz="1400" dirty="0"/>
              <a:t>Jaká  jsou  hlavní  témata spojená  s energetikou ve  veřejném diskurzu vlády České republiky?</a:t>
            </a:r>
          </a:p>
          <a:p>
            <a:pPr marL="571500" lvl="1" indent="0">
              <a:buNone/>
            </a:pPr>
            <a:endParaRPr lang="cs-CZ" sz="1800" dirty="0"/>
          </a:p>
          <a:p>
            <a:pPr marL="571500" lvl="1" indent="0">
              <a:buNone/>
            </a:pPr>
            <a:endParaRPr lang="cs-CZ" sz="1800" dirty="0"/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391C23-6CC8-48E6-85B3-62D6F6B862FC}"/>
              </a:ext>
            </a:extLst>
          </p:cNvPr>
          <p:cNvSpPr/>
          <p:nvPr/>
        </p:nvSpPr>
        <p:spPr>
          <a:xfrm>
            <a:off x="2975021" y="6536317"/>
            <a:ext cx="6319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Zdroj: </a:t>
            </a:r>
            <a:r>
              <a:rPr lang="pl-PL" sz="1000" dirty="0">
                <a:hlinkClick r:id="rId2"/>
              </a:rPr>
              <a:t>https://is.muni.cz/do/fss/57816/65190270/MVEB_thesis_guidelines.pdf</a:t>
            </a:r>
            <a:r>
              <a:rPr lang="pl-PL" sz="1000" dirty="0"/>
              <a:t>, cit. </a:t>
            </a:r>
            <a:r>
              <a:rPr lang="en-US" sz="1000" dirty="0"/>
              <a:t>[2019-09-20]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2360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09c77370a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09c77370a_1_36"/>
          <p:cNvSpPr txBox="1"/>
          <p:nvPr/>
        </p:nvSpPr>
        <p:spPr>
          <a:xfrm>
            <a:off x="628650" y="730483"/>
            <a:ext cx="7886700" cy="536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9c77370a_1_54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Výběr zdrojů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8" name="Google Shape;238;g609c77370a_1_54"/>
          <p:cNvSpPr txBox="1"/>
          <p:nvPr/>
        </p:nvSpPr>
        <p:spPr>
          <a:xfrm>
            <a:off x="661150" y="2127225"/>
            <a:ext cx="769925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odborné databáze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Knihovní katalogy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vyhledávače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informací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Repozitáře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609c77370a_1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13ab93460_0_33"/>
          <p:cNvSpPr txBox="1"/>
          <p:nvPr/>
        </p:nvSpPr>
        <p:spPr>
          <a:xfrm>
            <a:off x="424349" y="321023"/>
            <a:ext cx="832208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Google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Scholar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- tipy pro vyhledávání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4" name="Google Shape;254;g613ab93460_0_33"/>
          <p:cNvSpPr txBox="1"/>
          <p:nvPr/>
        </p:nvSpPr>
        <p:spPr>
          <a:xfrm>
            <a:off x="424350" y="1484243"/>
            <a:ext cx="8202815" cy="473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na konkrétní stránce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sirovatka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define:social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Vyhledávání stránek, které jsou podobné určité adrese URL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dokumentu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filetype:pdf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613ab9346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37" y="1394347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613ab93460_0_40"/>
          <p:cNvSpPr txBox="1"/>
          <p:nvPr/>
        </p:nvSpPr>
        <p:spPr>
          <a:xfrm>
            <a:off x="950825" y="6013750"/>
            <a:ext cx="6962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Infographic: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Get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More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Out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of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Google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06e0347b6_0_26"/>
          <p:cNvSpPr txBox="1"/>
          <p:nvPr/>
        </p:nvSpPr>
        <p:spPr>
          <a:xfrm>
            <a:off x="525619" y="46002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012E58-57F6-4728-8C0E-7C3D0441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64948"/>
            <a:ext cx="7886700" cy="57941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úvodní přednášce,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1. dílčího praktického úkolu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přednáška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online cvičení na citace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úkolům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2. dílčího praktického úkolu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závěrečné rešerše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4" name="Google Shape;274;g613ab93460_0_60"/>
          <p:cNvSpPr txBox="1"/>
          <p:nvPr/>
        </p:nvSpPr>
        <p:spPr>
          <a:xfrm>
            <a:off x="503275" y="1949600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 termínů 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cs-CZ" sz="296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truncation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prostřednictvím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fráze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613ab93460_0_6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BFB4A2-CF96-43C8-9ECB-62A1826AF845}"/>
              </a:ext>
            </a:extLst>
          </p:cNvPr>
          <p:cNvSpPr txBox="1"/>
          <p:nvPr/>
        </p:nvSpPr>
        <p:spPr>
          <a:xfrm>
            <a:off x="4572000" y="6217101"/>
            <a:ext cx="434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Zdroj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Steinerová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Strategie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Boolovského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modelu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613ab93460_0_66"/>
          <p:cNvSpPr txBox="1"/>
          <p:nvPr/>
        </p:nvSpPr>
        <p:spPr>
          <a:xfrm>
            <a:off x="503275" y="1741382"/>
            <a:ext cx="8190151" cy="35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nejrozšířenější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kombinace termínů pomocí logických operátorů AND, OR, 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51" y="4641229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781" y="3622100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0566" y="4786547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613ab93460_0_66"/>
          <p:cNvSpPr txBox="1"/>
          <p:nvPr/>
        </p:nvSpPr>
        <p:spPr>
          <a:xfrm>
            <a:off x="0" y="6559825"/>
            <a:ext cx="8800800" cy="265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613ab93460_0_71"/>
          <p:cNvSpPr txBox="1"/>
          <p:nvPr/>
        </p:nvSpPr>
        <p:spPr>
          <a:xfrm>
            <a:off x="424350" y="1545025"/>
            <a:ext cx="8441354" cy="228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jen těch dokumentů, ve kterých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vyskytují obě klíčová slova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průnik množin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613ab93460_0_71" descr="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15" y="4133726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13ab93460_0_71"/>
          <p:cNvSpPr txBox="1"/>
          <p:nvPr/>
        </p:nvSpPr>
        <p:spPr>
          <a:xfrm>
            <a:off x="4395177" y="5872268"/>
            <a:ext cx="175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yndrom vyhoření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9" name="Google Shape;299;g613ab93460_0_71"/>
          <p:cNvSpPr txBox="1"/>
          <p:nvPr/>
        </p:nvSpPr>
        <p:spPr>
          <a:xfrm>
            <a:off x="6301357" y="6001325"/>
            <a:ext cx="2310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ociální pracovníci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81AAFA-E40A-4BDD-8C92-C37DC6F46701}"/>
              </a:ext>
            </a:extLst>
          </p:cNvPr>
          <p:cNvSpPr txBox="1"/>
          <p:nvPr/>
        </p:nvSpPr>
        <p:spPr>
          <a:xfrm>
            <a:off x="531742" y="4828510"/>
            <a:ext cx="3471091" cy="1200329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syndrom vyhoření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AND sociální pracovníci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13ab93460_0_77"/>
          <p:cNvSpPr txBox="1"/>
          <p:nvPr/>
        </p:nvSpPr>
        <p:spPr>
          <a:xfrm>
            <a:off x="263100" y="1428226"/>
            <a:ext cx="8456830" cy="248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dokumentů, které obsahují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alespoň jeden ze zadaných výrazů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sjednocení množin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400" y="3993339"/>
            <a:ext cx="3239646" cy="17280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7078C-9DE2-4368-9EB4-C8E9D723D87A}"/>
              </a:ext>
            </a:extLst>
          </p:cNvPr>
          <p:cNvSpPr txBox="1"/>
          <p:nvPr/>
        </p:nvSpPr>
        <p:spPr>
          <a:xfrm>
            <a:off x="3922642" y="5288764"/>
            <a:ext cx="2665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09533C-9F17-4BDA-89AF-C77B5561F452}"/>
              </a:ext>
            </a:extLst>
          </p:cNvPr>
          <p:cNvSpPr txBox="1"/>
          <p:nvPr/>
        </p:nvSpPr>
        <p:spPr>
          <a:xfrm>
            <a:off x="6588224" y="561680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29ED65-AC05-4DAF-9516-693FE3ED4F1B}"/>
              </a:ext>
            </a:extLst>
          </p:cNvPr>
          <p:cNvSpPr txBox="1"/>
          <p:nvPr/>
        </p:nvSpPr>
        <p:spPr>
          <a:xfrm>
            <a:off x="401480" y="4613396"/>
            <a:ext cx="3362137" cy="1107996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př. 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migrační</a:t>
            </a:r>
            <a:r>
              <a:rPr kumimoji="0" lang="cs-CZ" altLang="cs-CZ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politika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NOT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41b513c6b4_0_3"/>
          <p:cNvSpPr txBox="1"/>
          <p:nvPr/>
        </p:nvSpPr>
        <p:spPr>
          <a:xfrm>
            <a:off x="424350" y="1545025"/>
            <a:ext cx="845309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Vyloučí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záznamy o dokumentech,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které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obsahují označené klíčové slovo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Záleží na pořadí klíčových slov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323" y="4101613"/>
            <a:ext cx="3168352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4875377-8A87-4B99-8A07-A0AF3CB6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24" y="4537622"/>
            <a:ext cx="3330849" cy="12517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306C67C-07BE-4EBB-82BB-B79EB1E73041}"/>
              </a:ext>
            </a:extLst>
          </p:cNvPr>
          <p:cNvSpPr txBox="1"/>
          <p:nvPr/>
        </p:nvSpPr>
        <p:spPr>
          <a:xfrm>
            <a:off x="4427984" y="601780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   Evropská unie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termínů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truncation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41b513c6b4_0_9"/>
          <p:cNvSpPr txBox="1"/>
          <p:nvPr/>
        </p:nvSpPr>
        <p:spPr>
          <a:xfrm>
            <a:off x="424350" y="1545025"/>
            <a:ext cx="8081400" cy="339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Hledaný termín je zkrácen na kořen slova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 dohledá všechny možné tvary podle tohoto kořenu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Přípony nebo koncovky jsou nahrazeny zástupným znakem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Výsledek vyhledávání se rozšiřuje 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Pozn. vyhledávací nástroje mohou využívat různé symboly</a:t>
            </a: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bezdomov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- bezdomovci, bezdomovectví aj.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prostřednictvím fráze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613ab93460_0_83"/>
          <p:cNvSpPr txBox="1"/>
          <p:nvPr/>
        </p:nvSpPr>
        <p:spPr>
          <a:xfrm>
            <a:off x="424350" y="1749287"/>
            <a:ext cx="8043789" cy="37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Slovní spojení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Všechny slova se musí vyskytovat v přesném pořadí a uvedeném tvaru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Nejčastěji se využívají uvozovky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vyhledávání se zužuje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př. "</a:t>
            </a:r>
            <a:r>
              <a:rPr 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sociální politika</a:t>
            </a: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AEE0-2377-482C-8EE3-9BE2A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Příklady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76A70-E65D-4727-A5C2-764AC97E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cs-CZ" sz="36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špatně zadaný dotaz</a:t>
            </a:r>
          </a:p>
          <a:p>
            <a:pPr marL="0" indent="0">
              <a:buNone/>
            </a:pPr>
            <a:endParaRPr lang="cs-CZ" sz="3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) AND 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media)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dobře zadaný dotaz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13ab93460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13ab93460_0_91"/>
          <p:cNvSpPr txBox="1"/>
          <p:nvPr/>
        </p:nvSpPr>
        <p:spPr>
          <a:xfrm>
            <a:off x="628650" y="730483"/>
            <a:ext cx="754794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vyhledávání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41b513c6b4_0_15"/>
          <p:cNvSpPr txBox="1"/>
          <p:nvPr/>
        </p:nvSpPr>
        <p:spPr>
          <a:xfrm>
            <a:off x="424350" y="2117325"/>
            <a:ext cx="7394433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6662053_0_0"/>
          <p:cNvSpPr txBox="1">
            <a:spLocks noGrp="1"/>
          </p:cNvSpPr>
          <p:nvPr>
            <p:ph type="body" idx="1"/>
          </p:nvPr>
        </p:nvSpPr>
        <p:spPr>
          <a:xfrm>
            <a:off x="628650" y="689316"/>
            <a:ext cx="7886700" cy="602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cs-CZ" sz="30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EIZ I. – cíle dnešní lekce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endParaRPr lang="cs-CZ" sz="1100" b="1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naučit se základy vyhledávacích technik (klíčová slova, logické operátory)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vytvořit/položit rešeršní dotaz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vyzkoušet si praktické vyhledávání ve vybraných databázích článků a časopisů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praktická cvičení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(slouží k „poznání“ databází, pomůže Vám to při zpracování rešerše a při další práci s informačními zdroji)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zadání 1. dílčího praktického úkolu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41b513c6b4_0_22"/>
          <p:cNvSpPr txBox="1"/>
          <p:nvPr/>
        </p:nvSpPr>
        <p:spPr>
          <a:xfrm>
            <a:off x="628650" y="730483"/>
            <a:ext cx="7886700" cy="515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6. Vlastní vyhledávací proces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41b513c6b4_0_29"/>
          <p:cNvSpPr txBox="1"/>
          <p:nvPr/>
        </p:nvSpPr>
        <p:spPr>
          <a:xfrm>
            <a:off x="424350" y="2117324"/>
            <a:ext cx="8397300" cy="364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Málokdy získáte relevantní záznamy po prvním vyhledávání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Vždy je třeba rešeršní dotaz ladit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Každý zdroj má vlastní pravidla vyhledávání a je třeba tomu uzpůsobit vyhledávací dotaz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výsledků vyhledávání: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41b513c6b4_0_35"/>
          <p:cNvSpPr txBox="1"/>
          <p:nvPr/>
        </p:nvSpPr>
        <p:spPr>
          <a:xfrm>
            <a:off x="424350" y="2117325"/>
            <a:ext cx="813655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další klíčová slova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Zrušte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typ dokumentu, dílčí databáze, jenom slova v názvu apod.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1b513c6b4_0_41"/>
          <p:cNvSpPr txBox="1"/>
          <p:nvPr/>
        </p:nvSpPr>
        <p:spPr>
          <a:xfrm>
            <a:off x="569842" y="640900"/>
            <a:ext cx="865310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Máte-li mnoho výsledků 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41b513c6b4_0_41"/>
          <p:cNvSpPr txBox="1"/>
          <p:nvPr/>
        </p:nvSpPr>
        <p:spPr>
          <a:xfrm>
            <a:off x="414475" y="1554875"/>
            <a:ext cx="801390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konkretizujte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lépe definujte klíčová slova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zaměřte se pouze na nějakou oblast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jenom slova v názvu, konkrétní země, typ dokumentu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41b513c6b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09c77370a_1_134"/>
          <p:cNvSpPr txBox="1"/>
          <p:nvPr/>
        </p:nvSpPr>
        <p:spPr>
          <a:xfrm>
            <a:off x="282925" y="571825"/>
            <a:ext cx="861310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Hodnocení vyhledaných záznamů: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1" name="Google Shape;341;g609c77370a_1_134"/>
          <p:cNvSpPr txBox="1"/>
          <p:nvPr/>
        </p:nvSpPr>
        <p:spPr>
          <a:xfrm>
            <a:off x="414475" y="1831851"/>
            <a:ext cx="8249078" cy="44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relevance – nakolik odpovídají výsledky vyhledávání zadanému vyhledávacímu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dotazu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 databázích lze řazení výsledků nastavit také např. dle abecedy, času)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důvěryhodnost zdroje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pravidelná aktualizace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odbornost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609c77370a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5510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609c77370a_1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609c77370a_1_150"/>
          <p:cNvSpPr txBox="1"/>
          <p:nvPr/>
        </p:nvSpPr>
        <p:spPr>
          <a:xfrm>
            <a:off x="282925" y="571825"/>
            <a:ext cx="8105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8. Další operace: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609c77370a_1_150"/>
          <p:cNvSpPr txBox="1"/>
          <p:nvPr/>
        </p:nvSpPr>
        <p:spPr>
          <a:xfrm>
            <a:off x="414475" y="1554875"/>
            <a:ext cx="8265699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tisk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uložení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export do citačního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manageru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(např.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EndNote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 Web,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Zotero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Citace.com)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613ab93460_0_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613ab93460_0_104"/>
          <p:cNvSpPr txBox="1"/>
          <p:nvPr/>
        </p:nvSpPr>
        <p:spPr>
          <a:xfrm>
            <a:off x="858525" y="2537138"/>
            <a:ext cx="7471200" cy="144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Shrnutí</a:t>
            </a:r>
            <a:endParaRPr sz="531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0b77dd97b_0_5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60b77dd97b_0_5"/>
          <p:cNvSpPr txBox="1"/>
          <p:nvPr/>
        </p:nvSpPr>
        <p:spPr>
          <a:xfrm>
            <a:off x="100950" y="362417"/>
            <a:ext cx="8414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Noto Sans Symbols"/>
              <a:buChar char="❑"/>
            </a:pPr>
            <a:r>
              <a:rPr lang="cs-CZ" sz="3000" b="1" dirty="0">
                <a:solidFill>
                  <a:srgbClr val="111111"/>
                </a:solidFill>
              </a:rPr>
              <a:t> 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</a:t>
            </a:r>
            <a:r>
              <a:rPr lang="cs-CZ" sz="30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vyhledávaním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3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Ujasněte si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vhodné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odborných informací (např. licencované databáze)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Nadefinujte si dotaz,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klíčová slova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vhodnou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vyhledávací techniku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(prohlížení, jednoduché nebo pokročilé vyhledávání)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300"/>
              </a:spcBef>
              <a:spcAft>
                <a:spcPts val="0"/>
              </a:spcAft>
              <a:buNone/>
            </a:pPr>
            <a:endParaRPr sz="15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2413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</p:txBody>
      </p:sp>
      <p:sp>
        <p:nvSpPr>
          <p:cNvPr id="431" name="Google Shape;431;g60b77dd97b_0_5"/>
          <p:cNvSpPr txBox="1"/>
          <p:nvPr/>
        </p:nvSpPr>
        <p:spPr>
          <a:xfrm>
            <a:off x="484863" y="3919100"/>
            <a:ext cx="7143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2" name="Google Shape;432;g60b77dd97b_0_5"/>
          <p:cNvSpPr txBox="1"/>
          <p:nvPr/>
        </p:nvSpPr>
        <p:spPr>
          <a:xfrm>
            <a:off x="1788200" y="3776304"/>
            <a:ext cx="6243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Pište si poznámky! </a:t>
            </a:r>
            <a:r>
              <a:rPr lang="cs-CZ" sz="2200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Budete vědět, které zdroje jste již prohledali, jakou formu dotazu jste použili, jaká klíčová slova jste přidávali apod.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3" name="Google Shape;433;g60b77dd97b_0_5"/>
          <p:cNvSpPr txBox="1"/>
          <p:nvPr/>
        </p:nvSpPr>
        <p:spPr>
          <a:xfrm>
            <a:off x="483275" y="514147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4" name="Google Shape;434;g60b77dd97b_0_5"/>
          <p:cNvSpPr txBox="1"/>
          <p:nvPr/>
        </p:nvSpPr>
        <p:spPr>
          <a:xfrm>
            <a:off x="1812013" y="5139888"/>
            <a:ext cx="6219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Usnadněte si práci a používejte citační </a:t>
            </a:r>
            <a:r>
              <a:rPr lang="cs-CZ" sz="2200" b="1" i="1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endParaRPr sz="2200" i="1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5" name="Google Shape;435;g60b77dd97b_0_5"/>
          <p:cNvSpPr/>
          <p:nvPr/>
        </p:nvSpPr>
        <p:spPr>
          <a:xfrm>
            <a:off x="12525" y="3711927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g60b77dd97b_0_5"/>
          <p:cNvSpPr/>
          <p:nvPr/>
        </p:nvSpPr>
        <p:spPr>
          <a:xfrm>
            <a:off x="25225" y="4843850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g60b77dd97b_0_5"/>
          <p:cNvSpPr txBox="1"/>
          <p:nvPr/>
        </p:nvSpPr>
        <p:spPr>
          <a:xfrm>
            <a:off x="511000" y="510102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8" name="Google Shape;438;g60b77dd97b_0_5"/>
          <p:cNvSpPr txBox="1"/>
          <p:nvPr/>
        </p:nvSpPr>
        <p:spPr>
          <a:xfrm>
            <a:off x="511000" y="3996888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endParaRPr sz="60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Praktické vyhledávání  v databázích</a:t>
            </a: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13ab93460_0_109"/>
          <p:cNvSpPr txBox="1">
            <a:spLocks noGrp="1"/>
          </p:cNvSpPr>
          <p:nvPr>
            <p:ph type="title"/>
          </p:nvPr>
        </p:nvSpPr>
        <p:spPr>
          <a:xfrm>
            <a:off x="474975" y="178675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4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ukázky vyhledávání  v databázích </a:t>
            </a: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13ab93460_0_109"/>
          <p:cNvSpPr txBox="1"/>
          <p:nvPr/>
        </p:nvSpPr>
        <p:spPr>
          <a:xfrm>
            <a:off x="391886" y="866876"/>
            <a:ext cx="8443021" cy="581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EBSCO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12 tis. čas. fultextových titulů a řadu dílčích specializovaných databází. Doporučená je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SocINDEX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Text, která obsahuje dokumenty z oblasti kriminologie, soudnictví, demografie, kulturní a sociální antropologie, genderových studií, sociologie politiky, manželství a rodiny, náboženství, sociologie města, sociální stratifikace, sociální psychologie, sociální práce atd. Více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zde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ProQuest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16 500 čas. s plným textem ze společenských a humanitních věd, obchodu, ekonomie, medicíny, přírodních věd, techniky a umění, dále disertační práce, tržní zprávy, případové studie, noviny, atd.  (doporučena dílčí báze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Database)</a:t>
            </a:r>
          </a:p>
          <a:p>
            <a:pPr marL="442912" lvl="0" indent="-44291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endParaRPr lang="cs-CZ"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Sage</a:t>
            </a: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Journals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Full-Text -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(HSS) +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Backfile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zahrnuje 555 titulů elektronických plnotextových časopisů od vyd.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roku 1999 do současnosti + archiv, který obsahuje starší ročníky cca 450 časopisů od prvního vydaného čísla časopisu až do roku 1998.</a:t>
            </a:r>
          </a:p>
          <a:p>
            <a:pPr lvl="0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</a:pPr>
            <a:endParaRPr sz="10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Taylor &amp; Francis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&amp;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(SSH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"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Archive" - obsahuje více jak 1400 titulů v rámci 14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subkolekcí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počátku vydávání konkrétního časopisu do současnosti</a:t>
            </a:r>
          </a:p>
          <a:p>
            <a:pPr lvl="0" algn="l" rtl="0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800" dirty="0">
              <a:solidFill>
                <a:srgbClr val="111111"/>
              </a:solidFill>
            </a:endParaRPr>
          </a:p>
          <a:p>
            <a:pPr marL="442912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844824"/>
            <a:ext cx="8577138" cy="478775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400" b="1" kern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Anopress</a:t>
            </a: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monitoring českých mediálních zdrojů (</a:t>
            </a: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více </a:t>
            </a:r>
            <a:r>
              <a:rPr lang="cs-CZ" altLang="cs-CZ" sz="2400" kern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</a:t>
            </a: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stránkách knihovny).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NEWTON Media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slovenská mediální databáze, retrospektiva do roku 1998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z="18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cs-CZ" altLang="cs-CZ" sz="1800" kern="1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37331" y="415097"/>
            <a:ext cx="86693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3966506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24545-2148-4D70-BDF3-3954D670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7" y="311860"/>
            <a:ext cx="7886700" cy="478253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solidFill>
                  <a:srgbClr val="3333FF"/>
                </a:solidFill>
              </a:rPr>
              <a:t>Databáze EBSCO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DC5825-3B39-4C8F-8E7A-A4A8067DB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8" r="756" b="5620"/>
          <a:stretch/>
        </p:blipFill>
        <p:spPr>
          <a:xfrm>
            <a:off x="119399" y="790113"/>
            <a:ext cx="6771861" cy="34667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B33DA1-CBF0-4EB7-898A-0E6C03025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8" r="1517" b="3302"/>
          <a:stretch/>
        </p:blipFill>
        <p:spPr>
          <a:xfrm>
            <a:off x="2028876" y="3391239"/>
            <a:ext cx="6928693" cy="3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19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6BD5D-14A1-4642-8961-4CE72C41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6" y="338493"/>
            <a:ext cx="8311163" cy="695177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solidFill>
                  <a:srgbClr val="3333FF"/>
                </a:solidFill>
              </a:rPr>
              <a:t>Databáze </a:t>
            </a:r>
            <a:r>
              <a:rPr lang="cs-CZ" sz="2900" b="1" dirty="0" err="1">
                <a:solidFill>
                  <a:srgbClr val="3333FF"/>
                </a:solidFill>
              </a:rPr>
              <a:t>ProQuest</a:t>
            </a:r>
            <a:r>
              <a:rPr lang="cs-CZ" sz="2900" b="1" dirty="0">
                <a:solidFill>
                  <a:srgbClr val="3333FF"/>
                </a:solidFill>
              </a:rPr>
              <a:t> </a:t>
            </a:r>
            <a:r>
              <a:rPr lang="cs-CZ" sz="2900" b="1" dirty="0" err="1">
                <a:solidFill>
                  <a:srgbClr val="3333FF"/>
                </a:solidFill>
              </a:rPr>
              <a:t>Central</a:t>
            </a:r>
            <a:r>
              <a:rPr lang="cs-CZ" sz="2900" b="1" dirty="0">
                <a:solidFill>
                  <a:srgbClr val="3333FF"/>
                </a:solidFill>
              </a:rPr>
              <a:t> </a:t>
            </a:r>
            <a:br>
              <a:rPr lang="cs-CZ" sz="2900" b="1" dirty="0">
                <a:solidFill>
                  <a:srgbClr val="3333FF"/>
                </a:solidFill>
              </a:rPr>
            </a:br>
            <a:endParaRPr lang="cs-CZ" sz="2000" b="1" dirty="0">
              <a:solidFill>
                <a:srgbClr val="3333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76679E-8710-4423-90E2-B6BD4E341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8" r="1456" b="3269"/>
          <a:stretch/>
        </p:blipFill>
        <p:spPr>
          <a:xfrm>
            <a:off x="0" y="1219200"/>
            <a:ext cx="9028590" cy="55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79F7B-E095-4ED8-A190-45D6C2BE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3" y="231961"/>
            <a:ext cx="8682362" cy="1030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100" b="1" dirty="0">
                <a:solidFill>
                  <a:srgbClr val="3333FF"/>
                </a:solidFill>
              </a:rPr>
              <a:t>Databáze </a:t>
            </a:r>
            <a:r>
              <a:rPr lang="cs-CZ" sz="3100" b="1" dirty="0" err="1">
                <a:solidFill>
                  <a:srgbClr val="3333FF"/>
                </a:solidFill>
              </a:rPr>
              <a:t>Sage</a:t>
            </a:r>
            <a:r>
              <a:rPr lang="cs-CZ" sz="3100" b="1" dirty="0">
                <a:solidFill>
                  <a:srgbClr val="3333FF"/>
                </a:solidFill>
              </a:rPr>
              <a:t> </a:t>
            </a:r>
            <a:r>
              <a:rPr lang="cs-CZ" sz="3100" b="1" dirty="0" err="1">
                <a:solidFill>
                  <a:srgbClr val="3333FF"/>
                </a:solidFill>
              </a:rPr>
              <a:t>Journals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8FCF9B-346A-4925-AE99-9B9A2C53F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7" r="874" b="5685"/>
          <a:stretch/>
        </p:blipFill>
        <p:spPr>
          <a:xfrm>
            <a:off x="0" y="1081825"/>
            <a:ext cx="9081856" cy="57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9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C111C-3BE4-43E0-8C4A-5FC6BC76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77555"/>
            <a:ext cx="8495930" cy="8012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100" b="1" dirty="0">
                <a:solidFill>
                  <a:srgbClr val="3333FF"/>
                </a:solidFill>
                <a:hlinkClick r:id="rId2"/>
              </a:rPr>
              <a:t>Databáze </a:t>
            </a:r>
            <a:r>
              <a:rPr lang="cs-CZ" sz="3100" b="1" dirty="0" err="1">
                <a:solidFill>
                  <a:srgbClr val="3333FF"/>
                </a:solidFill>
                <a:hlinkClick r:id="rId2"/>
              </a:rPr>
              <a:t>Taylor&amp;Francis</a:t>
            </a:r>
            <a:br>
              <a:rPr lang="cs-CZ" sz="3100" b="1" dirty="0">
                <a:solidFill>
                  <a:srgbClr val="3333FF"/>
                </a:solidFill>
              </a:rPr>
            </a:b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5A364C-EF69-4655-A344-677838235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54" r="874" b="3539"/>
          <a:stretch/>
        </p:blipFill>
        <p:spPr>
          <a:xfrm>
            <a:off x="0" y="978795"/>
            <a:ext cx="9144000" cy="58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4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676D6-1E39-4CD8-AE8F-9CCCD02D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215836"/>
            <a:ext cx="8136294" cy="5399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3333FF"/>
                </a:solidFill>
              </a:rPr>
              <a:t>Mediální databáze </a:t>
            </a:r>
            <a:r>
              <a:rPr lang="cs-CZ" sz="2800" b="1" dirty="0" err="1">
                <a:solidFill>
                  <a:srgbClr val="3333FF"/>
                </a:solidFill>
              </a:rPr>
              <a:t>Anopress</a:t>
            </a:r>
            <a:r>
              <a:rPr lang="cs-CZ" sz="2800" b="1" dirty="0">
                <a:solidFill>
                  <a:srgbClr val="3333FF"/>
                </a:solidFill>
              </a:rPr>
              <a:t> a Newton Media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976B04-B20A-42B3-8724-B96BA7C6C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1" b="24331"/>
          <a:stretch/>
        </p:blipFill>
        <p:spPr>
          <a:xfrm>
            <a:off x="195944" y="886407"/>
            <a:ext cx="7413356" cy="26778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F54D86-3033-4FB3-B173-7474BCC37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0" t="12540" r="16123" b="7279"/>
          <a:stretch/>
        </p:blipFill>
        <p:spPr>
          <a:xfrm>
            <a:off x="4194434" y="3312368"/>
            <a:ext cx="4753622" cy="33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4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128789"/>
            <a:ext cx="8081400" cy="126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Doporučení pro praktické vyhledávání v databázích</a:t>
            </a:r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projít doporučené databáze. Vyzkoušejte si funkce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(listování) v časopisech a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nebo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(vyhledávání).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zobrazení konkrétního časopisu se podívejte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časopisu či jak hluboko sahá archiv časopisu (které roky jsou dostupné).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vytvořit svůj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databázi a zjistěte, jaké další možnosti nabízí (např.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ukládání vyhledávání, atd.)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Zadejte si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rešeršní dotaz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KS a různých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limiterů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(čas, jazyk, obor, atd.), které jste si připravili na začátku prezentace.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Proklikejte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nalezené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zobrazte si konkrétní záznamy – informace o článku, abstrakt, klíčová slova, plný text článku.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databáze najdete i s popisy jejich obsahu najdete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https://knihovna.fss.muni.cz/ezdroje</a:t>
            </a:r>
            <a:endParaRPr lang="cs-CZ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79082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g790a3193e1_1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790a3193e1_1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Zadání </a:t>
            </a:r>
            <a:r>
              <a:rPr lang="cs-CZ" sz="531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dílčího praktického úkolu</a:t>
            </a:r>
            <a:endParaRPr sz="531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0"/>
          <p:cNvSpPr txBox="1">
            <a:spLocks noGrp="1"/>
          </p:cNvSpPr>
          <p:nvPr>
            <p:ph type="body" idx="1"/>
          </p:nvPr>
        </p:nvSpPr>
        <p:spPr>
          <a:xfrm>
            <a:off x="628650" y="231820"/>
            <a:ext cx="7886700" cy="529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specifikace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Výběr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Boolovský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model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Technika vyhledávání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Vlastní vyhledávací proces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Hodnocení vyhledaných záznamů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operace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22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36D7CFD-7158-4098-8B42-EC9F5918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62708"/>
            <a:ext cx="7886700" cy="5614255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Zadání 1. dílčího praktického úkolu najdete v </a:t>
            </a:r>
            <a:r>
              <a:rPr lang="cs-CZ" b="1" dirty="0" err="1"/>
              <a:t>ISu</a:t>
            </a:r>
            <a:r>
              <a:rPr lang="cs-CZ" b="1" dirty="0"/>
              <a:t> – ve Studijních materiálech.</a:t>
            </a:r>
          </a:p>
          <a:p>
            <a:pPr algn="just"/>
            <a:endParaRPr lang="cs-CZ" b="1" dirty="0"/>
          </a:p>
          <a:p>
            <a:pPr algn="just">
              <a:spcBef>
                <a:spcPts val="600"/>
              </a:spcBef>
            </a:pPr>
            <a:r>
              <a:rPr lang="cs-CZ" b="1" dirty="0"/>
              <a:t>Úkol je třeba vložit do </a:t>
            </a:r>
            <a:r>
              <a:rPr lang="cs-CZ" b="1" dirty="0" err="1"/>
              <a:t>Odevzdávárny</a:t>
            </a:r>
            <a:r>
              <a:rPr lang="cs-CZ" b="1" dirty="0"/>
              <a:t> předmětu </a:t>
            </a:r>
            <a:r>
              <a:rPr lang="en-US" b="1" dirty="0">
                <a:solidFill>
                  <a:schemeClr val="tx1"/>
                </a:solidFill>
              </a:rPr>
              <a:t>Knihovna</a:t>
            </a:r>
            <a:r>
              <a:rPr lang="cs-CZ" b="1" dirty="0">
                <a:solidFill>
                  <a:schemeClr val="tx1"/>
                </a:solidFill>
              </a:rPr>
              <a:t>_dílčí úkol č. 1 </a:t>
            </a:r>
            <a:r>
              <a:rPr lang="cs-CZ" b="1" dirty="0">
                <a:solidFill>
                  <a:srgbClr val="FF0000"/>
                </a:solidFill>
              </a:rPr>
              <a:t>do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čtvrtka 10. 12. 2020</a:t>
            </a:r>
            <a:r>
              <a:rPr lang="cs-CZ" sz="2600" b="1" dirty="0">
                <a:solidFill>
                  <a:srgbClr val="FF0000"/>
                </a:solidFill>
              </a:rPr>
              <a:t>.</a:t>
            </a:r>
            <a:endParaRPr lang="cs-CZ" sz="2600" b="1" dirty="0"/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Pro splnění úkolu Vám stačí </a:t>
            </a:r>
            <a:r>
              <a:rPr lang="cs-CZ" b="1" dirty="0" err="1"/>
              <a:t>proklikat</a:t>
            </a:r>
            <a:r>
              <a:rPr lang="cs-CZ" b="1" dirty="0"/>
              <a:t> naše prezentace, vyzkoušet si vyhledávání, popř. zadaná cvičení.</a:t>
            </a:r>
            <a:r>
              <a:rPr lang="cs-CZ" b="1" dirty="0">
                <a:sym typeface="Wingdings" panose="05000000000000000000" pitchFamily="2" charset="2"/>
              </a:rPr>
              <a:t> Pokud budete potřebovat radu či nějaké další upřesnění, jsme vám k dispozici.</a:t>
            </a:r>
            <a:r>
              <a:rPr lang="cs-CZ" b="1" dirty="0"/>
              <a:t>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3478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41b513c6b4_0_62"/>
          <p:cNvSpPr txBox="1">
            <a:spLocks noGrp="1"/>
          </p:cNvSpPr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Literatura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" name="Google Shape;507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41b513c6b4_0_62"/>
          <p:cNvSpPr txBox="1"/>
          <p:nvPr/>
        </p:nvSpPr>
        <p:spPr>
          <a:xfrm>
            <a:off x="578498" y="1038214"/>
            <a:ext cx="8081400" cy="5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STEINEROVÁ, Jela, Mirka GREŠKOVÁ a Jana ILAVSKÁ.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Informačné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stratégie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elektronickom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prostredí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1. vyd. Bratislava: Univerzita Komenského v Bratislavě, 2010, 190 s. ISBN 9788022328487.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Obrázky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1600" i="1" u="sng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4"/>
              </a:rPr>
              <a:t>https://s-media-cache-ak0.pinimg.com/736x/b1/8c/7d/b18c7dde7e01870bd4715b308241c155.jpg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5"/>
              </a:rPr>
              <a:t>http://thetravellingteachers.blogspot.cz/2014/08/newspaper-articles-some-new-and-old.html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6"/>
              </a:rPr>
              <a:t>http://www.cvat.org.uk/sites/data.t3sc.org/files/images/Social-Media-Marketing.jpg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7"/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7"/>
              </a:rPr>
              <a:t>https://www.dailyinfographic.com/get-more-out-of-google-infographic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Infografika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Google)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</a:pPr>
            <a:r>
              <a:rPr lang="cs-CZ" sz="1600" u="sng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8"/>
              </a:rPr>
              <a:t>http://eds.ics.muni.cz/media/27629/eds-update-2016-luprich.pdf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cs-CZ" sz="18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relevance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ranking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-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Ebsco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g609c77370a_1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609c77370a_1_242"/>
          <p:cNvSpPr txBox="1"/>
          <p:nvPr/>
        </p:nvSpPr>
        <p:spPr>
          <a:xfrm>
            <a:off x="198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Děkuji Vám za pozornost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15" name="Google Shape;515;g609c77370a_1_242"/>
          <p:cNvSpPr txBox="1"/>
          <p:nvPr/>
        </p:nvSpPr>
        <p:spPr>
          <a:xfrm>
            <a:off x="19825" y="2202023"/>
            <a:ext cx="9144000" cy="255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algn="ctr">
              <a:buSzPts val="3500"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Ing. Martina Nedomová. </a:t>
            </a:r>
            <a:r>
              <a:rPr lang="cs-CZ" sz="40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DiS</a:t>
            </a: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</a:p>
          <a:p>
            <a:pPr marL="342900" lvl="0" algn="ctr">
              <a:buSzPts val="3500"/>
            </a:pPr>
            <a:r>
              <a:rPr lang="cs-CZ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nedomova@fss.muni.cz</a:t>
            </a:r>
            <a:endParaRPr lang="cs-CZ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23783" y="1219200"/>
            <a:ext cx="8140532" cy="519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1) Zamyslete se o čem chcete psát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je nutné mít dost informací o daném tématu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(pokud se studiem problematiky začínáte, nebojte  se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využít učebnice, encyklopedie, radu vyučujícího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apod.)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2) Zformulujte téma nebo problém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lze využít tzv.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myšlenkových map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- grafické znázornění  tématu</a:t>
            </a: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aplikace -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Pět nejlepších nástrojů pro tvorbu myšlenkových map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613ab93460_0_13"/>
          <p:cNvSpPr txBox="1"/>
          <p:nvPr/>
        </p:nvSpPr>
        <p:spPr>
          <a:xfrm>
            <a:off x="85818" y="6139543"/>
            <a:ext cx="8880900" cy="3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613ab93460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09c77370a_1_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609c77370a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609c77370a_1_3"/>
          <p:cNvSpPr txBox="1"/>
          <p:nvPr/>
        </p:nvSpPr>
        <p:spPr>
          <a:xfrm>
            <a:off x="4787900" y="6294268"/>
            <a:ext cx="4203600" cy="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 sz="1000" dirty="0"/>
          </a:p>
        </p:txBody>
      </p:sp>
      <p:sp>
        <p:nvSpPr>
          <p:cNvPr id="137" name="Google Shape;137;g609c77370a_1_3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9c77370a_1_14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6" name="Google Shape;146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8" name="Google Shape;148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609c77370a_1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282576"/>
            <a:ext cx="9132887" cy="623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609c77370a_1_14"/>
          <p:cNvSpPr txBox="1"/>
          <p:nvPr/>
        </p:nvSpPr>
        <p:spPr>
          <a:xfrm>
            <a:off x="217101" y="6515063"/>
            <a:ext cx="8774400" cy="3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http://www.cvat.org.uk/sites/data.t3sc.org/files/images/Social-Media-Marketing.jpg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2089</Words>
  <Application>Microsoft Office PowerPoint</Application>
  <PresentationFormat>Předvádění na obrazovce (4:3)</PresentationFormat>
  <Paragraphs>427</Paragraphs>
  <Slides>52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52</vt:i4>
      </vt:variant>
    </vt:vector>
  </HeadingPairs>
  <TitlesOfParts>
    <vt:vector size="60" baseType="lpstr">
      <vt:lpstr>Noto Sans Symbols</vt:lpstr>
      <vt:lpstr>Tahoma</vt:lpstr>
      <vt:lpstr>Wingdings</vt:lpstr>
      <vt:lpstr>Verdana</vt:lpstr>
      <vt:lpstr>Calibri</vt:lpstr>
      <vt:lpstr>Arial</vt:lpstr>
      <vt:lpstr>Motiv Office</vt:lpstr>
      <vt:lpstr>Motiv Office</vt:lpstr>
      <vt:lpstr>Základy práce s informačními zdroji pro studenty SPR</vt:lpstr>
      <vt:lpstr>Prezentace aplikace PowerPoint</vt:lpstr>
      <vt:lpstr>Prezentace aplikace PowerPoint</vt:lpstr>
      <vt:lpstr>Prezentace aplikace PowerPoint</vt:lpstr>
      <vt:lpstr>Prezentace aplikace PowerPoint</vt:lpstr>
      <vt:lpstr>Téma a klíčová slova</vt:lpstr>
      <vt:lpstr>Prezentace aplikace PowerPoint</vt:lpstr>
      <vt:lpstr>Prezentace aplikace PowerPoint</vt:lpstr>
      <vt:lpstr>Prezentace aplikace PowerPoint</vt:lpstr>
      <vt:lpstr>Téma a klíčová slova II.</vt:lpstr>
      <vt:lpstr>Prezentace aplikace PowerPoint</vt:lpstr>
      <vt:lpstr>Prezentace aplikace PowerPoint</vt:lpstr>
      <vt:lpstr>Téma →Výzkumná otázka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ukázky vyhledávání  v databázích   </vt:lpstr>
      <vt:lpstr>Prezentace aplikace PowerPoint</vt:lpstr>
      <vt:lpstr>Databáze EBSCO</vt:lpstr>
      <vt:lpstr>Databáze ProQuest Central  </vt:lpstr>
      <vt:lpstr>Databáze Sage Journals </vt:lpstr>
      <vt:lpstr>Databáze Taylor&amp;Francis </vt:lpstr>
      <vt:lpstr>Mediální databáze Anopress a Newton Media</vt:lpstr>
      <vt:lpstr>Doporučení pro praktické vyhledávání v databázích </vt:lpstr>
      <vt:lpstr>Prezentace aplikace PowerPoint</vt:lpstr>
      <vt:lpstr>Prezentace aplikace PowerPoint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SPR</dc:title>
  <dc:creator>Aneta Pilátová</dc:creator>
  <cp:lastModifiedBy>Martina Nedomová</cp:lastModifiedBy>
  <cp:revision>25</cp:revision>
  <dcterms:created xsi:type="dcterms:W3CDTF">2019-07-22T10:37:01Z</dcterms:created>
  <dcterms:modified xsi:type="dcterms:W3CDTF">2020-12-04T09:23:12Z</dcterms:modified>
</cp:coreProperties>
</file>