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2" r:id="rId7"/>
    <p:sldId id="269" r:id="rId8"/>
    <p:sldId id="275" r:id="rId9"/>
    <p:sldId id="270" r:id="rId10"/>
    <p:sldId id="279" r:id="rId11"/>
    <p:sldId id="280" r:id="rId12"/>
    <p:sldId id="274" r:id="rId13"/>
    <p:sldId id="271" r:id="rId14"/>
    <p:sldId id="282" r:id="rId15"/>
    <p:sldId id="281"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12/2/2020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12/2/2020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12/2/2020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12/2/2020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hyperlink" Target="https://www.youtube.com/watch?v=vjO4hf7Byhw" TargetMode="External"/><Relationship Id="rId4" Type="http://schemas.openxmlformats.org/officeDocument/2006/relationships/hyperlink" Target="https://www.youtube.com/watch?v=AKlVyUJw3T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B841-FE59-4621-9D18-E0FC54385BE2}"/>
              </a:ext>
            </a:extLst>
          </p:cNvPr>
          <p:cNvSpPr>
            <a:spLocks noGrp="1"/>
          </p:cNvSpPr>
          <p:nvPr>
            <p:ph type="ctrTitle"/>
          </p:nvPr>
        </p:nvSpPr>
        <p:spPr/>
        <p:txBody>
          <a:bodyPr/>
          <a:lstStyle/>
          <a:p>
            <a:r>
              <a:rPr lang="en-US" dirty="0"/>
              <a:t>Postmodernism</a:t>
            </a:r>
          </a:p>
        </p:txBody>
      </p:sp>
      <p:sp>
        <p:nvSpPr>
          <p:cNvPr id="3" name="Subtitle 2">
            <a:extLst>
              <a:ext uri="{FF2B5EF4-FFF2-40B4-BE49-F238E27FC236}">
                <a16:creationId xmlns:a16="http://schemas.microsoft.com/office/drawing/2014/main" id="{F553E722-025F-46D3-BEDD-E3038AEF0725}"/>
              </a:ext>
            </a:extLst>
          </p:cNvPr>
          <p:cNvSpPr>
            <a:spLocks noGrp="1"/>
          </p:cNvSpPr>
          <p:nvPr>
            <p:ph type="subTitle" idx="1"/>
          </p:nvPr>
        </p:nvSpPr>
        <p:spPr/>
        <p:txBody>
          <a:bodyPr/>
          <a:lstStyle/>
          <a:p>
            <a:r>
              <a:rPr lang="en-US" dirty="0"/>
              <a:t>Week 9</a:t>
            </a:r>
          </a:p>
        </p:txBody>
      </p:sp>
      <p:pic>
        <p:nvPicPr>
          <p:cNvPr id="5" name="Audio 4">
            <a:hlinkClick r:id="" action="ppaction://media"/>
            <a:extLst>
              <a:ext uri="{FF2B5EF4-FFF2-40B4-BE49-F238E27FC236}">
                <a16:creationId xmlns:a16="http://schemas.microsoft.com/office/drawing/2014/main" id="{B2C2E8F3-17E2-46E7-87D6-E7B9B92C26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72039"/>
      </p:ext>
    </p:extLst>
  </p:cSld>
  <p:clrMapOvr>
    <a:masterClrMapping/>
  </p:clrMapOvr>
  <mc:AlternateContent xmlns:mc="http://schemas.openxmlformats.org/markup-compatibility/2006" xmlns:p14="http://schemas.microsoft.com/office/powerpoint/2010/main">
    <mc:Choice Requires="p14">
      <p:transition spd="slow" p14:dur="2000" advTm="57339"/>
    </mc:Choice>
    <mc:Fallback xmlns="">
      <p:transition spd="slow" advTm="5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43FB-C53A-4308-BAEF-0EE64C123365}"/>
              </a:ext>
            </a:extLst>
          </p:cNvPr>
          <p:cNvSpPr>
            <a:spLocks noGrp="1"/>
          </p:cNvSpPr>
          <p:nvPr>
            <p:ph type="title"/>
          </p:nvPr>
        </p:nvSpPr>
        <p:spPr/>
        <p:txBody>
          <a:bodyPr/>
          <a:lstStyle/>
          <a:p>
            <a:r>
              <a:rPr lang="en-US" dirty="0"/>
              <a:t>Transformations</a:t>
            </a:r>
          </a:p>
        </p:txBody>
      </p:sp>
      <p:sp>
        <p:nvSpPr>
          <p:cNvPr id="3" name="Content Placeholder 2">
            <a:extLst>
              <a:ext uri="{FF2B5EF4-FFF2-40B4-BE49-F238E27FC236}">
                <a16:creationId xmlns:a16="http://schemas.microsoft.com/office/drawing/2014/main" id="{0CF2242E-4410-43E0-8426-724B58F3CC44}"/>
              </a:ext>
            </a:extLst>
          </p:cNvPr>
          <p:cNvSpPr>
            <a:spLocks noGrp="1"/>
          </p:cNvSpPr>
          <p:nvPr>
            <p:ph idx="1"/>
          </p:nvPr>
        </p:nvSpPr>
        <p:spPr/>
        <p:txBody>
          <a:bodyPr/>
          <a:lstStyle/>
          <a:p>
            <a:pPr marL="0" indent="0">
              <a:buNone/>
            </a:pPr>
            <a:r>
              <a:rPr lang="en-US" dirty="0">
                <a:hlinkClick r:id="rId4"/>
              </a:rPr>
              <a:t>https://www.youtube.com/watch?v=AKlVyUJw3TM</a:t>
            </a:r>
            <a:endParaRPr lang="en-US" dirty="0"/>
          </a:p>
          <a:p>
            <a:pPr marL="0" indent="0">
              <a:buNone/>
            </a:pPr>
            <a:r>
              <a:rPr lang="en-US" dirty="0">
                <a:hlinkClick r:id="rId5"/>
              </a:rPr>
              <a:t>https://www.youtube.com/watch?v=vjO4hf7Byhw</a:t>
            </a:r>
            <a:endParaRPr lang="en-US" dirty="0"/>
          </a:p>
          <a:p>
            <a:pPr marL="0" indent="0">
              <a:buNone/>
            </a:pPr>
            <a:endParaRPr lang="en-US" dirty="0"/>
          </a:p>
          <a:p>
            <a:pPr marL="0" indent="0">
              <a:buNone/>
            </a:pP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85D58740-ECBE-4CB8-AFC8-9F97965FA1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8957494"/>
      </p:ext>
    </p:extLst>
  </p:cSld>
  <p:clrMapOvr>
    <a:masterClrMapping/>
  </p:clrMapOvr>
  <mc:AlternateContent xmlns:mc="http://schemas.openxmlformats.org/markup-compatibility/2006" xmlns:p14="http://schemas.microsoft.com/office/powerpoint/2010/main">
    <mc:Choice Requires="p14">
      <p:transition spd="slow" p14:dur="2000" advTm="13988"/>
    </mc:Choice>
    <mc:Fallback xmlns="">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453F-9F17-4E5F-8765-49C18F3FCF16}"/>
              </a:ext>
            </a:extLst>
          </p:cNvPr>
          <p:cNvSpPr>
            <a:spLocks noGrp="1"/>
          </p:cNvSpPr>
          <p:nvPr>
            <p:ph type="title"/>
          </p:nvPr>
        </p:nvSpPr>
        <p:spPr/>
        <p:txBody>
          <a:bodyPr/>
          <a:lstStyle/>
          <a:p>
            <a:r>
              <a:rPr lang="en-US" dirty="0"/>
              <a:t>Transformations ?</a:t>
            </a:r>
          </a:p>
        </p:txBody>
      </p:sp>
      <p:pic>
        <p:nvPicPr>
          <p:cNvPr id="2050" name="Picture 2" descr="Image result for body image">
            <a:extLst>
              <a:ext uri="{FF2B5EF4-FFF2-40B4-BE49-F238E27FC236}">
                <a16:creationId xmlns:a16="http://schemas.microsoft.com/office/drawing/2014/main" id="{52F0F346-550A-46CA-90B1-68473432777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58135" y="2120900"/>
            <a:ext cx="6482080" cy="40513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487DF4A-814F-45B1-BFBF-7EC0FCE25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5239888"/>
      </p:ext>
    </p:extLst>
  </p:cSld>
  <p:clrMapOvr>
    <a:masterClrMapping/>
  </p:clrMapOvr>
  <mc:AlternateContent xmlns:mc="http://schemas.openxmlformats.org/markup-compatibility/2006" xmlns:p14="http://schemas.microsoft.com/office/powerpoint/2010/main">
    <mc:Choice Requires="p14">
      <p:transition spd="slow" p14:dur="2000" advTm="53834"/>
    </mc:Choice>
    <mc:Fallback xmlns="">
      <p:transition spd="slow" advTm="5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EED-D326-4182-854D-76C3EABF6E5A}"/>
              </a:ext>
            </a:extLst>
          </p:cNvPr>
          <p:cNvSpPr>
            <a:spLocks noGrp="1"/>
          </p:cNvSpPr>
          <p:nvPr>
            <p:ph type="title"/>
          </p:nvPr>
        </p:nvSpPr>
        <p:spPr/>
        <p:txBody>
          <a:bodyPr/>
          <a:lstStyle/>
          <a:p>
            <a:r>
              <a:rPr lang="en-US" dirty="0"/>
              <a:t>Media Narratives: </a:t>
            </a:r>
            <a:r>
              <a:rPr lang="en-US" dirty="0" err="1"/>
              <a:t>STorytelling</a:t>
            </a:r>
            <a:endParaRPr lang="en-US" dirty="0"/>
          </a:p>
        </p:txBody>
      </p:sp>
      <p:pic>
        <p:nvPicPr>
          <p:cNvPr id="2050" name="Picture 2" descr="Image result for narrative storytelling">
            <a:extLst>
              <a:ext uri="{FF2B5EF4-FFF2-40B4-BE49-F238E27FC236}">
                <a16:creationId xmlns:a16="http://schemas.microsoft.com/office/drawing/2014/main" id="{650A10EB-8C26-4A8E-81D8-9F49EF13C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02" y="2285476"/>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F5F0D4-E590-4975-9765-838B8DA7EFEF}"/>
              </a:ext>
            </a:extLst>
          </p:cNvPr>
          <p:cNvPicPr>
            <a:picLocks noChangeAspect="1"/>
          </p:cNvPicPr>
          <p:nvPr/>
        </p:nvPicPr>
        <p:blipFill>
          <a:blip r:embed="rId5"/>
          <a:stretch>
            <a:fillRect/>
          </a:stretch>
        </p:blipFill>
        <p:spPr>
          <a:xfrm>
            <a:off x="8262252" y="1928594"/>
            <a:ext cx="3825120" cy="3840480"/>
          </a:xfrm>
          <a:prstGeom prst="rect">
            <a:avLst/>
          </a:prstGeom>
        </p:spPr>
      </p:pic>
      <p:pic>
        <p:nvPicPr>
          <p:cNvPr id="5" name="Picture 4">
            <a:extLst>
              <a:ext uri="{FF2B5EF4-FFF2-40B4-BE49-F238E27FC236}">
                <a16:creationId xmlns:a16="http://schemas.microsoft.com/office/drawing/2014/main" id="{23C2E3FD-5990-4652-93CE-1A56DE175763}"/>
              </a:ext>
            </a:extLst>
          </p:cNvPr>
          <p:cNvPicPr>
            <a:picLocks noChangeAspect="1"/>
          </p:cNvPicPr>
          <p:nvPr/>
        </p:nvPicPr>
        <p:blipFill>
          <a:blip r:embed="rId6"/>
          <a:stretch>
            <a:fillRect/>
          </a:stretch>
        </p:blipFill>
        <p:spPr>
          <a:xfrm>
            <a:off x="6435127" y="2380726"/>
            <a:ext cx="1714500" cy="2667000"/>
          </a:xfrm>
          <a:prstGeom prst="rect">
            <a:avLst/>
          </a:prstGeom>
        </p:spPr>
      </p:pic>
      <p:pic>
        <p:nvPicPr>
          <p:cNvPr id="3" name="Audio 2">
            <a:hlinkClick r:id="" action="ppaction://media"/>
            <a:extLst>
              <a:ext uri="{FF2B5EF4-FFF2-40B4-BE49-F238E27FC236}">
                <a16:creationId xmlns:a16="http://schemas.microsoft.com/office/drawing/2014/main" id="{66897148-097D-4A39-B363-2D721A3536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7022562"/>
      </p:ext>
    </p:extLst>
  </p:cSld>
  <p:clrMapOvr>
    <a:masterClrMapping/>
  </p:clrMapOvr>
  <mc:AlternateContent xmlns:mc="http://schemas.openxmlformats.org/markup-compatibility/2006" xmlns:p14="http://schemas.microsoft.com/office/powerpoint/2010/main">
    <mc:Choice Requires="p14">
      <p:transition spd="slow" p14:dur="2000" advTm="62076"/>
    </mc:Choice>
    <mc:Fallback xmlns="">
      <p:transition spd="slow" advTm="6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256FD-8AA5-4BAE-9A7A-F1059C7089F2}"/>
              </a:ext>
            </a:extLst>
          </p:cNvPr>
          <p:cNvSpPr>
            <a:spLocks noGrp="1"/>
          </p:cNvSpPr>
          <p:nvPr>
            <p:ph idx="1"/>
          </p:nvPr>
        </p:nvSpPr>
        <p:spPr>
          <a:xfrm>
            <a:off x="1069848" y="2447778"/>
            <a:ext cx="10058400" cy="3724422"/>
          </a:xfrm>
        </p:spPr>
        <p:txBody>
          <a:bodyPr>
            <a:normAutofit lnSpcReduction="10000"/>
          </a:bodyPr>
          <a:lstStyle/>
          <a:p>
            <a:r>
              <a:rPr lang="en-US" dirty="0"/>
              <a:t>Self as Something Produced Discursively</a:t>
            </a:r>
          </a:p>
          <a:p>
            <a:r>
              <a:rPr lang="en-US" dirty="0"/>
              <a:t>Different form of exploitative </a:t>
            </a:r>
            <a:r>
              <a:rPr lang="en-US" dirty="0" err="1"/>
              <a:t>labour</a:t>
            </a:r>
            <a:r>
              <a:rPr lang="en-US" dirty="0"/>
              <a:t>: </a:t>
            </a:r>
            <a:r>
              <a:rPr lang="en-US" i="1" dirty="0"/>
              <a:t>“If we see the self as both a product and a reflexively-constituted brand subject to a transaction and exchange, we see a notion of self deeply marked by the discourse and practices of post-</a:t>
            </a:r>
            <a:r>
              <a:rPr lang="en-US" i="1" dirty="0" err="1"/>
              <a:t>fordist</a:t>
            </a:r>
            <a:r>
              <a:rPr lang="en-US" i="1" dirty="0"/>
              <a:t> modes of capitalist production” </a:t>
            </a:r>
          </a:p>
          <a:p>
            <a:r>
              <a:rPr lang="en-US" dirty="0"/>
              <a:t>Brand = ultimate image-commodity; value-generating (internalized logics of capitalist accumulation); empty signifiers (flexible meanings)</a:t>
            </a:r>
          </a:p>
          <a:p>
            <a:r>
              <a:rPr lang="en-US" dirty="0"/>
              <a:t>Sits as the nexus of discourses related to neoliberalism, flexible accumulation, radical individualism, and spectacular promotion</a:t>
            </a:r>
          </a:p>
          <a:p>
            <a:r>
              <a:rPr lang="en-US" dirty="0"/>
              <a:t>Entrepreneur of the self; whole way of life</a:t>
            </a:r>
          </a:p>
          <a:p>
            <a:r>
              <a:rPr lang="en-US" dirty="0"/>
              <a:t>Reality TV: Media Life</a:t>
            </a:r>
          </a:p>
        </p:txBody>
      </p:sp>
      <p:sp>
        <p:nvSpPr>
          <p:cNvPr id="4" name="Title 3">
            <a:extLst>
              <a:ext uri="{FF2B5EF4-FFF2-40B4-BE49-F238E27FC236}">
                <a16:creationId xmlns:a16="http://schemas.microsoft.com/office/drawing/2014/main" id="{639BEC8C-9765-4BBF-8EAF-472B7EEE20A0}"/>
              </a:ext>
            </a:extLst>
          </p:cNvPr>
          <p:cNvSpPr>
            <a:spLocks noGrp="1"/>
          </p:cNvSpPr>
          <p:nvPr>
            <p:ph type="title"/>
          </p:nvPr>
        </p:nvSpPr>
        <p:spPr>
          <a:xfrm>
            <a:off x="1069848" y="484632"/>
            <a:ext cx="5026152" cy="1609344"/>
          </a:xfrm>
        </p:spPr>
        <p:txBody>
          <a:bodyPr/>
          <a:lstStyle/>
          <a:p>
            <a:r>
              <a:rPr lang="en-US" dirty="0"/>
              <a:t>The Branded Self </a:t>
            </a:r>
          </a:p>
        </p:txBody>
      </p:sp>
      <p:pic>
        <p:nvPicPr>
          <p:cNvPr id="10" name="Picture 2" descr="Image result for kim kardashian ad">
            <a:extLst>
              <a:ext uri="{FF2B5EF4-FFF2-40B4-BE49-F238E27FC236}">
                <a16:creationId xmlns:a16="http://schemas.microsoft.com/office/drawing/2014/main" id="{A83DD78F-C8BA-484B-A2AE-94C541778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364" y="484632"/>
            <a:ext cx="3642788" cy="182139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FDC086E-4B05-4A30-B0F0-C4506F1EA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1621378"/>
      </p:ext>
    </p:extLst>
  </p:cSld>
  <p:clrMapOvr>
    <a:masterClrMapping/>
  </p:clrMapOvr>
  <mc:AlternateContent xmlns:mc="http://schemas.openxmlformats.org/markup-compatibility/2006" xmlns:p14="http://schemas.microsoft.com/office/powerpoint/2010/main">
    <mc:Choice Requires="p14">
      <p:transition spd="slow" p14:dur="2000" advTm="130691"/>
    </mc:Choice>
    <mc:Fallback xmlns="">
      <p:transition spd="slow" advTm="13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E0FD-90BF-4AF3-94DE-6C38D79550A1}"/>
              </a:ext>
            </a:extLst>
          </p:cNvPr>
          <p:cNvSpPr>
            <a:spLocks noGrp="1"/>
          </p:cNvSpPr>
          <p:nvPr>
            <p:ph type="title"/>
          </p:nvPr>
        </p:nvSpPr>
        <p:spPr/>
        <p:txBody>
          <a:bodyPr/>
          <a:lstStyle/>
          <a:p>
            <a:r>
              <a:rPr lang="en-US" dirty="0"/>
              <a:t>Discussion Prompts</a:t>
            </a:r>
          </a:p>
        </p:txBody>
      </p:sp>
      <p:sp>
        <p:nvSpPr>
          <p:cNvPr id="3" name="Content Placeholder 2">
            <a:extLst>
              <a:ext uri="{FF2B5EF4-FFF2-40B4-BE49-F238E27FC236}">
                <a16:creationId xmlns:a16="http://schemas.microsoft.com/office/drawing/2014/main" id="{F4AC892A-6FFE-4F39-B15C-B702D55144EE}"/>
              </a:ext>
            </a:extLst>
          </p:cNvPr>
          <p:cNvSpPr>
            <a:spLocks noGrp="1"/>
          </p:cNvSpPr>
          <p:nvPr>
            <p:ph idx="1"/>
          </p:nvPr>
        </p:nvSpPr>
        <p:spPr/>
        <p:txBody>
          <a:bodyPr>
            <a:normAutofit/>
          </a:bodyPr>
          <a:lstStyle/>
          <a:p>
            <a:r>
              <a:rPr lang="en-US" dirty="0"/>
              <a:t>Consider the tenets of </a:t>
            </a:r>
            <a:r>
              <a:rPr lang="en-US" dirty="0" err="1"/>
              <a:t>Postmodernismm</a:t>
            </a:r>
            <a:r>
              <a:rPr lang="en-US" dirty="0"/>
              <a:t>: The collapse of 1) Metanarratives, 2) Authenticity/Truth, 3) Affect (waning); what are the positives and negatives of these developments for society?</a:t>
            </a:r>
          </a:p>
          <a:p>
            <a:r>
              <a:rPr lang="en-US" dirty="0"/>
              <a:t>The ascendancy of the Spectacle (and its logics) has, according to </a:t>
            </a:r>
            <a:r>
              <a:rPr lang="en-US" dirty="0" err="1"/>
              <a:t>Debord</a:t>
            </a:r>
            <a:r>
              <a:rPr lang="en-US" dirty="0"/>
              <a:t>, brought powerful changes to how culture operates. </a:t>
            </a:r>
          </a:p>
          <a:p>
            <a:pPr lvl="1"/>
            <a:r>
              <a:rPr lang="en-US" dirty="0"/>
              <a:t>What are those changes?</a:t>
            </a:r>
          </a:p>
          <a:p>
            <a:pPr lvl="1"/>
            <a:r>
              <a:rPr lang="en-US" dirty="0"/>
              <a:t>What role does the media and advertising (and their logics) play in this development?</a:t>
            </a:r>
          </a:p>
          <a:p>
            <a:pPr lvl="1"/>
            <a:r>
              <a:rPr lang="en-US" dirty="0"/>
              <a:t>Is it better or worse for culture? The ways we communicate?  </a:t>
            </a:r>
          </a:p>
          <a:p>
            <a:r>
              <a:rPr lang="en-US" dirty="0"/>
              <a:t>What is your role in this (consider this question in relation to your thoughts on The Branded Self)</a:t>
            </a:r>
          </a:p>
        </p:txBody>
      </p:sp>
      <p:pic>
        <p:nvPicPr>
          <p:cNvPr id="4" name="Audio 3">
            <a:hlinkClick r:id="" action="ppaction://media"/>
            <a:extLst>
              <a:ext uri="{FF2B5EF4-FFF2-40B4-BE49-F238E27FC236}">
                <a16:creationId xmlns:a16="http://schemas.microsoft.com/office/drawing/2014/main" id="{FD173A9C-5494-47BE-9FAF-6AF1C492E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28623531"/>
      </p:ext>
    </p:extLst>
  </p:cSld>
  <p:clrMapOvr>
    <a:masterClrMapping/>
  </p:clrMapOvr>
  <mc:AlternateContent xmlns:mc="http://schemas.openxmlformats.org/markup-compatibility/2006" xmlns:p14="http://schemas.microsoft.com/office/powerpoint/2010/main">
    <mc:Choice Requires="p14">
      <p:transition spd="slow" p14:dur="2000" advTm="142046"/>
    </mc:Choice>
    <mc:Fallback xmlns="">
      <p:transition spd="slow" advTm="14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D002015-A46A-4590-8CA7-7BB7048B0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90600"/>
            <a:ext cx="9753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A15EB5C-8137-4E85-B5EA-314C4C6A3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9586090"/>
      </p:ext>
    </p:extLst>
  </p:cSld>
  <p:clrMapOvr>
    <a:masterClrMapping/>
  </p:clrMapOvr>
  <mc:AlternateContent xmlns:mc="http://schemas.openxmlformats.org/markup-compatibility/2006" xmlns:p14="http://schemas.microsoft.com/office/powerpoint/2010/main">
    <mc:Choice Requires="p14">
      <p:transition spd="slow" p14:dur="2000" advTm="80467"/>
    </mc:Choice>
    <mc:Fallback xmlns="">
      <p:transition spd="slow" advTm="80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138A9-41CD-46A0-87CF-5B122FBE248C}"/>
              </a:ext>
            </a:extLst>
          </p:cNvPr>
          <p:cNvSpPr>
            <a:spLocks noGrp="1"/>
          </p:cNvSpPr>
          <p:nvPr>
            <p:ph type="title"/>
          </p:nvPr>
        </p:nvSpPr>
        <p:spPr>
          <a:xfrm>
            <a:off x="6550924" y="685800"/>
            <a:ext cx="4920019" cy="2021553"/>
          </a:xfrm>
        </p:spPr>
        <p:txBody>
          <a:bodyPr>
            <a:normAutofit/>
          </a:bodyPr>
          <a:lstStyle/>
          <a:p>
            <a:r>
              <a:rPr lang="en-US" sz="5000" dirty="0">
                <a:solidFill>
                  <a:schemeClr val="tx1"/>
                </a:solidFill>
              </a:rPr>
              <a:t>Origins</a:t>
            </a:r>
          </a:p>
        </p:txBody>
      </p:sp>
      <p:sp>
        <p:nvSpPr>
          <p:cNvPr id="73" name="Freeform: Shape 7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DAED1CEF-8B80-490C-A605-767CB98C65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26" r="2" b="2"/>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58E4F7F-EB2A-453F-A31F-C34BC60F1658}"/>
              </a:ext>
            </a:extLst>
          </p:cNvPr>
          <p:cNvSpPr>
            <a:spLocks noGrp="1"/>
          </p:cNvSpPr>
          <p:nvPr>
            <p:ph idx="1"/>
          </p:nvPr>
        </p:nvSpPr>
        <p:spPr>
          <a:xfrm>
            <a:off x="6550924" y="2143126"/>
            <a:ext cx="4920019" cy="4029074"/>
          </a:xfrm>
        </p:spPr>
        <p:txBody>
          <a:bodyPr>
            <a:normAutofit/>
          </a:bodyPr>
          <a:lstStyle/>
          <a:p>
            <a:pPr marL="457200" marR="0" indent="-457200" hangingPunct="0">
              <a:spcBef>
                <a:spcPts val="0"/>
              </a:spcBef>
              <a:spcAft>
                <a:spcPts val="0"/>
              </a:spcAft>
            </a:pPr>
            <a:r>
              <a:rPr lang="en-US" sz="1600" dirty="0">
                <a:effectLst/>
                <a:latin typeface="Times New Roman" panose="02020603050405020304" pitchFamily="18" charset="0"/>
                <a:ea typeface="Times New Roman" panose="02020603050405020304" pitchFamily="18" charset="0"/>
              </a:rPr>
              <a:t>Around since 1870’s; comes to fruition in 1960’s</a:t>
            </a:r>
          </a:p>
          <a:p>
            <a:pPr marL="457200" marR="0" indent="-457200" hangingPunct="0">
              <a:spcBef>
                <a:spcPts val="0"/>
              </a:spcBef>
              <a:spcAft>
                <a:spcPts val="0"/>
              </a:spcAft>
            </a:pPr>
            <a:endParaRPr lang="en-US" sz="1600" dirty="0">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r>
              <a:rPr lang="en-US" sz="1600" dirty="0">
                <a:latin typeface="Times New Roman" panose="02020603050405020304" pitchFamily="18" charset="0"/>
                <a:ea typeface="Times New Roman" panose="02020603050405020304" pitchFamily="18" charset="0"/>
              </a:rPr>
              <a:t>C</a:t>
            </a:r>
            <a:r>
              <a:rPr lang="en-US" sz="1600" dirty="0">
                <a:effectLst/>
                <a:latin typeface="Times New Roman" panose="02020603050405020304" pitchFamily="18" charset="0"/>
                <a:ea typeface="Times New Roman" panose="02020603050405020304" pitchFamily="18" charset="0"/>
              </a:rPr>
              <a:t>ollapse of distinction between high and low culture</a:t>
            </a:r>
          </a:p>
          <a:p>
            <a:pPr marL="457200" marR="0" indent="-457200" hangingPunct="0">
              <a:spcBef>
                <a:spcPts val="0"/>
              </a:spcBef>
              <a:spcAft>
                <a:spcPts val="0"/>
              </a:spcAft>
            </a:pPr>
            <a:endParaRPr lang="en-US" sz="1600" dirty="0">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r>
              <a:rPr lang="en-US" sz="1600" dirty="0">
                <a:latin typeface="Times New Roman" panose="02020603050405020304" pitchFamily="18" charset="0"/>
                <a:ea typeface="Times New Roman" panose="02020603050405020304" pitchFamily="18" charset="0"/>
              </a:rPr>
              <a:t>C</a:t>
            </a:r>
            <a:r>
              <a:rPr lang="en-US" sz="1600" dirty="0">
                <a:effectLst/>
                <a:latin typeface="Times New Roman" panose="02020603050405020304" pitchFamily="18" charset="0"/>
                <a:ea typeface="Times New Roman" panose="02020603050405020304" pitchFamily="18" charset="0"/>
              </a:rPr>
              <a:t>onfrontations with the canonic</a:t>
            </a:r>
          </a:p>
          <a:p>
            <a:pPr marL="1005840" lvl="2" indent="-457200" hangingPunct="0">
              <a:spcBef>
                <a:spcPts val="0"/>
              </a:spcBef>
              <a:spcAft>
                <a:spcPts val="0"/>
              </a:spcAft>
            </a:pPr>
            <a:r>
              <a:rPr lang="en-US" dirty="0">
                <a:effectLst/>
                <a:latin typeface="Times New Roman" panose="02020603050405020304" pitchFamily="18" charset="0"/>
                <a:ea typeface="Times New Roman" panose="02020603050405020304" pitchFamily="18" charset="0"/>
              </a:rPr>
              <a:t>shocking, scandalous, ugly, dissonant, immoral, anti-social, is acceptable</a:t>
            </a:r>
          </a:p>
          <a:p>
            <a:pPr marL="1005840" lvl="2" indent="-457200" hangingPunct="0">
              <a:spcBef>
                <a:spcPts val="0"/>
              </a:spcBef>
              <a:spcAft>
                <a:spcPts val="0"/>
              </a:spcAft>
            </a:pPr>
            <a:r>
              <a:rPr lang="en-US" dirty="0">
                <a:effectLst/>
                <a:latin typeface="Times New Roman" panose="02020603050405020304" pitchFamily="18" charset="0"/>
                <a:ea typeface="Times New Roman" panose="02020603050405020304" pitchFamily="18" charset="0"/>
              </a:rPr>
              <a:t>a culture of </a:t>
            </a:r>
            <a:r>
              <a:rPr lang="en-US" i="1" dirty="0">
                <a:effectLst/>
                <a:latin typeface="Times New Roman" panose="02020603050405020304" pitchFamily="18" charset="0"/>
                <a:ea typeface="Times New Roman" panose="02020603050405020304" pitchFamily="18" charset="0"/>
              </a:rPr>
              <a:t>kitsch</a:t>
            </a:r>
            <a:r>
              <a:rPr lang="en-US" dirty="0">
                <a:effectLst/>
                <a:latin typeface="Times New Roman" panose="02020603050405020304" pitchFamily="18" charset="0"/>
                <a:ea typeface="Times New Roman" panose="02020603050405020304" pitchFamily="18" charset="0"/>
              </a:rPr>
              <a:t> -- artwork marked by sentimental or pretentious 	 </a:t>
            </a:r>
          </a:p>
          <a:p>
            <a:pPr marL="1005840" lvl="2" indent="-457200" hangingPunct="0">
              <a:spcBef>
                <a:spcPts val="0"/>
              </a:spcBef>
              <a:spcAft>
                <a:spcPts val="0"/>
              </a:spcAft>
            </a:pPr>
            <a:r>
              <a:rPr lang="en-US" dirty="0">
                <a:effectLst/>
                <a:latin typeface="Times New Roman" panose="02020603050405020304" pitchFamily="18" charset="0"/>
                <a:ea typeface="Times New Roman" panose="02020603050405020304" pitchFamily="18" charset="0"/>
              </a:rPr>
              <a:t>Western culture </a:t>
            </a:r>
            <a:r>
              <a:rPr lang="en-US" dirty="0">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a state of decline </a:t>
            </a:r>
            <a:endParaRPr lang="en-US" dirty="0">
              <a:latin typeface="Times New Roman" panose="02020603050405020304" pitchFamily="18" charset="0"/>
              <a:ea typeface="Times New Roman" panose="02020603050405020304" pitchFamily="18" charset="0"/>
            </a:endParaRPr>
          </a:p>
          <a:p>
            <a:pPr marL="548640" lvl="2" indent="0" hangingPunct="0">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a:p>
            <a:pPr marL="274320" lvl="1" indent="0" hangingPunct="0">
              <a:spcBef>
                <a:spcPts val="0"/>
              </a:spcBef>
              <a:buNone/>
            </a:pPr>
            <a:r>
              <a:rPr lang="en-US" dirty="0">
                <a:effectLst/>
                <a:latin typeface="Times New Roman" panose="02020603050405020304" pitchFamily="18" charset="0"/>
                <a:ea typeface="Times New Roman" panose="02020603050405020304" pitchFamily="18" charset="0"/>
              </a:rPr>
              <a:t>Pomo = a celebration of that decline, mass art = commercial culture</a:t>
            </a:r>
          </a:p>
          <a:p>
            <a:pPr marL="0" indent="0" hangingPunct="0">
              <a:spcBef>
                <a:spcPts val="0"/>
              </a:spcBef>
              <a:buNone/>
            </a:pPr>
            <a:endParaRPr lang="en-US" sz="1600" dirty="0">
              <a:effectLst/>
              <a:latin typeface="Times New Roman" panose="02020603050405020304" pitchFamily="18" charset="0"/>
              <a:ea typeface="Times New Roman" panose="02020603050405020304" pitchFamily="18" charset="0"/>
            </a:endParaRPr>
          </a:p>
          <a:p>
            <a:pPr marL="0" indent="0" hangingPunct="0">
              <a:spcBef>
                <a:spcPts val="0"/>
              </a:spcBef>
              <a:buNone/>
            </a:pPr>
            <a:r>
              <a:rPr lang="en-US" sz="1600" dirty="0">
                <a:effectLst/>
                <a:latin typeface="Times New Roman" panose="02020603050405020304" pitchFamily="18" charset="0"/>
                <a:ea typeface="Times New Roman" panose="02020603050405020304" pitchFamily="18" charset="0"/>
              </a:rPr>
              <a:t>Andy Warhol - no distinction between real/mass art</a:t>
            </a:r>
          </a:p>
          <a:p>
            <a:pPr marL="0" indent="0" hangingPunct="0">
              <a:spcBef>
                <a:spcPts val="0"/>
              </a:spcBef>
              <a:buNone/>
            </a:pPr>
            <a:r>
              <a:rPr lang="en-US" sz="1600" dirty="0">
                <a:effectLst/>
                <a:latin typeface="Times New Roman" panose="02020603050405020304" pitchFamily="18" charset="0"/>
                <a:ea typeface="Times New Roman" panose="02020603050405020304" pitchFamily="18" charset="0"/>
              </a:rPr>
              <a:t>Only context defines it (art gallery, museum)</a:t>
            </a:r>
          </a:p>
          <a:p>
            <a:endParaRPr lang="en-US" sz="1400" dirty="0"/>
          </a:p>
        </p:txBody>
      </p:sp>
      <p:pic>
        <p:nvPicPr>
          <p:cNvPr id="4" name="Audio 3">
            <a:hlinkClick r:id="" action="ppaction://media"/>
            <a:extLst>
              <a:ext uri="{FF2B5EF4-FFF2-40B4-BE49-F238E27FC236}">
                <a16:creationId xmlns:a16="http://schemas.microsoft.com/office/drawing/2014/main" id="{134E2968-EE32-4387-9E96-D7B422B06A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662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9569"/>
    </mc:Choice>
    <mc:Fallback xmlns="">
      <p:transition spd="slow" advTm="11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A0D632-A571-41C8-8FDC-37015FE8E716}"/>
              </a:ext>
            </a:extLst>
          </p:cNvPr>
          <p:cNvSpPr>
            <a:spLocks noGrp="1"/>
          </p:cNvSpPr>
          <p:nvPr>
            <p:ph type="title"/>
          </p:nvPr>
        </p:nvSpPr>
        <p:spPr>
          <a:xfrm>
            <a:off x="6400800" y="484632"/>
            <a:ext cx="5299586" cy="1609344"/>
          </a:xfrm>
          <a:ln>
            <a:noFill/>
          </a:ln>
        </p:spPr>
        <p:txBody>
          <a:bodyPr>
            <a:normAutofit/>
          </a:bodyPr>
          <a:lstStyle/>
          <a:p>
            <a:r>
              <a:rPr lang="en-US" sz="3400" b="1">
                <a:latin typeface="Times New Roman" panose="02020603050405020304" pitchFamily="18" charset="0"/>
                <a:ea typeface="Times New Roman" panose="02020603050405020304" pitchFamily="18" charset="0"/>
              </a:rPr>
              <a:t>Jean-Francis Lyotard </a:t>
            </a:r>
            <a:br>
              <a:rPr lang="en-US" sz="3400">
                <a:latin typeface="Times New Roman" panose="02020603050405020304" pitchFamily="18" charset="0"/>
                <a:ea typeface="Times New Roman" panose="02020603050405020304" pitchFamily="18" charset="0"/>
              </a:rPr>
            </a:br>
            <a:endParaRPr lang="en-US" sz="3400"/>
          </a:p>
        </p:txBody>
      </p:sp>
      <p:pic>
        <p:nvPicPr>
          <p:cNvPr id="2052" name="Picture 4" descr="Diagram&#10;&#10;Description automatically generated">
            <a:extLst>
              <a:ext uri="{FF2B5EF4-FFF2-40B4-BE49-F238E27FC236}">
                <a16:creationId xmlns:a16="http://schemas.microsoft.com/office/drawing/2014/main" id="{09CBE1B7-D4A2-4E0A-94C7-AAE46522237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3999" y="2481935"/>
            <a:ext cx="5112461" cy="19043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ADB722-31E6-4A8E-8F85-AD7DF7C440B1}"/>
              </a:ext>
            </a:extLst>
          </p:cNvPr>
          <p:cNvSpPr>
            <a:spLocks noGrp="1"/>
          </p:cNvSpPr>
          <p:nvPr>
            <p:ph idx="1"/>
          </p:nvPr>
        </p:nvSpPr>
        <p:spPr>
          <a:xfrm>
            <a:off x="6400799" y="2121408"/>
            <a:ext cx="5299585" cy="4050792"/>
          </a:xfrm>
        </p:spPr>
        <p:txBody>
          <a:bodyPr>
            <a:normAutofit/>
          </a:bodyPr>
          <a:lstStyle/>
          <a:p>
            <a:pPr marL="457200" marR="0" indent="-457200" hangingPunct="0">
              <a:spcBef>
                <a:spcPts val="0"/>
              </a:spcBef>
              <a:spcAft>
                <a:spcPts val="0"/>
              </a:spcAft>
            </a:pPr>
            <a:r>
              <a:rPr lang="en-US" sz="1500" dirty="0">
                <a:effectLst/>
                <a:latin typeface="Times New Roman" panose="02020603050405020304" pitchFamily="18" charset="0"/>
                <a:ea typeface="Times New Roman" panose="02020603050405020304" pitchFamily="18" charset="0"/>
              </a:rPr>
              <a:t>Pomo = crisis in the status of knowledge in Western societies.</a:t>
            </a:r>
          </a:p>
          <a:p>
            <a:pPr marL="457200" marR="0" indent="-457200" hangingPunct="0">
              <a:spcBef>
                <a:spcPts val="0"/>
              </a:spcBef>
              <a:spcAft>
                <a:spcPts val="0"/>
              </a:spcAft>
            </a:pPr>
            <a:r>
              <a:rPr lang="en-US" sz="1500" dirty="0">
                <a:latin typeface="Times New Roman" panose="02020603050405020304" pitchFamily="18" charset="0"/>
                <a:ea typeface="Times New Roman" panose="02020603050405020304" pitchFamily="18" charset="0"/>
              </a:rPr>
              <a:t>C</a:t>
            </a:r>
            <a:r>
              <a:rPr lang="en-US" sz="1500" dirty="0">
                <a:effectLst/>
                <a:latin typeface="Times New Roman" panose="02020603050405020304" pitchFamily="18" charset="0"/>
                <a:ea typeface="Times New Roman" panose="02020603050405020304" pitchFamily="18" charset="0"/>
              </a:rPr>
              <a:t>ollapse of metanarratives which explain and order our existence and mark the voices, narratives, and structure of everyday life (</a:t>
            </a:r>
            <a:r>
              <a:rPr lang="en-US" sz="1500" dirty="0" err="1">
                <a:effectLst/>
                <a:latin typeface="Times New Roman" panose="02020603050405020304" pitchFamily="18" charset="0"/>
                <a:ea typeface="Times New Roman" panose="02020603050405020304" pitchFamily="18" charset="0"/>
              </a:rPr>
              <a:t>christianity</a:t>
            </a:r>
            <a:r>
              <a:rPr lang="en-US" sz="1500" dirty="0">
                <a:effectLst/>
                <a:latin typeface="Times New Roman" panose="02020603050405020304" pitchFamily="18" charset="0"/>
                <a:ea typeface="Times New Roman" panose="02020603050405020304" pitchFamily="18" charset="0"/>
              </a:rPr>
              <a:t>, science) creating the privileged truth </a:t>
            </a:r>
          </a:p>
          <a:p>
            <a:pPr marL="731520" lvl="1" indent="-457200" hangingPunct="0">
              <a:spcBef>
                <a:spcPts val="0"/>
              </a:spcBef>
            </a:pPr>
            <a:r>
              <a:rPr lang="en-US" sz="1300" dirty="0">
                <a:latin typeface="Times New Roman" panose="02020603050405020304" pitchFamily="18" charset="0"/>
                <a:ea typeface="Times New Roman" panose="02020603050405020304" pitchFamily="18" charset="0"/>
              </a:rPr>
              <a:t>What will religion give to me?</a:t>
            </a:r>
          </a:p>
          <a:p>
            <a:pPr marL="731520" lvl="1" indent="-457200" hangingPunct="0">
              <a:spcBef>
                <a:spcPts val="0"/>
              </a:spcBef>
            </a:pPr>
            <a:r>
              <a:rPr lang="en-US" sz="1300" dirty="0">
                <a:latin typeface="Times New Roman" panose="02020603050405020304" pitchFamily="18" charset="0"/>
                <a:ea typeface="Times New Roman" panose="02020603050405020304" pitchFamily="18" charset="0"/>
              </a:rPr>
              <a:t>What can I get from knowing science?</a:t>
            </a:r>
          </a:p>
          <a:p>
            <a:pPr marL="457200" indent="-457200" hangingPunct="0">
              <a:spcBef>
                <a:spcPts val="0"/>
              </a:spcBef>
            </a:pPr>
            <a:r>
              <a:rPr lang="en-US" sz="1500" dirty="0">
                <a:latin typeface="Times New Roman" panose="02020603050405020304" pitchFamily="18" charset="0"/>
                <a:ea typeface="Times New Roman" panose="02020603050405020304" pitchFamily="18" charset="0"/>
              </a:rPr>
              <a:t>C</a:t>
            </a:r>
            <a:r>
              <a:rPr lang="en-US" sz="1500" dirty="0">
                <a:effectLst/>
                <a:latin typeface="Times New Roman" panose="02020603050405020304" pitchFamily="18" charset="0"/>
                <a:ea typeface="Times New Roman" panose="02020603050405020304" pitchFamily="18" charset="0"/>
              </a:rPr>
              <a:t>ultural diversity over homogenization</a:t>
            </a:r>
          </a:p>
          <a:p>
            <a:pPr marL="457200" marR="0" indent="-457200" hangingPunct="0">
              <a:spcBef>
                <a:spcPts val="0"/>
              </a:spcBef>
              <a:spcAft>
                <a:spcPts val="0"/>
              </a:spcAft>
            </a:pPr>
            <a:endParaRPr lang="en-US" sz="1500" dirty="0">
              <a:effectLst/>
              <a:latin typeface="Times New Roman" panose="02020603050405020304" pitchFamily="18" charset="0"/>
              <a:ea typeface="Times New Roman" panose="02020603050405020304" pitchFamily="18" charset="0"/>
            </a:endParaRPr>
          </a:p>
          <a:p>
            <a:pPr marL="0" marR="0" indent="0" hangingPunct="0">
              <a:spcBef>
                <a:spcPts val="0"/>
              </a:spcBef>
              <a:spcAft>
                <a:spcPts val="0"/>
              </a:spcAft>
              <a:buNone/>
            </a:pPr>
            <a:r>
              <a:rPr lang="en-US" sz="1500" dirty="0">
                <a:effectLst/>
                <a:latin typeface="Times New Roman" panose="02020603050405020304" pitchFamily="18" charset="0"/>
                <a:ea typeface="Times New Roman" panose="02020603050405020304" pitchFamily="18" charset="0"/>
              </a:rPr>
              <a:t>The intellectual’s privilege to explain and distribute knowledge is threatened, his authority, dispersed.</a:t>
            </a:r>
          </a:p>
          <a:p>
            <a:pPr marL="0" marR="0" indent="0" hangingPunct="0">
              <a:spcBef>
                <a:spcPts val="0"/>
              </a:spcBef>
              <a:spcAft>
                <a:spcPts val="0"/>
              </a:spcAft>
              <a:buNone/>
            </a:pPr>
            <a:r>
              <a:rPr lang="en-US" sz="1500" dirty="0">
                <a:latin typeface="Times New Roman" panose="02020603050405020304" pitchFamily="18" charset="0"/>
                <a:ea typeface="Times New Roman" panose="02020603050405020304" pitchFamily="18" charset="0"/>
              </a:rPr>
              <a:t>	C</a:t>
            </a:r>
            <a:r>
              <a:rPr lang="en-US" sz="1500" dirty="0">
                <a:effectLst/>
                <a:latin typeface="Times New Roman" panose="02020603050405020304" pitchFamily="18" charset="0"/>
                <a:ea typeface="Times New Roman" panose="02020603050405020304" pitchFamily="18" charset="0"/>
              </a:rPr>
              <a:t>reates new intellectuals, voices from the margins</a:t>
            </a:r>
          </a:p>
          <a:p>
            <a:pPr marL="0" marR="0" indent="0" hangingPunct="0">
              <a:spcBef>
                <a:spcPts val="0"/>
              </a:spcBef>
              <a:spcAft>
                <a:spcPts val="0"/>
              </a:spcAft>
              <a:buNone/>
            </a:pPr>
            <a:r>
              <a:rPr lang="en-US" sz="1500" dirty="0">
                <a:latin typeface="Times New Roman" panose="02020603050405020304" pitchFamily="18" charset="0"/>
                <a:ea typeface="Times New Roman" panose="02020603050405020304" pitchFamily="18" charset="0"/>
              </a:rPr>
              <a:t>	- </a:t>
            </a:r>
            <a:r>
              <a:rPr lang="en-US" sz="1300" dirty="0">
                <a:effectLst/>
                <a:latin typeface="Times New Roman" panose="02020603050405020304" pitchFamily="18" charset="0"/>
                <a:ea typeface="Times New Roman" panose="02020603050405020304" pitchFamily="18" charset="0"/>
              </a:rPr>
              <a:t>blacks, women, homosexual, minority or working class -</a:t>
            </a:r>
            <a:endParaRPr lang="en-US" sz="1500" dirty="0"/>
          </a:p>
        </p:txBody>
      </p:sp>
      <p:grpSp>
        <p:nvGrpSpPr>
          <p:cNvPr id="75" name="Group 74">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3">
            <a:hlinkClick r:id="" action="ppaction://media"/>
            <a:extLst>
              <a:ext uri="{FF2B5EF4-FFF2-40B4-BE49-F238E27FC236}">
                <a16:creationId xmlns:a16="http://schemas.microsoft.com/office/drawing/2014/main" id="{DA710270-8734-4E1D-B4F9-4608C8258A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0030765"/>
      </p:ext>
    </p:extLst>
  </p:cSld>
  <p:clrMapOvr>
    <a:masterClrMapping/>
  </p:clrMapOvr>
  <mc:AlternateContent xmlns:mc="http://schemas.openxmlformats.org/markup-compatibility/2006" xmlns:p14="http://schemas.microsoft.com/office/powerpoint/2010/main">
    <mc:Choice Requires="p14">
      <p:transition spd="slow" p14:dur="2000" advTm="153191"/>
    </mc:Choice>
    <mc:Fallback xmlns="">
      <p:transition spd="slow" advTm="15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7D2AD5-5FF8-456B-9A2D-95FAA340F62B}"/>
              </a:ext>
            </a:extLst>
          </p:cNvPr>
          <p:cNvSpPr>
            <a:spLocks noGrp="1"/>
          </p:cNvSpPr>
          <p:nvPr>
            <p:ph type="title"/>
          </p:nvPr>
        </p:nvSpPr>
        <p:spPr>
          <a:xfrm>
            <a:off x="1069848" y="484632"/>
            <a:ext cx="10058400" cy="1609344"/>
          </a:xfrm>
        </p:spPr>
        <p:txBody>
          <a:bodyPr>
            <a:normAutofit/>
          </a:bodyPr>
          <a:lstStyle/>
          <a:p>
            <a:pPr marL="457200" marR="0" indent="-457200" hangingPunct="0">
              <a:spcBef>
                <a:spcPts val="0"/>
              </a:spcBef>
              <a:spcAft>
                <a:spcPts val="0"/>
              </a:spcAft>
            </a:pPr>
            <a:br>
              <a:rPr lang="en-US" sz="3400">
                <a:latin typeface="Times New Roman" panose="02020603050405020304" pitchFamily="18" charset="0"/>
                <a:ea typeface="Times New Roman" panose="02020603050405020304" pitchFamily="18" charset="0"/>
              </a:rPr>
            </a:br>
            <a:r>
              <a:rPr lang="en-US" sz="3400" b="1">
                <a:latin typeface="Times New Roman" panose="02020603050405020304" pitchFamily="18" charset="0"/>
                <a:ea typeface="Times New Roman" panose="02020603050405020304" pitchFamily="18" charset="0"/>
              </a:rPr>
              <a:t>Jean Baudrillard</a:t>
            </a:r>
            <a:br>
              <a:rPr lang="en-US" sz="3400">
                <a:latin typeface="Times New Roman" panose="02020603050405020304" pitchFamily="18" charset="0"/>
                <a:ea typeface="Times New Roman" panose="02020603050405020304" pitchFamily="18" charset="0"/>
              </a:rPr>
            </a:br>
            <a:endParaRPr lang="en-US" sz="3400"/>
          </a:p>
        </p:txBody>
      </p:sp>
      <p:pic>
        <p:nvPicPr>
          <p:cNvPr id="3074" name="Picture 2">
            <a:extLst>
              <a:ext uri="{FF2B5EF4-FFF2-40B4-BE49-F238E27FC236}">
                <a16:creationId xmlns:a16="http://schemas.microsoft.com/office/drawing/2014/main" id="{684974FD-5E08-44F2-B02B-BAF86AA495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11" r="1302" b="2"/>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619AD14-F971-411F-8155-D2DED92719F0}"/>
              </a:ext>
            </a:extLst>
          </p:cNvPr>
          <p:cNvSpPr>
            <a:spLocks noGrp="1"/>
          </p:cNvSpPr>
          <p:nvPr>
            <p:ph idx="1"/>
          </p:nvPr>
        </p:nvSpPr>
        <p:spPr>
          <a:xfrm>
            <a:off x="6496216" y="2320412"/>
            <a:ext cx="4632031" cy="3851787"/>
          </a:xfrm>
        </p:spPr>
        <p:txBody>
          <a:bodyPr anchor="ctr">
            <a:normAutofit/>
          </a:bodyPr>
          <a:lstStyle/>
          <a:p>
            <a:pPr marL="457200" marR="0" indent="-457200" hangingPunct="0">
              <a:spcBef>
                <a:spcPts val="0"/>
              </a:spcBef>
              <a:spcAft>
                <a:spcPts val="0"/>
              </a:spcAft>
            </a:pPr>
            <a:r>
              <a:rPr lang="en-US" sz="1700" dirty="0">
                <a:effectLst/>
                <a:latin typeface="Times New Roman" panose="02020603050405020304" pitchFamily="18" charset="0"/>
                <a:ea typeface="Times New Roman" panose="02020603050405020304" pitchFamily="18" charset="0"/>
              </a:rPr>
              <a:t>A culture of the simulacrum </a:t>
            </a:r>
          </a:p>
          <a:p>
            <a:pPr marL="457200" marR="0" indent="-457200" hangingPunct="0">
              <a:spcBef>
                <a:spcPts val="0"/>
              </a:spcBef>
              <a:spcAft>
                <a:spcPts val="0"/>
              </a:spcAft>
            </a:pPr>
            <a:r>
              <a:rPr lang="en-US" sz="1700" dirty="0">
                <a:latin typeface="Times New Roman" panose="02020603050405020304" pitchFamily="18" charset="0"/>
                <a:ea typeface="Times New Roman" panose="02020603050405020304" pitchFamily="18" charset="0"/>
              </a:rPr>
              <a:t>N</a:t>
            </a:r>
            <a:r>
              <a:rPr lang="en-US" sz="1700" dirty="0">
                <a:effectLst/>
                <a:latin typeface="Times New Roman" panose="02020603050405020304" pitchFamily="18" charset="0"/>
                <a:ea typeface="Times New Roman" panose="02020603050405020304" pitchFamily="18" charset="0"/>
              </a:rPr>
              <a:t>o original = no distinction between copy/original </a:t>
            </a:r>
          </a:p>
          <a:p>
            <a:pPr marL="457200" marR="0" indent="-457200" hangingPunct="0">
              <a:spcBef>
                <a:spcPts val="0"/>
              </a:spcBef>
              <a:spcAft>
                <a:spcPts val="0"/>
              </a:spcAft>
            </a:pPr>
            <a:r>
              <a:rPr lang="en-US" sz="1700" dirty="0">
                <a:latin typeface="Times New Roman" panose="02020603050405020304" pitchFamily="18" charset="0"/>
                <a:ea typeface="Times New Roman" panose="02020603050405020304" pitchFamily="18" charset="0"/>
              </a:rPr>
              <a:t>T</a:t>
            </a:r>
            <a:r>
              <a:rPr lang="en-US" sz="1700" dirty="0">
                <a:effectLst/>
                <a:latin typeface="Times New Roman" panose="02020603050405020304" pitchFamily="18" charset="0"/>
                <a:ea typeface="Times New Roman" panose="02020603050405020304" pitchFamily="18" charset="0"/>
              </a:rPr>
              <a:t>he hyperreal</a:t>
            </a:r>
            <a:r>
              <a:rPr lang="en-US" sz="1700" dirty="0">
                <a:latin typeface="Times New Roman" panose="02020603050405020304" pitchFamily="18" charset="0"/>
                <a:ea typeface="Times New Roman" panose="02020603050405020304" pitchFamily="18" charset="0"/>
              </a:rPr>
              <a:t>: </a:t>
            </a:r>
            <a:r>
              <a:rPr lang="en-US" sz="1700" dirty="0">
                <a:effectLst/>
                <a:latin typeface="Times New Roman" panose="02020603050405020304" pitchFamily="18" charset="0"/>
                <a:ea typeface="Times New Roman" panose="02020603050405020304" pitchFamily="18" charset="0"/>
              </a:rPr>
              <a:t>real without origins or reality</a:t>
            </a:r>
          </a:p>
          <a:p>
            <a:pPr marL="457200" marR="0" indent="-457200" hangingPunct="0">
              <a:spcBef>
                <a:spcPts val="0"/>
              </a:spcBef>
              <a:spcAft>
                <a:spcPts val="0"/>
              </a:spcAft>
            </a:pPr>
            <a:r>
              <a:rPr lang="en-US" sz="1700" dirty="0">
                <a:latin typeface="Times New Roman" panose="02020603050405020304" pitchFamily="18" charset="0"/>
                <a:ea typeface="Times New Roman" panose="02020603050405020304" pitchFamily="18" charset="0"/>
              </a:rPr>
              <a:t>R</a:t>
            </a:r>
            <a:r>
              <a:rPr lang="en-US" sz="1700" dirty="0">
                <a:effectLst/>
                <a:latin typeface="Times New Roman" panose="02020603050405020304" pitchFamily="18" charset="0"/>
                <a:ea typeface="Times New Roman" panose="02020603050405020304" pitchFamily="18" charset="0"/>
              </a:rPr>
              <a:t>eal and simulation continually collapse; no such thing as authentic/truth</a:t>
            </a:r>
          </a:p>
          <a:p>
            <a:pPr marL="457200" marR="0" indent="-457200" hangingPunct="0">
              <a:spcBef>
                <a:spcPts val="0"/>
              </a:spcBef>
              <a:spcAft>
                <a:spcPts val="0"/>
              </a:spcAft>
            </a:pPr>
            <a:r>
              <a:rPr lang="en-US" sz="1700" dirty="0">
                <a:effectLst/>
                <a:latin typeface="Times New Roman" panose="02020603050405020304" pitchFamily="18" charset="0"/>
                <a:ea typeface="Times New Roman" panose="02020603050405020304" pitchFamily="18" charset="0"/>
              </a:rPr>
              <a:t> 		</a:t>
            </a:r>
          </a:p>
          <a:p>
            <a:pPr marL="457200" marR="0" indent="-457200" hangingPunct="0">
              <a:spcBef>
                <a:spcPts val="0"/>
              </a:spcBef>
              <a:spcAft>
                <a:spcPts val="0"/>
              </a:spcAft>
            </a:pPr>
            <a:r>
              <a:rPr lang="en-US" sz="1700" dirty="0">
                <a:effectLst/>
                <a:latin typeface="Times New Roman" panose="02020603050405020304" pitchFamily="18" charset="0"/>
                <a:ea typeface="Times New Roman" panose="02020603050405020304" pitchFamily="18" charset="0"/>
              </a:rPr>
              <a:t>Disneyland </a:t>
            </a:r>
          </a:p>
          <a:p>
            <a:pPr marL="457200" marR="0" indent="-457200" hangingPunct="0">
              <a:spcBef>
                <a:spcPts val="0"/>
              </a:spcBef>
              <a:spcAft>
                <a:spcPts val="0"/>
              </a:spcAft>
            </a:pPr>
            <a:r>
              <a:rPr lang="en-US" sz="1700" dirty="0">
                <a:effectLst/>
                <a:latin typeface="Times New Roman" panose="02020603050405020304" pitchFamily="18" charset="0"/>
                <a:ea typeface="Times New Roman" panose="02020603050405020304" pitchFamily="18" charset="0"/>
              </a:rPr>
              <a:t>Watergate </a:t>
            </a:r>
          </a:p>
          <a:p>
            <a:pPr marL="457200" marR="0" indent="-457200" hangingPunct="0">
              <a:spcBef>
                <a:spcPts val="0"/>
              </a:spcBef>
              <a:spcAft>
                <a:spcPts val="0"/>
              </a:spcAft>
            </a:pPr>
            <a:r>
              <a:rPr lang="en-US" sz="1700" dirty="0">
                <a:effectLst/>
                <a:latin typeface="Times New Roman" panose="02020603050405020304" pitchFamily="18" charset="0"/>
                <a:ea typeface="Times New Roman" panose="02020603050405020304" pitchFamily="18" charset="0"/>
              </a:rPr>
              <a:t>Gulf War 		</a:t>
            </a:r>
          </a:p>
          <a:p>
            <a:pPr marL="0" marR="0" indent="0" hangingPunct="0">
              <a:spcBef>
                <a:spcPts val="0"/>
              </a:spcBef>
              <a:spcAft>
                <a:spcPts val="0"/>
              </a:spcAft>
              <a:buNone/>
            </a:pPr>
            <a:endParaRPr lang="en-US" sz="1700" dirty="0">
              <a:effectLst/>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r>
              <a:rPr lang="en-US" sz="1700" dirty="0">
                <a:latin typeface="Times New Roman" panose="02020603050405020304" pitchFamily="18" charset="0"/>
                <a:ea typeface="Times New Roman" panose="02020603050405020304" pitchFamily="18" charset="0"/>
              </a:rPr>
              <a:t>C</a:t>
            </a:r>
            <a:r>
              <a:rPr lang="en-US" sz="1700" dirty="0">
                <a:effectLst/>
                <a:latin typeface="Times New Roman" panose="02020603050405020304" pitchFamily="18" charset="0"/>
                <a:ea typeface="Times New Roman" panose="02020603050405020304" pitchFamily="18" charset="0"/>
              </a:rPr>
              <a:t>ollapse of metanarratives of authority, as centers of authenticity and truth</a:t>
            </a:r>
          </a:p>
          <a:p>
            <a:pPr marL="457200" marR="0" indent="-457200" hangingPunct="0">
              <a:spcBef>
                <a:spcPts val="0"/>
              </a:spcBef>
              <a:spcAft>
                <a:spcPts val="0"/>
              </a:spcAft>
            </a:pPr>
            <a:endParaRPr lang="en-US" sz="1700" i="1" dirty="0">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r>
              <a:rPr lang="en-US" sz="1700" i="1" dirty="0">
                <a:latin typeface="Times New Roman" panose="02020603050405020304" pitchFamily="18" charset="0"/>
                <a:ea typeface="Times New Roman" panose="02020603050405020304" pitchFamily="18" charset="0"/>
              </a:rPr>
              <a:t>T</a:t>
            </a:r>
            <a:r>
              <a:rPr lang="en-US" sz="1700" i="1" dirty="0">
                <a:effectLst/>
                <a:latin typeface="Times New Roman" panose="02020603050405020304" pitchFamily="18" charset="0"/>
                <a:ea typeface="Times New Roman" panose="02020603050405020304" pitchFamily="18" charset="0"/>
              </a:rPr>
              <a:t>he collapse of meaning and representation </a:t>
            </a:r>
          </a:p>
          <a:p>
            <a:endParaRPr lang="en-US" sz="1700" dirty="0"/>
          </a:p>
        </p:txBody>
      </p:sp>
      <p:sp>
        <p:nvSpPr>
          <p:cNvPr id="79" name="Oval 7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1" name="Oval 8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Audio 3">
            <a:hlinkClick r:id="" action="ppaction://media"/>
            <a:extLst>
              <a:ext uri="{FF2B5EF4-FFF2-40B4-BE49-F238E27FC236}">
                <a16:creationId xmlns:a16="http://schemas.microsoft.com/office/drawing/2014/main" id="{51A45B7A-EA39-4BFE-868B-38FFD6BE0E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8845595"/>
      </p:ext>
    </p:extLst>
  </p:cSld>
  <p:clrMapOvr>
    <a:masterClrMapping/>
  </p:clrMapOvr>
  <mc:AlternateContent xmlns:mc="http://schemas.openxmlformats.org/markup-compatibility/2006" xmlns:p14="http://schemas.microsoft.com/office/powerpoint/2010/main">
    <mc:Choice Requires="p14">
      <p:transition spd="slow" p14:dur="2000" advTm="171558"/>
    </mc:Choice>
    <mc:Fallback xmlns="">
      <p:transition spd="slow" advTm="17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73604F6-B1E8-41CC-99D2-AA64595FCD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8124"/>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6C9435-0AB4-484A-B55D-9E691D97E16E}"/>
              </a:ext>
            </a:extLst>
          </p:cNvPr>
          <p:cNvSpPr>
            <a:spLocks noGrp="1"/>
          </p:cNvSpPr>
          <p:nvPr>
            <p:ph type="title"/>
          </p:nvPr>
        </p:nvSpPr>
        <p:spPr>
          <a:xfrm>
            <a:off x="1069848" y="484632"/>
            <a:ext cx="10058400" cy="1609344"/>
          </a:xfrm>
        </p:spPr>
        <p:txBody>
          <a:bodyPr anchor="ctr">
            <a:normAutofit/>
          </a:bodyPr>
          <a:lstStyle/>
          <a:p>
            <a:r>
              <a:rPr lang="en-US" b="1">
                <a:solidFill>
                  <a:schemeClr val="tx1"/>
                </a:solidFill>
                <a:latin typeface="Times New Roman" panose="02020603050405020304" pitchFamily="18" charset="0"/>
                <a:ea typeface="Times New Roman" panose="02020603050405020304" pitchFamily="18" charset="0"/>
              </a:rPr>
              <a:t>Frederic Jameson</a:t>
            </a:r>
            <a:br>
              <a:rPr lang="en-US">
                <a:solidFill>
                  <a:schemeClr val="tx1"/>
                </a:solidFill>
                <a:latin typeface="Times New Roman" panose="02020603050405020304" pitchFamily="18" charset="0"/>
                <a:ea typeface="Times New Roman" panose="02020603050405020304" pitchFamily="18" charset="0"/>
              </a:rPr>
            </a:br>
            <a:endParaRPr lang="en-US">
              <a:solidFill>
                <a:schemeClr val="tx1"/>
              </a:solidFill>
            </a:endParaRPr>
          </a:p>
        </p:txBody>
      </p:sp>
      <p:sp>
        <p:nvSpPr>
          <p:cNvPr id="3" name="Content Placeholder 2">
            <a:extLst>
              <a:ext uri="{FF2B5EF4-FFF2-40B4-BE49-F238E27FC236}">
                <a16:creationId xmlns:a16="http://schemas.microsoft.com/office/drawing/2014/main" id="{6F527FC5-029D-483E-9AB1-84808BCA22D4}"/>
              </a:ext>
            </a:extLst>
          </p:cNvPr>
          <p:cNvSpPr>
            <a:spLocks noGrp="1"/>
          </p:cNvSpPr>
          <p:nvPr>
            <p:ph idx="1"/>
          </p:nvPr>
        </p:nvSpPr>
        <p:spPr>
          <a:xfrm>
            <a:off x="1069848" y="2121408"/>
            <a:ext cx="10058400" cy="4050792"/>
          </a:xfrm>
        </p:spPr>
        <p:txBody>
          <a:bodyPr>
            <a:normAutofit/>
          </a:bodyPr>
          <a:lstStyle/>
          <a:p>
            <a:pPr marL="457200" marR="0" indent="-457200" hangingPunct="0">
              <a:spcBef>
                <a:spcPts val="0"/>
              </a:spcBef>
              <a:spcAft>
                <a:spcPts val="0"/>
              </a:spcAft>
            </a:pPr>
            <a:r>
              <a:rPr lang="en-US">
                <a:latin typeface="Times New Roman" panose="02020603050405020304" pitchFamily="18" charset="0"/>
                <a:ea typeface="Times New Roman" panose="02020603050405020304" pitchFamily="18" charset="0"/>
              </a:rPr>
              <a:t>C</a:t>
            </a:r>
            <a:r>
              <a:rPr lang="en-US">
                <a:effectLst/>
                <a:latin typeface="Times New Roman" panose="02020603050405020304" pitchFamily="18" charset="0"/>
                <a:ea typeface="Times New Roman" panose="02020603050405020304" pitchFamily="18" charset="0"/>
              </a:rPr>
              <a:t>ulture of pastiche - an open imitation of the works of other artists</a:t>
            </a:r>
          </a:p>
          <a:p>
            <a:pPr marL="457200" marR="0" indent="-457200" hangingPunct="0">
              <a:spcBef>
                <a:spcPts val="0"/>
              </a:spcBef>
              <a:spcAft>
                <a:spcPts val="0"/>
              </a:spcAft>
            </a:pPr>
            <a:r>
              <a:rPr lang="en-US">
                <a:effectLst/>
                <a:latin typeface="Times New Roman" panose="02020603050405020304" pitchFamily="18" charset="0"/>
                <a:ea typeface="Times New Roman" panose="02020603050405020304" pitchFamily="18" charset="0"/>
              </a:rPr>
              <a:t> Pomo culture is a culture of quotations, a culture of intertextuality, flatness/</a:t>
            </a:r>
            <a:r>
              <a:rPr lang="en-US" err="1">
                <a:effectLst/>
                <a:latin typeface="Times New Roman" panose="02020603050405020304" pitchFamily="18" charset="0"/>
                <a:ea typeface="Times New Roman" panose="02020603050405020304" pitchFamily="18" charset="0"/>
              </a:rPr>
              <a:t>depthlessness</a:t>
            </a:r>
            <a:r>
              <a:rPr lang="en-US">
                <a:effectLst/>
                <a:latin typeface="Times New Roman" panose="02020603050405020304" pitchFamily="18" charset="0"/>
                <a:ea typeface="Times New Roman" panose="02020603050405020304" pitchFamily="18" charset="0"/>
              </a:rPr>
              <a:t> = the waning of affect</a:t>
            </a:r>
          </a:p>
          <a:p>
            <a:pPr marL="457200" marR="0" indent="-457200" hangingPunct="0">
              <a:spcBef>
                <a:spcPts val="0"/>
              </a:spcBef>
              <a:spcAft>
                <a:spcPts val="0"/>
              </a:spcAft>
            </a:pPr>
            <a:r>
              <a:rPr lang="en-US">
                <a:latin typeface="Times New Roman" panose="02020603050405020304" pitchFamily="18" charset="0"/>
                <a:ea typeface="Times New Roman" panose="02020603050405020304" pitchFamily="18" charset="0"/>
              </a:rPr>
              <a:t>A</a:t>
            </a:r>
            <a:r>
              <a:rPr lang="en-US">
                <a:effectLst/>
                <a:latin typeface="Times New Roman" panose="02020603050405020304" pitchFamily="18" charset="0"/>
                <a:ea typeface="Times New Roman" panose="02020603050405020304" pitchFamily="18" charset="0"/>
              </a:rPr>
              <a:t> separation between affect and meaning; a loss of temporality; a schizophrenic experience </a:t>
            </a:r>
          </a:p>
          <a:p>
            <a:pPr marL="457200" marR="0" indent="-457200" hangingPunct="0">
              <a:spcBef>
                <a:spcPts val="0"/>
              </a:spcBef>
              <a:spcAft>
                <a:spcPts val="0"/>
              </a:spcAft>
            </a:pPr>
            <a:r>
              <a:rPr lang="en-US">
                <a:effectLst/>
                <a:latin typeface="Times New Roman" panose="02020603050405020304" pitchFamily="18" charset="0"/>
                <a:ea typeface="Times New Roman" panose="02020603050405020304" pitchFamily="18" charset="0"/>
              </a:rPr>
              <a:t>Pomo = hopelessly commercial culture;</a:t>
            </a:r>
          </a:p>
          <a:p>
            <a:pPr marL="731520" lvl="1" indent="-457200" hangingPunct="0">
              <a:spcBef>
                <a:spcPts val="0"/>
              </a:spcBef>
              <a:spcAft>
                <a:spcPts val="0"/>
              </a:spcAft>
            </a:pPr>
            <a:r>
              <a:rPr lang="en-US">
                <a:effectLst/>
                <a:latin typeface="Times New Roman" panose="02020603050405020304" pitchFamily="18" charset="0"/>
                <a:ea typeface="Times New Roman" panose="02020603050405020304" pitchFamily="18" charset="0"/>
              </a:rPr>
              <a:t>collapse of culture into commerce = representation as a form of power </a:t>
            </a:r>
          </a:p>
          <a:p>
            <a:pPr marL="731520" lvl="1" indent="-457200" hangingPunct="0">
              <a:spcBef>
                <a:spcPts val="0"/>
              </a:spcBef>
              <a:spcAft>
                <a:spcPts val="0"/>
              </a:spcAft>
            </a:pPr>
            <a:r>
              <a:rPr lang="en-US">
                <a:effectLst/>
                <a:latin typeface="Times New Roman" panose="02020603050405020304" pitchFamily="18" charset="0"/>
                <a:ea typeface="Times New Roman" panose="02020603050405020304" pitchFamily="18" charset="0"/>
              </a:rPr>
              <a:t>metanarratives replaced by micronarratives</a:t>
            </a:r>
          </a:p>
          <a:p>
            <a:pPr marL="457200" marR="0" indent="-457200" hangingPunct="0">
              <a:spcBef>
                <a:spcPts val="0"/>
              </a:spcBef>
              <a:spcAft>
                <a:spcPts val="0"/>
              </a:spcAft>
            </a:pPr>
            <a:r>
              <a:rPr lang="en-US">
                <a:effectLst/>
                <a:latin typeface="Times New Roman" panose="02020603050405020304" pitchFamily="18" charset="0"/>
                <a:ea typeface="Times New Roman" panose="02020603050405020304" pitchFamily="18" charset="0"/>
              </a:rPr>
              <a:t> Co-optation and incorporation make no sense -- we are already from the start</a:t>
            </a:r>
          </a:p>
          <a:p>
            <a:endParaRPr lang="en-US" dirty="0"/>
          </a:p>
        </p:txBody>
      </p:sp>
      <p:grpSp>
        <p:nvGrpSpPr>
          <p:cNvPr id="75" name="Group 7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3">
            <a:hlinkClick r:id="" action="ppaction://media"/>
            <a:extLst>
              <a:ext uri="{FF2B5EF4-FFF2-40B4-BE49-F238E27FC236}">
                <a16:creationId xmlns:a16="http://schemas.microsoft.com/office/drawing/2014/main" id="{68624D1C-2B07-4CD6-ABEB-D318A388C2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2195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9368"/>
    </mc:Choice>
    <mc:Fallback xmlns="">
      <p:transition spd="slow" advTm="18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07410E-2F71-4000-93C9-0455852D0C38}"/>
              </a:ext>
            </a:extLst>
          </p:cNvPr>
          <p:cNvSpPr>
            <a:spLocks noGrp="1"/>
          </p:cNvSpPr>
          <p:nvPr>
            <p:ph type="title"/>
          </p:nvPr>
        </p:nvSpPr>
        <p:spPr>
          <a:xfrm>
            <a:off x="4970109" y="484632"/>
            <a:ext cx="6730277" cy="1609344"/>
          </a:xfrm>
          <a:ln>
            <a:noFill/>
          </a:ln>
        </p:spPr>
        <p:txBody>
          <a:bodyPr>
            <a:normAutofit/>
          </a:bodyPr>
          <a:lstStyle/>
          <a:p>
            <a:r>
              <a:rPr lang="en-US" sz="3400" i="1">
                <a:latin typeface="Times New Roman" panose="02020603050405020304" pitchFamily="18" charset="0"/>
                <a:ea typeface="Times New Roman" panose="02020603050405020304" pitchFamily="18" charset="0"/>
              </a:rPr>
              <a:t>Characteristics of Postmodernism</a:t>
            </a:r>
            <a:br>
              <a:rPr lang="en-US" sz="3400" i="1">
                <a:latin typeface="Times New Roman" panose="02020603050405020304" pitchFamily="18" charset="0"/>
                <a:ea typeface="Times New Roman" panose="02020603050405020304" pitchFamily="18" charset="0"/>
              </a:rPr>
            </a:br>
            <a:endParaRPr lang="en-US" sz="3400"/>
          </a:p>
        </p:txBody>
      </p:sp>
      <p:pic>
        <p:nvPicPr>
          <p:cNvPr id="5124" name="Picture 4">
            <a:extLst>
              <a:ext uri="{FF2B5EF4-FFF2-40B4-BE49-F238E27FC236}">
                <a16:creationId xmlns:a16="http://schemas.microsoft.com/office/drawing/2014/main" id="{AC97A0FD-E124-4686-ABB9-182D8316E3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88" r="26157" b="1"/>
          <a:stretch/>
        </p:blipFill>
        <p:spPr bwMode="auto">
          <a:xfrm>
            <a:off x="3344" y="10"/>
            <a:ext cx="4646726"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B199AAD-2A9F-435B-9857-88021FA24FFD}"/>
              </a:ext>
            </a:extLst>
          </p:cNvPr>
          <p:cNvSpPr>
            <a:spLocks noGrp="1"/>
          </p:cNvSpPr>
          <p:nvPr>
            <p:ph idx="1"/>
          </p:nvPr>
        </p:nvSpPr>
        <p:spPr>
          <a:xfrm>
            <a:off x="4970109" y="2121408"/>
            <a:ext cx="6730276" cy="4050792"/>
          </a:xfrm>
        </p:spPr>
        <p:txBody>
          <a:bodyPr>
            <a:normAutofit/>
          </a:bodyPr>
          <a:lstStyle/>
          <a:p>
            <a:pPr marL="457200" marR="0" indent="-45720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The elevation/commodification of the ordinary</a:t>
            </a:r>
          </a:p>
          <a:p>
            <a:pPr marL="457200" marR="0" indent="-45720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Infinite signification and insatiable desire  </a:t>
            </a:r>
          </a:p>
          <a:p>
            <a:pPr marL="457200" marR="0" indent="-45720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Irony</a:t>
            </a:r>
          </a:p>
          <a:p>
            <a:pPr marL="457200" marR="0" indent="-457200" hangingPunct="0">
              <a:spcBef>
                <a:spcPts val="0"/>
              </a:spcBef>
              <a:spcAft>
                <a:spcPts val="0"/>
              </a:spcAft>
            </a:pPr>
            <a:endParaRPr lang="en-US" sz="1800" dirty="0">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r>
              <a:rPr lang="en-US" sz="1800" dirty="0">
                <a:latin typeface="Times New Roman" panose="02020603050405020304" pitchFamily="18" charset="0"/>
                <a:ea typeface="Times New Roman" panose="02020603050405020304" pitchFamily="18" charset="0"/>
              </a:rPr>
              <a:t>Plurality of Value</a:t>
            </a:r>
          </a:p>
          <a:p>
            <a:pPr marL="457200" marR="0" indent="-45720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Globalization</a:t>
            </a:r>
          </a:p>
          <a:p>
            <a:pPr marL="457200" marR="0" indent="-457200" hangingPunct="0">
              <a:spcBef>
                <a:spcPts val="0"/>
              </a:spcBef>
              <a:spcAft>
                <a:spcPts val="0"/>
              </a:spcAft>
            </a:pPr>
            <a:r>
              <a:rPr lang="en-US" sz="1800" dirty="0">
                <a:latin typeface="Times New Roman" panose="02020603050405020304" pitchFamily="18" charset="0"/>
                <a:ea typeface="Times New Roman" panose="02020603050405020304" pitchFamily="18" charset="0"/>
              </a:rPr>
              <a:t>Convergence Culture</a:t>
            </a:r>
          </a:p>
          <a:p>
            <a:pPr marL="457200" marR="0" indent="-457200" hangingPunct="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457200" marR="0" indent="-45720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Logics of Late Capitalism</a:t>
            </a:r>
          </a:p>
          <a:p>
            <a:pPr marL="457200" marR="0" indent="-45720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457200" marR="0" indent="-45720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Q = who determines significance, and who has the right to interpret?</a:t>
            </a:r>
          </a:p>
          <a:p>
            <a:pPr marL="457200" marR="0" indent="-457200" hangingPunct="0">
              <a:spcBef>
                <a:spcPts val="0"/>
              </a:spcBef>
              <a:spcAft>
                <a:spcPts val="0"/>
              </a:spcAft>
            </a:pPr>
            <a:r>
              <a:rPr lang="en-US" sz="1800" dirty="0">
                <a:latin typeface="Times New Roman" panose="02020603050405020304" pitchFamily="18" charset="0"/>
                <a:ea typeface="Times New Roman" panose="02020603050405020304" pitchFamily="18" charset="0"/>
              </a:rPr>
              <a:t>P</a:t>
            </a:r>
            <a:r>
              <a:rPr lang="en-US" sz="1800" dirty="0">
                <a:effectLst/>
                <a:latin typeface="Times New Roman" panose="02020603050405020304" pitchFamily="18" charset="0"/>
                <a:ea typeface="Times New Roman" panose="02020603050405020304" pitchFamily="18" charset="0"/>
              </a:rPr>
              <a:t>essimists = multinational capital, the decisions of the market and marketing</a:t>
            </a:r>
          </a:p>
          <a:p>
            <a:pPr marL="457200" marR="0" indent="-457200" hangingPunct="0">
              <a:spcBef>
                <a:spcPts val="0"/>
              </a:spcBef>
              <a:spcAft>
                <a:spcPts val="0"/>
              </a:spcAft>
            </a:pPr>
            <a:r>
              <a:rPr lang="en-US" sz="1800" dirty="0">
                <a:latin typeface="Times New Roman" panose="020206030504050203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ptimists = consumers themselves, stylists who take the goods on offer and make their own marks with them </a:t>
            </a:r>
          </a:p>
          <a:p>
            <a:endParaRPr lang="en-US" sz="1800"/>
          </a:p>
        </p:txBody>
      </p:sp>
      <p:grpSp>
        <p:nvGrpSpPr>
          <p:cNvPr id="75" name="Group 74">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3">
            <a:hlinkClick r:id="" action="ppaction://media"/>
            <a:extLst>
              <a:ext uri="{FF2B5EF4-FFF2-40B4-BE49-F238E27FC236}">
                <a16:creationId xmlns:a16="http://schemas.microsoft.com/office/drawing/2014/main" id="{EF451085-B827-4608-96CE-38EB11726C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47689722"/>
      </p:ext>
    </p:extLst>
  </p:cSld>
  <p:clrMapOvr>
    <a:masterClrMapping/>
  </p:clrMapOvr>
  <mc:AlternateContent xmlns:mc="http://schemas.openxmlformats.org/markup-compatibility/2006" xmlns:p14="http://schemas.microsoft.com/office/powerpoint/2010/main">
    <mc:Choice Requires="p14">
      <p:transition spd="slow" p14:dur="2000" advTm="222735"/>
    </mc:Choice>
    <mc:Fallback xmlns="">
      <p:transition spd="slow" advTm="22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464970D-D0A5-421E-88BF-3EB97063DC11}"/>
              </a:ext>
            </a:extLst>
          </p:cNvPr>
          <p:cNvSpPr>
            <a:spLocks noGrp="1"/>
          </p:cNvSpPr>
          <p:nvPr>
            <p:ph type="title"/>
          </p:nvPr>
        </p:nvSpPr>
        <p:spPr>
          <a:xfrm>
            <a:off x="1069848" y="484632"/>
            <a:ext cx="10058400" cy="1609344"/>
          </a:xfrm>
        </p:spPr>
        <p:txBody>
          <a:bodyPr>
            <a:normAutofit/>
          </a:bodyPr>
          <a:lstStyle/>
          <a:p>
            <a:r>
              <a:rPr lang="en-US" dirty="0" err="1"/>
              <a:t>Debord</a:t>
            </a:r>
            <a:endParaRPr lang="en-US" dirty="0"/>
          </a:p>
        </p:txBody>
      </p:sp>
      <p:pic>
        <p:nvPicPr>
          <p:cNvPr id="4" name="Picture 4">
            <a:extLst>
              <a:ext uri="{FF2B5EF4-FFF2-40B4-BE49-F238E27FC236}">
                <a16:creationId xmlns:a16="http://schemas.microsoft.com/office/drawing/2014/main" id="{DBB88DD7-337C-4891-9C01-3AE74E0494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739" r="17209"/>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9AF60B2-671C-41AA-9BE8-AF3691D680D2}"/>
              </a:ext>
            </a:extLst>
          </p:cNvPr>
          <p:cNvSpPr>
            <a:spLocks noGrp="1"/>
          </p:cNvSpPr>
          <p:nvPr>
            <p:ph idx="1"/>
          </p:nvPr>
        </p:nvSpPr>
        <p:spPr>
          <a:xfrm>
            <a:off x="6496216" y="2320412"/>
            <a:ext cx="4632031" cy="3851787"/>
          </a:xfrm>
        </p:spPr>
        <p:txBody>
          <a:bodyPr anchor="ctr">
            <a:normAutofit/>
          </a:bodyPr>
          <a:lstStyle/>
          <a:p>
            <a:r>
              <a:rPr lang="en-US" sz="1000"/>
              <a:t>Spectacle – Commodities have supplanted human relationships</a:t>
            </a:r>
          </a:p>
          <a:p>
            <a:pPr lvl="1"/>
            <a:r>
              <a:rPr lang="en-US" sz="1000"/>
              <a:t>Obfuscates history/past – the ever-present</a:t>
            </a:r>
          </a:p>
          <a:p>
            <a:pPr lvl="1"/>
            <a:r>
              <a:rPr lang="en-US" sz="1000"/>
              <a:t>Yesterday’s religion is today’s advertising</a:t>
            </a:r>
          </a:p>
          <a:p>
            <a:r>
              <a:rPr lang="en-US" sz="1000"/>
              <a:t>Quality of life, knowledge, critical thinking is degraded; “what was lived is now represented”</a:t>
            </a:r>
          </a:p>
          <a:p>
            <a:r>
              <a:rPr lang="en-US" sz="1000"/>
              <a:t>Mass media stimulating consumer culture and commodity fetishism serve to stupefy public</a:t>
            </a:r>
          </a:p>
          <a:p>
            <a:r>
              <a:rPr lang="en-US" sz="1000"/>
              <a:t>What binds the spectators together is the very center which maintains their isolation. The spectacle reunites the separate, but reunites it as separate" (29) With people trying to understand themselves through a representation, they in fact lose all hope of coherently and unitarily living their own life. "This is why the spectator feels at home nowhere, because the spectacle is everywhere" with representation ruling over "the society of the spectacle", the unified direct human relations are replaced with the fragmented adherence to the spectacle which isolates us</a:t>
            </a:r>
          </a:p>
          <a:p>
            <a:r>
              <a:rPr lang="en-US" sz="1000"/>
              <a:t>A society which no longer needs a developing economy for its survival, but rather one which has to provide for the survival of the ever-developing economy</a:t>
            </a:r>
            <a:br>
              <a:rPr lang="en-US" sz="1000"/>
            </a:br>
            <a:endParaRPr lang="en-US" sz="1000"/>
          </a:p>
        </p:txBody>
      </p:sp>
      <p:sp>
        <p:nvSpPr>
          <p:cNvPr id="30"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Audio 4">
            <a:hlinkClick r:id="" action="ppaction://media"/>
            <a:extLst>
              <a:ext uri="{FF2B5EF4-FFF2-40B4-BE49-F238E27FC236}">
                <a16:creationId xmlns:a16="http://schemas.microsoft.com/office/drawing/2014/main" id="{46B9CA93-5FB6-4782-BFE9-73F39C3BE2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04750707"/>
      </p:ext>
    </p:extLst>
  </p:cSld>
  <p:clrMapOvr>
    <a:masterClrMapping/>
  </p:clrMapOvr>
  <mc:AlternateContent xmlns:mc="http://schemas.openxmlformats.org/markup-compatibility/2006" xmlns:p14="http://schemas.microsoft.com/office/powerpoint/2010/main">
    <mc:Choice Requires="p14">
      <p:transition spd="slow" p14:dur="2000" advTm="170630"/>
    </mc:Choice>
    <mc:Fallback xmlns="">
      <p:transition spd="slow" advTm="17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9753D-5B9C-43B7-AD64-F1373026F641}"/>
              </a:ext>
            </a:extLst>
          </p:cNvPr>
          <p:cNvSpPr>
            <a:spLocks noGrp="1"/>
          </p:cNvSpPr>
          <p:nvPr>
            <p:ph type="title"/>
          </p:nvPr>
        </p:nvSpPr>
        <p:spPr>
          <a:xfrm>
            <a:off x="382280" y="484632"/>
            <a:ext cx="6743844" cy="1609344"/>
          </a:xfrm>
        </p:spPr>
        <p:txBody>
          <a:bodyPr>
            <a:normAutofit/>
          </a:bodyPr>
          <a:lstStyle/>
          <a:p>
            <a:r>
              <a:rPr lang="en-US" sz="4800"/>
              <a:t>Debord</a:t>
            </a:r>
            <a:r>
              <a:rPr lang="en-US" sz="4800" dirty="0"/>
              <a:t>: Society of the Spectacle (1967)</a:t>
            </a:r>
          </a:p>
        </p:txBody>
      </p:sp>
      <p:sp>
        <p:nvSpPr>
          <p:cNvPr id="3" name="Content Placeholder 2">
            <a:extLst>
              <a:ext uri="{FF2B5EF4-FFF2-40B4-BE49-F238E27FC236}">
                <a16:creationId xmlns:a16="http://schemas.microsoft.com/office/drawing/2014/main" id="{91E1DD31-6717-4E58-BEBC-8895756D3C94}"/>
              </a:ext>
            </a:extLst>
          </p:cNvPr>
          <p:cNvSpPr>
            <a:spLocks noGrp="1"/>
          </p:cNvSpPr>
          <p:nvPr>
            <p:ph idx="1"/>
          </p:nvPr>
        </p:nvSpPr>
        <p:spPr>
          <a:xfrm>
            <a:off x="382279" y="2121408"/>
            <a:ext cx="6743845" cy="4050792"/>
          </a:xfrm>
        </p:spPr>
        <p:txBody>
          <a:bodyPr>
            <a:normAutofit/>
          </a:bodyPr>
          <a:lstStyle/>
          <a:p>
            <a:r>
              <a:rPr lang="en-US" sz="1500"/>
              <a:t>Deeply distressed by the hegemony of governments and media over everyday life through mass production and consumption. </a:t>
            </a:r>
          </a:p>
          <a:p>
            <a:r>
              <a:rPr lang="en-US" sz="1500"/>
              <a:t>Criticized both the capitalism of the West and the dictatorial communism of the Eastern bloc for the lack of autonomy allowed to individuals by both types of governmental structure. </a:t>
            </a:r>
          </a:p>
          <a:p>
            <a:r>
              <a:rPr lang="en-US" sz="1500"/>
              <a:t>Postulated that Alienation had gained a new relevance through the invasive forces of the 'spectacle = a social relation between people that is mediated by images" consisting of mass media, </a:t>
            </a:r>
            <a:r>
              <a:rPr lang="en-US" sz="1500" b="1"/>
              <a:t>advertisement</a:t>
            </a:r>
            <a:r>
              <a:rPr lang="en-US" sz="1500"/>
              <a:t>, and popular culture</a:t>
            </a:r>
          </a:p>
          <a:p>
            <a:pPr lvl="1"/>
            <a:r>
              <a:rPr lang="en-US" sz="1500"/>
              <a:t>a self-fulfilling control mechanism for society</a:t>
            </a:r>
          </a:p>
          <a:p>
            <a:pPr lvl="1"/>
            <a:r>
              <a:rPr lang="en-US" sz="1500"/>
              <a:t>probed the historical, economic, and psychological roots of the media and popular culture </a:t>
            </a:r>
          </a:p>
          <a:p>
            <a:pPr lvl="1"/>
            <a:r>
              <a:rPr lang="en-US" sz="1500"/>
              <a:t>alienation is a consequence of the mercantile form of social organization that has reached its climax in capitalism</a:t>
            </a:r>
          </a:p>
        </p:txBody>
      </p:sp>
      <p:pic>
        <p:nvPicPr>
          <p:cNvPr id="7170" name="Picture 2">
            <a:extLst>
              <a:ext uri="{FF2B5EF4-FFF2-40B4-BE49-F238E27FC236}">
                <a16:creationId xmlns:a16="http://schemas.microsoft.com/office/drawing/2014/main" id="{8A5FA514-689D-475B-8988-879BBF609C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5568"/>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3">
            <a:hlinkClick r:id="" action="ppaction://media"/>
            <a:extLst>
              <a:ext uri="{FF2B5EF4-FFF2-40B4-BE49-F238E27FC236}">
                <a16:creationId xmlns:a16="http://schemas.microsoft.com/office/drawing/2014/main" id="{036D2C26-0035-4E9F-B5EF-A0D8615597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3924855"/>
      </p:ext>
    </p:extLst>
  </p:cSld>
  <p:clrMapOvr>
    <a:masterClrMapping/>
  </p:clrMapOvr>
  <mc:AlternateContent xmlns:mc="http://schemas.openxmlformats.org/markup-compatibility/2006" xmlns:p14="http://schemas.microsoft.com/office/powerpoint/2010/main">
    <mc:Choice Requires="p14">
      <p:transition spd="slow" p14:dur="2000" advTm="128764"/>
    </mc:Choice>
    <mc:Fallback xmlns="">
      <p:transition spd="slow" advTm="12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0E80-A0AB-4F6A-9809-0376AD83434F}"/>
              </a:ext>
            </a:extLst>
          </p:cNvPr>
          <p:cNvSpPr>
            <a:spLocks noGrp="1"/>
          </p:cNvSpPr>
          <p:nvPr>
            <p:ph type="title"/>
          </p:nvPr>
        </p:nvSpPr>
        <p:spPr/>
        <p:txBody>
          <a:bodyPr/>
          <a:lstStyle/>
          <a:p>
            <a:r>
              <a:rPr lang="en-US" dirty="0"/>
              <a:t>Advertising And Commercial Culture</a:t>
            </a:r>
          </a:p>
        </p:txBody>
      </p:sp>
      <p:sp>
        <p:nvSpPr>
          <p:cNvPr id="3" name="Content Placeholder 2">
            <a:extLst>
              <a:ext uri="{FF2B5EF4-FFF2-40B4-BE49-F238E27FC236}">
                <a16:creationId xmlns:a16="http://schemas.microsoft.com/office/drawing/2014/main" id="{FE85B553-B720-4DAB-B089-CAFB660CBA02}"/>
              </a:ext>
            </a:extLst>
          </p:cNvPr>
          <p:cNvSpPr>
            <a:spLocks noGrp="1"/>
          </p:cNvSpPr>
          <p:nvPr>
            <p:ph idx="1"/>
          </p:nvPr>
        </p:nvSpPr>
        <p:spPr/>
        <p:txBody>
          <a:bodyPr/>
          <a:lstStyle/>
          <a:p>
            <a:r>
              <a:rPr lang="en-US" dirty="0"/>
              <a:t>History and Discourse: Transition to Consumer Society: Pros and Cons</a:t>
            </a:r>
          </a:p>
          <a:p>
            <a:r>
              <a:rPr lang="en-US" dirty="0"/>
              <a:t>Shift in Techniques: Shift in Experience: “Values” promoted</a:t>
            </a:r>
          </a:p>
          <a:p>
            <a:r>
              <a:rPr lang="en-US" dirty="0"/>
              <a:t>Shift to Visual Culture: Target Marketing; Cultural Differentiation</a:t>
            </a:r>
          </a:p>
          <a:p>
            <a:r>
              <a:rPr lang="en-US" dirty="0"/>
              <a:t>Ad Agencies (prime movers): Size, Structure (demographics, lifestyle brands, </a:t>
            </a:r>
            <a:r>
              <a:rPr lang="en-US" dirty="0" err="1"/>
              <a:t>produser</a:t>
            </a:r>
            <a:r>
              <a:rPr lang="en-US" dirty="0"/>
              <a:t> incentives)</a:t>
            </a:r>
          </a:p>
          <a:p>
            <a:r>
              <a:rPr lang="en-US" dirty="0"/>
              <a:t>Techniques: snob-appeal, bandwagon, hidden-fear, irritation, association principle</a:t>
            </a:r>
          </a:p>
          <a:p>
            <a:pPr lvl="1"/>
            <a:r>
              <a:rPr lang="en-US" dirty="0"/>
              <a:t>Stereotypes, myths and stories, product placement</a:t>
            </a:r>
          </a:p>
          <a:p>
            <a:pPr lvl="1"/>
            <a:r>
              <a:rPr lang="en-US" dirty="0"/>
              <a:t>Limitations (?): Children, Schools, Health, Politics</a:t>
            </a:r>
          </a:p>
        </p:txBody>
      </p:sp>
      <p:pic>
        <p:nvPicPr>
          <p:cNvPr id="8194" name="Picture 2">
            <a:extLst>
              <a:ext uri="{FF2B5EF4-FFF2-40B4-BE49-F238E27FC236}">
                <a16:creationId xmlns:a16="http://schemas.microsoft.com/office/drawing/2014/main" id="{8A01D1A5-8AE8-41ED-9F5A-952F833AA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1" y="4632579"/>
            <a:ext cx="3669257"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B65252B-009A-4956-AA8B-FEAA696045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6296976"/>
      </p:ext>
    </p:extLst>
  </p:cSld>
  <p:clrMapOvr>
    <a:masterClrMapping/>
  </p:clrMapOvr>
  <mc:AlternateContent xmlns:mc="http://schemas.openxmlformats.org/markup-compatibility/2006" xmlns:p14="http://schemas.microsoft.com/office/powerpoint/2010/main">
    <mc:Choice Requires="p14">
      <p:transition spd="slow" p14:dur="2000" advTm="257472"/>
    </mc:Choice>
    <mc:Fallback xmlns="">
      <p:transition spd="slow" advTm="25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445</TotalTime>
  <Words>1078</Words>
  <Application>Microsoft Office PowerPoint</Application>
  <PresentationFormat>Widescreen</PresentationFormat>
  <Paragraphs>104</Paragraphs>
  <Slides>15</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Rockwell</vt:lpstr>
      <vt:lpstr>Rockwell Condensed</vt:lpstr>
      <vt:lpstr>Rockwell Extra Bold</vt:lpstr>
      <vt:lpstr>Times New Roman</vt:lpstr>
      <vt:lpstr>Wingdings</vt:lpstr>
      <vt:lpstr>Wood Type</vt:lpstr>
      <vt:lpstr>Postmodernism</vt:lpstr>
      <vt:lpstr>Origins</vt:lpstr>
      <vt:lpstr>Jean-Francis Lyotard  </vt:lpstr>
      <vt:lpstr> Jean Baudrillard </vt:lpstr>
      <vt:lpstr>Frederic Jameson </vt:lpstr>
      <vt:lpstr>Characteristics of Postmodernism </vt:lpstr>
      <vt:lpstr>Debord</vt:lpstr>
      <vt:lpstr>Debord: Society of the Spectacle (1967)</vt:lpstr>
      <vt:lpstr>Advertising And Commercial Culture</vt:lpstr>
      <vt:lpstr>Transformations</vt:lpstr>
      <vt:lpstr>Transformations ?</vt:lpstr>
      <vt:lpstr>Media Narratives: STorytelling</vt:lpstr>
      <vt:lpstr>The Branded Self </vt:lpstr>
      <vt:lpstr>Discussion Prompts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Postmodernism</dc:title>
  <dc:creator>C. Michael Elavsky</dc:creator>
  <cp:lastModifiedBy>C. Michael Elavsky</cp:lastModifiedBy>
  <cp:revision>5</cp:revision>
  <dcterms:created xsi:type="dcterms:W3CDTF">2020-12-02T13:07:25Z</dcterms:created>
  <dcterms:modified xsi:type="dcterms:W3CDTF">2020-12-02T20:35:45Z</dcterms:modified>
</cp:coreProperties>
</file>