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0" r:id="rId3"/>
    <p:sldId id="257" r:id="rId4"/>
    <p:sldId id="261" r:id="rId5"/>
    <p:sldId id="262" r:id="rId6"/>
    <p:sldId id="264" r:id="rId7"/>
    <p:sldId id="265" r:id="rId8"/>
    <p:sldId id="266" r:id="rId9"/>
    <p:sldId id="259" r:id="rId10"/>
    <p:sldId id="307" r:id="rId11"/>
    <p:sldId id="267" r:id="rId12"/>
    <p:sldId id="268" r:id="rId13"/>
    <p:sldId id="269" r:id="rId14"/>
    <p:sldId id="270" r:id="rId15"/>
    <p:sldId id="263" r:id="rId16"/>
    <p:sldId id="273" r:id="rId17"/>
    <p:sldId id="31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A54436-976E-49AC-8F10-61C9FBD3970F}" v="35" dt="2019-11-18T13:50:43.4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1899" autoAdjust="0"/>
  </p:normalViewPr>
  <p:slideViewPr>
    <p:cSldViewPr snapToGrid="0">
      <p:cViewPr varScale="1">
        <p:scale>
          <a:sx n="51" d="100"/>
          <a:sy n="51" d="100"/>
        </p:scale>
        <p:origin x="922" y="4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22E9CFCC-CDCF-4115-B50D-7D3F1E0851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A5D73F8-1155-407C-8BCC-0A25811CD5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89288-5A4B-43B7-9987-765C11FDDCE0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AE7B372-59C0-4064-8CC2-A4BE2E8620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BB5102D-00BB-4282-B44C-6D7E64535F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9A40FE-9206-45AF-999C-6F7904042E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727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35F7C1-3083-433D-81DC-6338C86EF2C9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9A79B-A233-4E56-8BBD-F16D46779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228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9A79B-A233-4E56-8BBD-F16D467794A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727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My vlastně můžeme celý tenhle seminář začít tím, že je pokud chcete vytvořit dobrý výzkum, je potřeba začít s dobrou otázkou - ta totiž bude alfou a omegou celého procesu - a hlavně, všem hned na úvod vaší práce řekne, jestli chápete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zákadní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principy výzkumu, jestli rozumíte metodologii a jestli jste nad tématem přemýšleli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9A79B-A233-4E56-8BBD-F16D467794A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33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9A79B-A233-4E56-8BBD-F16D467794A6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115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9A79B-A233-4E56-8BBD-F16D467794A6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656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Why</a:t>
            </a:r>
            <a:r>
              <a:rPr lang="en-US" dirty="0"/>
              <a:t> questions are usually too open to serve as good research questions. There are often so many possible causes that a research project cannot give a thorough answer. Try asking </a:t>
            </a:r>
            <a:r>
              <a:rPr lang="en-US" i="1" dirty="0"/>
              <a:t>what</a:t>
            </a:r>
            <a:r>
              <a:rPr lang="en-US" dirty="0"/>
              <a:t> or </a:t>
            </a:r>
            <a:r>
              <a:rPr lang="en-US" i="1" dirty="0"/>
              <a:t>how</a:t>
            </a:r>
            <a:r>
              <a:rPr lang="en-US" dirty="0"/>
              <a:t> questions instead.</a:t>
            </a:r>
          </a:p>
          <a:p>
            <a:r>
              <a:rPr lang="en-US" dirty="0"/>
              <a:t>Why does X occur?</a:t>
            </a:r>
          </a:p>
          <a:p>
            <a:r>
              <a:rPr lang="en-US" dirty="0"/>
              <a:t>What are the main factors contributing to X?</a:t>
            </a:r>
          </a:p>
          <a:p>
            <a:r>
              <a:rPr lang="en-US" dirty="0"/>
              <a:t>How is X influenced by Y?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9A79B-A233-4E56-8BBD-F16D467794A6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38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link.springer.com/article/10.1057/s41304-017-0130-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6620A4-D3CC-4104-8423-82CFC7C9B2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Výzkumné otázky</a:t>
            </a:r>
            <a:r>
              <a:rPr lang="en-GB" dirty="0"/>
              <a:t> -</a:t>
            </a:r>
            <a:br>
              <a:rPr lang="cs-CZ" dirty="0"/>
            </a:br>
            <a:r>
              <a:rPr lang="cs-CZ" dirty="0"/>
              <a:t>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A1B1F0F-8D5D-489D-AD20-275F905F98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GB" dirty="0"/>
              <a:t>Jakub </a:t>
            </a:r>
            <a:r>
              <a:rPr lang="en-GB" dirty="0" err="1"/>
              <a:t>Drmola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6970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013A21A-6440-4CD4-9FC7-9EB2C7020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A8F1CB6F-19EF-4E44-95FF-C5CE8F079E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112" y="48161"/>
            <a:ext cx="8867775" cy="676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445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1EBE71-2052-4AF1-B367-E4EE01813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VÝZKUMNÝCH OTÁZEK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2F7F5D-8963-4745-9472-FFC47698C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solidFill>
                  <a:srgbClr val="C00000"/>
                </a:solidFill>
              </a:rPr>
              <a:t>obecná výzkumná otázka </a:t>
            </a:r>
            <a:r>
              <a:rPr lang="cs-CZ" dirty="0"/>
              <a:t>(max. 3-4)</a:t>
            </a:r>
          </a:p>
          <a:p>
            <a:pPr lvl="1"/>
            <a:r>
              <a:rPr lang="cs-CZ" dirty="0"/>
              <a:t>obsáhlejší, abstraktnější</a:t>
            </a:r>
          </a:p>
          <a:p>
            <a:pPr lvl="1"/>
            <a:r>
              <a:rPr lang="cs-CZ" dirty="0"/>
              <a:t>může být potřebné ji rozložit na více specifických otázek (možné až v průběhu rešerše tématu)</a:t>
            </a:r>
          </a:p>
          <a:p>
            <a:r>
              <a:rPr lang="cs-CZ" dirty="0">
                <a:solidFill>
                  <a:srgbClr val="C00000"/>
                </a:solidFill>
              </a:rPr>
              <a:t>specifická výzkumná otázka</a:t>
            </a:r>
          </a:p>
          <a:p>
            <a:pPr lvl="1"/>
            <a:r>
              <a:rPr lang="cs-CZ" dirty="0"/>
              <a:t>lze ji přímo zodpovědět</a:t>
            </a:r>
          </a:p>
          <a:p>
            <a:pPr lvl="1"/>
            <a:r>
              <a:rPr lang="cs-CZ" dirty="0"/>
              <a:t>ukazuje na data potřebná k jejich zodpovězení</a:t>
            </a:r>
          </a:p>
          <a:p>
            <a:pPr lvl="1"/>
            <a:r>
              <a:rPr lang="cs-CZ" dirty="0"/>
              <a:t>integrace odpovědí na stanovené specifické VO → odpověď na obecnou VO</a:t>
            </a:r>
          </a:p>
          <a:p>
            <a:r>
              <a:rPr lang="cs-CZ" dirty="0"/>
              <a:t> </a:t>
            </a:r>
            <a:r>
              <a:rPr lang="cs-CZ" dirty="0">
                <a:solidFill>
                  <a:srgbClr val="C00000"/>
                </a:solidFill>
              </a:rPr>
              <a:t>otázka při sběru dat </a:t>
            </a:r>
            <a:r>
              <a:rPr lang="cs-CZ" dirty="0"/>
              <a:t>(např. otázky v dotazníku)</a:t>
            </a:r>
          </a:p>
        </p:txBody>
      </p:sp>
    </p:spTree>
    <p:extLst>
      <p:ext uri="{BB962C8B-B14F-4D97-AF65-F5344CB8AC3E}">
        <p14:creationId xmlns:p14="http://schemas.microsoft.com/office/powerpoint/2010/main" val="3731995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F9D853-A95D-49A4-A731-FA8164F01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83CFED-ADA4-488D-9E48-1129B178A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solidFill>
                  <a:srgbClr val="C00000"/>
                </a:solidFill>
              </a:rPr>
              <a:t>Jak </a:t>
            </a:r>
            <a:r>
              <a:rPr lang="cs-CZ" dirty="0">
                <a:solidFill>
                  <a:srgbClr val="C00000"/>
                </a:solidFill>
              </a:rPr>
              <a:t>/ </a:t>
            </a:r>
            <a:r>
              <a:rPr lang="cs-CZ" i="1" dirty="0">
                <a:solidFill>
                  <a:srgbClr val="C00000"/>
                </a:solidFill>
              </a:rPr>
              <a:t>Jaký? </a:t>
            </a:r>
            <a:r>
              <a:rPr lang="cs-CZ" dirty="0"/>
              <a:t>(většinou cílem deskripce, ale může být i vysvětlení - např. </a:t>
            </a:r>
            <a:r>
              <a:rPr lang="cs-CZ" i="1" dirty="0"/>
              <a:t>jaký </a:t>
            </a:r>
            <a:r>
              <a:rPr lang="cs-CZ" dirty="0"/>
              <a:t>je vztah mezi proměnnými)</a:t>
            </a:r>
          </a:p>
          <a:p>
            <a:r>
              <a:rPr lang="cs-CZ" i="1" dirty="0">
                <a:solidFill>
                  <a:srgbClr val="C00000"/>
                </a:solidFill>
              </a:rPr>
              <a:t>Proč?</a:t>
            </a:r>
            <a:r>
              <a:rPr lang="cs-CZ" i="1" dirty="0"/>
              <a:t> </a:t>
            </a:r>
            <a:r>
              <a:rPr lang="cs-CZ" dirty="0"/>
              <a:t>(cílem vysvětlení, kauzální vztah - tvorba/testování teorie)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i="1" dirty="0"/>
              <a:t>kvalitativní </a:t>
            </a:r>
            <a:r>
              <a:rPr lang="cs-CZ" dirty="0"/>
              <a:t>VO - prozkoumaní fenoménu x </a:t>
            </a:r>
            <a:r>
              <a:rPr lang="cs-CZ" i="1" dirty="0"/>
              <a:t>kvantitativní </a:t>
            </a:r>
            <a:r>
              <a:rPr lang="cs-CZ" dirty="0"/>
              <a:t>- vztah mezi proměnnými</a:t>
            </a:r>
          </a:p>
          <a:p>
            <a:pPr lvl="1"/>
            <a:r>
              <a:rPr lang="cs-CZ" dirty="0"/>
              <a:t>Výzkumná otázka vs. hypotéza</a:t>
            </a:r>
          </a:p>
        </p:txBody>
      </p:sp>
    </p:spTree>
    <p:extLst>
      <p:ext uri="{BB962C8B-B14F-4D97-AF65-F5344CB8AC3E}">
        <p14:creationId xmlns:p14="http://schemas.microsoft.com/office/powerpoint/2010/main" val="4131599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C0D02E-0125-420C-B416-75FA50A71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NAPSAT DOBROU</a:t>
            </a:r>
            <a:br>
              <a:rPr lang="cs-CZ" dirty="0"/>
            </a:br>
            <a:r>
              <a:rPr lang="cs-CZ" dirty="0"/>
              <a:t>VÝZKUMNOU OTÁZKU?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EACC9E-4629-4084-96F5-F7FD0453F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3 kroky k vytvoření výzkumné otázky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 čem píšete (pojmenování projektu) - Píšu o tématu </a:t>
            </a:r>
            <a:r>
              <a:rPr lang="cs-CZ" dirty="0" err="1"/>
              <a:t>xxx</a:t>
            </a:r>
            <a:r>
              <a:rPr lang="cs-CZ" dirty="0"/>
              <a:t>...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co o něm nevíte - ... protože chci zjistit xxx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co chcete, aby čtenář věděl a zajímalo ho to (motivace -</a:t>
            </a:r>
            <a:r>
              <a:rPr lang="cs-CZ" dirty="0"/>
              <a:t> „So </a:t>
            </a:r>
            <a:r>
              <a:rPr lang="cs-CZ" dirty="0" err="1"/>
              <a:t>What</a:t>
            </a:r>
            <a:r>
              <a:rPr lang="cs-CZ" dirty="0"/>
              <a:t>?“ otázka) - „abych pomohl čtenáři lépe pochopit...“</a:t>
            </a:r>
          </a:p>
          <a:p>
            <a:pPr lvl="1"/>
            <a:r>
              <a:rPr lang="cs-CZ" dirty="0"/>
              <a:t>otázka vysvětlující, proč se ptáme na otázku č. 2</a:t>
            </a:r>
          </a:p>
        </p:txBody>
      </p:sp>
    </p:spTree>
    <p:extLst>
      <p:ext uri="{BB962C8B-B14F-4D97-AF65-F5344CB8AC3E}">
        <p14:creationId xmlns:p14="http://schemas.microsoft.com/office/powerpoint/2010/main" val="3121703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185A2-1D93-4CC3-8FAE-22BC19F41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3112A5-B050-4501-8D0B-5936C4077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Píšu o džihádistické video propagandě v zemích Západu,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protože mě zajímá jaké ideje potenciálním rekrutům nabízí,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abych pomohl/a čtenáři lépe pochopit, proč se mladí muži v západním světě radikalizují.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i="1" dirty="0"/>
              <a:t>Jaké typy argumentů jsou využívány v džihádistické video propagandě za účelem </a:t>
            </a:r>
            <a:r>
              <a:rPr lang="cs-CZ" i="1" dirty="0" err="1"/>
              <a:t>rekrutace</a:t>
            </a:r>
            <a:r>
              <a:rPr lang="cs-CZ" i="1" dirty="0"/>
              <a:t> v západních zemích?</a:t>
            </a:r>
            <a:endParaRPr lang="cs-CZ" dirty="0"/>
          </a:p>
        </p:txBody>
      </p:sp>
      <p:sp>
        <p:nvSpPr>
          <p:cNvPr id="4" name="Šipka: dolů 3">
            <a:extLst>
              <a:ext uri="{FF2B5EF4-FFF2-40B4-BE49-F238E27FC236}">
                <a16:creationId xmlns:a16="http://schemas.microsoft.com/office/drawing/2014/main" id="{7DD7EAAD-9D8B-4E77-8D9A-162A192247CA}"/>
              </a:ext>
            </a:extLst>
          </p:cNvPr>
          <p:cNvSpPr/>
          <p:nvPr/>
        </p:nvSpPr>
        <p:spPr>
          <a:xfrm>
            <a:off x="5707626" y="3672348"/>
            <a:ext cx="388374" cy="7374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018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>
            <a:extLst>
              <a:ext uri="{FF2B5EF4-FFF2-40B4-BE49-F238E27FC236}">
                <a16:creationId xmlns:a16="http://schemas.microsoft.com/office/drawing/2014/main" id="{7013A21A-6440-4CD4-9FC7-9EB2C7020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8C0CB5FE-AB91-41F5-B8CB-118839D009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7720" y="960240"/>
            <a:ext cx="6918816" cy="493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778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B391A9-6461-43AC-BDDD-21E6F38EC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cs-CZ"/>
              <a:t>JAK NAPSAT DOBROU</a:t>
            </a:r>
            <a:br>
              <a:rPr lang="cs-CZ"/>
            </a:br>
            <a:r>
              <a:rPr lang="cs-CZ"/>
              <a:t>VÝZKUMNOU OTÁZKU: KRITÉRIA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128057-BADB-4306-BB8E-684EEC2FC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Je zajímaví a důležitá – pro vás, akademiky, veřejnost…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splňuje </a:t>
            </a:r>
            <a:r>
              <a:rPr lang="cs-CZ" u="sng" dirty="0"/>
              <a:t>empirické kritérium </a:t>
            </a:r>
            <a:r>
              <a:rPr lang="cs-CZ" dirty="0"/>
              <a:t>- je jasné, jaká data jsou potřeba k jejímu zodpovězení (jednoznačná a zaměřená)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u="sng" dirty="0"/>
              <a:t>krátká</a:t>
            </a:r>
            <a:r>
              <a:rPr lang="cs-CZ" dirty="0"/>
              <a:t> (obvykle jedna věta, pokud víc, pak pravděpodobně bude třeba více otázek)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ptá se přesně na to, </a:t>
            </a:r>
            <a:r>
              <a:rPr lang="pl-PL" u="sng" dirty="0"/>
              <a:t>co chce zodpovědět </a:t>
            </a:r>
            <a:r>
              <a:rPr lang="pl-PL" dirty="0"/>
              <a:t>(ani méně, ani více)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u="sng" dirty="0"/>
              <a:t>není normativní </a:t>
            </a:r>
            <a:r>
              <a:rPr lang="cs-CZ" dirty="0"/>
              <a:t>(Má se... / Je dobré... / Je spravedlivé... ?)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u="sng" dirty="0"/>
              <a:t>nedá se </a:t>
            </a:r>
            <a:r>
              <a:rPr lang="pt-BR" dirty="0"/>
              <a:t>na ni </a:t>
            </a:r>
            <a:r>
              <a:rPr lang="pt-BR" u="sng" dirty="0"/>
              <a:t>odpovědět ANO / NE </a:t>
            </a:r>
            <a:r>
              <a:rPr lang="pt-BR" dirty="0"/>
              <a:t>(výjimky – explorativní</a:t>
            </a:r>
            <a:r>
              <a:rPr lang="cs-CZ" dirty="0"/>
              <a:t> výzkum)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u="sng" dirty="0"/>
              <a:t>odpověď </a:t>
            </a:r>
            <a:r>
              <a:rPr lang="cs-CZ" dirty="0"/>
              <a:t>na </a:t>
            </a:r>
            <a:r>
              <a:rPr lang="cs-CZ" u="sng" dirty="0"/>
              <a:t>ni není </a:t>
            </a:r>
            <a:r>
              <a:rPr lang="cs-CZ" dirty="0"/>
              <a:t>dopředu </a:t>
            </a:r>
            <a:r>
              <a:rPr lang="cs-CZ" u="sng" dirty="0"/>
              <a:t>známá</a:t>
            </a:r>
            <a:r>
              <a:rPr lang="cs-CZ" dirty="0"/>
              <a:t> / banální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je </a:t>
            </a:r>
            <a:r>
              <a:rPr lang="cs-CZ" u="sng" dirty="0"/>
              <a:t>zakotvená</a:t>
            </a:r>
            <a:r>
              <a:rPr lang="cs-CZ" dirty="0"/>
              <a:t> v existující </a:t>
            </a:r>
            <a:r>
              <a:rPr lang="cs-CZ" u="sng" dirty="0"/>
              <a:t>literatuře</a:t>
            </a:r>
            <a:r>
              <a:rPr lang="cs-CZ" dirty="0"/>
              <a:t> (výzkumu)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u="sng" dirty="0"/>
              <a:t>obstojí „So </a:t>
            </a:r>
            <a:r>
              <a:rPr lang="cs-CZ" u="sng" dirty="0" err="1"/>
              <a:t>What</a:t>
            </a:r>
            <a:r>
              <a:rPr lang="cs-CZ" u="sng" dirty="0"/>
              <a:t>?“ </a:t>
            </a:r>
            <a:r>
              <a:rPr lang="cs-CZ" u="sng" dirty="0" err="1"/>
              <a:t>kritérieum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342797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529F22-1A16-4FB9-AA99-0BFA7E2B9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obsah 5" descr="Obsah obrázku snímek obrazovky, pták&#10;&#10;Popis byl vytvořen automaticky">
            <a:extLst>
              <a:ext uri="{FF2B5EF4-FFF2-40B4-BE49-F238E27FC236}">
                <a16:creationId xmlns:a16="http://schemas.microsoft.com/office/drawing/2014/main" id="{73C30F46-02AD-47B5-8C70-BD727C95B03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47800" y="2998561"/>
            <a:ext cx="4645025" cy="1473653"/>
          </a:xfrm>
        </p:spPr>
      </p:pic>
      <p:pic>
        <p:nvPicPr>
          <p:cNvPr id="8" name="Zástupný obsah 7" descr="Obsah obrázku snímek obrazovky&#10;&#10;Popis byl vytvořen automaticky">
            <a:extLst>
              <a:ext uri="{FF2B5EF4-FFF2-40B4-BE49-F238E27FC236}">
                <a16:creationId xmlns:a16="http://schemas.microsoft.com/office/drawing/2014/main" id="{0874B447-CF19-4B93-AD6E-DDF5A0FA5C9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092720" y="2366771"/>
            <a:ext cx="3286584" cy="2743583"/>
          </a:xfrm>
        </p:spPr>
      </p:pic>
    </p:spTree>
    <p:extLst>
      <p:ext uri="{BB962C8B-B14F-4D97-AF65-F5344CB8AC3E}">
        <p14:creationId xmlns:p14="http://schemas.microsoft.com/office/powerpoint/2010/main" val="3163297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D23BE0-9C1B-464A-BA8E-59D07F174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VÝZKUMNÁ OTÁZKA</a:t>
            </a:r>
            <a:br>
              <a:rPr lang="cs-CZ" dirty="0"/>
            </a:br>
            <a:r>
              <a:rPr lang="cs-CZ" dirty="0"/>
              <a:t>DŮLEŽITÁ?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1B3CE1-4224-4E3E-AAC8-8A66BC729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3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986861-5C28-4C20-ADFD-2F4AEE170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cs-CZ" dirty="0"/>
              <a:t>PROČ JE VÝZKUMNÁ OTÁZKA</a:t>
            </a:r>
            <a:br>
              <a:rPr lang="cs-CZ" dirty="0"/>
            </a:br>
            <a:r>
              <a:rPr lang="cs-CZ" dirty="0"/>
              <a:t>DŮLEŽITÁ?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735511-087B-492C-920A-9C14F5FB4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udává směřování výzkumu (všechny fáze)</a:t>
            </a:r>
          </a:p>
          <a:p>
            <a:r>
              <a:rPr lang="cs-CZ" dirty="0"/>
              <a:t>ukazuje jaká data sbírat</a:t>
            </a:r>
          </a:p>
          <a:p>
            <a:r>
              <a:rPr lang="cs-CZ" dirty="0"/>
              <a:t>vede k výběru metody (otázka CO předchází otázku JAK)</a:t>
            </a:r>
          </a:p>
          <a:p>
            <a:pPr lvl="1"/>
            <a:r>
              <a:rPr lang="cs-CZ" dirty="0"/>
              <a:t>kvantitativní x kvalitativní - rozhoduje o tom VO, ne téma!</a:t>
            </a:r>
          </a:p>
          <a:p>
            <a:pPr lvl="2"/>
            <a:r>
              <a:rPr lang="cs-CZ" dirty="0"/>
              <a:t>Většinu témat můžeme zkoumat obě způsoby, rozhoduje tedy to, co přesně nás bude zajímat</a:t>
            </a:r>
          </a:p>
          <a:p>
            <a:pPr lvl="1"/>
            <a:r>
              <a:rPr lang="cs-CZ" dirty="0"/>
              <a:t>před formulací VO třeba vědět, jaký přístup použiji (případně v průběhu reformuluji VO)</a:t>
            </a:r>
          </a:p>
        </p:txBody>
      </p:sp>
    </p:spTree>
    <p:extLst>
      <p:ext uri="{BB962C8B-B14F-4D97-AF65-F5344CB8AC3E}">
        <p14:creationId xmlns:p14="http://schemas.microsoft.com/office/powerpoint/2010/main" val="2751338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A03C74-C57B-418D-A9DC-D4E12F144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VÝZKUMNÉHO</a:t>
            </a:r>
            <a:br>
              <a:rPr lang="cs-CZ" dirty="0"/>
            </a:br>
            <a:r>
              <a:rPr lang="cs-CZ" dirty="0"/>
              <a:t>PROCESU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0C4606-544B-44A7-BFF4-11AF7570F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výzkumná oblast → výzkumné téma → specifické téma → výzkumná otázka</a:t>
            </a:r>
          </a:p>
        </p:txBody>
      </p:sp>
    </p:spTree>
    <p:extLst>
      <p:ext uri="{BB962C8B-B14F-4D97-AF65-F5344CB8AC3E}">
        <p14:creationId xmlns:p14="http://schemas.microsoft.com/office/powerpoint/2010/main" val="3832416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C6F198E-F7A1-4125-910D-641C0C2A7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7C3A25-D9A7-4F2D-B44C-FA8EB24C7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7"/>
            <a:ext cx="10905067" cy="55668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1B91412D-9C32-4C86-9E4E-43C0B1E11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1075" y="1128098"/>
            <a:ext cx="6437215" cy="4598011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8E8515E-B8C8-482A-A9B5-CE57BC080A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578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CDCA1-222E-42C6-86EC-5C65509DC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VÝZKUMNÉHO</a:t>
            </a:r>
            <a:br>
              <a:rPr lang="cs-CZ" dirty="0"/>
            </a:br>
            <a:r>
              <a:rPr lang="cs-CZ" dirty="0"/>
              <a:t>PROCESU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93FE80-3C1F-4DBC-AC88-2055022E4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3"/>
            <a:ext cx="9603275" cy="1656616"/>
          </a:xfrm>
        </p:spPr>
        <p:txBody>
          <a:bodyPr/>
          <a:lstStyle/>
          <a:p>
            <a:r>
              <a:rPr lang="cs-CZ" dirty="0"/>
              <a:t>• výzkumná oblast → výzkumné téma → specifické téma → výzkumná otázka</a:t>
            </a:r>
          </a:p>
          <a:p>
            <a:r>
              <a:rPr lang="cs-CZ" dirty="0"/>
              <a:t>• výzkumný problém x výzkumná otázka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A8B6612-127C-4713-BD57-36D1E6C53C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5784" y="2954215"/>
            <a:ext cx="8166216" cy="318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223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35CA5-FD0F-43F0-A8C1-5E1AEFBDB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B0AE35-B9A3-4BEB-A899-092624D54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výzkumná oblast → výzkumné téma → specifické téma → výzkumná otázka </a:t>
            </a:r>
          </a:p>
          <a:p>
            <a:r>
              <a:rPr lang="cs-CZ" dirty="0"/>
              <a:t>výzkumný problém x výzkumná otázka </a:t>
            </a:r>
          </a:p>
          <a:p>
            <a:r>
              <a:rPr lang="cs-CZ" dirty="0"/>
              <a:t>praktický (nežádoucí důsledky) x výzkumný problém (něco nevíme, něčemu nerozumíme)</a:t>
            </a:r>
          </a:p>
          <a:p>
            <a:r>
              <a:rPr lang="cs-CZ" dirty="0"/>
              <a:t>základní otázky vedoucí výzkum: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C00000"/>
                </a:solidFill>
              </a:rPr>
              <a:t>CO?</a:t>
            </a:r>
            <a:r>
              <a:rPr lang="cs-CZ" dirty="0"/>
              <a:t> (jakou otázku/y výzkum zodpoví)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rgbClr val="C00000"/>
                </a:solidFill>
              </a:rPr>
              <a:t>JAK? </a:t>
            </a:r>
            <a:r>
              <a:rPr lang="pl-PL" dirty="0"/>
              <a:t>(jak výzkum otázku/y zodpoví)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C00000"/>
                </a:solidFill>
              </a:rPr>
              <a:t>PROČ? </a:t>
            </a:r>
            <a:r>
              <a:rPr lang="cs-CZ" dirty="0"/>
              <a:t>(za jakým účelem provádíme výzkum)</a:t>
            </a:r>
          </a:p>
        </p:txBody>
      </p:sp>
    </p:spTree>
    <p:extLst>
      <p:ext uri="{BB962C8B-B14F-4D97-AF65-F5344CB8AC3E}">
        <p14:creationId xmlns:p14="http://schemas.microsoft.com/office/powerpoint/2010/main" val="210812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15BCAA-33F9-4ACD-AC78-F23253C72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HIERARCHIE KONCEPTŮ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CC63EC-4BFA-4628-A927-CD40718BB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4344537" cy="3450613"/>
          </a:xfrm>
        </p:spPr>
        <p:txBody>
          <a:bodyPr anchor="ctr">
            <a:normAutofit/>
          </a:bodyPr>
          <a:lstStyle/>
          <a:p>
            <a:r>
              <a:rPr lang="cs-CZ" dirty="0"/>
              <a:t>5 úrovní konceptů a otázek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výzkumná oblast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výzkumné téma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obecné výzkumné otázky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specifické výzkumné otázky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otázky při sběru dat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1B7DDA1-A196-4D13-B0D6-72455152A351}"/>
              </a:ext>
            </a:extLst>
          </p:cNvPr>
          <p:cNvSpPr txBox="1"/>
          <p:nvPr/>
        </p:nvSpPr>
        <p:spPr>
          <a:xfrm>
            <a:off x="6577781" y="2212258"/>
            <a:ext cx="212376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Abstraktní</a:t>
            </a:r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r>
              <a:rPr lang="cs-CZ" dirty="0"/>
              <a:t>Konkrétní</a:t>
            </a:r>
          </a:p>
        </p:txBody>
      </p:sp>
      <p:sp>
        <p:nvSpPr>
          <p:cNvPr id="5" name="Šipka: dolů 4">
            <a:extLst>
              <a:ext uri="{FF2B5EF4-FFF2-40B4-BE49-F238E27FC236}">
                <a16:creationId xmlns:a16="http://schemas.microsoft.com/office/drawing/2014/main" id="{B8546DE5-2ACC-4ECF-92C6-EE5EC0EAB6C4}"/>
              </a:ext>
            </a:extLst>
          </p:cNvPr>
          <p:cNvSpPr/>
          <p:nvPr/>
        </p:nvSpPr>
        <p:spPr>
          <a:xfrm>
            <a:off x="7285703" y="2698955"/>
            <a:ext cx="678426" cy="20057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6737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62C9703D-C8F9-44AD-A7C0-C2F3871F8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4" descr="Table 1 &#10;Advice on how to construct a research puzzle &#10;Towards a recipe for constructing research puzzles &#10;1. Make distinctions to narrow down your interest from a topic to an approximation of a research puzzle &#10;2. Explicate the motives and preconceptions underlying your interest in an issue &#10;3. Approach your topic as a political science puzzle, rather than just a political problem &#10;4. Since knowledge is necessary for constructing a research puzzle, read broadly in fields related to your &#10;problem area &#10;5. Make sure your research aims to produce new knowledge &#10;6. If the empirical record can be interpreted as conforming to existing assumptions, it is not clear why &#10;further research is necessary &#10;7. A gap in previous research is a necessary, but insufficient, argument for new research &#10;8. Problematize the often commonsensical assumptions on which previous knowledge is based &#10;9. The bigger the target, the greater the potential contribution, so determine whether your observation is a &#10;case of a wider phenomenon &#10;10. Clari$' to what theory, explanation, or interpretation your own thesis would be counterintuitive &#10;11. Construct a clear research puzzle using the puzzle formula 'why x despite y' &#10;12. Pinpoint a research puzzle early in the research process, but be prepared to find other potentially more &#10;significant problems — possibly at higher levels of abstraction — as your knowledge expands ">
            <a:extLst>
              <a:ext uri="{FF2B5EF4-FFF2-40B4-BE49-F238E27FC236}">
                <a16:creationId xmlns:a16="http://schemas.microsoft.com/office/drawing/2014/main" id="{818F5513-12CE-441F-930E-701CE5E8A7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90663" y="187267"/>
            <a:ext cx="6410673" cy="5785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6ED4575E-BBDC-4FF8-9F2E-5EA27D15A4D9}"/>
              </a:ext>
            </a:extLst>
          </p:cNvPr>
          <p:cNvSpPr txBox="1"/>
          <p:nvPr/>
        </p:nvSpPr>
        <p:spPr>
          <a:xfrm>
            <a:off x="9492327" y="5470109"/>
            <a:ext cx="2058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Příklad</a:t>
            </a:r>
            <a:r>
              <a:rPr lang="cs-CZ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5464306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2881</TotalTime>
  <Words>706</Words>
  <Application>Microsoft Office PowerPoint</Application>
  <PresentationFormat>Widescreen</PresentationFormat>
  <Paragraphs>88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Gill Sans MT</vt:lpstr>
      <vt:lpstr>Wingdings</vt:lpstr>
      <vt:lpstr>Galerie</vt:lpstr>
      <vt:lpstr>Výzkumné otázky - seminář</vt:lpstr>
      <vt:lpstr>PROČ JE VÝZKUMNÁ OTÁZKA DŮLEŽITÁ?</vt:lpstr>
      <vt:lpstr>PROČ JE VÝZKUMNÁ OTÁZKA DŮLEŽITÁ?</vt:lpstr>
      <vt:lpstr>PLÁNOVÁNÍ VÝZKUMNÉHO PROCESU</vt:lpstr>
      <vt:lpstr>PowerPoint Presentation</vt:lpstr>
      <vt:lpstr>PLÁNOVÁNÍ VÝZKUMNÉHO PROCESU</vt:lpstr>
      <vt:lpstr>PowerPoint Presentation</vt:lpstr>
      <vt:lpstr>HIERARCHIE KONCEPTŮ</vt:lpstr>
      <vt:lpstr>PowerPoint Presentation</vt:lpstr>
      <vt:lpstr>PowerPoint Presentation</vt:lpstr>
      <vt:lpstr>TYPY VÝZKUMNÝCH OTÁZEK</vt:lpstr>
      <vt:lpstr>PowerPoint Presentation</vt:lpstr>
      <vt:lpstr>JAK NAPSAT DOBROU VÝZKUMNOU OTÁZKU?</vt:lpstr>
      <vt:lpstr>PowerPoint Presentation</vt:lpstr>
      <vt:lpstr>PowerPoint Presentation</vt:lpstr>
      <vt:lpstr>JAK NAPSAT DOBROU VÝZKUMNOU OTÁZKU: KRITÉRIA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Výzkumné otázky seminář</dc:title>
  <dc:creator>PS</dc:creator>
  <cp:lastModifiedBy>Jakub Drmola</cp:lastModifiedBy>
  <cp:revision>3</cp:revision>
  <dcterms:created xsi:type="dcterms:W3CDTF">2019-11-17T18:25:00Z</dcterms:created>
  <dcterms:modified xsi:type="dcterms:W3CDTF">2021-11-19T11:30:53Z</dcterms:modified>
</cp:coreProperties>
</file>