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gif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7" r:id="rId3"/>
    <p:sldId id="293" r:id="rId4"/>
    <p:sldId id="275" r:id="rId5"/>
    <p:sldId id="268" r:id="rId6"/>
    <p:sldId id="258" r:id="rId7"/>
    <p:sldId id="273" r:id="rId8"/>
    <p:sldId id="276" r:id="rId9"/>
    <p:sldId id="309" r:id="rId10"/>
    <p:sldId id="277" r:id="rId11"/>
    <p:sldId id="270" r:id="rId12"/>
    <p:sldId id="274" r:id="rId13"/>
    <p:sldId id="285" r:id="rId14"/>
    <p:sldId id="287" r:id="rId15"/>
    <p:sldId id="284" r:id="rId16"/>
    <p:sldId id="271" r:id="rId17"/>
    <p:sldId id="288" r:id="rId18"/>
    <p:sldId id="289" r:id="rId19"/>
    <p:sldId id="278" r:id="rId20"/>
    <p:sldId id="294" r:id="rId21"/>
    <p:sldId id="266" r:id="rId22"/>
    <p:sldId id="296" r:id="rId23"/>
    <p:sldId id="298" r:id="rId24"/>
    <p:sldId id="306" r:id="rId25"/>
    <p:sldId id="301" r:id="rId26"/>
    <p:sldId id="279" r:id="rId27"/>
    <p:sldId id="297" r:id="rId28"/>
    <p:sldId id="295" r:id="rId29"/>
    <p:sldId id="299" r:id="rId30"/>
    <p:sldId id="291" r:id="rId31"/>
    <p:sldId id="286" r:id="rId32"/>
    <p:sldId id="281" r:id="rId33"/>
    <p:sldId id="302" r:id="rId34"/>
    <p:sldId id="282" r:id="rId35"/>
    <p:sldId id="263" r:id="rId36"/>
    <p:sldId id="267" r:id="rId37"/>
    <p:sldId id="303" r:id="rId38"/>
    <p:sldId id="280" r:id="rId39"/>
    <p:sldId id="264" r:id="rId40"/>
    <p:sldId id="304" r:id="rId41"/>
    <p:sldId id="305" r:id="rId42"/>
    <p:sldId id="257" r:id="rId43"/>
    <p:sldId id="283" r:id="rId44"/>
    <p:sldId id="272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Burda" initials="RB" lastIdx="2" clrIdx="0">
    <p:extLst>
      <p:ext uri="{19B8F6BF-5375-455C-9EA6-DF929625EA0E}">
        <p15:presenceInfo xmlns:p15="http://schemas.microsoft.com/office/powerpoint/2012/main" userId="d5a97d108a3745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5768" autoAdjust="0"/>
  </p:normalViewPr>
  <p:slideViewPr>
    <p:cSldViewPr snapToGrid="0">
      <p:cViewPr varScale="1">
        <p:scale>
          <a:sx n="109" d="100"/>
          <a:sy n="109" d="100"/>
        </p:scale>
        <p:origin x="74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4T21:29:08.352" idx="2">
    <p:pos x="7051" y="205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378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place/Mali" TargetMode="External"/><Relationship Id="rId3" Type="http://schemas.openxmlformats.org/officeDocument/2006/relationships/hyperlink" Target="https://www.thenationalnews.com/mali-coup-shows-arab-spring-instability-bleeds-over-borders-1.357500" TargetMode="External"/><Relationship Id="rId7" Type="http://schemas.openxmlformats.org/officeDocument/2006/relationships/hyperlink" Target="https://www.clingendael.org/sites/default/files/pdfs/The_roots_of_Malis_conflict.pdf" TargetMode="External"/><Relationship Id="rId2" Type="http://schemas.openxmlformats.org/officeDocument/2006/relationships/hyperlink" Target="https://www.files.ethz.ch/isn/105917/PAPER19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politicsreview.com/articles/11922/the-origins-and-consequences-of-tuareg-nationalism" TargetMode="External"/><Relationship Id="rId5" Type="http://schemas.openxmlformats.org/officeDocument/2006/relationships/hyperlink" Target="https://pure.diis.dk/ws/files/58183/RP2013_33_MALI_Signe_marie_cold_ravnkilde_web.pdf" TargetMode="External"/><Relationship Id="rId4" Type="http://schemas.openxmlformats.org/officeDocument/2006/relationships/hyperlink" Target="https://www.dw.com/en/the-interests-behind-frances-intervention-in-mali/a-16523792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w.com/en/timeline-of-the-crisis-in-mali/a-18453016" TargetMode="External"/><Relationship Id="rId3" Type="http://schemas.openxmlformats.org/officeDocument/2006/relationships/hyperlink" Target="http://thinkafricapress.com/mali/causes-uprising-northern-mali-tuareg" TargetMode="External"/><Relationship Id="rId7" Type="http://schemas.openxmlformats.org/officeDocument/2006/relationships/hyperlink" Target="http://www.economist.com/blogs/charlemagne/2013/01/french-foreign-policy" TargetMode="External"/><Relationship Id="rId12" Type="http://schemas.openxmlformats.org/officeDocument/2006/relationships/hyperlink" Target="https://www.aljazeera.com/features/2013/1/17/making-sense-of-malis-armed-groups" TargetMode="External"/><Relationship Id="rId2" Type="http://schemas.openxmlformats.org/officeDocument/2006/relationships/hyperlink" Target="https://www.refworld.org/docid/589d9f39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.archive.org/web/20150114221944/http:/af.reuters.com/article/libyaNews/idAFL5E8CV5ZF20120202" TargetMode="External"/><Relationship Id="rId11" Type="http://schemas.openxmlformats.org/officeDocument/2006/relationships/hyperlink" Target="https://www.thenewhumanitarian.org/report/95252/mali-timeline-northern-conflict" TargetMode="External"/><Relationship Id="rId5" Type="http://schemas.openxmlformats.org/officeDocument/2006/relationships/hyperlink" Target="https://www.oecd.org/swac/maps/11-population-North-Mali.pdf" TargetMode="External"/><Relationship Id="rId10" Type="http://schemas.openxmlformats.org/officeDocument/2006/relationships/hyperlink" Target="https://www.thenewhumanitarian.org/report/95186/briefing-war-and-peace-%E2%80%93-mali-repeats-cycle" TargetMode="External"/><Relationship Id="rId4" Type="http://schemas.openxmlformats.org/officeDocument/2006/relationships/hyperlink" Target="https://www.nationalgeographic.org/encyclopedia/mansa-musa-musa-i-mali/" TargetMode="External"/><Relationship Id="rId9" Type="http://schemas.openxmlformats.org/officeDocument/2006/relationships/hyperlink" Target="https://www.jstor.org/stable/resrep11807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imrap-mali.org/wp-content/uploads/2020/12/MINUSMA_600X360-removebg-preview.png" TargetMode="External"/><Relationship Id="rId13" Type="http://schemas.openxmlformats.org/officeDocument/2006/relationships/hyperlink" Target="https://i.dailymail.co.uk/1/2017/07/29/17/wire-1045285-1501345927-338_634x419.jpg" TargetMode="External"/><Relationship Id="rId3" Type="http://schemas.openxmlformats.org/officeDocument/2006/relationships/hyperlink" Target="https://geographical.co.uk/media/k2/items/cache/684b53009a7daa842df276f8805f9df6_XL.jpg" TargetMode="External"/><Relationship Id="rId7" Type="http://schemas.openxmlformats.org/officeDocument/2006/relationships/hyperlink" Target="https://s.france24.com/media/display/93921094-6b50-11eb-aca4-005056bf87d6/e76cd5d31b4b72002aa6155412c81b65dc9036ca.jpg" TargetMode="External"/><Relationship Id="rId12" Type="http://schemas.openxmlformats.org/officeDocument/2006/relationships/hyperlink" Target="https://ent.siteintelgroup.com/images/2014/08/agghaly.jpg" TargetMode="External"/><Relationship Id="rId2" Type="http://schemas.openxmlformats.org/officeDocument/2006/relationships/hyperlink" Target="https://qph.fs.quoracdn.net/main-qimg-c91992f577bbfcf99ee51186ed7801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.rfi.fr/media/display/2c53f40a-0fcc-11ea-b81d-005056bf7c53/w:980/p:16x9/OTAGES-MALI%20FLOUTTES_0.webp" TargetMode="External"/><Relationship Id="rId11" Type="http://schemas.openxmlformats.org/officeDocument/2006/relationships/hyperlink" Target="https://upload.wikimedia.org/wikipedia/commons/d/d6/COLLECTIE_TROPENMUSEUM_Tuareg_tijdens_het_verrichten_van_het_islamitisch_avondgebed_%28maghrib%29_TMnr_20010320.jpg" TargetMode="External"/><Relationship Id="rId5" Type="http://schemas.openxmlformats.org/officeDocument/2006/relationships/hyperlink" Target="https://img.favpng.com/23/21/1/national-movement-for-the-liberation-of-azawad-northern-mali-conflict-sahara-png-favpng-HKi28ZhwBLuMFsuYrWm7ErRGJ.jpg" TargetMode="External"/><Relationship Id="rId10" Type="http://schemas.openxmlformats.org/officeDocument/2006/relationships/hyperlink" Target="https://i1.wp.com/cms.sofrep.com/wp-content/uploads/2020/08/D9KUYJ_WsAEZ9oI.jpg?fit=1200%2C675&amp;ssl=1&amp;w=800" TargetMode="External"/><Relationship Id="rId4" Type="http://schemas.openxmlformats.org/officeDocument/2006/relationships/hyperlink" Target="https://media.nationalgeographic.org/assets/photos/184/085/8a7da6a0-469c-4d21-9eed-7d28cd388514.jpg" TargetMode="External"/><Relationship Id="rId9" Type="http://schemas.openxmlformats.org/officeDocument/2006/relationships/hyperlink" Target="http://media.menastream.com/2016/11/aqim-nov4_8.png" TargetMode="External"/><Relationship Id="rId14" Type="http://schemas.openxmlformats.org/officeDocument/2006/relationships/hyperlink" Target="https://s.france24.com/media/display/e7d40a6e-0ab2-11e9-a732-005056bff430/w:1280/p:16x9/mali%20rebels.web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země, exteriér&#10;&#10;Popis byl vytvořen automaticky">
            <a:extLst>
              <a:ext uri="{FF2B5EF4-FFF2-40B4-BE49-F238E27FC236}">
                <a16:creationId xmlns:a16="http://schemas.microsoft.com/office/drawing/2014/main" id="{DD137420-9151-47D1-8530-40276601C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51" b="3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08000"/>
            <a:ext cx="3845179" cy="454516"/>
          </a:xfrm>
        </p:spPr>
        <p:txBody>
          <a:bodyPr/>
          <a:lstStyle/>
          <a:p>
            <a:r>
              <a:rPr lang="cs-CZ" dirty="0"/>
              <a:t>Konflikt v Mali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03799F-B656-43D7-9FAD-74300DED8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378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336015-5300-4CC3-B8EB-8841B0228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7D9B90-6799-4436-9E50-0731B9404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2CE8462-34F4-4DA1-969E-2416BF28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Tuarežské povstání a začátek války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22AA2724-6A68-416A-BE9F-1FC25E876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Historie, počátky a aktéři</a:t>
            </a:r>
          </a:p>
        </p:txBody>
      </p:sp>
    </p:spTree>
    <p:extLst>
      <p:ext uri="{BB962C8B-B14F-4D97-AF65-F5344CB8AC3E}">
        <p14:creationId xmlns:p14="http://schemas.microsoft.com/office/powerpoint/2010/main" val="154528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717FA7-8C19-4BC3-8A6F-2086A9F10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8FD8AE-4EC0-4BA4-B114-7DFBB286C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1BE561-D062-480E-8797-68C38307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 v Mali – „Tuarežský problém“?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DE96A0-E980-48A8-AFBA-7C4273F8076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9988105" cy="4139998"/>
          </a:xfrm>
        </p:spPr>
        <p:txBody>
          <a:bodyPr/>
          <a:lstStyle/>
          <a:p>
            <a:r>
              <a:rPr lang="cs-CZ" dirty="0" err="1"/>
              <a:t>Kaocen</a:t>
            </a:r>
            <a:r>
              <a:rPr lang="cs-CZ" dirty="0"/>
              <a:t> revolt 1916-17 (</a:t>
            </a:r>
            <a:r>
              <a:rPr lang="cs-CZ" dirty="0" err="1"/>
              <a:t>The</a:t>
            </a:r>
            <a:r>
              <a:rPr lang="cs-CZ" dirty="0"/>
              <a:t> New </a:t>
            </a:r>
            <a:r>
              <a:rPr lang="cs-CZ" dirty="0" err="1"/>
              <a:t>Humanitarian</a:t>
            </a:r>
            <a:r>
              <a:rPr lang="cs-CZ" dirty="0"/>
              <a:t> 2012a)</a:t>
            </a:r>
          </a:p>
          <a:p>
            <a:pPr lvl="1"/>
            <a:endParaRPr lang="cs-CZ" dirty="0"/>
          </a:p>
          <a:p>
            <a:r>
              <a:rPr lang="en-US" dirty="0"/>
              <a:t>First Tuareg Rebellion </a:t>
            </a:r>
            <a:r>
              <a:rPr lang="cs-CZ" dirty="0"/>
              <a:t>neboli</a:t>
            </a:r>
            <a:r>
              <a:rPr lang="en-US" dirty="0"/>
              <a:t> </a:t>
            </a:r>
            <a:r>
              <a:rPr lang="en-US" dirty="0" err="1"/>
              <a:t>Alfellaga</a:t>
            </a:r>
            <a:r>
              <a:rPr lang="cs-CZ" dirty="0"/>
              <a:t> 1962-64 (</a:t>
            </a:r>
            <a:r>
              <a:rPr lang="cs-CZ" dirty="0" err="1"/>
              <a:t>The</a:t>
            </a:r>
            <a:r>
              <a:rPr lang="cs-CZ" dirty="0"/>
              <a:t> New </a:t>
            </a:r>
            <a:r>
              <a:rPr lang="cs-CZ" dirty="0" err="1"/>
              <a:t>Humanitarian</a:t>
            </a:r>
            <a:r>
              <a:rPr lang="cs-CZ" dirty="0"/>
              <a:t> 2012b)</a:t>
            </a:r>
          </a:p>
          <a:p>
            <a:pPr lvl="1"/>
            <a:endParaRPr lang="cs-CZ" dirty="0"/>
          </a:p>
          <a:p>
            <a:r>
              <a:rPr lang="cs-CZ" dirty="0"/>
              <a:t>Druhé (třetí) Tuarežské povstání 1990-95</a:t>
            </a:r>
          </a:p>
          <a:p>
            <a:pPr lvl="1"/>
            <a:endParaRPr lang="cs-CZ" dirty="0"/>
          </a:p>
          <a:p>
            <a:r>
              <a:rPr lang="cs-CZ" dirty="0"/>
              <a:t>Další povstání v letech 2007-09 a nejaktuálnější v roce 2012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09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8727C3-83BB-4B14-A4B4-83ABC2F814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57A533-1CFE-4948-A04A-CB27D1DA2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62CE48-9085-4094-B7D5-FB81E43D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0" y="720000"/>
            <a:ext cx="10703179" cy="451576"/>
          </a:xfrm>
        </p:spPr>
        <p:txBody>
          <a:bodyPr/>
          <a:lstStyle/>
          <a:p>
            <a:r>
              <a:rPr lang="cs-CZ" dirty="0"/>
              <a:t>Kořeny konfliktu v moderní historii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14B970-A6E3-4E7D-BA9C-C083FCEDAE4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753200" cy="4139998"/>
          </a:xfrm>
        </p:spPr>
        <p:txBody>
          <a:bodyPr/>
          <a:lstStyle/>
          <a:p>
            <a:r>
              <a:rPr lang="cs-CZ" dirty="0"/>
              <a:t>Historie povstání Tuaregů sahající až do 19. století, nejdříve proti francouzské nadvládě, později proti malijské vládě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Politické, ekonomické  a geografické problémy již od vzniku samostatného státu Mali v 60. letech, typické pro postkoloniální státy (Stewart 2013)</a:t>
            </a:r>
          </a:p>
          <a:p>
            <a:endParaRPr lang="cs-CZ" dirty="0"/>
          </a:p>
          <a:p>
            <a:r>
              <a:rPr lang="cs-CZ" dirty="0"/>
              <a:t>Po vojenském puči v roce 1968 na 23 let v podstatě policejní stát vedený generálem </a:t>
            </a:r>
            <a:r>
              <a:rPr lang="cs-CZ" dirty="0" err="1"/>
              <a:t>Moussa</a:t>
            </a:r>
            <a:r>
              <a:rPr lang="cs-CZ" dirty="0"/>
              <a:t> </a:t>
            </a:r>
            <a:r>
              <a:rPr lang="cs-CZ" dirty="0" err="1"/>
              <a:t>Traorém</a:t>
            </a:r>
            <a:r>
              <a:rPr lang="cs-CZ" dirty="0"/>
              <a:t> (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93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A15AF7-92E4-4875-B504-8B7ED24EED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5D789E-0889-4F5D-9B64-006A4CB1F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B51F6D-68AA-43BA-98B7-323DEF6B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varovné signály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4F7056-BCB4-4E94-80BC-2F738609174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Zvýšená aktivita AQIM kolem roku 2010 (unesení obyvatelé západních zemí)</a:t>
            </a:r>
          </a:p>
          <a:p>
            <a:pPr lvl="1"/>
            <a:endParaRPr lang="cs-CZ" dirty="0"/>
          </a:p>
          <a:p>
            <a:r>
              <a:rPr lang="cs-CZ" dirty="0"/>
              <a:t>Arabské jaro 2011</a:t>
            </a:r>
          </a:p>
          <a:p>
            <a:endParaRPr lang="cs-CZ" dirty="0"/>
          </a:p>
          <a:p>
            <a:r>
              <a:rPr lang="cs-CZ" dirty="0"/>
              <a:t>Vznik MNLA (Národní</a:t>
            </a:r>
            <a:br>
              <a:rPr lang="cs-CZ" dirty="0"/>
            </a:br>
            <a:r>
              <a:rPr lang="cs-CZ" dirty="0"/>
              <a:t>hnutí za osvobození </a:t>
            </a:r>
            <a:br>
              <a:rPr lang="cs-CZ" dirty="0"/>
            </a:br>
            <a:r>
              <a:rPr lang="cs-CZ" dirty="0" err="1"/>
              <a:t>Azavadu</a:t>
            </a:r>
            <a:r>
              <a:rPr lang="cs-CZ" dirty="0"/>
              <a:t>) 2011</a:t>
            </a:r>
            <a:endParaRPr lang="cs-CZ" sz="1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FC39270-6574-4F0A-A2F9-08D1F6FA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30" y="175818"/>
            <a:ext cx="5432665" cy="3051374"/>
          </a:xfrm>
          <a:prstGeom prst="rect">
            <a:avLst/>
          </a:prstGeom>
        </p:spPr>
      </p:pic>
      <p:pic>
        <p:nvPicPr>
          <p:cNvPr id="13" name="Obrázek 12" descr="Obsah obrázku osoba, exteriér, vystavit, atletika&#10;&#10;Popis byl vytvořen automaticky">
            <a:extLst>
              <a:ext uri="{FF2B5EF4-FFF2-40B4-BE49-F238E27FC236}">
                <a16:creationId xmlns:a16="http://schemas.microsoft.com/office/drawing/2014/main" id="{6EC3CF10-807A-4199-BF0E-3F4A2CC26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80" y="3320917"/>
            <a:ext cx="5164871" cy="29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9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50EFE4-973D-4729-8FF7-6246ABD4C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BD4A0-EBB3-4D4D-A1D9-73CECCFDA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7D3D44-709F-47EF-B416-81271AF8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Katalyzátory konfliktu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DFCEEF-3B0D-4B0A-87B2-560C5C3B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Arabské jaro – </a:t>
            </a:r>
            <a:r>
              <a:rPr lang="cs-CZ" dirty="0" err="1"/>
              <a:t>spillover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(Al </a:t>
            </a:r>
            <a:r>
              <a:rPr lang="cs-CZ" dirty="0" err="1"/>
              <a:t>Yafai</a:t>
            </a:r>
            <a:r>
              <a:rPr lang="cs-CZ" dirty="0"/>
              <a:t> 2012)</a:t>
            </a:r>
          </a:p>
          <a:p>
            <a:endParaRPr lang="cs-CZ" dirty="0"/>
          </a:p>
          <a:p>
            <a:r>
              <a:rPr lang="cs-CZ" dirty="0"/>
              <a:t>Pád </a:t>
            </a:r>
            <a:r>
              <a:rPr lang="cs-CZ" dirty="0" err="1"/>
              <a:t>Kaddáfího</a:t>
            </a:r>
            <a:r>
              <a:rPr lang="cs-CZ" dirty="0"/>
              <a:t> režimu v Libyi</a:t>
            </a:r>
          </a:p>
          <a:p>
            <a:pPr lvl="1"/>
            <a:r>
              <a:rPr lang="cs-CZ" dirty="0"/>
              <a:t>Návrat těžce ozbrojených Tuaregů do Mali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 descr="Obsah obrázku text, osoba&#10;&#10;Popis byl vytvořen automaticky">
            <a:extLst>
              <a:ext uri="{FF2B5EF4-FFF2-40B4-BE49-F238E27FC236}">
                <a16:creationId xmlns:a16="http://schemas.microsoft.com/office/drawing/2014/main" id="{692E96E8-200D-4EEF-BACE-CAFD97BF3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72" y="2390166"/>
            <a:ext cx="5064312" cy="3510304"/>
          </a:xfrm>
          <a:prstGeom prst="rect">
            <a:avLst/>
          </a:prstGeom>
        </p:spPr>
      </p:pic>
      <p:pic>
        <p:nvPicPr>
          <p:cNvPr id="8" name="Obrázek 7" descr="Obsah obrázku nákladní auto, obloha, exteriér, auto&#10;&#10;Popis byl vytvořen automaticky">
            <a:extLst>
              <a:ext uri="{FF2B5EF4-FFF2-40B4-BE49-F238E27FC236}">
                <a16:creationId xmlns:a16="http://schemas.microsoft.com/office/drawing/2014/main" id="{2FBEDEEC-88A4-47AB-B679-E8C7AC81F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11" y="3585084"/>
            <a:ext cx="3648063" cy="24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7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A9AFBE-E48A-4782-885E-6DF95CE63C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BC20BC-E1B1-42C6-A803-89E9A40ADD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D4BD750-ED96-4634-8EAC-54EC9EEDF2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Povstalecké síly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B4ABD8-2FEA-4129-B09C-B56629585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551673"/>
            <a:ext cx="10753200" cy="451576"/>
          </a:xfrm>
        </p:spPr>
        <p:txBody>
          <a:bodyPr/>
          <a:lstStyle/>
          <a:p>
            <a:r>
              <a:rPr lang="cs-CZ" sz="3200" dirty="0"/>
              <a:t>Zúčastněné strany v počátku konfliktu (</a:t>
            </a:r>
            <a:r>
              <a:rPr lang="cs-CZ" sz="3200" dirty="0" err="1"/>
              <a:t>Welsch</a:t>
            </a:r>
            <a:r>
              <a:rPr lang="cs-CZ" sz="3200" dirty="0"/>
              <a:t> 2013)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F96FB64-83A8-4EB8-86CF-A1099DFDF2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Provládní síly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9DDBF1C-4DAF-46C8-B97A-39D25DCCB58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sz="2000" dirty="0"/>
              <a:t>MNLA (National Movement for the Liberation of Azawad)</a:t>
            </a:r>
            <a:endParaRPr lang="cs-CZ" sz="2000" dirty="0"/>
          </a:p>
          <a:p>
            <a:r>
              <a:rPr lang="en-US" sz="2000" dirty="0"/>
              <a:t>FLNA (National Front for the Liberation of Azawad)</a:t>
            </a:r>
            <a:endParaRPr lang="cs-CZ" sz="2000" dirty="0"/>
          </a:p>
          <a:p>
            <a:endParaRPr lang="cs-CZ" sz="2000" dirty="0"/>
          </a:p>
          <a:p>
            <a:pPr marL="0" marR="0" lvl="0" indent="0" algn="l" defTabSz="914400" rtl="0" eaLnBrk="1" fontAlgn="base" latinLnBrk="0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Islamistické frakce</a:t>
            </a:r>
            <a:endParaRPr lang="cs-CZ" sz="2000" dirty="0"/>
          </a:p>
          <a:p>
            <a:r>
              <a:rPr lang="cs-CZ" sz="2000" dirty="0"/>
              <a:t>Al-</a:t>
            </a:r>
            <a:r>
              <a:rPr lang="cs-CZ" sz="2000" dirty="0" err="1"/>
              <a:t>Qaeda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Islamic</a:t>
            </a:r>
            <a:r>
              <a:rPr lang="cs-CZ" sz="2000" dirty="0"/>
              <a:t> </a:t>
            </a:r>
            <a:r>
              <a:rPr lang="cs-CZ" sz="2000" dirty="0" err="1"/>
              <a:t>Maghreb</a:t>
            </a:r>
            <a:r>
              <a:rPr lang="cs-CZ" sz="2000" dirty="0"/>
              <a:t> (AQIM)</a:t>
            </a:r>
          </a:p>
          <a:p>
            <a:r>
              <a:rPr lang="cs-CZ" sz="2000" dirty="0" err="1"/>
              <a:t>Ansar</a:t>
            </a:r>
            <a:r>
              <a:rPr lang="cs-CZ" sz="2000" dirty="0"/>
              <a:t> al-Dine</a:t>
            </a:r>
          </a:p>
          <a:p>
            <a:r>
              <a:rPr lang="en-US" sz="2000" dirty="0"/>
              <a:t>MUJAO (Movement for Unity and Jihad in West Africa)</a:t>
            </a:r>
            <a:endParaRPr lang="cs-CZ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37277D-7EA1-4E9E-BBBB-111F7704679A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000" dirty="0"/>
              <a:t>Malijská vláda</a:t>
            </a:r>
          </a:p>
          <a:p>
            <a:r>
              <a:rPr lang="cs-CZ" sz="2000" dirty="0" err="1"/>
              <a:t>Ganda</a:t>
            </a:r>
            <a:r>
              <a:rPr lang="cs-CZ" sz="2000" dirty="0"/>
              <a:t> </a:t>
            </a:r>
            <a:r>
              <a:rPr lang="cs-CZ" sz="2000" dirty="0" err="1"/>
              <a:t>Koy</a:t>
            </a:r>
            <a:endParaRPr lang="cs-CZ" sz="2000" dirty="0"/>
          </a:p>
          <a:p>
            <a:r>
              <a:rPr lang="cs-CZ" sz="2000" dirty="0" err="1"/>
              <a:t>Ganda</a:t>
            </a:r>
            <a:r>
              <a:rPr lang="cs-CZ" sz="2000" dirty="0"/>
              <a:t> </a:t>
            </a:r>
            <a:r>
              <a:rPr lang="cs-CZ" sz="2000" dirty="0" err="1"/>
              <a:t>Izo</a:t>
            </a:r>
            <a:endParaRPr lang="cs-CZ" sz="2000" dirty="0"/>
          </a:p>
          <a:p>
            <a:r>
              <a:rPr lang="cs-CZ" sz="2000" dirty="0"/>
              <a:t>(intervenující mezinárodní síly)</a:t>
            </a:r>
          </a:p>
          <a:p>
            <a:endParaRPr lang="cs-CZ" dirty="0"/>
          </a:p>
        </p:txBody>
      </p:sp>
      <p:pic>
        <p:nvPicPr>
          <p:cNvPr id="10" name="Obrázek 9" descr="Obsah obrázku text, podepsat&#10;&#10;Popis byl vytvořen automaticky">
            <a:extLst>
              <a:ext uri="{FF2B5EF4-FFF2-40B4-BE49-F238E27FC236}">
                <a16:creationId xmlns:a16="http://schemas.microsoft.com/office/drawing/2014/main" id="{90CBBED7-5BD2-4464-95AB-206F2BB84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36" y="3653138"/>
            <a:ext cx="2585774" cy="30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CEB2F5-45EE-49F8-BAA6-4E50726CF8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05E1C3-AD06-45B1-A7B1-1A62E4532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EC5515-801A-4703-9FFD-184616488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Počátky čtvrtého povstání Tuaregů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B48C7B-CA83-4860-81C8-C56EE8CF0F6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dirty="0"/>
              <a:t>Počíná 17. ledna 2012 útokem na malijskou vojenskou základnu v městě </a:t>
            </a:r>
            <a:r>
              <a:rPr lang="cs-CZ" sz="2000"/>
              <a:t>Ménaka</a:t>
            </a:r>
            <a:endParaRPr lang="cs-CZ" sz="2000" dirty="0"/>
          </a:p>
          <a:p>
            <a:pPr lvl="1"/>
            <a:endParaRPr lang="cs-CZ" dirty="0"/>
          </a:p>
          <a:p>
            <a:r>
              <a:rPr lang="cs-CZ" sz="2000" dirty="0"/>
              <a:t>Oproti dřívějším útokům mnohem koordinovanější, připravenější útok a lepší technika</a:t>
            </a:r>
          </a:p>
          <a:p>
            <a:endParaRPr lang="cs-CZ" sz="2000" dirty="0"/>
          </a:p>
          <a:p>
            <a:r>
              <a:rPr lang="cs-CZ" sz="2000" dirty="0"/>
              <a:t>6. února napadeno město </a:t>
            </a:r>
            <a:r>
              <a:rPr lang="cs-CZ" sz="2000" dirty="0" err="1"/>
              <a:t>Kidal</a:t>
            </a:r>
            <a:r>
              <a:rPr lang="cs-CZ" sz="2000" dirty="0"/>
              <a:t>, hlavní město stejnojmenného regionu</a:t>
            </a:r>
          </a:p>
          <a:p>
            <a:pPr lvl="1"/>
            <a:endParaRPr lang="cs-CZ" sz="1200" dirty="0"/>
          </a:p>
          <a:p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BAFF98-F0ED-416A-8EE9-493E8CBD7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" t="839" r="-1"/>
          <a:stretch/>
        </p:blipFill>
        <p:spPr>
          <a:xfrm>
            <a:off x="6203559" y="2184093"/>
            <a:ext cx="5605605" cy="31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5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DA0172-F218-449F-A34B-0321511B4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8AC9E2-2361-4EE8-BEE8-0D20991FE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A244C5-7F1B-4E32-AE88-0E21C57A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Situace v Bamaku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F9B665-C42A-4B6E-AEA1-2691DFDC7F9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Protesty proti (ne)zvládání bojů na severu země centrální vládou</a:t>
            </a:r>
          </a:p>
          <a:p>
            <a:pPr lvl="1"/>
            <a:r>
              <a:rPr lang="cs-CZ" dirty="0"/>
              <a:t>Malijská armáda se údajně musela stáhnout, protože jí došla munice</a:t>
            </a:r>
          </a:p>
          <a:p>
            <a:pPr lvl="1"/>
            <a:endParaRPr lang="cs-CZ" dirty="0"/>
          </a:p>
          <a:p>
            <a:r>
              <a:rPr lang="cs-CZ" dirty="0"/>
              <a:t>Útoky rodin a příbuzných vojáků na vládní budovy (Reuters 2012)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09E5D29-F21B-48E4-B2C6-C5A372B037B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1514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4D55F7-7D55-499B-9B15-91217954E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B31BC5-C4F8-459D-9E99-41C75214C9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851D2C-3B33-496F-AC32-C5767C58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Puč, pád centrální vlády a nezávislý </a:t>
            </a:r>
            <a:r>
              <a:rPr lang="cs-CZ" dirty="0" err="1"/>
              <a:t>Azavad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7DF24B-717C-4FB7-AA69-44A9A2557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Vojáci vyhání ministra obrany z vojenského tábora při proslovu</a:t>
            </a:r>
          </a:p>
          <a:p>
            <a:endParaRPr lang="cs-CZ" sz="2000" dirty="0"/>
          </a:p>
          <a:p>
            <a:r>
              <a:rPr lang="cs-CZ" sz="2000" dirty="0"/>
              <a:t>Téhož dne, 21. března, útočí na prezidentský palác, tehdejší prezident </a:t>
            </a:r>
            <a:r>
              <a:rPr lang="cs-CZ" sz="2000" dirty="0" err="1"/>
              <a:t>Amadou</a:t>
            </a:r>
            <a:r>
              <a:rPr lang="cs-CZ" sz="2000" dirty="0"/>
              <a:t> </a:t>
            </a:r>
            <a:r>
              <a:rPr lang="cs-CZ" sz="2000" dirty="0" err="1"/>
              <a:t>Toumani</a:t>
            </a:r>
            <a:r>
              <a:rPr lang="cs-CZ" sz="2000" dirty="0"/>
              <a:t> </a:t>
            </a:r>
            <a:r>
              <a:rPr lang="cs-CZ" sz="2000" dirty="0" err="1"/>
              <a:t>Touré</a:t>
            </a:r>
            <a:r>
              <a:rPr lang="cs-CZ" sz="2000" dirty="0"/>
              <a:t> prchá</a:t>
            </a:r>
          </a:p>
          <a:p>
            <a:endParaRPr lang="cs-CZ" sz="2000" dirty="0"/>
          </a:p>
          <a:p>
            <a:r>
              <a:rPr lang="cs-CZ" sz="2000" dirty="0"/>
              <a:t>Vůdce puče </a:t>
            </a:r>
            <a:r>
              <a:rPr lang="cs-CZ" sz="2000" dirty="0" err="1"/>
              <a:t>Amadou</a:t>
            </a:r>
            <a:r>
              <a:rPr lang="cs-CZ" sz="2000" dirty="0"/>
              <a:t> </a:t>
            </a:r>
            <a:r>
              <a:rPr lang="cs-CZ" sz="2000" dirty="0" err="1"/>
              <a:t>Haya</a:t>
            </a:r>
            <a:r>
              <a:rPr lang="cs-CZ" sz="2000" dirty="0"/>
              <a:t> </a:t>
            </a:r>
            <a:r>
              <a:rPr lang="cs-CZ" sz="2000" dirty="0" err="1"/>
              <a:t>Sanogo</a:t>
            </a:r>
            <a:r>
              <a:rPr lang="cs-CZ" sz="2000" dirty="0"/>
              <a:t> vyhlašuje vládu vojenské junty</a:t>
            </a:r>
          </a:p>
          <a:p>
            <a:endParaRPr lang="cs-CZ" sz="2000" dirty="0"/>
          </a:p>
          <a:p>
            <a:r>
              <a:rPr lang="cs-CZ" sz="2000" dirty="0"/>
              <a:t>6. dubna 2012 vyhlašuje MNLA na severu země nezávislý stát </a:t>
            </a:r>
            <a:r>
              <a:rPr lang="cs-CZ" sz="2000" dirty="0" err="1"/>
              <a:t>Azavad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0558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742BEF-F7B9-4719-BC3A-546DB1AFF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8C64CB-E256-43FF-BAA4-B5FBD184F2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6735031-085E-43CB-A43C-C6B9A5D1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Mezníky konfliktu do současnosti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7FC26A52-B61C-4195-8CC9-B147DD6190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Úpadek MNLA, sílící islamistické frakce a internacionalizace konfliktu</a:t>
            </a:r>
          </a:p>
        </p:txBody>
      </p:sp>
    </p:spTree>
    <p:extLst>
      <p:ext uri="{BB962C8B-B14F-4D97-AF65-F5344CB8AC3E}">
        <p14:creationId xmlns:p14="http://schemas.microsoft.com/office/powerpoint/2010/main" val="221939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57A979-1F17-4796-985F-174BA05A3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10EBF5-B567-4812-86F7-BA53A26B35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CB7200-F5CC-4620-A85E-8BE0D689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obsah 6" descr="Obsah obrázku text, tmavé&#10;&#10;Popis byl vytvořen automaticky">
            <a:extLst>
              <a:ext uri="{FF2B5EF4-FFF2-40B4-BE49-F238E27FC236}">
                <a16:creationId xmlns:a16="http://schemas.microsoft.com/office/drawing/2014/main" id="{F03A121F-A038-4E5C-BD25-0658365DD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33525"/>
            <a:ext cx="6096000" cy="3790950"/>
          </a:xfrm>
        </p:spPr>
      </p:pic>
    </p:spTree>
    <p:extLst>
      <p:ext uri="{BB962C8B-B14F-4D97-AF65-F5344CB8AC3E}">
        <p14:creationId xmlns:p14="http://schemas.microsoft.com/office/powerpoint/2010/main" val="17973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FB39C9-6173-4799-82CF-91503A77BF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9C018E-97F5-4A59-9036-D59BDE33D3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0F8CB9-3D40-45A0-A12C-E72A44CA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Interní konflikt v </a:t>
            </a:r>
            <a:r>
              <a:rPr lang="cs-CZ" dirty="0" err="1"/>
              <a:t>Azavadu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F7941B0-99EC-45BF-856C-18E693D62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Proti MNLA se v červnu 2012 obrátili její předchozí spojenci, především AQIM (</a:t>
            </a:r>
            <a:r>
              <a:rPr lang="cs-CZ" dirty="0" err="1"/>
              <a:t>Charbonneau</a:t>
            </a:r>
            <a:r>
              <a:rPr lang="cs-CZ" dirty="0"/>
              <a:t> 2017)</a:t>
            </a:r>
          </a:p>
          <a:p>
            <a:pPr lvl="1"/>
            <a:endParaRPr lang="cs-CZ" dirty="0"/>
          </a:p>
          <a:p>
            <a:r>
              <a:rPr lang="cs-CZ" dirty="0"/>
              <a:t>Marginalizace MNLA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Islamisté rychle konsolidují moc na severu – potenciální ohrožení jižní části Mali</a:t>
            </a:r>
          </a:p>
          <a:p>
            <a:endParaRPr lang="cs-CZ" dirty="0"/>
          </a:p>
          <a:p>
            <a:r>
              <a:rPr lang="cs-CZ" dirty="0"/>
              <a:t>Schválena mise AFISMA (státy ECOWAS)</a:t>
            </a:r>
          </a:p>
        </p:txBody>
      </p:sp>
    </p:spTree>
    <p:extLst>
      <p:ext uri="{BB962C8B-B14F-4D97-AF65-F5344CB8AC3E}">
        <p14:creationId xmlns:p14="http://schemas.microsoft.com/office/powerpoint/2010/main" val="276226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084CD6-F9E9-4BD7-9613-6BBFEB5DE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E773F9-2C49-4555-895F-7DE2A1A74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4B7D57-692F-4C30-8086-4AD45117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MINUSMA a SERVAL – první intervence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CBA162-8E0B-432F-991C-391C9984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Podle francouzského ministra zahraničí</a:t>
            </a:r>
            <a:r>
              <a:rPr lang="en-US" sz="2000" dirty="0"/>
              <a:t> “</a:t>
            </a:r>
            <a:r>
              <a:rPr lang="cs-CZ" sz="2000" dirty="0"/>
              <a:t>Francie neměla jinou možnost než urgentně intervenovat, jinak by se mohly islamistické síly dostat až do Bamaka…“ (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Economist</a:t>
            </a:r>
            <a:r>
              <a:rPr lang="cs-CZ" sz="2000" dirty="0"/>
              <a:t> 2013)</a:t>
            </a:r>
          </a:p>
          <a:p>
            <a:pPr lvl="1"/>
            <a:endParaRPr lang="cs-CZ" sz="1200" dirty="0"/>
          </a:p>
          <a:p>
            <a:r>
              <a:rPr lang="cs-CZ" sz="2000" dirty="0"/>
              <a:t>Operace SERVAL mezi 2013 a 2014</a:t>
            </a:r>
          </a:p>
          <a:p>
            <a:pPr lvl="1"/>
            <a:r>
              <a:rPr lang="cs-CZ" sz="1600" dirty="0"/>
              <a:t>COIN a protiteroristické operace</a:t>
            </a:r>
          </a:p>
          <a:p>
            <a:pPr lvl="1"/>
            <a:endParaRPr lang="cs-CZ" sz="1200" dirty="0"/>
          </a:p>
          <a:p>
            <a:r>
              <a:rPr lang="cs-CZ" sz="2000" dirty="0"/>
              <a:t> Mise OSN MINUSMA od 2013 (probíhající)</a:t>
            </a:r>
          </a:p>
          <a:p>
            <a:pPr lvl="1"/>
            <a:r>
              <a:rPr lang="cs-CZ" sz="1600" dirty="0"/>
              <a:t>Práce s legitimními politickými aktéry</a:t>
            </a:r>
          </a:p>
          <a:p>
            <a:pPr lvl="1"/>
            <a:endParaRPr lang="cs-CZ" sz="1600" dirty="0"/>
          </a:p>
          <a:p>
            <a:r>
              <a:rPr lang="cs-CZ" sz="2000" dirty="0"/>
              <a:t>Operace </a:t>
            </a:r>
            <a:r>
              <a:rPr lang="cs-CZ" sz="2000" dirty="0" err="1"/>
              <a:t>Barkhane</a:t>
            </a:r>
            <a:r>
              <a:rPr lang="cs-CZ" sz="2000" dirty="0"/>
              <a:t> od 2014 (probíhající)</a:t>
            </a:r>
          </a:p>
          <a:p>
            <a:pPr lvl="1"/>
            <a:r>
              <a:rPr lang="cs-CZ" sz="1200" dirty="0"/>
              <a:t>regionální francouzská protiteroristická operace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41DA312E-75AB-4339-A3EA-FC7D7180E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8" y="2973981"/>
            <a:ext cx="5273365" cy="316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64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0EF120-62C2-4BC7-A123-5100CF8D2C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56306D-78FA-4376-8C67-D0B172791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44185-8588-421B-9896-C91F701F5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Boje a příměří 2013 - 2015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E4DB02-F379-441E-A831-EDB21EFBA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MNLA se po svém oslabení nabízí centrální vládě pro boj proti tehdejším spojencům ze strany islamistických frakcí</a:t>
            </a:r>
          </a:p>
          <a:p>
            <a:pPr lvl="1"/>
            <a:endParaRPr lang="cs-CZ" dirty="0"/>
          </a:p>
          <a:p>
            <a:r>
              <a:rPr lang="cs-CZ" sz="2000" dirty="0"/>
              <a:t>Otevřený konflikt končí po několika týdnech (přelom leden-únor), následuje guerillová fáze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sz="2000" dirty="0"/>
              <a:t>13. června 2013 je podepsáno příměří mezi vládou a tuarežskými rebely</a:t>
            </a:r>
          </a:p>
          <a:p>
            <a:pPr lvl="1"/>
            <a:r>
              <a:rPr lang="cs-CZ" sz="1200" dirty="0"/>
              <a:t>Po konfrontaci tuarežských protestujících s malijskou armádou MNLA obrací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sz="2000" dirty="0"/>
              <a:t>V roce 2015 mezi vládou a Koordinací </a:t>
            </a:r>
            <a:r>
              <a:rPr lang="cs-CZ" sz="2000" dirty="0" err="1"/>
              <a:t>azavadských</a:t>
            </a:r>
            <a:r>
              <a:rPr lang="cs-CZ" sz="2000" dirty="0"/>
              <a:t> hnutí (vznik 2014) uzavřen </a:t>
            </a:r>
            <a:r>
              <a:rPr lang="en-US" sz="2000" dirty="0"/>
              <a:t>Algiers Peace and Reconciliation Agreement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11561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F91642-A52C-4AC0-8DCC-E63C20E776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5D3C5D-7CEC-4A7B-8297-C7787E0E8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8E3D1A-481B-46FE-83A7-D50CC7F2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Vzestup terorismu v Mali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CD6309-720D-4FAE-BE0C-5EE23D6C6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roce 2015 zvyšující se počet útoků</a:t>
            </a:r>
          </a:p>
          <a:p>
            <a:pPr lvl="1"/>
            <a:r>
              <a:rPr lang="cs-CZ" dirty="0"/>
              <a:t>Útoky na </a:t>
            </a:r>
            <a:r>
              <a:rPr lang="en-US" dirty="0"/>
              <a:t>café La</a:t>
            </a:r>
            <a:r>
              <a:rPr lang="cs-CZ" dirty="0"/>
              <a:t> </a:t>
            </a:r>
            <a:r>
              <a:rPr lang="en-US" dirty="0"/>
              <a:t>Terrasse</a:t>
            </a:r>
            <a:r>
              <a:rPr lang="cs-CZ" dirty="0"/>
              <a:t>, </a:t>
            </a:r>
            <a:r>
              <a:rPr lang="en-US" dirty="0"/>
              <a:t>Radisson Blue hotel </a:t>
            </a:r>
            <a:r>
              <a:rPr lang="cs-CZ" dirty="0"/>
              <a:t>v</a:t>
            </a:r>
            <a:r>
              <a:rPr lang="en-US" dirty="0"/>
              <a:t> </a:t>
            </a:r>
            <a:r>
              <a:rPr lang="en-US" dirty="0" err="1"/>
              <a:t>Bamak</a:t>
            </a:r>
            <a:r>
              <a:rPr lang="cs-CZ" dirty="0"/>
              <a:t>u</a:t>
            </a:r>
            <a:r>
              <a:rPr lang="en-US" dirty="0"/>
              <a:t> </a:t>
            </a:r>
            <a:r>
              <a:rPr lang="cs-CZ" dirty="0"/>
              <a:t>v roce </a:t>
            </a:r>
            <a:r>
              <a:rPr lang="en-US" dirty="0"/>
              <a:t>2015, </a:t>
            </a:r>
            <a:r>
              <a:rPr lang="cs-CZ" dirty="0"/>
              <a:t>útok na vojenskou základnu v </a:t>
            </a:r>
            <a:r>
              <a:rPr lang="en-US" dirty="0"/>
              <a:t>Gao </a:t>
            </a:r>
            <a:r>
              <a:rPr lang="cs-CZ" dirty="0"/>
              <a:t>v</a:t>
            </a:r>
            <a:r>
              <a:rPr lang="en-US" dirty="0"/>
              <a:t> </a:t>
            </a:r>
            <a:r>
              <a:rPr lang="cs-CZ" dirty="0"/>
              <a:t>lednu</a:t>
            </a:r>
            <a:r>
              <a:rPr lang="en-US" dirty="0"/>
              <a:t> 2017,</a:t>
            </a:r>
            <a:r>
              <a:rPr lang="cs-CZ" dirty="0"/>
              <a:t> útok na resort </a:t>
            </a:r>
            <a:r>
              <a:rPr lang="en-US" dirty="0"/>
              <a:t>“Le </a:t>
            </a:r>
            <a:r>
              <a:rPr lang="en-US" dirty="0" err="1"/>
              <a:t>Campement</a:t>
            </a:r>
            <a:r>
              <a:rPr lang="en-US" dirty="0"/>
              <a:t>,” </a:t>
            </a:r>
            <a:r>
              <a:rPr lang="cs-CZ" dirty="0"/>
              <a:t>u Bamaka</a:t>
            </a:r>
            <a:r>
              <a:rPr lang="en-US" dirty="0"/>
              <a:t> </a:t>
            </a:r>
            <a:r>
              <a:rPr lang="cs-CZ" dirty="0"/>
              <a:t>v červenci</a:t>
            </a:r>
            <a:r>
              <a:rPr lang="en-US" dirty="0"/>
              <a:t> 2017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ISGS (</a:t>
            </a:r>
            <a:r>
              <a:rPr lang="en-US" dirty="0"/>
              <a:t>The Islamic State in the Greater Sahara</a:t>
            </a:r>
            <a:r>
              <a:rPr lang="cs-CZ" dirty="0"/>
              <a:t>) operuje v Mali</a:t>
            </a:r>
          </a:p>
          <a:p>
            <a:pPr lvl="1"/>
            <a:endParaRPr lang="cs-CZ" dirty="0"/>
          </a:p>
          <a:p>
            <a:r>
              <a:rPr lang="cs-CZ" dirty="0"/>
              <a:t>Březen 2017 – </a:t>
            </a:r>
            <a:r>
              <a:rPr lang="es-ES" dirty="0"/>
              <a:t>Ansar Dine, Al Mourabitoune, Katiba Ansar Dine Macina a AQIM</a:t>
            </a:r>
            <a:r>
              <a:rPr lang="cs-CZ" dirty="0"/>
              <a:t> se spojují pod hlavičkou </a:t>
            </a:r>
            <a:r>
              <a:rPr lang="en-US" b="0" i="0" dirty="0" err="1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Jamâ’ah</a:t>
            </a:r>
            <a:r>
              <a:rPr lang="en-US" b="0" i="0" dirty="0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Nusrah</a:t>
            </a:r>
            <a:r>
              <a:rPr lang="en-US" b="0" i="0" dirty="0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 al-</a:t>
            </a:r>
            <a:r>
              <a:rPr lang="en-US" b="0" i="0" dirty="0" err="1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Islâm</a:t>
            </a:r>
            <a:r>
              <a:rPr lang="en-US" b="0" i="0" dirty="0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wal-Muslimîn</a:t>
            </a:r>
            <a:r>
              <a:rPr lang="en-US" b="0" i="0" dirty="0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 (Group for the support of Islam and Muslims)</a:t>
            </a:r>
            <a:r>
              <a:rPr lang="cs-CZ" b="0" i="0" dirty="0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 –</a:t>
            </a:r>
            <a:r>
              <a:rPr lang="en-US" b="0" i="0" dirty="0">
                <a:solidFill>
                  <a:srgbClr val="2E3436"/>
                </a:solidFill>
                <a:effectLst/>
                <a:latin typeface="helvetica" panose="020B0604020202020204" pitchFamily="34" charset="0"/>
              </a:rPr>
              <a:t> JNIM</a:t>
            </a:r>
            <a:endParaRPr lang="cs-CZ" b="0" i="0" dirty="0">
              <a:solidFill>
                <a:srgbClr val="2E3436"/>
              </a:solidFill>
              <a:effectLst/>
              <a:latin typeface="helvetica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2E3436"/>
                </a:solidFill>
                <a:latin typeface="helvetica" panose="020B0604020202020204" pitchFamily="34" charset="0"/>
              </a:rPr>
              <a:t>Skupina za podporu Islámu a Muslimů</a:t>
            </a:r>
          </a:p>
          <a:p>
            <a:pPr lvl="1"/>
            <a:r>
              <a:rPr lang="cs-CZ" dirty="0">
                <a:solidFill>
                  <a:srgbClr val="2E3436"/>
                </a:solidFill>
                <a:latin typeface="helvetica" panose="020B0604020202020204" pitchFamily="34" charset="0"/>
              </a:rPr>
              <a:t>Uskupení vede </a:t>
            </a:r>
            <a:r>
              <a:rPr lang="cs-CZ" dirty="0" err="1">
                <a:solidFill>
                  <a:srgbClr val="2E3436"/>
                </a:solidFill>
                <a:latin typeface="helvetica" panose="020B0604020202020204" pitchFamily="34" charset="0"/>
              </a:rPr>
              <a:t>Iyad</a:t>
            </a:r>
            <a:r>
              <a:rPr lang="cs-CZ" dirty="0">
                <a:solidFill>
                  <a:srgbClr val="2E3436"/>
                </a:solidFill>
                <a:latin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E3436"/>
                </a:solidFill>
                <a:latin typeface="helvetica" panose="020B0604020202020204" pitchFamily="34" charset="0"/>
              </a:rPr>
              <a:t>Ag</a:t>
            </a:r>
            <a:r>
              <a:rPr lang="cs-CZ" dirty="0">
                <a:solidFill>
                  <a:srgbClr val="2E3436"/>
                </a:solidFill>
                <a:latin typeface="helvetica" panose="020B0604020202020204" pitchFamily="34" charset="0"/>
              </a:rPr>
              <a:t> </a:t>
            </a:r>
            <a:r>
              <a:rPr lang="cs-CZ" dirty="0" err="1">
                <a:solidFill>
                  <a:srgbClr val="2E3436"/>
                </a:solidFill>
                <a:latin typeface="helvetica" panose="020B0604020202020204" pitchFamily="34" charset="0"/>
              </a:rPr>
              <a:t>Ghaly</a:t>
            </a:r>
            <a:r>
              <a:rPr lang="cs-CZ" dirty="0">
                <a:solidFill>
                  <a:srgbClr val="2E3436"/>
                </a:solidFill>
                <a:latin typeface="helvetica" panose="020B0604020202020204" pitchFamily="34" charset="0"/>
              </a:rPr>
              <a:t>, také známý jako </a:t>
            </a:r>
            <a:r>
              <a:rPr lang="cs-CZ" dirty="0" err="1">
                <a:solidFill>
                  <a:srgbClr val="2E3436"/>
                </a:solidFill>
                <a:latin typeface="helvetica" panose="020B0604020202020204" pitchFamily="34" charset="0"/>
              </a:rPr>
              <a:t>Abū</a:t>
            </a:r>
            <a:r>
              <a:rPr lang="cs-CZ" dirty="0">
                <a:solidFill>
                  <a:srgbClr val="2E3436"/>
                </a:solidFill>
                <a:latin typeface="helvetica" panose="020B0604020202020204" pitchFamily="34" charset="0"/>
              </a:rPr>
              <a:t> al-</a:t>
            </a:r>
            <a:r>
              <a:rPr lang="cs-CZ" dirty="0" err="1">
                <a:solidFill>
                  <a:srgbClr val="2E3436"/>
                </a:solidFill>
                <a:latin typeface="helvetica" panose="020B0604020202020204" pitchFamily="34" charset="0"/>
              </a:rPr>
              <a:t>Faḍl</a:t>
            </a:r>
            <a:r>
              <a:rPr lang="cs-CZ" dirty="0">
                <a:solidFill>
                  <a:srgbClr val="2E3436"/>
                </a:solidFill>
                <a:latin typeface="helvetica" panose="020B060402020202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38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B13D79-96F4-4676-8B0A-FBCDAF656D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BB109E-945D-49A0-8781-4286D3BB5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24</a:t>
            </a:fld>
            <a:endParaRPr lang="cs-CZ" altLang="cs-CZ"/>
          </a:p>
        </p:txBody>
      </p:sp>
      <p:pic>
        <p:nvPicPr>
          <p:cNvPr id="7" name="Zástupný obsah 6" descr="Obsah obrázku text, vojenská uniforma&#10;&#10;Popis byl vytvořen automaticky">
            <a:extLst>
              <a:ext uri="{FF2B5EF4-FFF2-40B4-BE49-F238E27FC236}">
                <a16:creationId xmlns:a16="http://schemas.microsoft.com/office/drawing/2014/main" id="{26EB5522-0AAF-4900-8DF3-B98AD005A47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r="-73" b="2"/>
          <a:stretch/>
        </p:blipFill>
        <p:spPr>
          <a:xfrm>
            <a:off x="5276791" y="1334466"/>
            <a:ext cx="6726418" cy="3796314"/>
          </a:xfr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10FBDA0-A1C3-4618-85A6-006A137DC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4576"/>
          <a:stretch/>
        </p:blipFill>
        <p:spPr>
          <a:xfrm>
            <a:off x="188791" y="502377"/>
            <a:ext cx="4886962" cy="325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8949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56274A-4457-4DA8-965C-AE5CA15DA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EA114D-98AD-436F-AC98-754D28673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012C97-10CA-4D8D-B5B2-A51C4E58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destabilizace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E3D14D-D986-460A-ADD9-0809C86E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Puč v roce 2020 – prezident Ibrahim </a:t>
            </a:r>
            <a:r>
              <a:rPr lang="cs-CZ" dirty="0" err="1"/>
              <a:t>Boubacar</a:t>
            </a:r>
            <a:r>
              <a:rPr lang="cs-CZ" dirty="0"/>
              <a:t> </a:t>
            </a:r>
            <a:r>
              <a:rPr lang="cs-CZ" dirty="0" err="1"/>
              <a:t>Keïta</a:t>
            </a:r>
            <a:r>
              <a:rPr lang="cs-CZ" dirty="0"/>
              <a:t> (2013-2020) byl sesazen plukovníkem </a:t>
            </a:r>
            <a:r>
              <a:rPr lang="en-US" dirty="0" err="1"/>
              <a:t>Assimi</a:t>
            </a:r>
            <a:r>
              <a:rPr lang="en-US" dirty="0"/>
              <a:t> </a:t>
            </a:r>
            <a:r>
              <a:rPr lang="en-US" dirty="0" err="1"/>
              <a:t>Goïta</a:t>
            </a:r>
            <a:r>
              <a:rPr lang="en-US" dirty="0"/>
              <a:t>. </a:t>
            </a:r>
            <a:endParaRPr lang="cs-CZ" dirty="0"/>
          </a:p>
          <a:p>
            <a:endParaRPr lang="cs-CZ" dirty="0"/>
          </a:p>
          <a:p>
            <a:r>
              <a:rPr lang="cs-CZ" dirty="0"/>
              <a:t>Země se dostala pod vládu nově vzniklého </a:t>
            </a:r>
            <a:r>
              <a:rPr lang="en-US" dirty="0"/>
              <a:t>National Committee for the Salvation of the People</a:t>
            </a:r>
            <a:r>
              <a:rPr lang="cs-CZ" dirty="0"/>
              <a:t> (Národní výbor pro spásu lidí)</a:t>
            </a:r>
          </a:p>
          <a:p>
            <a:pPr lvl="1"/>
            <a:r>
              <a:rPr lang="cs-CZ" dirty="0"/>
              <a:t>Zvolen nový prezident </a:t>
            </a:r>
            <a:r>
              <a:rPr lang="cs-CZ" dirty="0" err="1"/>
              <a:t>Bah</a:t>
            </a:r>
            <a:r>
              <a:rPr lang="cs-CZ" dirty="0"/>
              <a:t> </a:t>
            </a:r>
            <a:r>
              <a:rPr lang="cs-CZ" dirty="0" err="1"/>
              <a:t>Ndaw</a:t>
            </a:r>
            <a:endParaRPr lang="cs-CZ" dirty="0"/>
          </a:p>
          <a:p>
            <a:endParaRPr lang="cs-CZ" dirty="0"/>
          </a:p>
          <a:p>
            <a:r>
              <a:rPr lang="cs-CZ" dirty="0"/>
              <a:t>Další puč v roce 2021 – opět veden plukovníkem </a:t>
            </a:r>
            <a:r>
              <a:rPr lang="en-US" dirty="0" err="1"/>
              <a:t>Assimi</a:t>
            </a:r>
            <a:r>
              <a:rPr lang="en-US" dirty="0"/>
              <a:t> </a:t>
            </a:r>
            <a:r>
              <a:rPr lang="en-US" dirty="0" err="1"/>
              <a:t>Goïta</a:t>
            </a:r>
            <a:endParaRPr lang="cs-CZ" dirty="0"/>
          </a:p>
          <a:p>
            <a:pPr lvl="1"/>
            <a:r>
              <a:rPr lang="cs-CZ" dirty="0" err="1"/>
              <a:t>Goïta</a:t>
            </a:r>
            <a:r>
              <a:rPr lang="cs-CZ" dirty="0"/>
              <a:t> jmenován prezidentem Mali</a:t>
            </a:r>
          </a:p>
        </p:txBody>
      </p:sp>
    </p:spTree>
    <p:extLst>
      <p:ext uri="{BB962C8B-B14F-4D97-AF65-F5344CB8AC3E}">
        <p14:creationId xmlns:p14="http://schemas.microsoft.com/office/powerpoint/2010/main" val="68242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52E4A8-FDA1-41F7-A213-20EE2AC0A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CB79C9-5B01-415B-B41E-99DC8E72D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0014998-6287-49CF-9DBF-00F3988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intervence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8FE16297-2AAF-42F8-8F26-FA338D55A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Altruismus nebo vypočítavost?</a:t>
            </a:r>
          </a:p>
        </p:txBody>
      </p:sp>
    </p:spTree>
    <p:extLst>
      <p:ext uri="{BB962C8B-B14F-4D97-AF65-F5344CB8AC3E}">
        <p14:creationId xmlns:p14="http://schemas.microsoft.com/office/powerpoint/2010/main" val="999506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1CF728-BA38-4E7A-8209-0C0F70E71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0AF855-2F00-44AC-846D-ABD452BD0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0E1DAF-F171-4217-8506-241CE3CA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Mali – „teroristický problém“ pro Západ?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A71544-4E0C-41C4-856F-04A7B318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Mali jako centrum radikálního islámu v regionu</a:t>
            </a:r>
          </a:p>
          <a:p>
            <a:endParaRPr lang="cs-CZ" dirty="0"/>
          </a:p>
          <a:p>
            <a:r>
              <a:rPr lang="cs-CZ" dirty="0"/>
              <a:t>Potenciální hrozba pro okolní země, potenciálně i pro Západ – regionální operace </a:t>
            </a:r>
            <a:r>
              <a:rPr lang="cs-CZ" sz="2800" dirty="0" err="1"/>
              <a:t>Barkhane</a:t>
            </a:r>
            <a:r>
              <a:rPr lang="cs-CZ" sz="2800" dirty="0"/>
              <a:t> jako reakce</a:t>
            </a:r>
          </a:p>
          <a:p>
            <a:endParaRPr lang="cs-CZ" dirty="0"/>
          </a:p>
          <a:p>
            <a:r>
              <a:rPr lang="cs-CZ" dirty="0" err="1"/>
              <a:t>Resilientní</a:t>
            </a:r>
            <a:r>
              <a:rPr lang="cs-CZ" dirty="0"/>
              <a:t> teroristické skupiny – přežívají i po zabití vůdců a vysokých představitelů </a:t>
            </a:r>
          </a:p>
        </p:txBody>
      </p:sp>
    </p:spTree>
    <p:extLst>
      <p:ext uri="{BB962C8B-B14F-4D97-AF65-F5344CB8AC3E}">
        <p14:creationId xmlns:p14="http://schemas.microsoft.com/office/powerpoint/2010/main" val="55588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741E92-BC54-46A8-BE06-C0849E1AF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39335E-0B6D-43C2-BD97-D71ADB6F2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5F8424-8E37-4C7F-9088-847B91AE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Dlouhodobá přítomnost OSN a Francie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BFBCB9-3820-4A80-ACC7-CD792FE13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Operace </a:t>
            </a:r>
            <a:r>
              <a:rPr lang="cs-CZ" dirty="0" err="1"/>
              <a:t>Barkhane</a:t>
            </a:r>
            <a:r>
              <a:rPr lang="cs-CZ" dirty="0"/>
              <a:t> a mise OSN MINUSMA pokračují dodnes</a:t>
            </a:r>
          </a:p>
          <a:p>
            <a:endParaRPr lang="cs-CZ" dirty="0"/>
          </a:p>
          <a:p>
            <a:r>
              <a:rPr lang="cs-CZ" dirty="0"/>
              <a:t>Akcentace boje proti terorismu pro zahájení (nezbytnost) a udržení </a:t>
            </a:r>
            <a:r>
              <a:rPr lang="cs-CZ" dirty="0" err="1"/>
              <a:t>peacekeepingové</a:t>
            </a:r>
            <a:r>
              <a:rPr lang="cs-CZ" dirty="0"/>
              <a:t> mise a operace </a:t>
            </a:r>
            <a:r>
              <a:rPr lang="cs-CZ" dirty="0" err="1"/>
              <a:t>Barkhane</a:t>
            </a:r>
            <a:endParaRPr lang="cs-CZ" dirty="0"/>
          </a:p>
          <a:p>
            <a:endParaRPr lang="cs-CZ" dirty="0"/>
          </a:p>
          <a:p>
            <a:r>
              <a:rPr lang="cs-CZ" dirty="0"/>
              <a:t>Navzdory některým obviněním z </a:t>
            </a:r>
            <a:r>
              <a:rPr lang="cs-CZ" dirty="0" err="1"/>
              <a:t>neo</a:t>
            </a:r>
            <a:r>
              <a:rPr lang="cs-CZ" dirty="0"/>
              <a:t>-kolonialistických snah spíše pragmatická politika řešení problému potenciální migrační vlny </a:t>
            </a:r>
            <a:br>
              <a:rPr lang="cs-CZ" dirty="0"/>
            </a:br>
            <a:r>
              <a:rPr lang="cs-CZ" dirty="0"/>
              <a:t>„v místě vzniku“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989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F2FBD0-936F-40AB-BC06-F48C7BB8E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3FDE31-8823-4D01-8D91-DABFE39EC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BCF0D7-89E9-4909-87A1-A775824A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Potenciální zapojení Ruska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6FD9749-BE46-4C29-9981-F2613D2E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Jednání mezi vládou v Mali a Wagner Group</a:t>
            </a:r>
          </a:p>
          <a:p>
            <a:endParaRPr lang="cs-CZ" dirty="0"/>
          </a:p>
          <a:p>
            <a:r>
              <a:rPr lang="cs-CZ" dirty="0"/>
              <a:t>Potenciální problém pro další stabilitu země</a:t>
            </a:r>
          </a:p>
          <a:p>
            <a:endParaRPr lang="cs-CZ" dirty="0"/>
          </a:p>
          <a:p>
            <a:r>
              <a:rPr lang="cs-CZ" dirty="0"/>
              <a:t>Zvyšování ruského vlivu v regionu prostřednictvím PSC (soukromé bezpečností společnosti)</a:t>
            </a:r>
          </a:p>
          <a:p>
            <a:endParaRPr lang="cs-CZ" dirty="0"/>
          </a:p>
          <a:p>
            <a:r>
              <a:rPr lang="cs-CZ" dirty="0"/>
              <a:t>Francie navíc hrozí odchodem ze země, pokud se zapojí Rusko</a:t>
            </a:r>
          </a:p>
        </p:txBody>
      </p:sp>
    </p:spTree>
    <p:extLst>
      <p:ext uri="{BB962C8B-B14F-4D97-AF65-F5344CB8AC3E}">
        <p14:creationId xmlns:p14="http://schemas.microsoft.com/office/powerpoint/2010/main" val="1091809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49DE98-6AD7-4829-AB9F-95E39831C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A578CD-CE2A-4B6B-82B1-F0FDDE9372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2DD853-43D5-4BED-A2F3-5C7707A6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B097EA-96F9-4405-A63F-70C8FFBA2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Mali obecně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Tuarežské povstání a začátek války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Mezníky konfliktu do současnosti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Zahraniční intervence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Aplikace teorií konfliktu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/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14206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742BEF-F7B9-4719-BC3A-546DB1AFF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8C64CB-E256-43FF-BAA4-B5FBD184F2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6735031-085E-43CB-A43C-C6B9A5D1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teorií konfliktu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7FC26A52-B61C-4195-8CC9-B147DD6190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Vleklý </a:t>
            </a:r>
            <a:r>
              <a:rPr lang="cs-CZ" dirty="0" err="1"/>
              <a:t>identitární</a:t>
            </a:r>
            <a:r>
              <a:rPr lang="cs-CZ" dirty="0"/>
              <a:t> konflikt, </a:t>
            </a:r>
            <a:r>
              <a:rPr lang="cs-CZ" dirty="0" err="1"/>
              <a:t>Greed</a:t>
            </a:r>
            <a:r>
              <a:rPr lang="cs-CZ" dirty="0"/>
              <a:t> and </a:t>
            </a:r>
            <a:r>
              <a:rPr lang="cs-CZ" dirty="0" err="1"/>
              <a:t>Grievance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65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F71640-AB88-4BF3-9992-575567BC4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ABAF2C-908F-40DB-A3D8-12C9791A5E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1E8B7C9-5B11-4ECE-BE5C-B234148286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 sz="2000" dirty="0"/>
          </a:p>
          <a:p>
            <a:r>
              <a:rPr lang="cs-CZ" sz="2000" dirty="0"/>
              <a:t>Čtyři hlavní důvody křivd: 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AF1906-D446-47F3-9B1B-495181B6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Greed</a:t>
            </a:r>
            <a:r>
              <a:rPr lang="cs-CZ" sz="3600" dirty="0"/>
              <a:t> and </a:t>
            </a:r>
            <a:r>
              <a:rPr lang="cs-CZ" sz="3600" dirty="0" err="1"/>
              <a:t>Grievance</a:t>
            </a:r>
            <a:r>
              <a:rPr lang="cs-CZ" sz="3600" dirty="0"/>
              <a:t> (</a:t>
            </a:r>
            <a:r>
              <a:rPr lang="cs-CZ" sz="3600" dirty="0" err="1"/>
              <a:t>Collier</a:t>
            </a:r>
            <a:r>
              <a:rPr lang="cs-CZ" sz="3600" dirty="0"/>
              <a:t> &amp; </a:t>
            </a:r>
            <a:r>
              <a:rPr lang="cs-CZ" sz="3600" dirty="0" err="1"/>
              <a:t>Hoeffler</a:t>
            </a:r>
            <a:r>
              <a:rPr lang="cs-CZ" sz="3600" dirty="0"/>
              <a:t> 2000)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C24F5D1-F5ED-4CCA-8584-18F1012981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 sz="2000" dirty="0"/>
          </a:p>
          <a:p>
            <a:r>
              <a:rPr lang="cs-CZ" sz="2000" dirty="0"/>
              <a:t>Příležitosti ke konfliktu: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38EC82F-53F4-4A18-AA17-380D08CB24C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529200" indent="-457200">
              <a:buFont typeface="+mj-lt"/>
              <a:buAutoNum type="arabicPeriod"/>
            </a:pPr>
            <a:endParaRPr lang="cs-CZ" sz="2000" dirty="0"/>
          </a:p>
          <a:p>
            <a:pPr marL="529200" indent="-457200">
              <a:buFont typeface="+mj-lt"/>
              <a:buAutoNum type="arabicPeriod"/>
            </a:pPr>
            <a:r>
              <a:rPr lang="cs-CZ" sz="2000" dirty="0"/>
              <a:t>Etnické a náboženské spory, 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000" dirty="0"/>
              <a:t>Politické vyloučení,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000" dirty="0"/>
              <a:t>Politické represe,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000" dirty="0"/>
              <a:t>Ekonomická nerovnost </a:t>
            </a:r>
          </a:p>
          <a:p>
            <a:endParaRPr lang="cs-CZ" sz="2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F5D095-DD6A-419B-829C-BED91A278FD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414900" indent="-342900">
              <a:buFont typeface="+mj-lt"/>
              <a:buAutoNum type="arabicPeriod"/>
            </a:pPr>
            <a:endParaRPr lang="cs-CZ" sz="2000" dirty="0"/>
          </a:p>
          <a:p>
            <a:pPr marL="414900" indent="-342900">
              <a:buFont typeface="+mj-lt"/>
              <a:buAutoNum type="arabicPeriod"/>
            </a:pPr>
            <a:r>
              <a:rPr lang="cs-CZ" sz="2000" dirty="0"/>
              <a:t>Prostředky financování konfliktu: export přírodních zdrojů, příspěvky od diaspor, dotace od vlády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000" dirty="0"/>
              <a:t>Atypicky nízká cena boje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000" dirty="0"/>
              <a:t>Atypicky slabá vláda (vojensky)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000" dirty="0"/>
              <a:t>Terén v dané oblasti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2000" dirty="0"/>
              <a:t>Sociální koheze</a:t>
            </a:r>
          </a:p>
        </p:txBody>
      </p:sp>
    </p:spTree>
    <p:extLst>
      <p:ext uri="{BB962C8B-B14F-4D97-AF65-F5344CB8AC3E}">
        <p14:creationId xmlns:p14="http://schemas.microsoft.com/office/powerpoint/2010/main" val="2333747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F71640-AB88-4BF3-9992-575567BC4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ABAF2C-908F-40DB-A3D8-12C9791A5E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AF1906-D446-47F3-9B1B-495181B6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Etnická štěpná linie (</a:t>
            </a:r>
            <a:r>
              <a:rPr lang="cs-CZ" sz="4000" dirty="0" err="1"/>
              <a:t>Grievance</a:t>
            </a:r>
            <a:r>
              <a:rPr lang="cs-CZ" sz="4000" dirty="0"/>
              <a:t>)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38EC82F-53F4-4A18-AA17-380D08CB2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Mnoho etnických skupin</a:t>
            </a:r>
          </a:p>
          <a:p>
            <a:pPr lvl="1"/>
            <a:endParaRPr lang="cs-CZ" sz="1200" dirty="0"/>
          </a:p>
          <a:p>
            <a:r>
              <a:rPr lang="cs-CZ" sz="2000" dirty="0"/>
              <a:t>Závažný problém představuje tuarežská minorita v oblasti </a:t>
            </a:r>
            <a:r>
              <a:rPr lang="cs-CZ" sz="2000" dirty="0" err="1"/>
              <a:t>Azavadu</a:t>
            </a:r>
            <a:endParaRPr lang="cs-CZ" sz="2000" dirty="0"/>
          </a:p>
          <a:p>
            <a:pPr lvl="1"/>
            <a:endParaRPr lang="cs-CZ" sz="1200" i="1" dirty="0"/>
          </a:p>
          <a:p>
            <a:r>
              <a:rPr lang="cs-CZ" sz="2000" dirty="0"/>
              <a:t>Fundamentálně se jedná o rasistický problém</a:t>
            </a:r>
          </a:p>
          <a:p>
            <a:pPr lvl="1"/>
            <a:endParaRPr lang="cs-CZ" sz="1200" i="1" dirty="0"/>
          </a:p>
          <a:p>
            <a:r>
              <a:rPr lang="cs-CZ" sz="2000" dirty="0"/>
              <a:t>„</a:t>
            </a:r>
            <a:r>
              <a:rPr lang="en-US" sz="2000" dirty="0"/>
              <a:t>More complex distinctions between the groups in northern Mali have to do with local</a:t>
            </a:r>
            <a:r>
              <a:rPr lang="cs-CZ" sz="2000" dirty="0"/>
              <a:t> </a:t>
            </a:r>
            <a:r>
              <a:rPr lang="en-US" sz="2000" dirty="0"/>
              <a:t>perceptions of racial differences. In simplified terms, a distinction is made locally between</a:t>
            </a:r>
            <a:r>
              <a:rPr lang="cs-CZ" sz="2000" dirty="0"/>
              <a:t> </a:t>
            </a:r>
            <a:r>
              <a:rPr lang="en-US" sz="2000" dirty="0"/>
              <a:t>the ‘white’ Tuareg and Arabs and the ‘black African’ ethnic groups, including</a:t>
            </a:r>
            <a:r>
              <a:rPr lang="cs-CZ" sz="2000" dirty="0"/>
              <a:t> </a:t>
            </a:r>
            <a:r>
              <a:rPr lang="fr-FR" sz="2000" dirty="0"/>
              <a:t>the Songhai</a:t>
            </a:r>
            <a:r>
              <a:rPr lang="cs-CZ" sz="2000" dirty="0"/>
              <a:t>“</a:t>
            </a:r>
            <a:r>
              <a:rPr lang="fr-FR" sz="2000" dirty="0"/>
              <a:t> (Lecocq et al. 2013).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32307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53F76E-AC1F-4F4A-9696-8B6525E23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0564D0-6988-4D89-B3F9-3047A10AB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9E8CD-648F-4FD0-877D-7B1C2BD5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Náboženská štěpná linie (</a:t>
            </a:r>
            <a:r>
              <a:rPr lang="cs-CZ" sz="3200" dirty="0" err="1"/>
              <a:t>Grievance</a:t>
            </a:r>
            <a:r>
              <a:rPr lang="cs-CZ" sz="3200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FBF60F-5326-4109-86C5-6C5694CE6A7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078777" cy="4139998"/>
          </a:xfrm>
        </p:spPr>
        <p:txBody>
          <a:bodyPr/>
          <a:lstStyle/>
          <a:p>
            <a:r>
              <a:rPr lang="cs-CZ" sz="2000" dirty="0"/>
              <a:t>Navzdory vysoké diverzitě v populaci byla v Mali vysoká tolerance napříč náboženstvími i etniky</a:t>
            </a:r>
          </a:p>
          <a:p>
            <a:pPr lvl="1"/>
            <a:r>
              <a:rPr lang="cs-CZ" sz="1600" dirty="0"/>
              <a:t>Důvodem byla forma islámu spojující tradiční místní náboženství s Islámem</a:t>
            </a:r>
          </a:p>
          <a:p>
            <a:pPr lvl="1"/>
            <a:endParaRPr lang="cs-CZ" sz="1200" dirty="0"/>
          </a:p>
          <a:p>
            <a:pPr lvl="1"/>
            <a:endParaRPr lang="cs-CZ" sz="1000" dirty="0"/>
          </a:p>
          <a:p>
            <a:r>
              <a:rPr lang="cs-CZ" sz="2000" dirty="0"/>
              <a:t>Aktuálně je hlavní náboženskou štěpnou linií </a:t>
            </a:r>
            <a:br>
              <a:rPr lang="cs-CZ" sz="2000" dirty="0"/>
            </a:br>
            <a:r>
              <a:rPr lang="cs-CZ" sz="2000" dirty="0"/>
              <a:t>radikální Islám proti umírněnému, šaría proti </a:t>
            </a:r>
            <a:br>
              <a:rPr lang="cs-CZ" sz="2000" dirty="0"/>
            </a:br>
            <a:r>
              <a:rPr lang="cs-CZ" sz="2000" dirty="0"/>
              <a:t>zdejší specifické formě Islámu a sekulární </a:t>
            </a:r>
            <a:br>
              <a:rPr lang="cs-CZ" sz="2000" dirty="0"/>
            </a:br>
            <a:r>
              <a:rPr lang="cs-CZ" sz="2000" dirty="0"/>
              <a:t>demokratické vládě</a:t>
            </a:r>
          </a:p>
          <a:p>
            <a:pPr lvl="1"/>
            <a:endParaRPr lang="cs-CZ" sz="800" dirty="0"/>
          </a:p>
          <a:p>
            <a:endParaRPr lang="cs-CZ" sz="1600" dirty="0"/>
          </a:p>
        </p:txBody>
      </p:sp>
      <p:pic>
        <p:nvPicPr>
          <p:cNvPr id="8" name="Zástupný obsah 7" descr="Obsah obrázku obloha, země, exteriér, ležící&#10;&#10;Popis byl vytvořen automaticky">
            <a:extLst>
              <a:ext uri="{FF2B5EF4-FFF2-40B4-BE49-F238E27FC236}">
                <a16:creationId xmlns:a16="http://schemas.microsoft.com/office/drawing/2014/main" id="{9AD41B2E-A128-44FF-BA6A-CFB66D557A06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161" y="175525"/>
            <a:ext cx="4140733" cy="2886682"/>
          </a:xfrm>
        </p:spPr>
      </p:pic>
      <p:pic>
        <p:nvPicPr>
          <p:cNvPr id="10" name="Obrázek 9" descr="Obsah obrázku muž, osoba, pózování, oblečený&#10;&#10;Popis byl vytvořen automaticky">
            <a:extLst>
              <a:ext uri="{FF2B5EF4-FFF2-40B4-BE49-F238E27FC236}">
                <a16:creationId xmlns:a16="http://schemas.microsoft.com/office/drawing/2014/main" id="{831B55D3-228B-42E0-BFEB-36A1EA04D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04" y="3255456"/>
            <a:ext cx="4940969" cy="27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69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8470BF-E4C4-4F5A-9CF7-658CA7F750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40B546-F300-4E32-BF76-49DA5A71C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84592B-2DA4-4121-AB45-1DF4D77B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Ekonomická štěpná linie (</a:t>
            </a:r>
            <a:r>
              <a:rPr lang="cs-CZ" dirty="0" err="1"/>
              <a:t>Greed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0BF8C0-E947-4AED-A6B9-7123CCCA7C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147292" cy="4139998"/>
          </a:xfrm>
        </p:spPr>
        <p:txBody>
          <a:bodyPr/>
          <a:lstStyle/>
          <a:p>
            <a:r>
              <a:rPr lang="cs-CZ" dirty="0"/>
              <a:t>„Chudý sever, bohatý jih“</a:t>
            </a:r>
          </a:p>
          <a:p>
            <a:pPr lvl="1"/>
            <a:endParaRPr lang="cs-CZ" dirty="0"/>
          </a:p>
          <a:p>
            <a:r>
              <a:rPr lang="cs-CZ" dirty="0"/>
              <a:t>Nedostatečná infrastruktura, ničení krajiny na severu těžbou a zkušebními vrty </a:t>
            </a:r>
            <a:r>
              <a:rPr lang="cs-CZ" sz="2800" dirty="0"/>
              <a:t>(</a:t>
            </a:r>
            <a:r>
              <a:rPr lang="cs-CZ" sz="2800" dirty="0" err="1"/>
              <a:t>Abdalla</a:t>
            </a:r>
            <a:r>
              <a:rPr lang="cs-CZ" sz="2800" dirty="0"/>
              <a:t> 2009)</a:t>
            </a:r>
          </a:p>
          <a:p>
            <a:pPr lvl="1"/>
            <a:endParaRPr lang="cs-CZ" dirty="0"/>
          </a:p>
          <a:p>
            <a:r>
              <a:rPr lang="cs-CZ" dirty="0"/>
              <a:t>Ekonomická i politická marginalizace obyvatel </a:t>
            </a:r>
            <a:r>
              <a:rPr lang="cs-CZ" dirty="0" err="1"/>
              <a:t>Azavadu</a:t>
            </a:r>
            <a:endParaRPr lang="cs-CZ" dirty="0"/>
          </a:p>
          <a:p>
            <a:endParaRPr lang="cs-CZ" dirty="0"/>
          </a:p>
          <a:p>
            <a:r>
              <a:rPr lang="cs-CZ" sz="2800" dirty="0"/>
              <a:t>I pro Tuaregy byla tato marginalizace hlavním důvodem pro povstání (není známo, kolik Tuaregů reálně chce autonomii!)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8597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9AC0CB-8134-432E-B4F0-B92915EE6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BCA084-57F0-49E4-BA78-DA0571E07E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275959-9B41-4451-B11F-2830C599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866410" cy="451576"/>
          </a:xfrm>
        </p:spPr>
        <p:txBody>
          <a:bodyPr/>
          <a:lstStyle/>
          <a:p>
            <a:r>
              <a:rPr lang="cs-CZ" dirty="0"/>
              <a:t>Surovinový potenciál oblasti </a:t>
            </a:r>
            <a:r>
              <a:rPr lang="cs-CZ" dirty="0" err="1"/>
              <a:t>Azavad</a:t>
            </a:r>
            <a:r>
              <a:rPr lang="cs-CZ" dirty="0"/>
              <a:t> (</a:t>
            </a:r>
            <a:r>
              <a:rPr lang="cs-CZ" dirty="0" err="1"/>
              <a:t>Greed</a:t>
            </a:r>
            <a:r>
              <a:rPr lang="cs-CZ" dirty="0"/>
              <a:t>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625CE7C-2CCE-486C-8FC1-50B5E0AFE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866411" cy="4139998"/>
          </a:xfrm>
        </p:spPr>
        <p:txBody>
          <a:bodyPr/>
          <a:lstStyle/>
          <a:p>
            <a:r>
              <a:rPr lang="cs-CZ" dirty="0"/>
              <a:t>Mezinárodní intervenci lze vysvětlit mimo jiné pragmaticky:</a:t>
            </a:r>
          </a:p>
          <a:p>
            <a:pPr lvl="1"/>
            <a:r>
              <a:rPr lang="cs-CZ" dirty="0"/>
              <a:t>pánev </a:t>
            </a:r>
            <a:r>
              <a:rPr lang="cs-CZ" dirty="0" err="1"/>
              <a:t>Taoudeni</a:t>
            </a:r>
            <a:r>
              <a:rPr lang="cs-CZ" dirty="0"/>
              <a:t> rozkládající se i na území </a:t>
            </a:r>
            <a:r>
              <a:rPr lang="cs-CZ" dirty="0" err="1"/>
              <a:t>Azawadu</a:t>
            </a:r>
            <a:r>
              <a:rPr lang="cs-CZ" dirty="0"/>
              <a:t> je bohatá na nerostné </a:t>
            </a:r>
            <a:r>
              <a:rPr lang="cs-CZ" dirty="0" err="1"/>
              <a:t>bohatsví</a:t>
            </a:r>
            <a:r>
              <a:rPr lang="cs-CZ" dirty="0"/>
              <a:t> (Brownfield et al. 2015)</a:t>
            </a:r>
          </a:p>
          <a:p>
            <a:pPr lvl="1"/>
            <a:endParaRPr lang="cs-CZ" dirty="0"/>
          </a:p>
          <a:p>
            <a:r>
              <a:rPr lang="en-US" dirty="0"/>
              <a:t> </a:t>
            </a:r>
            <a:r>
              <a:rPr lang="cs-CZ" dirty="0"/>
              <a:t>Množství států má povolenky na průzkum těžby uranu, zlata a ropy</a:t>
            </a:r>
            <a:r>
              <a:rPr lang="en-US" dirty="0"/>
              <a:t>. </a:t>
            </a:r>
            <a:r>
              <a:rPr lang="cs-CZ" dirty="0"/>
              <a:t>Mezi ně patří např. Francie, Čína, USA a další (</a:t>
            </a:r>
            <a:r>
              <a:rPr lang="cs-CZ" dirty="0" err="1"/>
              <a:t>Abdalla</a:t>
            </a:r>
            <a:r>
              <a:rPr lang="cs-CZ" dirty="0"/>
              <a:t> 2009)</a:t>
            </a:r>
            <a:endParaRPr lang="en-US" dirty="0"/>
          </a:p>
          <a:p>
            <a:endParaRPr lang="cs-CZ" dirty="0"/>
          </a:p>
          <a:p>
            <a:r>
              <a:rPr lang="cs-CZ" dirty="0"/>
              <a:t>Průzkum do značné míry ničí pastviny kočovných Tuaregů a přispívá k desertifikaci severu Mali (</a:t>
            </a:r>
            <a:r>
              <a:rPr lang="cs-CZ" dirty="0" err="1"/>
              <a:t>ibid</a:t>
            </a:r>
            <a:r>
              <a:rPr lang="cs-CZ" dirty="0"/>
              <a:t>.)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794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3063FF-1451-42F3-9E85-7966E1E87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39AAA6-FB67-4AB8-9B91-F1E1302AB7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C4A18E-EF57-4B09-A4B5-2B561904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Příčiny konfliktu perspektivou </a:t>
            </a:r>
            <a:r>
              <a:rPr lang="cs-CZ" sz="3200" dirty="0" err="1"/>
              <a:t>Greed</a:t>
            </a:r>
            <a:r>
              <a:rPr lang="cs-CZ" sz="3200" dirty="0"/>
              <a:t> and </a:t>
            </a:r>
            <a:r>
              <a:rPr lang="cs-CZ" sz="3200" dirty="0" err="1"/>
              <a:t>Grievance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78A5FA-22BD-4A36-9E33-A583B61E6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err="1"/>
              <a:t>Collier</a:t>
            </a:r>
            <a:r>
              <a:rPr lang="cs-CZ" sz="1600" dirty="0"/>
              <a:t> a </a:t>
            </a:r>
            <a:r>
              <a:rPr lang="cs-CZ" sz="1600" dirty="0" err="1"/>
              <a:t>Hoeffler</a:t>
            </a:r>
            <a:r>
              <a:rPr lang="cs-CZ" sz="1600" dirty="0"/>
              <a:t> (2000) sami dochází k tomu, že ekonomické příčiny (</a:t>
            </a:r>
            <a:r>
              <a:rPr lang="cs-CZ" sz="1600" dirty="0" err="1"/>
              <a:t>greed</a:t>
            </a:r>
            <a:r>
              <a:rPr lang="cs-CZ" sz="1600" dirty="0"/>
              <a:t>) většinou převažují – to se do jisté míry ukazuje i u Mali</a:t>
            </a:r>
          </a:p>
          <a:p>
            <a:pPr lvl="1"/>
            <a:endParaRPr lang="cs-CZ" sz="800" dirty="0"/>
          </a:p>
          <a:p>
            <a:r>
              <a:rPr lang="cs-CZ" sz="1600" dirty="0"/>
              <a:t>U konfliktu v Mali hraje velkou roli i etnická štěpná linie mezi Tuaregy a zbytkem obyvatelstva, ta je pak posilována ekonomickou marginalizací</a:t>
            </a:r>
          </a:p>
          <a:p>
            <a:pPr lvl="1"/>
            <a:endParaRPr lang="cs-CZ" sz="800" dirty="0"/>
          </a:p>
          <a:p>
            <a:r>
              <a:rPr lang="cs-CZ" sz="1600" dirty="0"/>
              <a:t>Náboženská štěpná linie de facto neexistovala až do zapojení radikálně islamistických skupin jako AQIM či ISGS</a:t>
            </a:r>
          </a:p>
          <a:p>
            <a:pPr lvl="1"/>
            <a:endParaRPr lang="cs-CZ" sz="800" dirty="0"/>
          </a:p>
          <a:p>
            <a:r>
              <a:rPr lang="cs-CZ" sz="1600" dirty="0"/>
              <a:t>Veškeré faktory byly posíleny katalyzátory typu Arabské jaro, pád </a:t>
            </a:r>
            <a:r>
              <a:rPr lang="cs-CZ" sz="1600" dirty="0" err="1"/>
              <a:t>Kaddáfího</a:t>
            </a:r>
            <a:r>
              <a:rPr lang="cs-CZ" sz="1600" dirty="0"/>
              <a:t> režimu, návrat tuarežských vojáků s těžkou technikou apod…</a:t>
            </a:r>
          </a:p>
        </p:txBody>
      </p:sp>
    </p:spTree>
    <p:extLst>
      <p:ext uri="{BB962C8B-B14F-4D97-AF65-F5344CB8AC3E}">
        <p14:creationId xmlns:p14="http://schemas.microsoft.com/office/powerpoint/2010/main" val="1350193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335A6-923B-4FD5-97D2-B2C05C2E0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9463B1-9BFB-4AC0-B7EB-ABAA1D172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9896E4-6CBB-4030-ABD0-9D533A4E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Vleklý </a:t>
            </a:r>
            <a:r>
              <a:rPr lang="cs-CZ" sz="2400" dirty="0" err="1"/>
              <a:t>identitární</a:t>
            </a:r>
            <a:r>
              <a:rPr lang="cs-CZ" sz="2400" dirty="0"/>
              <a:t> konflikt? (</a:t>
            </a:r>
            <a:r>
              <a:rPr lang="en-US" sz="2400" dirty="0"/>
              <a:t>Ramsbotham, </a:t>
            </a:r>
            <a:r>
              <a:rPr lang="en-US" sz="2400" dirty="0" err="1"/>
              <a:t>Woodhause</a:t>
            </a:r>
            <a:r>
              <a:rPr lang="cs-CZ" sz="2400" dirty="0"/>
              <a:t> &amp; </a:t>
            </a:r>
            <a:r>
              <a:rPr lang="en-US" sz="2400" dirty="0" err="1"/>
              <a:t>Miall</a:t>
            </a:r>
            <a:r>
              <a:rPr lang="en-US" sz="2400" dirty="0"/>
              <a:t> 2005) </a:t>
            </a:r>
            <a:endParaRPr lang="cs-CZ" sz="2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BA84B8-BF5E-42E9-8407-949CF550A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„Vleklý a často násilný boj společenských skupin o základní potřeby, jako je bezpečí, uznání a přijetí, spravedlivý přístup k politickým institucím a participace na ekonomice“ </a:t>
            </a:r>
          </a:p>
          <a:p>
            <a:endParaRPr lang="cs-CZ" sz="1400" dirty="0"/>
          </a:p>
          <a:p>
            <a:pPr lvl="1"/>
            <a:endParaRPr lang="cs-CZ" sz="600" dirty="0"/>
          </a:p>
          <a:p>
            <a:r>
              <a:rPr lang="cs-CZ" sz="1400" dirty="0"/>
              <a:t>4 hlavní proměnné pro transformaci konfliktu v konflikt vyšší intenzity: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1400" dirty="0"/>
              <a:t>skupinový obsah – </a:t>
            </a:r>
            <a:r>
              <a:rPr lang="cs-CZ" sz="1400" dirty="0" err="1"/>
              <a:t>identitární</a:t>
            </a:r>
            <a:r>
              <a:rPr lang="cs-CZ" sz="1400" dirty="0"/>
              <a:t> skupina (etnická, náboženská, kulturní) základní jednotkou analýzy – Tuaregové?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1400" dirty="0"/>
              <a:t>deprivace základních lidských potřeb – chybí bezpečnost, rozvoj, zapojení se do chodu státu apod.</a:t>
            </a:r>
          </a:p>
          <a:p>
            <a:pPr marL="414900" indent="-342900">
              <a:buFont typeface="+mj-lt"/>
              <a:buAutoNum type="arabicPeriod"/>
            </a:pPr>
            <a:r>
              <a:rPr lang="cs-CZ" sz="1400" dirty="0"/>
              <a:t>vláda a role státu – slabá vláda v Mali, 3 puče za posledních 10 let, neschopnost řešit problémy v </a:t>
            </a:r>
            <a:r>
              <a:rPr lang="cs-CZ" sz="1400" dirty="0" err="1"/>
              <a:t>Azavadu</a:t>
            </a:r>
            <a:endParaRPr lang="cs-CZ" sz="1400" dirty="0"/>
          </a:p>
          <a:p>
            <a:pPr marL="414900" indent="-342900">
              <a:buFont typeface="+mj-lt"/>
              <a:buAutoNum type="arabicPeriod"/>
            </a:pPr>
            <a:r>
              <a:rPr lang="cs-CZ" sz="1400" dirty="0"/>
              <a:t>mezinárodní vazby – především v dnešní době výrazné ovlivňování malijské politiky externími aktéry – OSN, Francie, ECOWAS</a:t>
            </a:r>
          </a:p>
        </p:txBody>
      </p:sp>
    </p:spTree>
    <p:extLst>
      <p:ext uri="{BB962C8B-B14F-4D97-AF65-F5344CB8AC3E}">
        <p14:creationId xmlns:p14="http://schemas.microsoft.com/office/powerpoint/2010/main" val="3093068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05E02A-40AA-4BEE-9B69-6E457FB15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B5A035-5A86-4932-B5FC-F1E59B83A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DBDC501F-7DA3-43E6-B0D4-349D2792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19B110B8-D078-467A-8ADF-F91D504AB0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288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0B514F-D972-4341-A665-262F3D1DA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21FDBF-93E5-4D9A-96E6-14F26D447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2A506F5-0D11-452D-87D8-61C508E6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Konflikt v Mali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F182A2BA-9E5D-4956-B5E5-128D4D29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Extrémně komplexní konflikt</a:t>
            </a:r>
          </a:p>
          <a:p>
            <a:endParaRPr lang="cs-CZ" dirty="0"/>
          </a:p>
          <a:p>
            <a:r>
              <a:rPr lang="cs-CZ" dirty="0"/>
              <a:t>Transformace štěpných linií z etnických a ekonomických na především náboženskou – radikální vs. umírněný Islám</a:t>
            </a:r>
          </a:p>
          <a:p>
            <a:endParaRPr lang="cs-CZ" dirty="0"/>
          </a:p>
          <a:p>
            <a:r>
              <a:rPr lang="cs-CZ" dirty="0"/>
              <a:t>Štěpné linie posilované slabou centrální vládou</a:t>
            </a:r>
          </a:p>
          <a:p>
            <a:endParaRPr lang="cs-CZ" dirty="0"/>
          </a:p>
          <a:p>
            <a:r>
              <a:rPr lang="cs-CZ" dirty="0"/>
              <a:t>Nezbytné katalyzátory konfliktu!</a:t>
            </a:r>
          </a:p>
        </p:txBody>
      </p:sp>
    </p:spTree>
    <p:extLst>
      <p:ext uri="{BB962C8B-B14F-4D97-AF65-F5344CB8AC3E}">
        <p14:creationId xmlns:p14="http://schemas.microsoft.com/office/powerpoint/2010/main" val="247584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D4FC6B-E241-47D4-A4BF-D1C0688A3D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60641F-50D1-4EFE-B0B4-1FE274B91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83E6399-AC89-47BD-B8C8-3D48ADAE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Mali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D68A20C8-70CB-47D2-8BD5-AF488B591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Geografie, obyvatelstvo a historie</a:t>
            </a:r>
          </a:p>
        </p:txBody>
      </p:sp>
      <p:pic>
        <p:nvPicPr>
          <p:cNvPr id="8" name="Zástupný obsah 6">
            <a:extLst>
              <a:ext uri="{FF2B5EF4-FFF2-40B4-BE49-F238E27FC236}">
                <a16:creationId xmlns:a16="http://schemas.microsoft.com/office/drawing/2014/main" id="{78408D76-BA50-487B-8BC2-9F76B501F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42" y="3595896"/>
            <a:ext cx="4661116" cy="3111295"/>
          </a:xfrm>
          <a:prstGeom prst="rect">
            <a:avLst/>
          </a:prstGeom>
          <a:noFill/>
        </p:spPr>
      </p:pic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646FEEE8-283A-408A-B6DF-BC078128E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39" y="150809"/>
            <a:ext cx="7046507" cy="33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5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01023D-340C-46C9-9F3A-F9FC4D197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8D3EB8-8997-431E-A356-0269E5660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1EE50D-8864-465E-943C-2B2FE9B8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Suroviny jako středobod intervence?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5CA628-014F-43B6-9F2B-C8F5DB74E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„Food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thought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cs-CZ" dirty="0"/>
              <a:t>Nerostné bohatství </a:t>
            </a:r>
            <a:r>
              <a:rPr lang="cs-CZ" dirty="0" err="1"/>
              <a:t>Azavadu</a:t>
            </a:r>
            <a:r>
              <a:rPr lang="cs-CZ" dirty="0"/>
              <a:t> potenciálně vysvětluje rychlou intervenci Francie v Mali – taková obvinění padla již před zahájením operací (</a:t>
            </a:r>
            <a:r>
              <a:rPr lang="cs-CZ" dirty="0" err="1"/>
              <a:t>Baig</a:t>
            </a:r>
            <a:r>
              <a:rPr lang="cs-CZ" dirty="0"/>
              <a:t> 2013) </a:t>
            </a:r>
          </a:p>
          <a:p>
            <a:endParaRPr lang="cs-CZ" dirty="0"/>
          </a:p>
          <a:p>
            <a:r>
              <a:rPr lang="cs-CZ" dirty="0"/>
              <a:t>2021 – jednání </a:t>
            </a:r>
            <a:r>
              <a:rPr lang="cs-CZ"/>
              <a:t>Mali o </a:t>
            </a:r>
            <a:r>
              <a:rPr lang="cs-CZ" dirty="0"/>
              <a:t>využití ruské paramilitární organizace Wagner Group – ekonomické (surovinové) zájmy Ruska v Africe?</a:t>
            </a:r>
          </a:p>
        </p:txBody>
      </p:sp>
    </p:spTree>
    <p:extLst>
      <p:ext uri="{BB962C8B-B14F-4D97-AF65-F5344CB8AC3E}">
        <p14:creationId xmlns:p14="http://schemas.microsoft.com/office/powerpoint/2010/main" val="917286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8AFFD1-A31E-4763-A981-460B9778A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41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497009-9B44-49E9-B73E-D58A3788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Q&amp;A</a:t>
            </a:r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50C9EE26-1F17-4110-8BFE-BBF0EEF5C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AADE6F-51D6-4A90-B4D4-EA4DC7F3F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584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488E53-C552-490F-B11F-C66028D3B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17B7D6-35D0-44F4-996F-BBE837645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027DA4-20A5-4E8D-ACF8-25AF885D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986A30-AD0A-4F22-BA65-EE8D4818B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Abdalla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Muna A. (2009).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 of the natural resource conflict dynamics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case of Tuareg in North Africa and the Sahel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Paper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194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Retrieved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https://www.files.ethz.ch/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isn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/105917/PAPER194.pdf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Yafai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Faisal. (2012, 3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April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Mali coup shows Arab Spring instability bleeds over borders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https://www.thenationalnews.com/mali-coup-shows-arab-spring-instability-bleeds-over-borders-1.357500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Baig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Rachel. (2013, 16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interests behind France's intervention in Mali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Deutsche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https://www.dw.com/en/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the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interests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behind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frances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intervention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-in-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mali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/a-16523792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Brownfield et al. (2015).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 of undiscovered oil and gas resources of the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Taoudeni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Basin Province, Mali and Mauritania, 201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5.“ 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Geological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Survey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Cold-Ravnkilde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Marie. (2013).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Peace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Mali: Background and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Perspectives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Danish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Institute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International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Copenhagen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13 – 37. Dostupné z: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https://pure.diis.dk/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files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/58183/RP2013_33_MALI_Signe_marie_cold_ravnkilde_web.pdf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Collier, P. –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Hoeffler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(2000): Greed and Grievance in Civil War.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Quarte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rly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Economics 11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 </a:t>
            </a:r>
            <a:r>
              <a:rPr lang="cs-CZ" sz="1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Elena &amp; Van der Heide Elizabeth Johanna. (2018).“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Escalating Complexity in Regional Conflicts: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Connecting Geopolitics to Individual Pathways to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Terrorism in Mali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</a:t>
            </a:r>
            <a:r>
              <a:rPr lang="cs-CZ" sz="10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African</a:t>
            </a:r>
            <a:r>
              <a:rPr lang="cs-CZ" sz="1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Security</a:t>
            </a:r>
            <a:r>
              <a:rPr lang="cs-CZ" sz="10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11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(3), 274-291.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Dörrie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Peter. (2012).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Origins and Consequences of Tuareg Nationalism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https://www.worldpoliticsreview.com/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articles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/11922/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the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origins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-and-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consequences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of-tuareg-nationalism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Charbonneau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Bruno. (2017).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Intervention in Mali: building peace between peacekeeping and counterterrorism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Contemporary African Studies 35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415-431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Chauzal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Grégory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van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Damme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Thibault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(2015).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roots of Mali’s conflict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Moving beyond the 2012 crisis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CRU Report.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https://www.clingendael.org/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sites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/default/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files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pdfs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/The_roots_of_Malis_conflict.pdf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Imperato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P. James; Clark, Andrew &amp;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Baker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Kathleen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M. (2021). "Mali."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Encyclopedia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Britannica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https://www.britannica.com/place/Mali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Jeune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Afrique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(2010)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Atlas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l‘Afrique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Mali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Jaguar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Editions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Joseph Netto,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Farai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Sevenzo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Darran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Simon, “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Gunmen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Mali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Luxury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Resort, At Least 2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,” CNN, June 19, 2017, http://edition.cnn.com/2017/06/18/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/urgent–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gunfire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mali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tourist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-resort/index.html (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22, 2018). 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Mamadou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Tapily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Peter Walker, and Matthew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Weaver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(2015, 20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“Mali Hotel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Hostage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Situation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U.N.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Troops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Report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Seeing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Bodies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Guardian. Dostupné na: https://www.theguardian.com/world/2015/nov/20/gunmen-take-hostages-radissonhotel-mali-bamako [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22, 2018].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34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1AA300-FB36-4A6F-8A2F-4F2A217EA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38D3CF-117B-46EE-AAD8-7BC8D7217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32BD3D-775B-4B0C-AF9A-C7E7BCA0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31AE75-94D8-4595-816B-180F1631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McGregor, Andrew. (2017). „Anarchy in Azawad: A Guide to Non-State Armed Groups in Northern Mali“. Terrorism Monitor Volume 15(2). 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Dostupné na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https://www.refworld.org/docid/589d9f394.html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[last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20-10-2021]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MINUSMA, “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Dozens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Killed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Suicide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Attack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Against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MOC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Military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Camp in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Gao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,” MINUSMA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18, 2017, https://minusma.unmissions.org/en/dozens-killed-suicide-attack-against-moc-military-camp-gao (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22, 2018).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Morgan, A.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2012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February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Causes of the Uprising in Northern Mali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“. </a:t>
            </a:r>
            <a:r>
              <a:rPr lang="en-US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ThinkAfricaPress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http://thinkafricapress.com/mali/causes-uprising-northern-mali-tuareg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[last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20-10-2021]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Geographic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Society. „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Mansa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Musa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Musa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Mali).“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Geographic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https://www.nationalgeographic.org/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encyclopedia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mansa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musa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musa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-i-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mali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Norris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H. T. (1975).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Tuaregs: Their Islamic Legacy and Diffusion in the Sahel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Aris &amp; Phillips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Warminster (UK)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OECD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(2014)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Atlas of the Sahara-Sahel: Geography, Economics and Security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West African Studies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OECD Publishing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Paris.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OECD. (2015). „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Mali.“ 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SWAC N°11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https://www.oecd.org/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swac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maps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/11-population-North-Mali.pdf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Reuters. (2012, 2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February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Mali capital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paralysed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anti-rebellion protests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https://web.archive.org/web/20150114221944/http://af.reuters.com/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article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libyaNews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/idAFL5E8CV5ZF20120202</a:t>
            </a:r>
            <a:r>
              <a:rPr lang="cs-CZ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Robert Pringle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(2006).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Democratization in Mali: Putting History to Work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Washington, DC: U.S. Institutes of Peace.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S.P. (2013, 14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“France Goes it Alone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Economist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www.economist.com/blogs/charlemagne/2013/01/french-foreign-policy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Sandner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Phillip. (2015, 15 May).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Timeline of the crisis in Mali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Deutsche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https://www.dw.com/en/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timeline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of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the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crisis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-in-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mali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/a-18453016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Stewart, Dona J. (2013). „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Mali?: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Roots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Conflict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Stability.“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Studies Institute, US Army War College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Dostupné z: </a:t>
            </a:r>
            <a:r>
              <a:rPr lang="pl-PL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https://www.jstor.org/stable/resrep11807</a:t>
            </a: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New Humanitarian. (2012a).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 and peace – Mali repeats the cycle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https://www.thenewhumanitarian.org/report/95186/briefing-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war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-and-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peace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-%E2%80%93-mali-repeats-cycle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New Humanitarian. (2012b).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timeline of northern conflict 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https://www.thenewhumanitarian.org/report/95252/</a:t>
            </a:r>
            <a:r>
              <a:rPr lang="cs-CZ" sz="10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mali-timeline-northern-conflict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60000" indent="-457200">
              <a:lnSpc>
                <a:spcPct val="112000"/>
              </a:lnSpc>
              <a:spcAft>
                <a:spcPts val="600"/>
              </a:spcAft>
              <a:buNone/>
            </a:pP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Welsch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May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Ying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(2013, 17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„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sense of Mali’s armed groups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Jazeera</a:t>
            </a:r>
            <a:r>
              <a:rPr lang="cs-CZ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Dostupné na: </a:t>
            </a:r>
            <a:r>
              <a:rPr lang="cs-CZ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https://www.aljazeera.com/features/2013/1/17/making-sense-of-malis-armed-groups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[last </a:t>
            </a:r>
            <a:r>
              <a:rPr lang="cs-CZ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accessed</a:t>
            </a:r>
            <a:r>
              <a:rPr lang="cs-CZ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21-10-2021].</a:t>
            </a:r>
          </a:p>
        </p:txBody>
      </p:sp>
    </p:spTree>
    <p:extLst>
      <p:ext uri="{BB962C8B-B14F-4D97-AF65-F5344CB8AC3E}">
        <p14:creationId xmlns:p14="http://schemas.microsoft.com/office/powerpoint/2010/main" val="3875840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AF7053-AA84-4D09-A236-53255C6B4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C41D66-B113-4FD7-9E00-343CAFAA5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94C80D-46C7-4880-A870-62F22977E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DFEAEA-A296-4CA4-96E3-19240D59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2"/>
              </a:rPr>
              <a:t>https://qph.fs.quoracdn.net/main-qimg-c91992f577bbfcf99ee51186ed780131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3"/>
              </a:rPr>
              <a:t>https://geographical.co.uk/media/k2/items/cache/684b53009a7daa842df276f8805f9df6_XL.jpg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4"/>
              </a:rPr>
              <a:t>https://media.nationalgeographic.org/assets/photos/184/085/8a7da6a0-469c-4d21-9eed-7d28cd388514.jpg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5"/>
              </a:rPr>
              <a:t>https://img.favpng.com/23/21/1/national-movement-for-the-liberation-of-azawad-northern-mali-conflict-sahara-png-favpng-HKi28ZhwBLuMFsuYrWm7ErRGJ.jpg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6"/>
              </a:rPr>
              <a:t>https://s.rfi.fr/media/display/2c53f40a-0fcc-11ea-b81d-005056bf7c53/w:980/p:16x9/OTAGES-MALI%20FLOUTTES_0.webp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7"/>
              </a:rPr>
              <a:t>https://s.france24.com/media/display/93921094-6b50-11eb-aca4-005056bf87d6/e76cd5d31b4b72002aa6155412c81b65dc9036ca.jpg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8"/>
              </a:rPr>
              <a:t>https://imrap-mali.org/wp-content/uploads/2020/12/MINUSMA_600X360-removebg-preview.png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9"/>
              </a:rPr>
              <a:t>http://media.menastream.com/2016/11/aqim-nov4_8.png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10"/>
              </a:rPr>
              <a:t>https://i1.wp.com/cms.sofrep.com/wp-content/uploads/2020/08/D9KUYJ_WsAEZ9oI.jpg?fit=1200%2C675&amp;ssl=1&amp;w=800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11"/>
              </a:rPr>
              <a:t>https://upload.wikimedia.org/wikipedia/commons/d/d6/COLLECTIE_TROPENMUSEUM_Tuareg_tijdens_het_verrichten_van_het_islamitisch_avondgebed_%28maghrib%29_TMnr_20010320.jpg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12"/>
              </a:rPr>
              <a:t>https://ent.siteintelgroup.com/images/2014/08/agghaly.jpg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13"/>
              </a:rPr>
              <a:t>https://i.dailymail.co.uk/1/2017/07/29/17/wire-1045285-1501345927-338_634x419.jpg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r>
              <a:rPr lang="cs-CZ" sz="1000" dirty="0">
                <a:hlinkClick r:id="rId14"/>
              </a:rPr>
              <a:t>https://s.france24.com/media/display/e7d40a6e-0ab2-11e9-a732-005056bff430/w:1280/p:16x9/mali%20rebels.webp</a:t>
            </a: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endParaRPr lang="cs-CZ" sz="1000" dirty="0"/>
          </a:p>
          <a:p>
            <a:pPr>
              <a:lnSpc>
                <a:spcPct val="112000"/>
              </a:lnSpc>
              <a:spcAft>
                <a:spcPts val="600"/>
              </a:spcAft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4825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729A3C-3747-4428-87C0-B548C584A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4CA9-3203-4560-8095-30CE31266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99A76A-0499-43BA-9E2F-2DAC5226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A4FCFC-7D6D-46AB-8D70-E412A782632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6258316" cy="4139998"/>
          </a:xfrm>
        </p:spPr>
        <p:txBody>
          <a:bodyPr/>
          <a:lstStyle/>
          <a:p>
            <a:r>
              <a:rPr lang="cs-CZ" dirty="0"/>
              <a:t>Populace cca 21,000,000</a:t>
            </a:r>
          </a:p>
          <a:p>
            <a:endParaRPr lang="cs-CZ" dirty="0"/>
          </a:p>
          <a:p>
            <a:r>
              <a:rPr lang="cs-CZ" dirty="0"/>
              <a:t>5. nejhorší HDI na světě (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0.434 v roce 2020)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Primárně zemědělská produkce</a:t>
            </a: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Téměř 60 % obyvatel bydlí v rurálních oblastech</a:t>
            </a:r>
            <a:endParaRPr lang="cs-CZ" dirty="0"/>
          </a:p>
        </p:txBody>
      </p:sp>
      <p:pic>
        <p:nvPicPr>
          <p:cNvPr id="9" name="Zástupný obsah 8" descr="Obsah obrázku mapa&#10;&#10;Popis byl vytvořen automaticky">
            <a:extLst>
              <a:ext uri="{FF2B5EF4-FFF2-40B4-BE49-F238E27FC236}">
                <a16:creationId xmlns:a16="http://schemas.microsoft.com/office/drawing/2014/main" id="{BC67071A-7B36-40AE-9D3C-94FE0874A511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07" y="191836"/>
            <a:ext cx="4586902" cy="4326022"/>
          </a:xfrm>
        </p:spPr>
      </p:pic>
    </p:spTree>
    <p:extLst>
      <p:ext uri="{BB962C8B-B14F-4D97-AF65-F5344CB8AC3E}">
        <p14:creationId xmlns:p14="http://schemas.microsoft.com/office/powerpoint/2010/main" val="63453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1DF26F3-6223-49F0-A0EE-F5137505F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5" r="19810" b="7670"/>
          <a:stretch/>
        </p:blipFill>
        <p:spPr>
          <a:xfrm>
            <a:off x="5693745" y="719999"/>
            <a:ext cx="6483062" cy="4934843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7655A6-DB67-46B0-9A27-FD75C3300A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CFAD79-589B-429C-94C2-7EAF41476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B56901-311B-4FD2-B3C6-DCFE8D4E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4483658" cy="910279"/>
          </a:xfrm>
        </p:spPr>
        <p:txBody>
          <a:bodyPr/>
          <a:lstStyle/>
          <a:p>
            <a:r>
              <a:rPr lang="cs-CZ" dirty="0"/>
              <a:t>Etnické složení obyvatelstva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3DD38EF8-4165-4878-8DDA-A0D3DA1B01C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2207795"/>
            <a:ext cx="6902005" cy="3874168"/>
          </a:xfrm>
        </p:spPr>
        <p:txBody>
          <a:bodyPr/>
          <a:lstStyle/>
          <a:p>
            <a:r>
              <a:rPr lang="cs-CZ" sz="2400" dirty="0"/>
              <a:t>Vysoce etnicky diverzifikovaná </a:t>
            </a:r>
            <a:br>
              <a:rPr lang="cs-CZ" sz="2400" dirty="0"/>
            </a:br>
            <a:r>
              <a:rPr lang="cs-CZ" sz="2400" dirty="0"/>
              <a:t>skladba obyvatelstva</a:t>
            </a:r>
          </a:p>
          <a:p>
            <a:endParaRPr lang="cs-CZ" sz="2400" dirty="0"/>
          </a:p>
          <a:p>
            <a:r>
              <a:rPr lang="cs-CZ" sz="2400" dirty="0"/>
              <a:t>Černošská většina obyvatelstva</a:t>
            </a:r>
          </a:p>
          <a:p>
            <a:endParaRPr lang="cs-CZ" sz="2400" dirty="0"/>
          </a:p>
          <a:p>
            <a:r>
              <a:rPr lang="cs-CZ" sz="2400" dirty="0"/>
              <a:t>Důležitá menšina – Berbeři (Maurové, Tuaregové)</a:t>
            </a:r>
          </a:p>
        </p:txBody>
      </p:sp>
    </p:spTree>
    <p:extLst>
      <p:ext uri="{BB962C8B-B14F-4D97-AF65-F5344CB8AC3E}">
        <p14:creationId xmlns:p14="http://schemas.microsoft.com/office/powerpoint/2010/main" val="373953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40FDCB-FC43-40C2-8ABE-8F2F4EDE77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A1D334-1E6F-452B-996D-7DF1DFB9C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7C436A-9771-4695-AD79-0BE31E7F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Tuaregové a Maurové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15BEFB-F778-4B1C-82B2-762548784E7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1282376" cy="4139998"/>
          </a:xfrm>
        </p:spPr>
        <p:txBody>
          <a:bodyPr/>
          <a:lstStyle/>
          <a:p>
            <a:r>
              <a:rPr lang="cs-CZ" dirty="0"/>
              <a:t>Tradičně kočovné kmeny</a:t>
            </a:r>
          </a:p>
          <a:p>
            <a:endParaRPr lang="cs-CZ" dirty="0"/>
          </a:p>
          <a:p>
            <a:r>
              <a:rPr lang="cs-CZ" dirty="0"/>
              <a:t>Sever země – oblast </a:t>
            </a:r>
            <a:r>
              <a:rPr lang="cs-CZ" dirty="0" err="1"/>
              <a:t>Azavad</a:t>
            </a:r>
            <a:endParaRPr lang="cs-CZ" dirty="0"/>
          </a:p>
          <a:p>
            <a:endParaRPr lang="cs-CZ" dirty="0"/>
          </a:p>
          <a:p>
            <a:r>
              <a:rPr lang="cs-CZ" dirty="0"/>
              <a:t>Těžko kvantifikovatelný počet</a:t>
            </a:r>
          </a:p>
          <a:p>
            <a:endParaRPr lang="cs-CZ" dirty="0"/>
          </a:p>
          <a:p>
            <a:r>
              <a:rPr lang="cs-CZ" dirty="0"/>
              <a:t>Více než 100 let boje za nezávislost (</a:t>
            </a:r>
            <a:r>
              <a:rPr lang="cs-CZ" dirty="0" err="1"/>
              <a:t>Dörrie</a:t>
            </a:r>
            <a:r>
              <a:rPr lang="cs-CZ" dirty="0"/>
              <a:t> 2012)</a:t>
            </a:r>
          </a:p>
          <a:p>
            <a:endParaRPr lang="cs-CZ" dirty="0"/>
          </a:p>
        </p:txBody>
      </p:sp>
      <p:pic>
        <p:nvPicPr>
          <p:cNvPr id="8" name="Zástupný obsah 7" descr="https://qph.fs.quoracdn.net/main-qimg-c91992f577bbfcf99ee51186ed780131">
            <a:extLst>
              <a:ext uri="{FF2B5EF4-FFF2-40B4-BE49-F238E27FC236}">
                <a16:creationId xmlns:a16="http://schemas.microsoft.com/office/drawing/2014/main" id="{117D906D-4C42-4FDA-AB70-369C259A69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23" y="102402"/>
            <a:ext cx="4303544" cy="4295140"/>
          </a:xfrm>
        </p:spPr>
      </p:pic>
    </p:spTree>
    <p:extLst>
      <p:ext uri="{BB962C8B-B14F-4D97-AF65-F5344CB8AC3E}">
        <p14:creationId xmlns:p14="http://schemas.microsoft.com/office/powerpoint/2010/main" val="290327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5CED49-FF0A-49AC-B9D5-2C4CC1C349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93742D-0BC5-4786-AE2D-7D9C760282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4AC689-5DA3-49D5-8678-13EB5392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státu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D48BEA8-6F07-49D2-949A-53B6AA94A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3 podstatná období: </a:t>
            </a:r>
            <a:r>
              <a:rPr lang="cs-CZ" sz="2400" dirty="0" err="1"/>
              <a:t>pre</a:t>
            </a:r>
            <a:r>
              <a:rPr lang="cs-CZ" sz="2400" dirty="0"/>
              <a:t>-koloniální, koloniální a post-koloniální</a:t>
            </a:r>
          </a:p>
          <a:p>
            <a:r>
              <a:rPr lang="cs-CZ" sz="2400" dirty="0" err="1"/>
              <a:t>Pre</a:t>
            </a:r>
            <a:r>
              <a:rPr lang="cs-CZ" sz="2400" dirty="0"/>
              <a:t>-koloniální období</a:t>
            </a:r>
          </a:p>
          <a:p>
            <a:pPr lvl="1"/>
            <a:r>
              <a:rPr lang="cs-CZ" sz="1600" dirty="0"/>
              <a:t>Dlouhá a bohatá historie</a:t>
            </a:r>
          </a:p>
          <a:p>
            <a:pPr lvl="1"/>
            <a:r>
              <a:rPr lang="cs-CZ" sz="1600" dirty="0"/>
              <a:t>Obrovské nerostné bohatství (zlato), dnes již z velké </a:t>
            </a:r>
            <a:br>
              <a:rPr lang="cs-CZ" sz="1600" dirty="0"/>
            </a:br>
            <a:r>
              <a:rPr lang="cs-CZ" sz="1600" dirty="0"/>
              <a:t>části vyčerpané</a:t>
            </a:r>
          </a:p>
          <a:p>
            <a:pPr lvl="1"/>
            <a:r>
              <a:rPr lang="cs-CZ" sz="1600" dirty="0"/>
              <a:t>Rozšíření Islámu (</a:t>
            </a:r>
            <a:r>
              <a:rPr lang="cs-CZ" sz="1600" dirty="0" err="1"/>
              <a:t>Djenné</a:t>
            </a:r>
            <a:r>
              <a:rPr lang="cs-CZ" sz="1600" dirty="0"/>
              <a:t> a </a:t>
            </a:r>
            <a:r>
              <a:rPr lang="cs-CZ" sz="1600" dirty="0" err="1"/>
              <a:t>Timbuktu</a:t>
            </a:r>
            <a:r>
              <a:rPr lang="cs-CZ" sz="1600" dirty="0"/>
              <a:t>)</a:t>
            </a:r>
          </a:p>
          <a:p>
            <a:pPr lvl="1"/>
            <a:endParaRPr lang="cs-CZ" sz="1400" dirty="0"/>
          </a:p>
          <a:p>
            <a:r>
              <a:rPr lang="cs-CZ" sz="2400" dirty="0"/>
              <a:t>Koloniální období</a:t>
            </a:r>
          </a:p>
          <a:p>
            <a:pPr lvl="1"/>
            <a:r>
              <a:rPr lang="cs-CZ" sz="1600" dirty="0"/>
              <a:t>Francouzská koloniální expanze v 19. století</a:t>
            </a:r>
          </a:p>
          <a:p>
            <a:pPr lvl="1"/>
            <a:r>
              <a:rPr lang="cs-CZ" sz="1600" dirty="0"/>
              <a:t>Odboj proti Francii</a:t>
            </a:r>
          </a:p>
          <a:p>
            <a:pPr lvl="1"/>
            <a:endParaRPr lang="cs-CZ" sz="1400" dirty="0"/>
          </a:p>
          <a:p>
            <a:r>
              <a:rPr lang="cs-CZ" sz="2400" dirty="0"/>
              <a:t>Post-koloniální období</a:t>
            </a:r>
          </a:p>
          <a:p>
            <a:pPr lvl="1"/>
            <a:r>
              <a:rPr lang="cs-CZ" sz="1600" dirty="0"/>
              <a:t>Nezávislost od roku 1960</a:t>
            </a:r>
          </a:p>
          <a:p>
            <a:pPr lvl="1"/>
            <a:r>
              <a:rPr lang="cs-CZ" sz="1600" dirty="0"/>
              <a:t>„…</a:t>
            </a:r>
            <a:r>
              <a:rPr lang="en-US" sz="1600" dirty="0"/>
              <a:t>a promising example of democracy in Africa for nearly twenty</a:t>
            </a:r>
            <a:r>
              <a:rPr lang="cs-CZ" sz="1600" dirty="0"/>
              <a:t> </a:t>
            </a:r>
            <a:r>
              <a:rPr lang="en-US" sz="1600" dirty="0"/>
              <a:t>years</a:t>
            </a:r>
            <a:r>
              <a:rPr lang="cs-CZ" sz="1600" dirty="0"/>
              <a:t>“ (</a:t>
            </a:r>
            <a:r>
              <a:rPr lang="cs-CZ" sz="1600" dirty="0" err="1"/>
              <a:t>Cold-Ravnkilde</a:t>
            </a:r>
            <a:r>
              <a:rPr lang="cs-CZ" sz="1600" dirty="0"/>
              <a:t> 2013:9)</a:t>
            </a:r>
          </a:p>
          <a:p>
            <a:pPr lvl="1"/>
            <a:endParaRPr lang="cs-CZ" sz="800" dirty="0"/>
          </a:p>
        </p:txBody>
      </p:sp>
      <p:pic>
        <p:nvPicPr>
          <p:cNvPr id="9" name="Obrázek 8" descr="Obsah obrázku text, exteriér, staré, doprava&#10;&#10;Popis byl vytvořen automaticky">
            <a:extLst>
              <a:ext uri="{FF2B5EF4-FFF2-40B4-BE49-F238E27FC236}">
                <a16:creationId xmlns:a16="http://schemas.microsoft.com/office/drawing/2014/main" id="{DEFFCB5C-10B1-44E3-B5E9-54C4C1993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7" y="2267576"/>
            <a:ext cx="5020833" cy="32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1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8AFFD1-A31E-4763-A981-460B9778A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497009-9B44-49E9-B73E-D58A3788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Možné důvody konfliktu?</a:t>
            </a:r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50C9EE26-1F17-4110-8BFE-BBF0EEF5C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AADE6F-51D6-4A90-B4D4-EA4DC7F3F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r>
              <a:rPr lang="pl-PL" dirty="0"/>
              <a:t>BSSb1165 Konflikty hodnot a zájmů | Mgr. Robin Burda, 460043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97706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- prezentace</Template>
  <TotalTime>3244</TotalTime>
  <Words>3730</Words>
  <Application>Microsoft Office PowerPoint</Application>
  <PresentationFormat>Širokoúhlá obrazovka</PresentationFormat>
  <Paragraphs>396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Arial</vt:lpstr>
      <vt:lpstr>Calibri</vt:lpstr>
      <vt:lpstr>helvetica</vt:lpstr>
      <vt:lpstr>Tahoma</vt:lpstr>
      <vt:lpstr>Wingdings</vt:lpstr>
      <vt:lpstr>Prezentace_MU_CZ</vt:lpstr>
      <vt:lpstr>Konflikt v Mali</vt:lpstr>
      <vt:lpstr>Prezentace aplikace PowerPoint</vt:lpstr>
      <vt:lpstr>Obsah</vt:lpstr>
      <vt:lpstr>Mali</vt:lpstr>
      <vt:lpstr>Základní informace</vt:lpstr>
      <vt:lpstr>Etnické složení obyvatelstva</vt:lpstr>
      <vt:lpstr>Tuaregové a Maurové</vt:lpstr>
      <vt:lpstr>Historie státu</vt:lpstr>
      <vt:lpstr>Možné důvody konfliktu?</vt:lpstr>
      <vt:lpstr>Tuarežské povstání a začátek války</vt:lpstr>
      <vt:lpstr>Konflikt v Mali – „Tuarežský problém“?</vt:lpstr>
      <vt:lpstr>Kořeny konfliktu v moderní historii</vt:lpstr>
      <vt:lpstr>První varovné signály</vt:lpstr>
      <vt:lpstr>Katalyzátory konfliktu</vt:lpstr>
      <vt:lpstr>Zúčastněné strany v počátku konfliktu (Welsch 2013)</vt:lpstr>
      <vt:lpstr>Počátky čtvrtého povstání Tuaregů</vt:lpstr>
      <vt:lpstr>Situace v Bamaku</vt:lpstr>
      <vt:lpstr>Puč, pád centrální vlády a nezávislý Azavad</vt:lpstr>
      <vt:lpstr>Mezníky konfliktu do současnosti</vt:lpstr>
      <vt:lpstr>Interní konflikt v Azavadu</vt:lpstr>
      <vt:lpstr>MINUSMA a SERVAL – první intervence</vt:lpstr>
      <vt:lpstr>Boje a příměří 2013 - 2015</vt:lpstr>
      <vt:lpstr>Vzestup terorismu v Mali</vt:lpstr>
      <vt:lpstr>Prezentace aplikace PowerPoint</vt:lpstr>
      <vt:lpstr>Politická destabilizace</vt:lpstr>
      <vt:lpstr>Zahraniční intervence</vt:lpstr>
      <vt:lpstr>Mali – „teroristický problém“ pro Západ? </vt:lpstr>
      <vt:lpstr>Dlouhodobá přítomnost OSN a Francie</vt:lpstr>
      <vt:lpstr>Potenciální zapojení Ruska</vt:lpstr>
      <vt:lpstr>Aplikace teorií konfliktu</vt:lpstr>
      <vt:lpstr>Greed and Grievance (Collier &amp; Hoeffler 2000)</vt:lpstr>
      <vt:lpstr>Etnická štěpná linie (Grievance)</vt:lpstr>
      <vt:lpstr>Náboženská štěpná linie (Grievance)</vt:lpstr>
      <vt:lpstr>Ekonomická štěpná linie (Greed)</vt:lpstr>
      <vt:lpstr>Surovinový potenciál oblasti Azavad (Greed)</vt:lpstr>
      <vt:lpstr>Příčiny konfliktu perspektivou Greed and Grievance</vt:lpstr>
      <vt:lpstr>Vleklý identitární konflikt? (Ramsbotham, Woodhause &amp; Miall 2005) </vt:lpstr>
      <vt:lpstr>Shrnutí</vt:lpstr>
      <vt:lpstr>Konflikt v Mali</vt:lpstr>
      <vt:lpstr>Suroviny jako středobod intervence?</vt:lpstr>
      <vt:lpstr>Q&amp;A</vt:lpstr>
      <vt:lpstr>Zdroje I.</vt:lpstr>
      <vt:lpstr>Zdroje II.</vt:lpstr>
      <vt:lpstr>Obrázky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Robin Burda</dc:creator>
  <cp:lastModifiedBy>Robin Burda</cp:lastModifiedBy>
  <cp:revision>291</cp:revision>
  <cp:lastPrinted>1601-01-01T00:00:00Z</cp:lastPrinted>
  <dcterms:created xsi:type="dcterms:W3CDTF">2021-10-03T20:52:26Z</dcterms:created>
  <dcterms:modified xsi:type="dcterms:W3CDTF">2021-10-26T19:40:18Z</dcterms:modified>
</cp:coreProperties>
</file>