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3"/>
  </p:notesMasterIdLst>
  <p:sldIdLst>
    <p:sldId id="256" r:id="rId6"/>
    <p:sldId id="257" r:id="rId7"/>
    <p:sldId id="258" r:id="rId8"/>
    <p:sldId id="259" r:id="rId9"/>
    <p:sldId id="492" r:id="rId10"/>
    <p:sldId id="260" r:id="rId11"/>
    <p:sldId id="486" r:id="rId12"/>
    <p:sldId id="505" r:id="rId13"/>
    <p:sldId id="695" r:id="rId14"/>
    <p:sldId id="696" r:id="rId15"/>
    <p:sldId id="697" r:id="rId16"/>
    <p:sldId id="698" r:id="rId17"/>
    <p:sldId id="694" r:id="rId18"/>
    <p:sldId id="700" r:id="rId19"/>
    <p:sldId id="701" r:id="rId20"/>
    <p:sldId id="702" r:id="rId21"/>
    <p:sldId id="703" r:id="rId22"/>
    <p:sldId id="705" r:id="rId23"/>
    <p:sldId id="706" r:id="rId24"/>
    <p:sldId id="707" r:id="rId25"/>
    <p:sldId id="708" r:id="rId26"/>
    <p:sldId id="709" r:id="rId27"/>
    <p:sldId id="684" r:id="rId28"/>
    <p:sldId id="710" r:id="rId29"/>
    <p:sldId id="685" r:id="rId30"/>
    <p:sldId id="686" r:id="rId31"/>
    <p:sldId id="711" r:id="rId32"/>
    <p:sldId id="687" r:id="rId33"/>
    <p:sldId id="712" r:id="rId34"/>
    <p:sldId id="713" r:id="rId35"/>
    <p:sldId id="688" r:id="rId36"/>
    <p:sldId id="689" r:id="rId37"/>
    <p:sldId id="714" r:id="rId38"/>
    <p:sldId id="715" r:id="rId39"/>
    <p:sldId id="716" r:id="rId40"/>
    <p:sldId id="718" r:id="rId41"/>
    <p:sldId id="717" r:id="rId42"/>
    <p:sldId id="720" r:id="rId43"/>
    <p:sldId id="721" r:id="rId44"/>
    <p:sldId id="722" r:id="rId45"/>
    <p:sldId id="723" r:id="rId46"/>
    <p:sldId id="724" r:id="rId47"/>
    <p:sldId id="725" r:id="rId48"/>
    <p:sldId id="726" r:id="rId49"/>
    <p:sldId id="727" r:id="rId50"/>
    <p:sldId id="728" r:id="rId51"/>
    <p:sldId id="729" r:id="rId52"/>
    <p:sldId id="500" r:id="rId53"/>
    <p:sldId id="498" r:id="rId54"/>
    <p:sldId id="503" r:id="rId55"/>
    <p:sldId id="504" r:id="rId56"/>
    <p:sldId id="495" r:id="rId57"/>
    <p:sldId id="499" r:id="rId58"/>
    <p:sldId id="496" r:id="rId59"/>
    <p:sldId id="502" r:id="rId60"/>
    <p:sldId id="501" r:id="rId61"/>
    <p:sldId id="49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21.11.2021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21.11.2021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21.11.2021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21.11.2021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21.11.2021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21.11.2021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21.11.2021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7"/>
          <p:cNvSpPr>
            <a:spLocks noGrp="1"/>
          </p:cNvSpPr>
          <p:nvPr>
            <p:ph type="dt" sz="half" idx="10"/>
          </p:nvPr>
        </p:nvSpPr>
        <p:spPr/>
        <p:txBody>
          <a:bodyPr/>
          <a:lstStyle/>
          <a:p>
            <a:fld id="{BADC2A2F-1920-4D1C-BA95-86669873E76E}" type="datetimeFigureOut">
              <a:rPr lang="cs-CZ" smtClean="0"/>
              <a:t>21.11.2021</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21.11.2021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BADC2A2F-1920-4D1C-BA95-86669873E76E}" type="datetimeFigureOut">
              <a:rPr lang="cs-CZ" smtClean="0"/>
              <a:t>21.11.2021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21.11.2021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21.11.2021</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21.11.2021</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21.11.2021</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21.11.2021</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www.unob.cz/cbvss/Stranky/publikace.aspx"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160980" y="3064838"/>
            <a:ext cx="9430820" cy="1897580"/>
          </a:xfrm>
        </p:spPr>
        <p:txBody>
          <a:bodyPr>
            <a:normAutofit/>
          </a:bodyPr>
          <a:lstStyle/>
          <a:p>
            <a:br>
              <a:rPr lang="cs-CZ" sz="1800">
                <a:effectLst/>
                <a:latin typeface="Times New Roman" panose="02020603050405020304" pitchFamily="18" charset="0"/>
                <a:ea typeface="Times New Roman" panose="02020603050405020304" pitchFamily="18" charset="0"/>
              </a:rPr>
            </a:br>
            <a:r>
              <a:rPr lang="cs-CZ"/>
              <a:t>STRATEGIC FORESIGHT </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5418233"/>
            <a:ext cx="6801612" cy="1239894"/>
          </a:xfrm>
        </p:spPr>
        <p:txBody>
          <a:bodyPr>
            <a:normAutofit/>
          </a:bodyPr>
          <a:lstStyle/>
          <a:p>
            <a:r>
              <a:rPr lang="cs-CZ" sz="3200" dirty="0"/>
              <a:t>Procházka Josef</a:t>
            </a:r>
          </a:p>
          <a:p>
            <a:r>
              <a:rPr lang="cs-CZ" sz="3200" dirty="0"/>
              <a:t>22.11.2021</a:t>
            </a:r>
          </a:p>
        </p:txBody>
      </p:sp>
      <p:sp>
        <p:nvSpPr>
          <p:cNvPr id="4" name="Nadpis 1">
            <a:extLst>
              <a:ext uri="{FF2B5EF4-FFF2-40B4-BE49-F238E27FC236}">
                <a16:creationId xmlns:a16="http://schemas.microsoft.com/office/drawing/2014/main" id="{02AD4A5B-C176-4C4A-A81C-537D8577904F}"/>
              </a:ext>
            </a:extLst>
          </p:cNvPr>
          <p:cNvSpPr txBox="1">
            <a:spLocks/>
          </p:cNvSpPr>
          <p:nvPr/>
        </p:nvSpPr>
        <p:spPr bwMode="blackWhite">
          <a:xfrm>
            <a:off x="1160980" y="611843"/>
            <a:ext cx="9430820" cy="16459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600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nSpc>
                <a:spcPct val="160000"/>
              </a:lnSpc>
            </a:pPr>
            <a:r>
              <a:rPr lang="cs-CZ" sz="3400"/>
              <a:t>Předmět:                                                                      Bezpečnostně-strategické perspektivy ČR </a:t>
            </a:r>
            <a:br>
              <a:rPr lang="cs-CZ" sz="3400"/>
            </a:br>
            <a:endParaRPr lang="cs-CZ" sz="3400"/>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427F6-FFC2-43DE-A77A-F405059033D1}"/>
              </a:ext>
            </a:extLst>
          </p:cNvPr>
          <p:cNvSpPr>
            <a:spLocks noGrp="1"/>
          </p:cNvSpPr>
          <p:nvPr>
            <p:ph type="title"/>
          </p:nvPr>
        </p:nvSpPr>
        <p:spPr/>
        <p:txBody>
          <a:bodyPr>
            <a:normAutofit fontScale="90000"/>
          </a:bodyPr>
          <a:lstStyle/>
          <a:p>
            <a:r>
              <a:rPr lang="cs-CZ"/>
              <a:t>VYMEZENÍ STRATEGIC FORESIGHT</a:t>
            </a:r>
            <a:br>
              <a:rPr lang="cs-CZ"/>
            </a:br>
            <a:r>
              <a:rPr lang="cs-CZ"/>
              <a:t>(</a:t>
            </a:r>
            <a:r>
              <a:rPr lang="en-US"/>
              <a:t>Richard A. Slaughter</a:t>
            </a:r>
            <a:r>
              <a:rPr lang="cs-CZ"/>
              <a:t>)  </a:t>
            </a:r>
          </a:p>
        </p:txBody>
      </p:sp>
      <p:sp>
        <p:nvSpPr>
          <p:cNvPr id="3" name="Zástupný obsah 2">
            <a:extLst>
              <a:ext uri="{FF2B5EF4-FFF2-40B4-BE49-F238E27FC236}">
                <a16:creationId xmlns:a16="http://schemas.microsoft.com/office/drawing/2014/main" id="{E2D250BD-70BB-4EC7-9A6B-9ACC28542243}"/>
              </a:ext>
            </a:extLst>
          </p:cNvPr>
          <p:cNvSpPr>
            <a:spLocks noGrp="1"/>
          </p:cNvSpPr>
          <p:nvPr>
            <p:ph idx="1"/>
          </p:nvPr>
        </p:nvSpPr>
        <p:spPr>
          <a:xfrm>
            <a:off x="609600" y="1600201"/>
            <a:ext cx="10972800" cy="5149920"/>
          </a:xfrm>
        </p:spPr>
        <p:txBody>
          <a:bodyPr>
            <a:normAutofit/>
          </a:bodyPr>
          <a:lstStyle/>
          <a:p>
            <a:pPr marL="0" indent="0">
              <a:buNone/>
            </a:pPr>
            <a:r>
              <a:rPr lang="cs-CZ" sz="2400" dirty="0"/>
              <a:t>Slouží k vytvoření alternativních a relevantních pohledů budoucího vývoje a napomáhá k využití těchto poznatků pro potřeby řízení organizace:</a:t>
            </a:r>
          </a:p>
          <a:p>
            <a:r>
              <a:rPr lang="cs-CZ" sz="2400" dirty="0"/>
              <a:t>identifikovat nepříznivé podmínky (rizika),</a:t>
            </a:r>
          </a:p>
          <a:p>
            <a:r>
              <a:rPr lang="cs-CZ" sz="2400" dirty="0"/>
              <a:t>stanovit účinnou politiku, utvářet relevantní strategii, prozkoumat nové možnosti rozvoje trhů, produktů a služeb). </a:t>
            </a:r>
          </a:p>
          <a:p>
            <a:pPr marL="0" indent="0">
              <a:buNone/>
            </a:pPr>
            <a:endParaRPr lang="cs-CZ" sz="2400" dirty="0"/>
          </a:p>
          <a:p>
            <a:pPr marL="0" indent="0">
              <a:buNone/>
            </a:pPr>
            <a:r>
              <a:rPr lang="cs-CZ" sz="2400" dirty="0"/>
              <a:t>Je to proces, jehož snahou je rozšířit hranice poznání čtyřmi způsoby:</a:t>
            </a:r>
          </a:p>
          <a:p>
            <a:r>
              <a:rPr lang="cs-CZ" sz="2400" dirty="0"/>
              <a:t>Hodnocení implikací současných aktivit a přijatých rozhodnutí; </a:t>
            </a:r>
          </a:p>
          <a:p>
            <a:r>
              <a:rPr lang="cs-CZ" sz="2400" dirty="0"/>
              <a:t>Identifikace problémů za účelem jejich potlačení či omezení, před tím než nastanou (včasné varování</a:t>
            </a:r>
            <a:r>
              <a:rPr lang="en-US" sz="2400" dirty="0"/>
              <a:t>) </a:t>
            </a:r>
            <a:endParaRPr lang="cs-CZ" sz="2400" dirty="0"/>
          </a:p>
          <a:p>
            <a:r>
              <a:rPr lang="cs-CZ" sz="2400" dirty="0"/>
              <a:t>Zvážení dopadů potenciálního budoucího vývoje </a:t>
            </a:r>
            <a:r>
              <a:rPr lang="en-US" sz="2400" dirty="0"/>
              <a:t>(</a:t>
            </a:r>
            <a:r>
              <a:rPr lang="cs-CZ" sz="2400" dirty="0"/>
              <a:t>formulování </a:t>
            </a:r>
            <a:r>
              <a:rPr lang="en-US" sz="2400" dirty="0"/>
              <a:t>pro</a:t>
            </a:r>
            <a:r>
              <a:rPr lang="cs-CZ" sz="2400" dirty="0"/>
              <a:t>aktivní strategie</a:t>
            </a:r>
            <a:r>
              <a:rPr lang="en-US" sz="2400" dirty="0"/>
              <a:t>)</a:t>
            </a:r>
            <a:endParaRPr lang="cs-CZ" sz="2400" dirty="0"/>
          </a:p>
          <a:p>
            <a:r>
              <a:rPr lang="cs-CZ" sz="2400" dirty="0"/>
              <a:t>Předvídání aspektů požadované - chtěné budoucnosti </a:t>
            </a:r>
            <a:r>
              <a:rPr lang="en-US" sz="2400" dirty="0"/>
              <a:t> (</a:t>
            </a:r>
            <a:r>
              <a:rPr lang="cs-CZ" sz="2400" dirty="0"/>
              <a:t>vytváření scénářů</a:t>
            </a:r>
            <a:r>
              <a:rPr lang="en-US" sz="2400" dirty="0"/>
              <a:t>)</a:t>
            </a:r>
            <a:endParaRPr lang="cs-CZ" sz="2400" dirty="0"/>
          </a:p>
        </p:txBody>
      </p:sp>
    </p:spTree>
    <p:extLst>
      <p:ext uri="{BB962C8B-B14F-4D97-AF65-F5344CB8AC3E}">
        <p14:creationId xmlns:p14="http://schemas.microsoft.com/office/powerpoint/2010/main" val="265488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6043C-7E58-4282-81CB-7F282B466D43}"/>
              </a:ext>
            </a:extLst>
          </p:cNvPr>
          <p:cNvSpPr>
            <a:spLocks noGrp="1"/>
          </p:cNvSpPr>
          <p:nvPr>
            <p:ph type="title"/>
          </p:nvPr>
        </p:nvSpPr>
        <p:spPr/>
        <p:txBody>
          <a:bodyPr>
            <a:normAutofit fontScale="90000"/>
          </a:bodyPr>
          <a:lstStyle/>
          <a:p>
            <a:r>
              <a:rPr lang="cs-CZ"/>
              <a:t>VYMEZENÍ STRATEGIC FORESIGHT</a:t>
            </a:r>
            <a:br>
              <a:rPr lang="cs-CZ"/>
            </a:br>
            <a:r>
              <a:rPr lang="cs-CZ"/>
              <a:t>(</a:t>
            </a:r>
            <a:r>
              <a:rPr lang="en-US" err="1"/>
              <a:t>Averil</a:t>
            </a:r>
            <a:r>
              <a:rPr lang="en-US"/>
              <a:t> Horton</a:t>
            </a:r>
            <a:r>
              <a:rPr lang="cs-CZ"/>
              <a:t>)</a:t>
            </a:r>
          </a:p>
        </p:txBody>
      </p:sp>
      <p:sp>
        <p:nvSpPr>
          <p:cNvPr id="3" name="Zástupný obsah 2">
            <a:extLst>
              <a:ext uri="{FF2B5EF4-FFF2-40B4-BE49-F238E27FC236}">
                <a16:creationId xmlns:a16="http://schemas.microsoft.com/office/drawing/2014/main" id="{18D99FA3-9BE4-4EDF-9F92-BA1C44C34B99}"/>
              </a:ext>
            </a:extLst>
          </p:cNvPr>
          <p:cNvSpPr>
            <a:spLocks noGrp="1"/>
          </p:cNvSpPr>
          <p:nvPr>
            <p:ph idx="1"/>
          </p:nvPr>
        </p:nvSpPr>
        <p:spPr>
          <a:xfrm>
            <a:off x="609600" y="2057399"/>
            <a:ext cx="10972800" cy="4525963"/>
          </a:xfrm>
        </p:spPr>
        <p:txBody>
          <a:bodyPr>
            <a:normAutofit/>
          </a:bodyPr>
          <a:lstStyle/>
          <a:p>
            <a:r>
              <a:rPr lang="cs-CZ" sz="2400" err="1"/>
              <a:t>Strategic</a:t>
            </a:r>
            <a:r>
              <a:rPr lang="cs-CZ" sz="2400"/>
              <a:t> </a:t>
            </a:r>
            <a:r>
              <a:rPr lang="cs-CZ" sz="2400" err="1"/>
              <a:t>Foresight</a:t>
            </a:r>
            <a:r>
              <a:rPr lang="cs-CZ" sz="2400"/>
              <a:t> je proces, který zahrnuje: </a:t>
            </a:r>
            <a:r>
              <a:rPr lang="en-US" sz="2400"/>
              <a:t>‘input’, ‘foresight’ and ‘output’. </a:t>
            </a:r>
            <a:endParaRPr lang="cs-CZ" sz="2400"/>
          </a:p>
          <a:p>
            <a:r>
              <a:rPr lang="cs-CZ" sz="2400"/>
              <a:t>Každá fáze vytváří přidanou hodnotu do řetězce:</a:t>
            </a:r>
          </a:p>
          <a:p>
            <a:pPr lvl="1"/>
            <a:r>
              <a:rPr lang="cs-CZ" sz="2400"/>
              <a:t> </a:t>
            </a:r>
            <a:r>
              <a:rPr lang="en-US" sz="2400" err="1"/>
              <a:t>informa</a:t>
            </a:r>
            <a:r>
              <a:rPr lang="cs-CZ" sz="2400" err="1"/>
              <a:t>ce</a:t>
            </a:r>
            <a:r>
              <a:rPr lang="cs-CZ" sz="2400"/>
              <a:t>, znalost, pochopení, poznání</a:t>
            </a:r>
            <a:r>
              <a:rPr lang="en-US" sz="2400"/>
              <a:t>.</a:t>
            </a:r>
            <a:endParaRPr lang="cs-CZ" sz="2400"/>
          </a:p>
          <a:p>
            <a:r>
              <a:rPr lang="cs-CZ" sz="2400"/>
              <a:t>Časová náročnost.</a:t>
            </a:r>
          </a:p>
          <a:p>
            <a:r>
              <a:rPr lang="cs-CZ" sz="2400"/>
              <a:t>Hodnota procesu se pozná až na jeho konci.</a:t>
            </a:r>
          </a:p>
          <a:p>
            <a:r>
              <a:rPr lang="cs-CZ" sz="2400"/>
              <a:t>Každá nová fáze je obtížnější než ta předcházejíc a hůře hodnotitelná.</a:t>
            </a:r>
          </a:p>
          <a:p>
            <a:r>
              <a:rPr lang="cs-CZ" sz="2400"/>
              <a:t>Výsledkem jsou účinná rozhodnutí a realizované aktivity, které jsou odlišné,  pokud by proces </a:t>
            </a:r>
            <a:r>
              <a:rPr lang="cs-CZ" sz="2400" err="1"/>
              <a:t>Strategic</a:t>
            </a:r>
            <a:r>
              <a:rPr lang="cs-CZ" sz="2400"/>
              <a:t> </a:t>
            </a:r>
            <a:r>
              <a:rPr lang="cs-CZ" sz="2400" err="1"/>
              <a:t>Foresight</a:t>
            </a:r>
            <a:r>
              <a:rPr lang="cs-CZ" sz="2400"/>
              <a:t> nebyl použit.</a:t>
            </a:r>
          </a:p>
        </p:txBody>
      </p:sp>
    </p:spTree>
    <p:extLst>
      <p:ext uri="{BB962C8B-B14F-4D97-AF65-F5344CB8AC3E}">
        <p14:creationId xmlns:p14="http://schemas.microsoft.com/office/powerpoint/2010/main" val="410075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A0A67-E99F-4715-9D31-19F2F55A39C7}"/>
              </a:ext>
            </a:extLst>
          </p:cNvPr>
          <p:cNvSpPr>
            <a:spLocks noGrp="1"/>
          </p:cNvSpPr>
          <p:nvPr>
            <p:ph type="title"/>
          </p:nvPr>
        </p:nvSpPr>
        <p:spPr>
          <a:xfrm>
            <a:off x="-1" y="274638"/>
            <a:ext cx="12072135" cy="1143000"/>
          </a:xfrm>
        </p:spPr>
        <p:txBody>
          <a:bodyPr>
            <a:normAutofit fontScale="90000"/>
          </a:bodyPr>
          <a:lstStyle/>
          <a:p>
            <a:r>
              <a:rPr lang="cs-CZ"/>
              <a:t>VYMEZENÍ STRATEGIC FORESIGHT</a:t>
            </a:r>
            <a:br>
              <a:rPr lang="cs-CZ"/>
            </a:br>
            <a:r>
              <a:rPr lang="cs-CZ"/>
              <a:t> (</a:t>
            </a:r>
            <a:r>
              <a:rPr lang="en-US"/>
              <a:t>European Commission Research Directorate General</a:t>
            </a:r>
            <a:r>
              <a:rPr lang="cs-CZ"/>
              <a:t>)</a:t>
            </a:r>
          </a:p>
        </p:txBody>
      </p:sp>
      <p:sp>
        <p:nvSpPr>
          <p:cNvPr id="3" name="Zástupný obsah 2">
            <a:extLst>
              <a:ext uri="{FF2B5EF4-FFF2-40B4-BE49-F238E27FC236}">
                <a16:creationId xmlns:a16="http://schemas.microsoft.com/office/drawing/2014/main" id="{AEB29E7A-5279-41AA-89EA-47386FFFB073}"/>
              </a:ext>
            </a:extLst>
          </p:cNvPr>
          <p:cNvSpPr>
            <a:spLocks noGrp="1"/>
          </p:cNvSpPr>
          <p:nvPr>
            <p:ph idx="1"/>
          </p:nvPr>
        </p:nvSpPr>
        <p:spPr>
          <a:xfrm>
            <a:off x="609600" y="1805685"/>
            <a:ext cx="10972800" cy="4525963"/>
          </a:xfrm>
        </p:spPr>
        <p:txBody>
          <a:bodyPr>
            <a:normAutofit lnSpcReduction="10000"/>
          </a:bodyPr>
          <a:lstStyle/>
          <a:p>
            <a:r>
              <a:rPr lang="cs-CZ"/>
              <a:t>Proces s</a:t>
            </a:r>
            <a:r>
              <a:rPr lang="en-US" err="1"/>
              <a:t>ystematic</a:t>
            </a:r>
            <a:r>
              <a:rPr lang="cs-CZ" err="1"/>
              <a:t>kého</a:t>
            </a:r>
            <a:r>
              <a:rPr lang="cs-CZ"/>
              <a:t> a</a:t>
            </a:r>
            <a:r>
              <a:rPr lang="en-US"/>
              <a:t> </a:t>
            </a:r>
            <a:r>
              <a:rPr lang="en-US" err="1"/>
              <a:t>participat</a:t>
            </a:r>
            <a:r>
              <a:rPr lang="cs-CZ" err="1"/>
              <a:t>ivního</a:t>
            </a:r>
            <a:r>
              <a:rPr lang="cs-CZ"/>
              <a:t> vytváření poznatků o budoucnosti a podpora formulování středně až dlouhodobých vizí zaměřených na podporu současných rozhodnutí a mobilizujících společné aktivity. </a:t>
            </a:r>
          </a:p>
          <a:p>
            <a:r>
              <a:rPr lang="en-US"/>
              <a:t>Foresight </a:t>
            </a:r>
            <a:r>
              <a:rPr lang="cs-CZ"/>
              <a:t>je odvozován od trendů vývoje v dané oblasti </a:t>
            </a:r>
            <a:r>
              <a:rPr lang="en-US"/>
              <a:t>‘policy analysis’, ‘strategic planning’ and ‘future studies’.</a:t>
            </a:r>
            <a:endParaRPr lang="cs-CZ"/>
          </a:p>
          <a:p>
            <a:r>
              <a:rPr lang="cs-CZ"/>
              <a:t>Spojuje hlavní nositele změny (aktéry) a nejrůznější zdroje poznatků za účelem utváření strategické vize a zpravodajské informace založené na </a:t>
            </a:r>
            <a:r>
              <a:rPr lang="cs-CZ" b="1" u="sng"/>
              <a:t>předvídání</a:t>
            </a:r>
            <a:r>
              <a:rPr lang="en-US"/>
              <a:t>.</a:t>
            </a:r>
            <a:endParaRPr lang="cs-CZ"/>
          </a:p>
        </p:txBody>
      </p:sp>
    </p:spTree>
    <p:extLst>
      <p:ext uri="{BB962C8B-B14F-4D97-AF65-F5344CB8AC3E}">
        <p14:creationId xmlns:p14="http://schemas.microsoft.com/office/powerpoint/2010/main" val="28830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fontScale="92500" lnSpcReduction="10000"/>
          </a:bodyPr>
          <a:lstStyle/>
          <a:p>
            <a:pPr eaLnBrk="1" hangingPunct="1"/>
            <a:r>
              <a:rPr lang="cs-CZ" altLang="cs-CZ" sz="4000"/>
              <a:t>PŘÍSTUPY K PROVEDENÍ STRATEGIC FORESIGHT ANALYSIS</a:t>
            </a:r>
          </a:p>
          <a:p>
            <a:pPr eaLnBrk="1" hangingPunct="1"/>
            <a:r>
              <a:rPr lang="cs-CZ" altLang="cs-CZ" sz="4000" i="1"/>
              <a:t>(SFA)</a:t>
            </a:r>
            <a:endParaRPr lang="cs-CZ" altLang="cs-CZ" i="1"/>
          </a:p>
        </p:txBody>
      </p:sp>
    </p:spTree>
    <p:extLst>
      <p:ext uri="{BB962C8B-B14F-4D97-AF65-F5344CB8AC3E}">
        <p14:creationId xmlns:p14="http://schemas.microsoft.com/office/powerpoint/2010/main" val="202283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20CD9-7935-490F-AE5A-71F1943EBD91}"/>
              </a:ext>
            </a:extLst>
          </p:cNvPr>
          <p:cNvSpPr>
            <a:spLocks noGrp="1"/>
          </p:cNvSpPr>
          <p:nvPr>
            <p:ph type="title"/>
          </p:nvPr>
        </p:nvSpPr>
        <p:spPr>
          <a:xfrm>
            <a:off x="2231136" y="91389"/>
            <a:ext cx="7729728" cy="1188720"/>
          </a:xfrm>
        </p:spPr>
        <p:txBody>
          <a:bodyPr/>
          <a:lstStyle/>
          <a:p>
            <a:r>
              <a:rPr lang="cs-CZ"/>
              <a:t>Alvin TOFFLER (FUTURE SHOCK,1970)</a:t>
            </a:r>
          </a:p>
        </p:txBody>
      </p:sp>
      <p:pic>
        <p:nvPicPr>
          <p:cNvPr id="4" name="Zástupný obsah 3">
            <a:extLst>
              <a:ext uri="{FF2B5EF4-FFF2-40B4-BE49-F238E27FC236}">
                <a16:creationId xmlns:a16="http://schemas.microsoft.com/office/drawing/2014/main" id="{23CEE2ED-C574-4792-940C-BFD24D0E98E7}"/>
              </a:ext>
            </a:extLst>
          </p:cNvPr>
          <p:cNvPicPr>
            <a:picLocks noGrp="1" noChangeAspect="1"/>
          </p:cNvPicPr>
          <p:nvPr>
            <p:ph idx="1"/>
          </p:nvPr>
        </p:nvPicPr>
        <p:blipFill>
          <a:blip r:embed="rId2"/>
          <a:stretch>
            <a:fillRect/>
          </a:stretch>
        </p:blipFill>
        <p:spPr>
          <a:xfrm>
            <a:off x="5525791" y="2063073"/>
            <a:ext cx="6413890" cy="4076815"/>
          </a:xfrm>
          <a:prstGeom prst="rect">
            <a:avLst/>
          </a:prstGeom>
        </p:spPr>
      </p:pic>
      <p:sp>
        <p:nvSpPr>
          <p:cNvPr id="6" name="TextovéPole 5">
            <a:extLst>
              <a:ext uri="{FF2B5EF4-FFF2-40B4-BE49-F238E27FC236}">
                <a16:creationId xmlns:a16="http://schemas.microsoft.com/office/drawing/2014/main" id="{2FBEF65A-68CE-49F7-A170-A2436F377CAD}"/>
              </a:ext>
            </a:extLst>
          </p:cNvPr>
          <p:cNvSpPr txBox="1"/>
          <p:nvPr/>
        </p:nvSpPr>
        <p:spPr>
          <a:xfrm>
            <a:off x="355061" y="2300987"/>
            <a:ext cx="4656762" cy="3600986"/>
          </a:xfrm>
          <a:prstGeom prst="rect">
            <a:avLst/>
          </a:prstGeom>
          <a:noFill/>
        </p:spPr>
        <p:txBody>
          <a:bodyPr wrap="square">
            <a:spAutoFit/>
          </a:bodyPr>
          <a:lstStyle/>
          <a:p>
            <a:r>
              <a:rPr lang="cs-CZ" sz="2400" b="0" i="0">
                <a:solidFill>
                  <a:srgbClr val="0C0C0C"/>
                </a:solidFill>
                <a:effectLst/>
                <a:latin typeface="Verdana" panose="020B0604030504040204" pitchFamily="34" charset="0"/>
              </a:rPr>
              <a:t>Model </a:t>
            </a:r>
            <a:r>
              <a:rPr lang="en-US" sz="2400" b="0" i="0">
                <a:solidFill>
                  <a:srgbClr val="0C0C0C"/>
                </a:solidFill>
                <a:effectLst/>
                <a:latin typeface="Verdana" panose="020B0604030504040204" pitchFamily="34" charset="0"/>
              </a:rPr>
              <a:t>3P</a:t>
            </a:r>
            <a:r>
              <a:rPr lang="cs-CZ" sz="2400" b="0" i="0">
                <a:solidFill>
                  <a:srgbClr val="0C0C0C"/>
                </a:solidFill>
                <a:effectLst/>
                <a:latin typeface="Verdana" panose="020B0604030504040204" pitchFamily="34" charset="0"/>
              </a:rPr>
              <a:t>: </a:t>
            </a:r>
          </a:p>
          <a:p>
            <a:endParaRPr lang="cs-CZ" sz="2400">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Probable</a:t>
            </a:r>
            <a:r>
              <a:rPr lang="cs-CZ" sz="2400" b="1" i="0">
                <a:solidFill>
                  <a:srgbClr val="0C0C0C"/>
                </a:solidFill>
                <a:effectLst/>
                <a:latin typeface="Verdana" panose="020B0604030504040204" pitchFamily="34" charset="0"/>
              </a:rPr>
              <a:t> = se stane</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Possible</a:t>
            </a:r>
            <a:r>
              <a:rPr lang="cs-CZ" sz="2400" b="1" i="0">
                <a:solidFill>
                  <a:srgbClr val="0C0C0C"/>
                </a:solidFill>
                <a:effectLst/>
                <a:latin typeface="Verdana" panose="020B0604030504040204" pitchFamily="34" charset="0"/>
              </a:rPr>
              <a:t> = může se stát</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Preferable</a:t>
            </a:r>
            <a:r>
              <a:rPr lang="cs-CZ" sz="2400" b="1" i="0">
                <a:solidFill>
                  <a:srgbClr val="0C0C0C"/>
                </a:solidFill>
                <a:effectLst/>
                <a:latin typeface="Verdana" panose="020B0604030504040204" pitchFamily="34" charset="0"/>
              </a:rPr>
              <a:t> = by se mělo stát</a:t>
            </a:r>
          </a:p>
          <a:p>
            <a:endParaRPr lang="cs-CZ" b="1">
              <a:solidFill>
                <a:srgbClr val="0C0C0C"/>
              </a:solidFill>
              <a:latin typeface="Verdana" panose="020B0604030504040204" pitchFamily="34" charset="0"/>
            </a:endParaRPr>
          </a:p>
          <a:p>
            <a:endParaRPr lang="cs-CZ"/>
          </a:p>
        </p:txBody>
      </p:sp>
    </p:spTree>
    <p:extLst>
      <p:ext uri="{BB962C8B-B14F-4D97-AF65-F5344CB8AC3E}">
        <p14:creationId xmlns:p14="http://schemas.microsoft.com/office/powerpoint/2010/main" val="24493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6CABB-074D-47B6-B402-910C92A7E804}"/>
              </a:ext>
            </a:extLst>
          </p:cNvPr>
          <p:cNvSpPr>
            <a:spLocks noGrp="1"/>
          </p:cNvSpPr>
          <p:nvPr>
            <p:ph type="title"/>
          </p:nvPr>
        </p:nvSpPr>
        <p:spPr>
          <a:xfrm>
            <a:off x="2231136" y="81119"/>
            <a:ext cx="7729728" cy="1188720"/>
          </a:xfrm>
        </p:spPr>
        <p:txBody>
          <a:bodyPr/>
          <a:lstStyle/>
          <a:p>
            <a:r>
              <a:rPr lang="cs-CZ"/>
              <a:t>PRAVDĚPODOBNÁ BUDOUCNOST</a:t>
            </a:r>
            <a:br>
              <a:rPr lang="cs-CZ"/>
            </a:br>
            <a:r>
              <a:rPr lang="cs-CZ"/>
              <a:t>(THE PROBABLE)</a:t>
            </a:r>
          </a:p>
        </p:txBody>
      </p:sp>
      <p:sp>
        <p:nvSpPr>
          <p:cNvPr id="3" name="Zástupný obsah 2">
            <a:extLst>
              <a:ext uri="{FF2B5EF4-FFF2-40B4-BE49-F238E27FC236}">
                <a16:creationId xmlns:a16="http://schemas.microsoft.com/office/drawing/2014/main" id="{98A4BDBD-DC4F-4E45-8F65-AF239E2CBD02}"/>
              </a:ext>
            </a:extLst>
          </p:cNvPr>
          <p:cNvSpPr>
            <a:spLocks noGrp="1"/>
          </p:cNvSpPr>
          <p:nvPr>
            <p:ph idx="1"/>
          </p:nvPr>
        </p:nvSpPr>
        <p:spPr>
          <a:xfrm>
            <a:off x="205483" y="1387013"/>
            <a:ext cx="11815281" cy="5081648"/>
          </a:xfrm>
        </p:spPr>
        <p:txBody>
          <a:bodyPr>
            <a:noAutofit/>
          </a:bodyPr>
          <a:lstStyle/>
          <a:p>
            <a:r>
              <a:rPr lang="cs-CZ" sz="2400" b="0" i="0">
                <a:solidFill>
                  <a:srgbClr val="0C0C0C"/>
                </a:solidFill>
                <a:effectLst/>
                <a:latin typeface="Verdana" panose="020B0604030504040204" pitchFamily="34" charset="0"/>
              </a:rPr>
              <a:t>Pravděpodobná (očekávaná) budoucnost. N</a:t>
            </a:r>
            <a:r>
              <a:rPr lang="cs-CZ" sz="2400">
                <a:solidFill>
                  <a:srgbClr val="0C0C0C"/>
                </a:solidFill>
                <a:latin typeface="Verdana" panose="020B0604030504040204" pitchFamily="34" charset="0"/>
              </a:rPr>
              <a:t>astane bez ohledu na naší vůli a představách.</a:t>
            </a:r>
          </a:p>
          <a:p>
            <a:r>
              <a:rPr lang="cs-CZ" sz="2400">
                <a:solidFill>
                  <a:srgbClr val="0C0C0C"/>
                </a:solidFill>
                <a:latin typeface="Verdana" panose="020B0604030504040204" pitchFamily="34" charset="0"/>
              </a:rPr>
              <a:t>Ovlivněna konvergujícími fyzickými procesy a myšlenkami.</a:t>
            </a:r>
          </a:p>
          <a:p>
            <a:r>
              <a:rPr lang="cs-CZ" sz="2400">
                <a:solidFill>
                  <a:srgbClr val="0C0C0C"/>
                </a:solidFill>
                <a:latin typeface="Verdana" panose="020B0604030504040204" pitchFamily="34" charset="0"/>
              </a:rPr>
              <a:t>Uplatněn je vědecký přístup. </a:t>
            </a:r>
            <a:r>
              <a:rPr lang="cs-CZ" sz="2400" b="0" i="0">
                <a:solidFill>
                  <a:srgbClr val="0C0C0C"/>
                </a:solidFill>
                <a:effectLst/>
                <a:latin typeface="Verdana" panose="020B0604030504040204" pitchFamily="34" charset="0"/>
              </a:rPr>
              <a:t>Snahou je porozumět zákonitostem, omezením, trendům a hranicím budoucnosti.</a:t>
            </a:r>
          </a:p>
          <a:p>
            <a:r>
              <a:rPr lang="cs-CZ" sz="2400" b="0" i="0">
                <a:solidFill>
                  <a:srgbClr val="0C0C0C"/>
                </a:solidFill>
                <a:effectLst/>
                <a:latin typeface="Verdana" panose="020B0604030504040204" pitchFamily="34" charset="0"/>
              </a:rPr>
              <a:t>Opírá se o výsledky poznání objektivních vědeckých disciplín ovlivňujících chování kolem nás a směrem k vysoce pravděpodobným budoucnostem</a:t>
            </a:r>
            <a:r>
              <a:rPr lang="en-US" sz="2400" b="0" i="0">
                <a:solidFill>
                  <a:srgbClr val="0C0C0C"/>
                </a:solidFill>
                <a:effectLst/>
                <a:latin typeface="Verdana" panose="020B0604030504040204" pitchFamily="34" charset="0"/>
              </a:rPr>
              <a:t>. </a:t>
            </a:r>
            <a:endParaRPr lang="cs-CZ" sz="2400" b="0" i="0">
              <a:solidFill>
                <a:srgbClr val="0C0C0C"/>
              </a:solidFill>
              <a:effectLst/>
              <a:latin typeface="Verdana" panose="020B0604030504040204" pitchFamily="34" charset="0"/>
            </a:endParaRPr>
          </a:p>
          <a:p>
            <a:r>
              <a:rPr lang="cs-CZ" sz="2400" b="0" i="0">
                <a:solidFill>
                  <a:srgbClr val="0C0C0C"/>
                </a:solidFill>
                <a:effectLst/>
                <a:latin typeface="Verdana" panose="020B0604030504040204" pitchFamily="34" charset="0"/>
              </a:rPr>
              <a:t>Z pohledu společenského vývoje: universálně uznávané hodnoty, cíle, prioritní problémy, preferované chování a společenské zákony. </a:t>
            </a:r>
            <a:r>
              <a:rPr lang="en-US" sz="2400" b="0" i="0">
                <a:solidFill>
                  <a:srgbClr val="0C0C0C"/>
                </a:solidFill>
                <a:effectLst/>
                <a:latin typeface="Verdana" panose="020B0604030504040204" pitchFamily="34" charset="0"/>
              </a:rPr>
              <a:t> </a:t>
            </a:r>
            <a:endParaRPr lang="cs-CZ" sz="2400" b="0" i="0">
              <a:solidFill>
                <a:srgbClr val="0C0C0C"/>
              </a:solidFill>
              <a:effectLst/>
              <a:latin typeface="Verdana" panose="020B0604030504040204" pitchFamily="34" charset="0"/>
            </a:endParaRPr>
          </a:p>
          <a:p>
            <a:r>
              <a:rPr lang="cs-CZ" sz="2400" b="0" i="0">
                <a:solidFill>
                  <a:srgbClr val="0C0C0C"/>
                </a:solidFill>
                <a:effectLst/>
                <a:latin typeface="Verdana" panose="020B0604030504040204" pitchFamily="34" charset="0"/>
              </a:rPr>
              <a:t>Z pohledu obchodu: </a:t>
            </a:r>
            <a:r>
              <a:rPr lang="cs-CZ" sz="2400" b="0" i="0" err="1">
                <a:solidFill>
                  <a:srgbClr val="0C0C0C"/>
                </a:solidFill>
                <a:effectLst/>
                <a:latin typeface="Verdana" panose="020B0604030504040204" pitchFamily="34" charset="0"/>
              </a:rPr>
              <a:t>predikovatelné</a:t>
            </a:r>
            <a:r>
              <a:rPr lang="cs-CZ" sz="2400" b="0" i="0">
                <a:solidFill>
                  <a:srgbClr val="0C0C0C"/>
                </a:solidFill>
                <a:effectLst/>
                <a:latin typeface="Verdana" panose="020B0604030504040204" pitchFamily="34" charset="0"/>
              </a:rPr>
              <a:t> trendy demokratického, technologického, ekonomického vývoje a dalších prvků konkurenčního a kooperujícího prostředí organizace</a:t>
            </a:r>
            <a:r>
              <a:rPr lang="en-US" sz="2400" b="0" i="0">
                <a:solidFill>
                  <a:srgbClr val="0C0C0C"/>
                </a:solidFill>
                <a:effectLst/>
                <a:latin typeface="Verdana" panose="020B0604030504040204" pitchFamily="34" charset="0"/>
              </a:rPr>
              <a:t>.</a:t>
            </a:r>
            <a:endParaRPr lang="cs-CZ" sz="2400"/>
          </a:p>
        </p:txBody>
      </p:sp>
    </p:spTree>
    <p:extLst>
      <p:ext uri="{BB962C8B-B14F-4D97-AF65-F5344CB8AC3E}">
        <p14:creationId xmlns:p14="http://schemas.microsoft.com/office/powerpoint/2010/main" val="253304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80966-A745-4C13-BAAB-13A1D0249EB0}"/>
              </a:ext>
            </a:extLst>
          </p:cNvPr>
          <p:cNvSpPr>
            <a:spLocks noGrp="1"/>
          </p:cNvSpPr>
          <p:nvPr>
            <p:ph type="title"/>
          </p:nvPr>
        </p:nvSpPr>
        <p:spPr>
          <a:xfrm>
            <a:off x="2231136" y="81114"/>
            <a:ext cx="7729728" cy="1188720"/>
          </a:xfrm>
        </p:spPr>
        <p:txBody>
          <a:bodyPr/>
          <a:lstStyle/>
          <a:p>
            <a:r>
              <a:rPr lang="cs-CZ"/>
              <a:t>MOŽNÁ (alternativní) BUDOUCNOST</a:t>
            </a:r>
            <a:br>
              <a:rPr lang="cs-CZ"/>
            </a:br>
            <a:r>
              <a:rPr lang="cs-CZ"/>
              <a:t>(</a:t>
            </a:r>
            <a:r>
              <a:rPr lang="cs-CZ" err="1"/>
              <a:t>ThE</a:t>
            </a:r>
            <a:r>
              <a:rPr lang="cs-CZ"/>
              <a:t> POSSIBLE)</a:t>
            </a:r>
          </a:p>
        </p:txBody>
      </p:sp>
      <p:sp>
        <p:nvSpPr>
          <p:cNvPr id="3" name="Zástupný obsah 2">
            <a:extLst>
              <a:ext uri="{FF2B5EF4-FFF2-40B4-BE49-F238E27FC236}">
                <a16:creationId xmlns:a16="http://schemas.microsoft.com/office/drawing/2014/main" id="{58B4D69E-823D-4714-B2EE-5344C2A3F1C8}"/>
              </a:ext>
            </a:extLst>
          </p:cNvPr>
          <p:cNvSpPr>
            <a:spLocks noGrp="1"/>
          </p:cNvSpPr>
          <p:nvPr>
            <p:ph idx="1"/>
          </p:nvPr>
        </p:nvSpPr>
        <p:spPr>
          <a:xfrm>
            <a:off x="215757" y="1551398"/>
            <a:ext cx="11640621" cy="5075433"/>
          </a:xfrm>
        </p:spPr>
        <p:txBody>
          <a:bodyPr>
            <a:normAutofit lnSpcReduction="10000"/>
          </a:bodyPr>
          <a:lstStyle/>
          <a:p>
            <a:r>
              <a:rPr lang="cs-CZ" sz="2400">
                <a:solidFill>
                  <a:srgbClr val="0C0C0C"/>
                </a:solidFill>
                <a:latin typeface="Verdana" panose="020B0604030504040204" pitchFamily="34" charset="0"/>
              </a:rPr>
              <a:t>Hovoříme o tzv. možné nebo-</a:t>
            </a:r>
            <a:r>
              <a:rPr lang="cs-CZ" sz="2400" err="1">
                <a:solidFill>
                  <a:srgbClr val="0C0C0C"/>
                </a:solidFill>
                <a:latin typeface="Verdana" panose="020B0604030504040204" pitchFamily="34" charset="0"/>
              </a:rPr>
              <a:t>li</a:t>
            </a:r>
            <a:r>
              <a:rPr lang="cs-CZ" sz="2400">
                <a:solidFill>
                  <a:srgbClr val="0C0C0C"/>
                </a:solidFill>
                <a:latin typeface="Verdana" panose="020B0604030504040204" pitchFamily="34" charset="0"/>
              </a:rPr>
              <a:t> </a:t>
            </a:r>
            <a:r>
              <a:rPr lang="en-US" sz="2400" err="1">
                <a:solidFill>
                  <a:srgbClr val="0C0C0C"/>
                </a:solidFill>
                <a:latin typeface="Verdana" panose="020B0604030504040204" pitchFamily="34" charset="0"/>
              </a:rPr>
              <a:t>alternativ</a:t>
            </a:r>
            <a:r>
              <a:rPr lang="cs-CZ" sz="2400">
                <a:solidFill>
                  <a:srgbClr val="0C0C0C"/>
                </a:solidFill>
                <a:latin typeface="Verdana" panose="020B0604030504040204" pitchFamily="34" charset="0"/>
              </a:rPr>
              <a:t>ní budoucnosti. </a:t>
            </a:r>
          </a:p>
          <a:p>
            <a:r>
              <a:rPr lang="cs-CZ" sz="2400">
                <a:solidFill>
                  <a:srgbClr val="0C0C0C"/>
                </a:solidFill>
                <a:latin typeface="Verdana" panose="020B0604030504040204" pitchFamily="34" charset="0"/>
              </a:rPr>
              <a:t>Jedná se o soubor jevů, trendů, událostí, okolností, které by mohly za určitých podmínek nastat.</a:t>
            </a:r>
          </a:p>
          <a:p>
            <a:r>
              <a:rPr lang="cs-CZ" sz="2400">
                <a:solidFill>
                  <a:srgbClr val="0C0C0C"/>
                </a:solidFill>
                <a:latin typeface="Verdana" panose="020B0604030504040204" pitchFamily="34" charset="0"/>
              </a:rPr>
              <a:t>Ovlivněna divergujícími fyzickými procesy a myšlenkami.</a:t>
            </a:r>
          </a:p>
          <a:p>
            <a:r>
              <a:rPr lang="cs-CZ" sz="2400">
                <a:solidFill>
                  <a:srgbClr val="0C0C0C"/>
                </a:solidFill>
                <a:latin typeface="Verdana" panose="020B0604030504040204" pitchFamily="34" charset="0"/>
              </a:rPr>
              <a:t>Obtížně </a:t>
            </a:r>
            <a:r>
              <a:rPr lang="cs-CZ" sz="2400" err="1">
                <a:solidFill>
                  <a:srgbClr val="0C0C0C"/>
                </a:solidFill>
                <a:latin typeface="Verdana" panose="020B0604030504040204" pitchFamily="34" charset="0"/>
              </a:rPr>
              <a:t>predikovatelné</a:t>
            </a:r>
            <a:r>
              <a:rPr lang="cs-CZ" sz="2400">
                <a:solidFill>
                  <a:srgbClr val="0C0C0C"/>
                </a:solidFill>
                <a:latin typeface="Verdana" panose="020B0604030504040204" pitchFamily="34" charset="0"/>
              </a:rPr>
              <a:t> procesy spojené s velkou mírou nejistoty (společenská volba, projevy svobodné lidské vůle, …)</a:t>
            </a:r>
          </a:p>
          <a:p>
            <a:r>
              <a:rPr lang="cs-CZ" sz="2400">
                <a:solidFill>
                  <a:srgbClr val="0C0C0C"/>
                </a:solidFill>
                <a:latin typeface="Verdana" panose="020B0604030504040204" pitchFamily="34" charset="0"/>
              </a:rPr>
              <a:t>Chování konkurentů na trhu, změny v prostředí.</a:t>
            </a:r>
          </a:p>
          <a:p>
            <a:r>
              <a:rPr lang="cs-CZ" sz="2400">
                <a:solidFill>
                  <a:srgbClr val="0C0C0C"/>
                </a:solidFill>
                <a:latin typeface="Verdana" panose="020B0604030504040204" pitchFamily="34" charset="0"/>
              </a:rPr>
              <a:t>Jevy, události mající dopady na naši činnost, mohou změnit naši strategii, plány, aktivity.</a:t>
            </a:r>
          </a:p>
          <a:p>
            <a:r>
              <a:rPr lang="cs-CZ" sz="2400">
                <a:solidFill>
                  <a:srgbClr val="0C0C0C"/>
                </a:solidFill>
                <a:latin typeface="Verdana" panose="020B0604030504040204" pitchFamily="34" charset="0"/>
              </a:rPr>
              <a:t>Vyžaduje kreativitu, představivost, přijímání rizika, soutěživost a experimentování. </a:t>
            </a:r>
          </a:p>
          <a:p>
            <a:r>
              <a:rPr lang="cs-CZ" sz="2400">
                <a:solidFill>
                  <a:srgbClr val="0C0C0C"/>
                </a:solidFill>
                <a:latin typeface="Verdana" panose="020B0604030504040204" pitchFamily="34" charset="0"/>
              </a:rPr>
              <a:t>Snaha utvářet budoucnost!</a:t>
            </a:r>
          </a:p>
        </p:txBody>
      </p:sp>
    </p:spTree>
    <p:extLst>
      <p:ext uri="{BB962C8B-B14F-4D97-AF65-F5344CB8AC3E}">
        <p14:creationId xmlns:p14="http://schemas.microsoft.com/office/powerpoint/2010/main" val="73512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93E97-86E6-4687-A346-6F61C98945F3}"/>
              </a:ext>
            </a:extLst>
          </p:cNvPr>
          <p:cNvSpPr>
            <a:spLocks noGrp="1"/>
          </p:cNvSpPr>
          <p:nvPr>
            <p:ph type="title"/>
          </p:nvPr>
        </p:nvSpPr>
        <p:spPr>
          <a:xfrm>
            <a:off x="2231136" y="101663"/>
            <a:ext cx="7729728" cy="1188720"/>
          </a:xfrm>
        </p:spPr>
        <p:txBody>
          <a:bodyPr/>
          <a:lstStyle/>
          <a:p>
            <a:r>
              <a:rPr lang="cs-CZ"/>
              <a:t>ŽÁDOUCÍ BUDOUCNOST</a:t>
            </a:r>
            <a:br>
              <a:rPr lang="cs-CZ"/>
            </a:br>
            <a:r>
              <a:rPr lang="cs-CZ"/>
              <a:t>(THE PREFERABLE)</a:t>
            </a:r>
          </a:p>
        </p:txBody>
      </p:sp>
      <p:sp>
        <p:nvSpPr>
          <p:cNvPr id="3" name="Zástupný obsah 2">
            <a:extLst>
              <a:ext uri="{FF2B5EF4-FFF2-40B4-BE49-F238E27FC236}">
                <a16:creationId xmlns:a16="http://schemas.microsoft.com/office/drawing/2014/main" id="{EE0A5424-E4A9-4FAF-984D-99CF3D4C1E4F}"/>
              </a:ext>
            </a:extLst>
          </p:cNvPr>
          <p:cNvSpPr>
            <a:spLocks noGrp="1"/>
          </p:cNvSpPr>
          <p:nvPr>
            <p:ph idx="1"/>
          </p:nvPr>
        </p:nvSpPr>
        <p:spPr>
          <a:xfrm>
            <a:off x="256854" y="1510301"/>
            <a:ext cx="11743362" cy="5246035"/>
          </a:xfrm>
        </p:spPr>
        <p:txBody>
          <a:bodyPr>
            <a:normAutofit/>
          </a:bodyPr>
          <a:lstStyle/>
          <a:p>
            <a:r>
              <a:rPr lang="cs-CZ" sz="2400">
                <a:solidFill>
                  <a:srgbClr val="0C0C0C"/>
                </a:solidFill>
                <a:latin typeface="Verdana" panose="020B0604030504040204" pitchFamily="34" charset="0"/>
              </a:rPr>
              <a:t>Budoucnost, kterou si přejeme, aby nastala!</a:t>
            </a:r>
          </a:p>
          <a:p>
            <a:r>
              <a:rPr lang="cs-CZ" sz="2400">
                <a:solidFill>
                  <a:srgbClr val="0C0C0C"/>
                </a:solidFill>
                <a:latin typeface="Verdana" panose="020B0604030504040204" pitchFamily="34" charset="0"/>
              </a:rPr>
              <a:t>Utváříme si (my lidé, jako inteligentní bytosti) preference v podobě vizí, cílů a plánů.</a:t>
            </a:r>
          </a:p>
          <a:p>
            <a:r>
              <a:rPr lang="cs-CZ" sz="2400">
                <a:solidFill>
                  <a:srgbClr val="0C0C0C"/>
                </a:solidFill>
                <a:latin typeface="Verdana" panose="020B0604030504040204" pitchFamily="34" charset="0"/>
              </a:rPr>
              <a:t>Preference je možné upravovat (přizpůsobovat) vývoji prostředí. Prostředí je vysoce soutěživé.</a:t>
            </a:r>
          </a:p>
          <a:p>
            <a:r>
              <a:rPr lang="cs-CZ" sz="2400">
                <a:solidFill>
                  <a:srgbClr val="0C0C0C"/>
                </a:solidFill>
                <a:latin typeface="Verdana" panose="020B0604030504040204" pitchFamily="34" charset="0"/>
              </a:rPr>
              <a:t>Preferované budoucnosti mohou nastat jen jako mix možných a pravděpodobných budoucností. Jedná se o kombinaci, u které </a:t>
            </a:r>
            <a:r>
              <a:rPr lang="cs-CZ" sz="2400" b="1">
                <a:solidFill>
                  <a:srgbClr val="0C0C0C"/>
                </a:solidFill>
                <a:latin typeface="Verdana" panose="020B0604030504040204" pitchFamily="34" charset="0"/>
              </a:rPr>
              <a:t>předpokládáme nejlepší výsledek</a:t>
            </a:r>
            <a:r>
              <a:rPr lang="cs-CZ" sz="2400">
                <a:solidFill>
                  <a:srgbClr val="0C0C0C"/>
                </a:solidFill>
                <a:latin typeface="Verdana" panose="020B0604030504040204" pitchFamily="34" charset="0"/>
              </a:rPr>
              <a:t>! </a:t>
            </a:r>
          </a:p>
          <a:p>
            <a:r>
              <a:rPr lang="cs-CZ" sz="2400">
                <a:solidFill>
                  <a:srgbClr val="0C0C0C"/>
                </a:solidFill>
                <a:latin typeface="Verdana" panose="020B0604030504040204" pitchFamily="34" charset="0"/>
              </a:rPr>
              <a:t>Má normativní charakter, vychází z hodnot a jedná se o politiku</a:t>
            </a:r>
            <a:r>
              <a:rPr lang="en-US" sz="2400">
                <a:solidFill>
                  <a:srgbClr val="0C0C0C"/>
                </a:solidFill>
                <a:latin typeface="Verdana" panose="020B0604030504040204" pitchFamily="34" charset="0"/>
              </a:rPr>
              <a:t>. </a:t>
            </a:r>
            <a:endParaRPr lang="cs-CZ" sz="2400">
              <a:solidFill>
                <a:srgbClr val="0C0C0C"/>
              </a:solidFill>
              <a:latin typeface="Verdana" panose="020B0604030504040204" pitchFamily="34" charset="0"/>
            </a:endParaRPr>
          </a:p>
          <a:p>
            <a:r>
              <a:rPr lang="cs-CZ" sz="2400">
                <a:solidFill>
                  <a:srgbClr val="0C0C0C"/>
                </a:solidFill>
                <a:latin typeface="Verdana" panose="020B0604030504040204" pitchFamily="34" charset="0"/>
              </a:rPr>
              <a:t>Chceme směřovat k budoucnosti, která je nejlepší pro nás, pro naši rodinu, společnost.</a:t>
            </a:r>
          </a:p>
          <a:p>
            <a:endParaRPr lang="cs-CZ"/>
          </a:p>
        </p:txBody>
      </p:sp>
    </p:spTree>
    <p:extLst>
      <p:ext uri="{BB962C8B-B14F-4D97-AF65-F5344CB8AC3E}">
        <p14:creationId xmlns:p14="http://schemas.microsoft.com/office/powerpoint/2010/main" val="57666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a:t>POSTUP TVORBY ALTERNATIVNÍ BUDOUCNOSTI</a:t>
            </a: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klíčových oblastí </a:t>
            </a:r>
            <a:r>
              <a:rPr lang="en-US" sz="2400" spc="-5" dirty="0">
                <a:effectLst/>
                <a:latin typeface="Times New Roman" panose="02020603050405020304" pitchFamily="18" charset="0"/>
                <a:ea typeface="SimSun" panose="02010600030101010101" pitchFamily="2" charset="-122"/>
              </a:rPr>
              <a:t>a</a:t>
            </a:r>
            <a:r>
              <a:rPr lang="cs-CZ" sz="2400" spc="-5" dirty="0">
                <a:effectLst/>
                <a:latin typeface="Times New Roman" panose="02020603050405020304" pitchFamily="18" charset="0"/>
                <a:ea typeface="SimSun" panose="02010600030101010101" pitchFamily="2" charset="-122"/>
              </a:rPr>
              <a:t> hybných sil změny, </a:t>
            </a:r>
            <a:r>
              <a:rPr lang="en-US" sz="2400" spc="-5" dirty="0">
                <a:effectLst/>
                <a:latin typeface="Times New Roman" panose="02020603050405020304" pitchFamily="18" charset="0"/>
                <a:ea typeface="SimSun" panose="02010600030101010101" pitchFamily="2" charset="-122"/>
              </a:rPr>
              <a:t>trend</a:t>
            </a:r>
            <a:r>
              <a:rPr lang="cs-CZ" sz="2400" spc="-5" dirty="0">
                <a:effectLst/>
                <a:latin typeface="Times New Roman" panose="02020603050405020304" pitchFamily="18" charset="0"/>
                <a:ea typeface="SimSun" panose="02010600030101010101" pitchFamily="2" charset="-122"/>
              </a:rPr>
              <a:t>ů</a:t>
            </a:r>
            <a:r>
              <a:rPr lang="en-US" sz="2400" spc="-5" dirty="0">
                <a:effectLst/>
                <a:latin typeface="Times New Roman" panose="02020603050405020304" pitchFamily="18" charset="0"/>
                <a:ea typeface="SimSun" panose="02010600030101010101" pitchFamily="2" charset="-122"/>
              </a:rPr>
              <a:t> a</a:t>
            </a:r>
            <a:r>
              <a:rPr lang="cs-CZ" sz="2400" spc="-5" dirty="0">
                <a:effectLst/>
                <a:latin typeface="Times New Roman" panose="02020603050405020304" pitchFamily="18" charset="0"/>
                <a:ea typeface="SimSun" panose="02010600030101010101" pitchFamily="2" charset="-122"/>
              </a:rPr>
              <a:t> šoků,</a:t>
            </a: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prostředí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Určení nejistot a jejich polarit (vyplývající hrozby a příležitosti)</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nejistot</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Vytvoření rámce pro alternativní budoucnost</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Popis alternativních budoucností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Komunikace a validace</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a hodnocení dopadů</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Stanovení indikátorů změny</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platnosti a aktualizace</a:t>
            </a:r>
            <a:r>
              <a:rPr lang="en-US" sz="2400" spc="-5" dirty="0">
                <a:effectLst/>
                <a:latin typeface="Times New Roman" panose="02020603050405020304" pitchFamily="18" charset="0"/>
                <a:ea typeface="SimSun" panose="02010600030101010101" pitchFamily="2" charset="-122"/>
              </a:rPr>
              <a:t>.</a:t>
            </a:r>
            <a:endParaRPr lang="cs-CZ" sz="2400" dirty="0">
              <a:effectLst/>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94676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22212"/>
            <a:ext cx="11815281" cy="1188720"/>
          </a:xfrm>
        </p:spPr>
        <p:txBody>
          <a:bodyPr>
            <a:normAutofit/>
          </a:bodyPr>
          <a:lstStyle/>
          <a:p>
            <a:r>
              <a:rPr lang="cs-CZ"/>
              <a:t>POSTUP TVORBY ALTERNATIVNÍ BUDOUCNOSTI</a:t>
            </a:r>
            <a:br>
              <a:rPr lang="cs-CZ"/>
            </a:br>
            <a:r>
              <a:rPr lang="cs-CZ" sz="2200" spc="-5">
                <a:effectLst/>
                <a:latin typeface="Times New Roman" panose="02020603050405020304" pitchFamily="18" charset="0"/>
                <a:ea typeface="SimSun" panose="02010600030101010101" pitchFamily="2" charset="-122"/>
              </a:rPr>
              <a:t>Identifikace klíčových oblastí </a:t>
            </a:r>
            <a:r>
              <a:rPr lang="en-US" sz="2200" spc="-5">
                <a:effectLst/>
                <a:latin typeface="Times New Roman" panose="02020603050405020304" pitchFamily="18" charset="0"/>
                <a:ea typeface="SimSun" panose="02010600030101010101" pitchFamily="2" charset="-122"/>
              </a:rPr>
              <a:t>a</a:t>
            </a:r>
            <a:r>
              <a:rPr lang="cs-CZ" sz="2200" spc="-5">
                <a:effectLst/>
                <a:latin typeface="Times New Roman" panose="02020603050405020304" pitchFamily="18" charset="0"/>
                <a:ea typeface="SimSun" panose="02010600030101010101" pitchFamily="2" charset="-122"/>
              </a:rPr>
              <a:t> hybných sil změny, </a:t>
            </a:r>
            <a:r>
              <a:rPr lang="en-US" sz="2200" spc="-5">
                <a:effectLst/>
                <a:latin typeface="Times New Roman" panose="02020603050405020304" pitchFamily="18" charset="0"/>
                <a:ea typeface="SimSun" panose="02010600030101010101" pitchFamily="2" charset="-122"/>
              </a:rPr>
              <a:t>trend</a:t>
            </a:r>
            <a:r>
              <a:rPr lang="cs-CZ" sz="2200" spc="-5">
                <a:effectLst/>
                <a:latin typeface="Times New Roman" panose="02020603050405020304" pitchFamily="18" charset="0"/>
                <a:ea typeface="SimSun" panose="02010600030101010101" pitchFamily="2" charset="-122"/>
              </a:rPr>
              <a:t>ů</a:t>
            </a:r>
            <a:r>
              <a:rPr lang="en-US" sz="2200" spc="-5">
                <a:effectLst/>
                <a:latin typeface="Times New Roman" panose="02020603050405020304" pitchFamily="18" charset="0"/>
                <a:ea typeface="SimSun" panose="02010600030101010101" pitchFamily="2" charset="-122"/>
              </a:rPr>
              <a:t> a</a:t>
            </a:r>
            <a:r>
              <a:rPr lang="cs-CZ" sz="2200" spc="-5">
                <a:effectLst/>
                <a:latin typeface="Times New Roman" panose="02020603050405020304" pitchFamily="18" charset="0"/>
                <a:ea typeface="SimSun" panose="02010600030101010101" pitchFamily="2" charset="-122"/>
              </a:rPr>
              <a:t> šoků</a:t>
            </a:r>
            <a:endParaRPr lang="cs-CZ" sz="220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5"/>
            <a:ext cx="11664593" cy="5352835"/>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Zarámování analýzy: příležitosti a hrozby dopadající na poslání organizace, cíle apod.</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Vymezení časového rámce, identifikace zainteresovaných stran.</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Stanovení oblastí nezbytných pro analýzu např. PESTLE, PESTLEM. </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hybných sil změny (proměnné s potenciálem měnit budoucnost, není jednoznačná predikce jejich vývoje (závisí na dalších faktorech) např. cena ropy</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Zpravidla jsou tyto síly generovány v minulosti, působí v současnosti a mají potenciál působit i v budoucnosti v modifikované podobě.</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Minulost ovlivňuje důsledky vyvíjejících se trendů na stát, společnost, organizace a jednotlivce (historická analýza trendů a hodnocení potenciálních dopadů)</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 Dnešní rozhodnutí utvářejí budoucnost!!</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Příklady: dopad demografického vývoje na veřejné politiky, dopady environmentální politiky na </a:t>
            </a:r>
            <a:r>
              <a:rPr lang="en-US" sz="2400" spc="-5" err="1">
                <a:effectLst/>
                <a:latin typeface="Times New Roman" panose="02020603050405020304" pitchFamily="18" charset="0"/>
                <a:ea typeface="SimSun" panose="02010600030101010101" pitchFamily="2" charset="-122"/>
              </a:rPr>
              <a:t>energ</a:t>
            </a:r>
            <a:r>
              <a:rPr lang="cs-CZ" sz="2400" spc="-5">
                <a:effectLst/>
                <a:latin typeface="Times New Roman" panose="02020603050405020304" pitchFamily="18" charset="0"/>
                <a:ea typeface="SimSun" panose="02010600030101010101" pitchFamily="2" charset="-122"/>
              </a:rPr>
              <a:t>etickou bezpečnost, důsledky změny klimatu na bezpečnost, ...</a:t>
            </a:r>
          </a:p>
          <a:p>
            <a:endParaRPr lang="cs-CZ"/>
          </a:p>
        </p:txBody>
      </p:sp>
    </p:spTree>
    <p:extLst>
      <p:ext uri="{BB962C8B-B14F-4D97-AF65-F5344CB8AC3E}">
        <p14:creationId xmlns:p14="http://schemas.microsoft.com/office/powerpoint/2010/main" val="390641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p:txBody>
          <a:bodyPr/>
          <a:lstStyle/>
          <a:p>
            <a:r>
              <a:rPr lang="cs-CZ"/>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595902" y="2582153"/>
            <a:ext cx="10849510" cy="3516330"/>
          </a:xfrm>
        </p:spPr>
        <p:txBody>
          <a:bodyPr>
            <a:normAutofit/>
          </a:bodyPr>
          <a:lstStyle/>
          <a:p>
            <a:pPr marL="342900" indent="-342900">
              <a:lnSpc>
                <a:spcPct val="150000"/>
              </a:lnSpc>
              <a:buFont typeface="+mj-lt"/>
              <a:buAutoNum type="arabicPeriod"/>
            </a:pPr>
            <a:r>
              <a:rPr lang="cs-CZ" sz="2600"/>
              <a:t>OBJASNIT  POJEM A ÚČEL  „STRATEGIC FORESIGHT“ </a:t>
            </a:r>
          </a:p>
          <a:p>
            <a:pPr marL="342900" indent="-342900">
              <a:lnSpc>
                <a:spcPct val="150000"/>
              </a:lnSpc>
              <a:buFont typeface="+mj-lt"/>
              <a:buAutoNum type="arabicPeriod"/>
            </a:pPr>
            <a:r>
              <a:rPr lang="cs-CZ" sz="2600"/>
              <a:t>ZVLÁDNOUT POUŽITÍ „STRATEGIC FORESIGHT ANALYSIS“ PRO ZPRACOVÁNÍ ALTERNATIVNÍCH BUDOUCNOSTÍ </a:t>
            </a:r>
          </a:p>
          <a:p>
            <a:pPr marL="342900" indent="-342900">
              <a:lnSpc>
                <a:spcPct val="150000"/>
              </a:lnSpc>
              <a:buFont typeface="+mj-lt"/>
              <a:buAutoNum type="arabicPeriod"/>
            </a:pPr>
            <a:r>
              <a:rPr lang="cs-CZ" sz="2600"/>
              <a:t>VYDAT ÚKOLY DO CVIČENÍ</a:t>
            </a:r>
          </a:p>
          <a:p>
            <a:pPr marL="342900" indent="-342900">
              <a:buFont typeface="+mj-lt"/>
              <a:buAutoNum type="arabicPeriod"/>
            </a:pPr>
            <a:endParaRPr lang="cs-CZ"/>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a:t>POSTUP TVORBY ALTERNATIVNÍ BUDOUCNOSTI</a:t>
            </a:r>
            <a:br>
              <a:rPr lang="cs-CZ"/>
            </a:br>
            <a:r>
              <a:rPr lang="cs-CZ" sz="2400" spc="-5">
                <a:effectLst/>
                <a:latin typeface="Times New Roman" panose="02020603050405020304" pitchFamily="18" charset="0"/>
                <a:ea typeface="SimSun" panose="02010600030101010101" pitchFamily="2" charset="-122"/>
              </a:rPr>
              <a:t>Hodnocení prostředí</a:t>
            </a:r>
            <a:endParaRPr lang="cs-CZ" sz="240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Získávání a hodnocení informací o událostech, trendech, aktérech a vztahy mezi nimi.</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Smyslem ji získat poznatky o tom, jakým způsobem organizace nebo daná oblast veřejné politiky funguje a je ovlivňována vnějším prostředím.</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prostředí zahrnuje různé techniky:</a:t>
            </a: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Nepřímé pozorování: </a:t>
            </a:r>
            <a:r>
              <a:rPr lang="en-US" sz="2400" spc="-5">
                <a:effectLst/>
                <a:latin typeface="Times New Roman" panose="02020603050405020304" pitchFamily="18" charset="0"/>
                <a:ea typeface="SimSun" panose="02010600030101010101" pitchFamily="2" charset="-122"/>
              </a:rPr>
              <a:t>see and think outside the box,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podmínek: trendy, včasné varování, nově vznikající výzvy a příležitosti</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a:t>
            </a:r>
            <a:r>
              <a:rPr lang="en-US" sz="2400" spc="-5">
                <a:effectLst/>
                <a:latin typeface="Times New Roman" panose="02020603050405020304" pitchFamily="18" charset="0"/>
                <a:ea typeface="SimSun" panose="02010600030101010101" pitchFamily="2" charset="-122"/>
              </a:rPr>
              <a:t>prim</a:t>
            </a:r>
            <a:r>
              <a:rPr lang="cs-CZ" sz="2400" spc="-5" err="1">
                <a:effectLst/>
                <a:latin typeface="Times New Roman" panose="02020603050405020304" pitchFamily="18" charset="0"/>
                <a:ea typeface="SimSun" panose="02010600030101010101" pitchFamily="2" charset="-122"/>
              </a:rPr>
              <a:t>árních</a:t>
            </a:r>
            <a:r>
              <a:rPr lang="cs-CZ" sz="2400" spc="-5">
                <a:effectLst/>
                <a:latin typeface="Times New Roman" panose="02020603050405020304" pitchFamily="18" charset="0"/>
                <a:ea typeface="SimSun" panose="02010600030101010101" pitchFamily="2" charset="-122"/>
              </a:rPr>
              <a:t> a sekundárních informačních zdrojů,</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organizace, problematiky, hlavní charakteristiky, implikace,</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Sběr </a:t>
            </a:r>
            <a:r>
              <a:rPr lang="en-US" sz="2400" spc="-5">
                <a:effectLst/>
                <a:latin typeface="Times New Roman" panose="02020603050405020304" pitchFamily="18" charset="0"/>
                <a:ea typeface="SimSun" panose="02010600030101010101" pitchFamily="2" charset="-122"/>
              </a:rPr>
              <a:t>relevant</a:t>
            </a:r>
            <a:r>
              <a:rPr lang="cs-CZ" sz="2400" spc="-5" err="1">
                <a:effectLst/>
                <a:latin typeface="Times New Roman" panose="02020603050405020304" pitchFamily="18" charset="0"/>
                <a:ea typeface="SimSun" panose="02010600030101010101" pitchFamily="2" charset="-122"/>
              </a:rPr>
              <a:t>ních</a:t>
            </a:r>
            <a:r>
              <a:rPr lang="cs-CZ" sz="2400" spc="-5">
                <a:effectLst/>
                <a:latin typeface="Times New Roman" panose="02020603050405020304" pitchFamily="18" charset="0"/>
                <a:ea typeface="SimSun" panose="02010600030101010101" pitchFamily="2" charset="-122"/>
              </a:rPr>
              <a:t> </a:t>
            </a:r>
            <a:r>
              <a:rPr lang="en-US" sz="2400" spc="-5" err="1">
                <a:effectLst/>
                <a:latin typeface="Times New Roman" panose="02020603050405020304" pitchFamily="18" charset="0"/>
                <a:ea typeface="SimSun" panose="02010600030101010101" pitchFamily="2" charset="-122"/>
              </a:rPr>
              <a:t>informa</a:t>
            </a:r>
            <a:r>
              <a:rPr lang="cs-CZ" sz="2400" spc="-5" err="1">
                <a:effectLst/>
                <a:latin typeface="Times New Roman" panose="02020603050405020304" pitchFamily="18" charset="0"/>
                <a:ea typeface="SimSun" panose="02010600030101010101" pitchFamily="2" charset="-122"/>
              </a:rPr>
              <a:t>cí</a:t>
            </a:r>
            <a:r>
              <a:rPr lang="cs-CZ" sz="2400" spc="-5">
                <a:effectLst/>
                <a:latin typeface="Times New Roman" panose="02020603050405020304" pitchFamily="18" charset="0"/>
                <a:ea typeface="SimSun" panose="02010600030101010101" pitchFamily="2" charset="-122"/>
              </a:rPr>
              <a:t> o problému – podpora informovaných rozhodnutí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důsledků trendů a událostí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43438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059317"/>
          </a:xfrm>
        </p:spPr>
        <p:txBody>
          <a:bodyPr>
            <a:normAutofit fontScale="90000"/>
          </a:bodyPr>
          <a:lstStyle/>
          <a:p>
            <a:r>
              <a:rPr lang="cs-CZ"/>
              <a:t>POSTUP TVORBY ALTERNATIVNÍ BUDOUCNOSTI</a:t>
            </a:r>
            <a:br>
              <a:rPr lang="cs-CZ"/>
            </a:br>
            <a:r>
              <a:rPr lang="cs-CZ" sz="2800" spc="-5">
                <a:effectLst/>
                <a:latin typeface="Times New Roman" panose="02020603050405020304" pitchFamily="18" charset="0"/>
                <a:ea typeface="SimSun" panose="02010600030101010101" pitchFamily="2" charset="-122"/>
              </a:rPr>
              <a:t>Určení nejistot a jejich polarit </a:t>
            </a:r>
            <a:r>
              <a:rPr lang="en-US" sz="2800" spc="-5">
                <a:effectLst/>
                <a:latin typeface="Times New Roman" panose="02020603050405020304" pitchFamily="18" charset="0"/>
                <a:ea typeface="SimSun" panose="02010600030101010101" pitchFamily="2" charset="-122"/>
              </a:rPr>
              <a:t> </a:t>
            </a:r>
            <a:endParaRPr lang="cs-CZ"/>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r>
              <a:rPr lang="cs-CZ" sz="2400" spc="-5">
                <a:effectLst/>
                <a:latin typeface="Times New Roman" panose="02020603050405020304" pitchFamily="18" charset="0"/>
                <a:ea typeface="SimSun" panose="02010600030101010101" pitchFamily="2" charset="-122"/>
              </a:rPr>
              <a:t>Identifikace nejistot (míra nejistoty a  jejich možné důsledky)</a:t>
            </a:r>
          </a:p>
          <a:p>
            <a:r>
              <a:rPr lang="cs-CZ" sz="2400" spc="-5">
                <a:latin typeface="Times New Roman" panose="02020603050405020304" pitchFamily="18" charset="0"/>
                <a:ea typeface="SimSun" panose="02010600030101010101" pitchFamily="2" charset="-122"/>
              </a:rPr>
              <a:t>Stanovení polarity nejistoty:  krajní příznivý a negativní důsledek</a:t>
            </a:r>
          </a:p>
          <a:p>
            <a:pPr marL="0" indent="0">
              <a:buNone/>
            </a:pPr>
            <a:r>
              <a:rPr lang="cs-CZ" sz="2400" spc="-5">
                <a:effectLst/>
                <a:latin typeface="Times New Roman" panose="02020603050405020304" pitchFamily="18" charset="0"/>
                <a:ea typeface="SimSun" panose="02010600030101010101" pitchFamily="2" charset="-122"/>
              </a:rPr>
              <a:t>Některé příklady nejistot a jejich polarizace: </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Zajištění energie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nadbytek vs nedostatek)</a:t>
            </a:r>
          </a:p>
          <a:p>
            <a:r>
              <a:rPr lang="cs-CZ" sz="2400" spc="-5">
                <a:effectLst/>
                <a:latin typeface="Times New Roman" panose="02020603050405020304" pitchFamily="18" charset="0"/>
                <a:ea typeface="SimSun" panose="02010600030101010101" pitchFamily="2" charset="-122"/>
              </a:rPr>
              <a:t>T</a:t>
            </a:r>
            <a:r>
              <a:rPr lang="en-US" sz="2400" spc="-5" err="1">
                <a:effectLst/>
                <a:latin typeface="Times New Roman" panose="02020603050405020304" pitchFamily="18" charset="0"/>
                <a:ea typeface="SimSun" panose="02010600030101010101" pitchFamily="2" charset="-122"/>
              </a:rPr>
              <a:t>echnolog</a:t>
            </a:r>
            <a:r>
              <a:rPr lang="cs-CZ" sz="2400" spc="-5" err="1">
                <a:effectLst/>
                <a:latin typeface="Times New Roman" panose="02020603050405020304" pitchFamily="18" charset="0"/>
                <a:ea typeface="SimSun" panose="02010600030101010101" pitchFamily="2" charset="-122"/>
              </a:rPr>
              <a:t>ický</a:t>
            </a:r>
            <a:r>
              <a:rPr lang="cs-CZ" sz="2400" spc="-5">
                <a:effectLst/>
                <a:latin typeface="Times New Roman" panose="02020603050405020304" pitchFamily="18" charset="0"/>
                <a:ea typeface="SimSun" panose="02010600030101010101" pitchFamily="2" charset="-122"/>
              </a:rPr>
              <a:t> vývoj (rozvoj schopností vs proliferace a zneužití protivníkem)</a:t>
            </a:r>
          </a:p>
          <a:p>
            <a:r>
              <a:rPr lang="cs-CZ" sz="2400" spc="-5">
                <a:effectLst/>
                <a:latin typeface="Times New Roman" panose="02020603050405020304" pitchFamily="18" charset="0"/>
                <a:ea typeface="SimSun" panose="02010600030101010101" pitchFamily="2" charset="-122"/>
              </a:rPr>
              <a:t>Globální změny prostředí (reakce vs proaktivní přístup)</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Tempo globalizace (urychlování vs zpomalování)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Změny v rozdělení moci mezi mocnostmi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spolupráce vs soupeření)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Dostupnost zdrojů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zajištěné dodávky vs přerušené dodávky)</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Distribuce bohatství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rovnoměrné vs nerovnoměrné</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Proliferace zbraní (odzbrojení vs proliferace)</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137654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a:bodyPr>
          <a:lstStyle/>
          <a:p>
            <a:r>
              <a:rPr lang="cs-CZ"/>
              <a:t>POSTUP TVORBY ALTERNATIVNÍ BUDOUCNOSTI</a:t>
            </a:r>
            <a:br>
              <a:rPr lang="cs-CZ"/>
            </a:br>
            <a:r>
              <a:rPr lang="cs-CZ" sz="2800" spc="-5">
                <a:effectLst/>
                <a:latin typeface="Times New Roman" panose="02020603050405020304" pitchFamily="18" charset="0"/>
                <a:ea typeface="SimSun" panose="02010600030101010101" pitchFamily="2" charset="-122"/>
              </a:rPr>
              <a:t>Hodnocení nejistot</a:t>
            </a:r>
            <a:endParaRPr lang="cs-CZ"/>
          </a:p>
        </p:txBody>
      </p:sp>
      <p:sp>
        <p:nvSpPr>
          <p:cNvPr id="6" name="Rectangle 3">
            <a:extLst>
              <a:ext uri="{FF2B5EF4-FFF2-40B4-BE49-F238E27FC236}">
                <a16:creationId xmlns:a16="http://schemas.microsoft.com/office/drawing/2014/main" id="{B3D31325-F43E-41C8-9F0F-CEEB0D7097CB}"/>
              </a:ext>
            </a:extLst>
          </p:cNvPr>
          <p:cNvSpPr>
            <a:spLocks noChangeArrowheads="1"/>
          </p:cNvSpPr>
          <p:nvPr/>
        </p:nvSpPr>
        <p:spPr bwMode="auto">
          <a:xfrm>
            <a:off x="476035" y="1785860"/>
            <a:ext cx="112399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Helvetica" panose="020B0604020202020204" pitchFamily="34" charset="0"/>
              </a:rPr>
              <a:t>Hodnocení nejistot: hodnocení a prioritizace klíčových hybných sil</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 dopad</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 míra nejistoty (pravděpodobnost projevu.</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cs-CZ" altLang="cs-CZ" sz="2400" b="0" i="0" u="none" strike="noStrike" cap="none" normalizeH="0" baseline="0">
              <a:ln>
                <a:noFill/>
              </a:ln>
              <a:solidFill>
                <a:schemeClr val="tx1"/>
              </a:solidFill>
              <a:effectLst/>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Dopad: </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vysoký, střední, malý (schopnost ovlivnit budoucnost, dopad na rozhodovací kritéria, na hodnoty!)</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Míra nejistoty: vysoká, střední, malá (nejistota spojená s projevem hybné síly)</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a:latin typeface="Times New Roman" panose="02020603050405020304" pitchFamily="18" charset="0"/>
                <a:ea typeface="SimSun" panose="02010600030101010101" pitchFamily="2" charset="-122"/>
                <a:cs typeface="Times New Roman" panose="02020603050405020304" pitchFamily="18" charset="0"/>
              </a:rPr>
              <a:t>Síly sociální a politické povahy jsou spojeny zpravidla s vyšší mírou nejistoty ve srovnání s demografií, technologiemi apod.</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Metody: expertní kvalitativní i kvantitativní hodnocení, </a:t>
            </a:r>
            <a:r>
              <a:rPr kumimoji="0" lang="cs-CZ"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worshopy</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b="1">
                <a:latin typeface="Times New Roman" panose="02020603050405020304" pitchFamily="18" charset="0"/>
                <a:ea typeface="SimSun" panose="02010600030101010101" pitchFamily="2" charset="-122"/>
                <a:cs typeface="Times New Roman" panose="02020603050405020304" pitchFamily="18" charset="0"/>
              </a:rPr>
              <a:t>Síly s vysokým dopadem a vysokou mírou nejistoty vytvářejí matici alternativních budoucností!</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1" i="0" u="sng"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Trendy</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ohodnoceny z pohledu nejistoty a dopadů na stát, organizaci; vykazují jistotu a mají tendenci ovlivnit všechny budoucnosti (jde o intenzitu jejich vlivu na budoucnost)</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cs-CZ"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3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E037473-E8CA-44EF-AB7F-A21C2C25D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387" y="829017"/>
            <a:ext cx="8815225" cy="5944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470DD08-3916-4562-A860-669F7E8D193E}"/>
              </a:ext>
            </a:extLst>
          </p:cNvPr>
          <p:cNvSpPr txBox="1"/>
          <p:nvPr/>
        </p:nvSpPr>
        <p:spPr>
          <a:xfrm>
            <a:off x="4285183" y="84558"/>
            <a:ext cx="4409669" cy="461665"/>
          </a:xfrm>
          <a:prstGeom prst="rect">
            <a:avLst/>
          </a:prstGeom>
          <a:noFill/>
        </p:spPr>
        <p:txBody>
          <a:bodyPr wrap="none" rtlCol="0">
            <a:spAutoFit/>
          </a:bodyPr>
          <a:lstStyle/>
          <a:p>
            <a:r>
              <a:rPr lang="cs-CZ" sz="2400" b="1"/>
              <a:t>JAKÝM VÝZVÁM BUDEME ČELIT? </a:t>
            </a:r>
          </a:p>
        </p:txBody>
      </p:sp>
    </p:spTree>
    <p:extLst>
      <p:ext uri="{BB962C8B-B14F-4D97-AF65-F5344CB8AC3E}">
        <p14:creationId xmlns:p14="http://schemas.microsoft.com/office/powerpoint/2010/main" val="411084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a:t>POSTUP TVORBY ALTERNATIVNÍ BUDOUCNOSTI</a:t>
            </a:r>
            <a:br>
              <a:rPr lang="cs-CZ"/>
            </a:br>
            <a:r>
              <a:rPr lang="cs-CZ" sz="4400" spc="-5">
                <a:effectLst/>
                <a:latin typeface="Times New Roman" panose="02020603050405020304" pitchFamily="18" charset="0"/>
                <a:ea typeface="SimSun" panose="02010600030101010101" pitchFamily="2" charset="-122"/>
              </a:rPr>
              <a:t>Vytvoření rámce pro alternativní budoucnost</a:t>
            </a:r>
            <a:endParaRPr lang="cs-CZ"/>
          </a:p>
        </p:txBody>
      </p:sp>
      <p:sp>
        <p:nvSpPr>
          <p:cNvPr id="6" name="Rectangle 2">
            <a:extLst>
              <a:ext uri="{FF2B5EF4-FFF2-40B4-BE49-F238E27FC236}">
                <a16:creationId xmlns:a16="http://schemas.microsoft.com/office/drawing/2014/main" id="{ED61DE65-591E-4F3F-91BE-DEDA820D56BB}"/>
              </a:ext>
            </a:extLst>
          </p:cNvPr>
          <p:cNvSpPr>
            <a:spLocks noChangeArrowheads="1"/>
          </p:cNvSpPr>
          <p:nvPr/>
        </p:nvSpPr>
        <p:spPr bwMode="auto">
          <a:xfrm>
            <a:off x="758575" y="2102794"/>
            <a:ext cx="10818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Základ alternativních budoucností je dán nejvýznamnější nejistotami s největším dopadem.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a:latin typeface="Times New Roman" panose="02020603050405020304" pitchFamily="18" charset="0"/>
                <a:ea typeface="SimSun" panose="02010600030101010101" pitchFamily="2" charset="-122"/>
                <a:cs typeface="Times New Roman" panose="02020603050405020304" pitchFamily="18" charset="0"/>
              </a:rPr>
              <a:t>Následně jsou ohodnoceny jejich krajní stavy (vytvářejí potenciál hrozby a nebo příležitosti)</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a:latin typeface="Times New Roman" panose="02020603050405020304" pitchFamily="18" charset="0"/>
                <a:ea typeface="SimSun" panose="02010600030101010101" pitchFamily="2" charset="-122"/>
                <a:cs typeface="Times New Roman" panose="02020603050405020304" pitchFamily="18" charset="0"/>
              </a:rPr>
              <a:t>V</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ytvořena je matice alternativních budoucností  (2x2 nebo 3x3 matice)</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a:latin typeface="Times New Roman" panose="02020603050405020304" pitchFamily="18" charset="0"/>
                <a:ea typeface="SimSun" panose="02010600030101010101" pitchFamily="2" charset="-122"/>
                <a:cs typeface="Times New Roman" panose="02020603050405020304" pitchFamily="18" charset="0"/>
              </a:rPr>
              <a:t>Jednotlivé kvadranty vytvářejí rámec alternativních budoucností</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altLang="cs-CZ"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50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E016E37-3AA9-44F5-8942-A74AC124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35" y="3501009"/>
            <a:ext cx="8316037" cy="2541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52379C3-AC34-45F1-A069-C51FA2492CED}"/>
              </a:ext>
            </a:extLst>
          </p:cNvPr>
          <p:cNvSpPr txBox="1"/>
          <p:nvPr/>
        </p:nvSpPr>
        <p:spPr>
          <a:xfrm>
            <a:off x="1469204" y="446416"/>
            <a:ext cx="9267290" cy="584775"/>
          </a:xfrm>
          <a:prstGeom prst="rect">
            <a:avLst/>
          </a:prstGeom>
          <a:noFill/>
        </p:spPr>
        <p:txBody>
          <a:bodyPr wrap="square" rtlCol="0">
            <a:spAutoFit/>
          </a:bodyPr>
          <a:lstStyle/>
          <a:p>
            <a:pPr algn="ctr"/>
            <a:r>
              <a:rPr lang="cs-CZ" sz="3200"/>
              <a:t>CRITICAL UNCERTAINTIES ASSESSMENT</a:t>
            </a:r>
          </a:p>
        </p:txBody>
      </p:sp>
      <p:sp>
        <p:nvSpPr>
          <p:cNvPr id="4" name="TextovéPole 3">
            <a:extLst>
              <a:ext uri="{FF2B5EF4-FFF2-40B4-BE49-F238E27FC236}">
                <a16:creationId xmlns:a16="http://schemas.microsoft.com/office/drawing/2014/main" id="{473C4B08-BB22-4BBD-A154-9FBD38316E9D}"/>
              </a:ext>
            </a:extLst>
          </p:cNvPr>
          <p:cNvSpPr txBox="1"/>
          <p:nvPr/>
        </p:nvSpPr>
        <p:spPr>
          <a:xfrm>
            <a:off x="3793605" y="1211952"/>
            <a:ext cx="4804713" cy="461665"/>
          </a:xfrm>
          <a:prstGeom prst="rect">
            <a:avLst/>
          </a:prstGeom>
          <a:noFill/>
        </p:spPr>
        <p:txBody>
          <a:bodyPr wrap="none" rtlCol="0">
            <a:spAutoFit/>
          </a:bodyPr>
          <a:lstStyle/>
          <a:p>
            <a:r>
              <a:rPr lang="cs-CZ" sz="2400" b="1"/>
              <a:t>JAKÉ MAJÍ TYTO VÝZVY IMPLIKACE? </a:t>
            </a:r>
          </a:p>
        </p:txBody>
      </p:sp>
      <p:sp>
        <p:nvSpPr>
          <p:cNvPr id="2" name="TextovéPole 1">
            <a:extLst>
              <a:ext uri="{FF2B5EF4-FFF2-40B4-BE49-F238E27FC236}">
                <a16:creationId xmlns:a16="http://schemas.microsoft.com/office/drawing/2014/main" id="{19214453-2991-4FDF-B9F9-FAA3C51EEA9D}"/>
              </a:ext>
            </a:extLst>
          </p:cNvPr>
          <p:cNvSpPr txBox="1"/>
          <p:nvPr/>
        </p:nvSpPr>
        <p:spPr>
          <a:xfrm flipH="1">
            <a:off x="4662390" y="2427897"/>
            <a:ext cx="3276364" cy="369332"/>
          </a:xfrm>
          <a:prstGeom prst="rect">
            <a:avLst/>
          </a:prstGeom>
          <a:noFill/>
        </p:spPr>
        <p:txBody>
          <a:bodyPr wrap="square" rtlCol="0">
            <a:spAutoFit/>
          </a:bodyPr>
          <a:lstStyle/>
          <a:p>
            <a:r>
              <a:rPr lang="cs-CZ" b="1"/>
              <a:t>HROZBY X PŘÍLEŽITOSTI</a:t>
            </a:r>
          </a:p>
        </p:txBody>
      </p:sp>
    </p:spTree>
    <p:extLst>
      <p:ext uri="{BB962C8B-B14F-4D97-AF65-F5344CB8AC3E}">
        <p14:creationId xmlns:p14="http://schemas.microsoft.com/office/powerpoint/2010/main" val="160702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2B0E37F-67D6-432B-A602-2A417B92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46" y="1684615"/>
            <a:ext cx="6547752" cy="4596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FF8A32C-3767-4356-8330-DBBD617D6C2C}"/>
              </a:ext>
            </a:extLst>
          </p:cNvPr>
          <p:cNvSpPr txBox="1"/>
          <p:nvPr/>
        </p:nvSpPr>
        <p:spPr>
          <a:xfrm>
            <a:off x="3935761" y="1060314"/>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80853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94777"/>
            <a:ext cx="11815281" cy="1188720"/>
          </a:xfrm>
        </p:spPr>
        <p:txBody>
          <a:bodyPr>
            <a:normAutofit fontScale="90000"/>
          </a:bodyPr>
          <a:lstStyle/>
          <a:p>
            <a:r>
              <a:rPr lang="cs-CZ"/>
              <a:t>POSTUP TVORBY ALTERNATIVNÍ BUDOUCNOSTI</a:t>
            </a:r>
            <a:br>
              <a:rPr lang="cs-CZ"/>
            </a:br>
            <a:r>
              <a:rPr lang="cs-CZ" sz="4400" spc="-5">
                <a:effectLst/>
                <a:latin typeface="Times New Roman" panose="02020603050405020304" pitchFamily="18" charset="0"/>
                <a:ea typeface="SimSun" panose="02010600030101010101" pitchFamily="2" charset="-122"/>
              </a:rPr>
              <a:t>Popis alternativních budoucností</a:t>
            </a:r>
            <a:endParaRPr lang="cs-CZ"/>
          </a:p>
        </p:txBody>
      </p:sp>
      <p:sp>
        <p:nvSpPr>
          <p:cNvPr id="5" name="TextovéPole 4">
            <a:extLst>
              <a:ext uri="{FF2B5EF4-FFF2-40B4-BE49-F238E27FC236}">
                <a16:creationId xmlns:a16="http://schemas.microsoft.com/office/drawing/2014/main" id="{591E4D6B-0ACD-42AE-9F3A-ED2FB6775296}"/>
              </a:ext>
            </a:extLst>
          </p:cNvPr>
          <p:cNvSpPr txBox="1"/>
          <p:nvPr/>
        </p:nvSpPr>
        <p:spPr>
          <a:xfrm>
            <a:off x="799671" y="1984392"/>
            <a:ext cx="10592656" cy="4247317"/>
          </a:xfrm>
          <a:prstGeom prst="rect">
            <a:avLst/>
          </a:prstGeom>
          <a:noFill/>
        </p:spPr>
        <p:txBody>
          <a:bodyPr wrap="square">
            <a:spAutoFit/>
          </a:bodyPr>
          <a:lstStyle/>
          <a:p>
            <a:pPr marL="342900" indent="-342900" algn="just">
              <a:lnSpc>
                <a:spcPct val="150000"/>
              </a:lnSpc>
              <a:spcAft>
                <a:spcPts val="0"/>
              </a:spcAft>
              <a:buFont typeface="Arial" panose="020B0604020202020204" pitchFamily="34" charset="0"/>
              <a:buChar char="•"/>
            </a:pPr>
            <a:r>
              <a:rPr lang="cs-CZ" sz="2400">
                <a:effectLst/>
                <a:latin typeface="Times New Roman" panose="02020603050405020304" pitchFamily="18" charset="0"/>
                <a:ea typeface="SimSun" panose="02010600030101010101" pitchFamily="2" charset="-122"/>
              </a:rPr>
              <a:t>Popsat budoucnosti po jednotlivých kvadrantech.</a:t>
            </a:r>
          </a:p>
          <a:p>
            <a:pPr marL="342900" indent="-342900" algn="just">
              <a:lnSpc>
                <a:spcPct val="150000"/>
              </a:lnSpc>
              <a:spcAft>
                <a:spcPts val="0"/>
              </a:spcAft>
              <a:buFont typeface="Arial" panose="020B0604020202020204" pitchFamily="34" charset="0"/>
              <a:buChar char="•"/>
            </a:pPr>
            <a:r>
              <a:rPr lang="cs-CZ" sz="2400">
                <a:latin typeface="Times New Roman" panose="02020603050405020304" pitchFamily="18" charset="0"/>
                <a:ea typeface="SimSun" panose="02010600030101010101" pitchFamily="2" charset="-122"/>
              </a:rPr>
              <a:t>Vytvořit sadu otázek, na které si chceme odpovědět.</a:t>
            </a:r>
          </a:p>
          <a:p>
            <a:pPr marL="342900" indent="-342900" algn="just">
              <a:lnSpc>
                <a:spcPct val="150000"/>
              </a:lnSpc>
              <a:spcAft>
                <a:spcPts val="0"/>
              </a:spcAft>
              <a:buFont typeface="Arial" panose="020B0604020202020204" pitchFamily="34" charset="0"/>
              <a:buChar char="•"/>
            </a:pPr>
            <a:r>
              <a:rPr lang="cs-CZ" sz="2400">
                <a:effectLst/>
                <a:latin typeface="Times New Roman" panose="02020603050405020304" pitchFamily="18" charset="0"/>
                <a:ea typeface="SimSun" panose="02010600030101010101" pitchFamily="2" charset="-122"/>
              </a:rPr>
              <a:t>Promítnout jednotlivé trendy do popisu alternativních budoucnosti na základě jejich sílícího nebo slábnoucího vlivu.</a:t>
            </a:r>
          </a:p>
          <a:p>
            <a:pPr marL="342900" indent="-342900" algn="just">
              <a:lnSpc>
                <a:spcPct val="150000"/>
              </a:lnSpc>
              <a:spcAft>
                <a:spcPts val="0"/>
              </a:spcAft>
              <a:buFont typeface="Arial" panose="020B0604020202020204" pitchFamily="34" charset="0"/>
              <a:buChar char="•"/>
            </a:pPr>
            <a:r>
              <a:rPr lang="cs-CZ" sz="2400">
                <a:latin typeface="Times New Roman" panose="02020603050405020304" pitchFamily="18" charset="0"/>
                <a:ea typeface="SimSun" panose="02010600030101010101" pitchFamily="2" charset="-122"/>
              </a:rPr>
              <a:t>Pojmenovat alternativní budoucnosti vhodnými jmény – indikovat jejich charakter, hlavní rysy, měly by být úderné s vypovídající hodnotou pro zainteresované strany</a:t>
            </a:r>
          </a:p>
          <a:p>
            <a:pPr algn="just">
              <a:spcAft>
                <a:spcPts val="0"/>
              </a:spcAft>
            </a:pPr>
            <a:endParaRPr lang="cs-CZ" sz="180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15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27150-FFE4-4CF0-A102-E3374941B2C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0B2B6A1-07EF-42A9-B42F-78D3BEC670AD}"/>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1E7C205B-26C2-4CC4-B504-56AC0D069FFB}"/>
              </a:ext>
            </a:extLst>
          </p:cNvPr>
          <p:cNvSpPr>
            <a:spLocks noGrp="1"/>
          </p:cNvSpPr>
          <p:nvPr>
            <p:ph type="dt" sz="half" idx="10"/>
          </p:nvPr>
        </p:nvSpPr>
        <p:spPr/>
        <p:txBody>
          <a:bodyPr/>
          <a:lstStyle/>
          <a:p>
            <a:pPr algn="ctr" defTabSz="914400">
              <a:defRPr/>
            </a:pPr>
            <a:r>
              <a:rPr lang="cs-CZ" b="1">
                <a:solidFill>
                  <a:prstClr val="white"/>
                </a:solidFill>
                <a:latin typeface="Arial" panose="020B0604020202020204" pitchFamily="34" charset="0"/>
                <a:cs typeface="Arial" panose="020B0604020202020204" pitchFamily="34" charset="0"/>
              </a:rPr>
              <a:t>Volitelná poznámka uživatele</a:t>
            </a:r>
          </a:p>
        </p:txBody>
      </p:sp>
      <p:sp>
        <p:nvSpPr>
          <p:cNvPr id="5" name="Zástupný symbol pro zápatí 4">
            <a:extLst>
              <a:ext uri="{FF2B5EF4-FFF2-40B4-BE49-F238E27FC236}">
                <a16:creationId xmlns:a16="http://schemas.microsoft.com/office/drawing/2014/main" id="{B5A4E133-8532-4D59-BF23-265477F59326}"/>
              </a:ext>
            </a:extLst>
          </p:cNvPr>
          <p:cNvSpPr>
            <a:spLocks noGrp="1"/>
          </p:cNvSpPr>
          <p:nvPr>
            <p:ph type="ftr" sz="quarter" idx="11"/>
          </p:nvPr>
        </p:nvSpPr>
        <p:spPr/>
        <p:txBody>
          <a:bodyPr/>
          <a:lstStyle/>
          <a:p>
            <a:pPr algn="l" defTabSz="914400">
              <a:defRPr/>
            </a:pPr>
            <a:r>
              <a:rPr lang="cs-CZ" b="1">
                <a:solidFill>
                  <a:prstClr val="black">
                    <a:tint val="75000"/>
                  </a:prstClr>
                </a:solidFill>
                <a:latin typeface="Arial" panose="020B0604020202020204" pitchFamily="34" charset="0"/>
                <a:cs typeface="Arial" panose="020B0604020202020204" pitchFamily="34" charset="0"/>
              </a:rPr>
              <a:t>titul, jméno,příjmení, funkce</a:t>
            </a:r>
          </a:p>
        </p:txBody>
      </p:sp>
      <p:pic>
        <p:nvPicPr>
          <p:cNvPr id="6" name="Obrázek 5">
            <a:extLst>
              <a:ext uri="{FF2B5EF4-FFF2-40B4-BE49-F238E27FC236}">
                <a16:creationId xmlns:a16="http://schemas.microsoft.com/office/drawing/2014/main" id="{FCACD7D9-5CD7-49CA-84C4-7099DCAD2934}"/>
              </a:ext>
            </a:extLst>
          </p:cNvPr>
          <p:cNvPicPr/>
          <p:nvPr/>
        </p:nvPicPr>
        <p:blipFill>
          <a:blip r:embed="rId2">
            <a:extLst>
              <a:ext uri="{28A0092B-C50C-407E-A947-70E740481C1C}">
                <a14:useLocalDpi xmlns:a14="http://schemas.microsoft.com/office/drawing/2010/main" val="0"/>
              </a:ext>
            </a:extLst>
          </a:blip>
          <a:stretch>
            <a:fillRect/>
          </a:stretch>
        </p:blipFill>
        <p:spPr>
          <a:xfrm>
            <a:off x="92467" y="0"/>
            <a:ext cx="12099533" cy="6858000"/>
          </a:xfrm>
          <a:prstGeom prst="rect">
            <a:avLst/>
          </a:prstGeom>
        </p:spPr>
      </p:pic>
      <p:sp>
        <p:nvSpPr>
          <p:cNvPr id="7" name="TextovéPole 6">
            <a:extLst>
              <a:ext uri="{FF2B5EF4-FFF2-40B4-BE49-F238E27FC236}">
                <a16:creationId xmlns:a16="http://schemas.microsoft.com/office/drawing/2014/main" id="{E3CC0417-9E85-4AFF-8D4B-C15E6498D7F6}"/>
              </a:ext>
            </a:extLst>
          </p:cNvPr>
          <p:cNvSpPr txBox="1"/>
          <p:nvPr/>
        </p:nvSpPr>
        <p:spPr>
          <a:xfrm>
            <a:off x="4151785" y="17761"/>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27640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03C8E72-9F6A-4016-88FE-C4FDBC4061CB}"/>
              </a:ext>
            </a:extLst>
          </p:cNvPr>
          <p:cNvSpPr>
            <a:spLocks noGrp="1" noChangeArrowheads="1"/>
          </p:cNvSpPr>
          <p:nvPr>
            <p:ph idx="1"/>
          </p:nvPr>
        </p:nvSpPr>
        <p:spPr bwMode="auto">
          <a:xfrm>
            <a:off x="609599" y="1385074"/>
            <a:ext cx="11113213" cy="501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Validace výsledku: </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red team</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poskytne zpětnou vazbu k výsledku analýzy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Podrobit kritickému hodnocení základní předpoklady</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Upozornění na nevhodnou argumentaci nebo závěry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Zviditelnit alternativní pohledy, které mohly být přehlédnuty nedoceněny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Následné představení výsledků zainteresovaným stranám!</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Zpětná vazba: pravděpodobnost, relevantnost, vnitřní konzistence, nejasnosti, chybějící prvky analýzy, požadavky na úpravy</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Popis a</a:t>
            </a:r>
            <a:r>
              <a:rPr kumimoji="0" lang="en-US"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lternativ</a:t>
            </a:r>
            <a:r>
              <a:rPr kumimoji="0" lang="cs-CZ"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ních</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budoucností: stručný, jednoznačný obrázek, realismus, užitečné pro rozhodování</a:t>
            </a:r>
            <a:endParaRPr kumimoji="0" lang="en-US" altLang="cs-CZ" sz="2400" b="0" i="0" u="none" strike="noStrike" cap="none" normalizeH="0" baseline="0">
              <a:ln>
                <a:noFill/>
              </a:ln>
              <a:solidFill>
                <a:schemeClr val="tx1"/>
              </a:solidFill>
              <a:effectLst/>
              <a:latin typeface="Arial" panose="020B0604020202020204" pitchFamily="34" charset="0"/>
            </a:endParaRPr>
          </a:p>
        </p:txBody>
      </p:sp>
      <p:sp>
        <p:nvSpPr>
          <p:cNvPr id="5" name="Nadpis 1">
            <a:extLst>
              <a:ext uri="{FF2B5EF4-FFF2-40B4-BE49-F238E27FC236}">
                <a16:creationId xmlns:a16="http://schemas.microsoft.com/office/drawing/2014/main" id="{F12AFE79-D853-4211-AA2B-667605F12557}"/>
              </a:ext>
            </a:extLst>
          </p:cNvPr>
          <p:cNvSpPr txBox="1">
            <a:spLocks/>
          </p:cNvSpPr>
          <p:nvPr/>
        </p:nvSpPr>
        <p:spPr>
          <a:xfrm>
            <a:off x="914400" y="400260"/>
            <a:ext cx="10637177" cy="11887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t>POSTUP TVORBY ALTERNATIVNÍ BUDOUCNOSTI</a:t>
            </a:r>
            <a:br>
              <a:rPr lang="cs-CZ"/>
            </a:br>
            <a:r>
              <a:rPr lang="cs-CZ" sz="4400" spc="-5">
                <a:effectLst/>
                <a:latin typeface="Times New Roman" panose="02020603050405020304" pitchFamily="18" charset="0"/>
                <a:ea typeface="SimSun" panose="02010600030101010101" pitchFamily="2" charset="-122"/>
              </a:rPr>
              <a:t>Komunikace a validace</a:t>
            </a:r>
            <a:r>
              <a:rPr lang="en-US" sz="4400" spc="-5">
                <a:effectLst/>
                <a:latin typeface="Times New Roman" panose="02020603050405020304" pitchFamily="18" charset="0"/>
                <a:ea typeface="SimSun" panose="02010600030101010101" pitchFamily="2" charset="-122"/>
              </a:rPr>
              <a:t>, </a:t>
            </a:r>
            <a:endParaRPr lang="cs-CZ" sz="4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15972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85627" y="2165434"/>
            <a:ext cx="11332395" cy="5104610"/>
          </a:xfrm>
        </p:spPr>
        <p:txBody>
          <a:bodyPr>
            <a:normAutofit/>
          </a:bodyPr>
          <a:lstStyle/>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Co si představit pod pojmem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Jaký je účel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 v procesu strategického řízení? </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Kdo a jakým způsobem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používá?</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Jaké jsou výhody spojené s využíváním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v rámci strategického řízení?</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Jakým způsobem může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zlepšit fungování organizace a poskytnout přesné (věrohodné) poznatky o vývoji prostředí a jeho dopadech? </a:t>
            </a:r>
          </a:p>
          <a:p>
            <a:endParaRPr lang="cs-CZ" sz="2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F1EFB-CC4D-4113-BA39-A87210A31CF0}"/>
              </a:ext>
            </a:extLst>
          </p:cNvPr>
          <p:cNvSpPr>
            <a:spLocks noGrp="1"/>
          </p:cNvSpPr>
          <p:nvPr>
            <p:ph type="title"/>
          </p:nvPr>
        </p:nvSpPr>
        <p:spPr>
          <a:xfrm>
            <a:off x="609600" y="274638"/>
            <a:ext cx="10972800" cy="578117"/>
          </a:xfrm>
        </p:spPr>
        <p:txBody>
          <a:bodyPr>
            <a:noAutofit/>
          </a:bodyPr>
          <a:lstStyle/>
          <a:p>
            <a:r>
              <a:rPr lang="cs-CZ" sz="3600"/>
              <a:t>POSTUP TVORBY ALTERNATIVNÍ BUDOUCNOSTI</a:t>
            </a:r>
            <a:br>
              <a:rPr lang="cs-CZ" sz="3600" spc="-5">
                <a:effectLst/>
                <a:latin typeface="Times New Roman" panose="02020603050405020304" pitchFamily="18" charset="0"/>
                <a:ea typeface="SimSun" panose="02010600030101010101" pitchFamily="2" charset="-122"/>
              </a:rPr>
            </a:br>
            <a:r>
              <a:rPr lang="cs-CZ" sz="3600" spc="-5">
                <a:effectLst/>
                <a:latin typeface="Times New Roman" panose="02020603050405020304" pitchFamily="18" charset="0"/>
                <a:ea typeface="SimSun" panose="02010600030101010101" pitchFamily="2" charset="-122"/>
              </a:rPr>
              <a:t>Identifikace a hodnocení dopadů</a:t>
            </a:r>
            <a:endParaRPr lang="cs-CZ" sz="3600"/>
          </a:p>
        </p:txBody>
      </p:sp>
      <p:sp>
        <p:nvSpPr>
          <p:cNvPr id="4" name="Rectangle 1">
            <a:extLst>
              <a:ext uri="{FF2B5EF4-FFF2-40B4-BE49-F238E27FC236}">
                <a16:creationId xmlns:a16="http://schemas.microsoft.com/office/drawing/2014/main" id="{53958053-6E0C-4609-B734-6F74534BB9C0}"/>
              </a:ext>
            </a:extLst>
          </p:cNvPr>
          <p:cNvSpPr>
            <a:spLocks noGrp="1" noChangeArrowheads="1"/>
          </p:cNvSpPr>
          <p:nvPr>
            <p:ph idx="1"/>
          </p:nvPr>
        </p:nvSpPr>
        <p:spPr bwMode="auto">
          <a:xfrm>
            <a:off x="0" y="1193699"/>
            <a:ext cx="11959119" cy="558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05" tIns="76176" rIns="91440" bIns="38088"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Hodnocení implikací a formulování  doporučení (</a:t>
            </a:r>
            <a:r>
              <a:rPr kumimoji="0" lang="cs-CZ"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policy</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options</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Dopady na zájmy, poslání, vizi, strategické cíle  a opatření, plány</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Jsou naše záměry stále relevantní? Je naše organizace relevantní? </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Co ke potřebné změnit, aby si udržela relevantnost a byla zdrojově udržitelná?</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Doporučení: reakce na alternativní budoucnost na hrozby, příležitosti, nejistoty a trendy!!</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Provázat příčiny s dopady: formulovat doporučení! – minimalizovat rizika, negativní dopady, maximalizovat příležitosti!</a:t>
            </a:r>
          </a:p>
          <a:p>
            <a:pPr algn="just"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Alternativní budoucnosti by měly měnit pohled na další postup řešení problému, otevřít prostor pro diskuzi nad možnostmi řešení v dlouhodobé perspektivě, připravit rozhodovací kritéria a vnímat důsledky možných rozhodnutí – </a:t>
            </a:r>
            <a:r>
              <a:rPr lang="cs-CZ" altLang="cs-CZ" sz="2400" err="1">
                <a:latin typeface="Times New Roman" panose="02020603050405020304" pitchFamily="18" charset="0"/>
                <a:ea typeface="SimSun" panose="02010600030101010101" pitchFamily="2" charset="-122"/>
                <a:cs typeface="Times New Roman" panose="02020603050405020304" pitchFamily="18" charset="0"/>
              </a:rPr>
              <a:t>what</a:t>
            </a:r>
            <a:r>
              <a:rPr lang="cs-CZ" altLang="cs-CZ" sz="240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err="1">
                <a:latin typeface="Times New Roman" panose="02020603050405020304" pitchFamily="18" charset="0"/>
                <a:ea typeface="SimSun" panose="02010600030101010101" pitchFamily="2" charset="-122"/>
                <a:cs typeface="Times New Roman" panose="02020603050405020304" pitchFamily="18" charset="0"/>
              </a:rPr>
              <a:t>if</a:t>
            </a:r>
            <a:r>
              <a:rPr lang="cs-CZ" altLang="cs-CZ" sz="240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err="1">
                <a:latin typeface="Times New Roman" panose="02020603050405020304" pitchFamily="18" charset="0"/>
                <a:ea typeface="SimSun" panose="02010600030101010101" pitchFamily="2" charset="-122"/>
                <a:cs typeface="Times New Roman" panose="02020603050405020304" pitchFamily="18" charset="0"/>
              </a:rPr>
              <a:t>analysis</a:t>
            </a:r>
            <a:endParaRPr lang="cs-CZ" altLang="cs-CZ" sz="240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85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94A4A-D129-4321-A1FC-D95020D09B6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B5FD8F0-8A02-405E-9C5A-50D8953C4789}"/>
              </a:ext>
            </a:extLst>
          </p:cNvPr>
          <p:cNvSpPr>
            <a:spLocks noGrp="1"/>
          </p:cNvSpPr>
          <p:nvPr>
            <p:ph idx="1"/>
          </p:nvPr>
        </p:nvSpPr>
        <p:spPr/>
        <p:txBody>
          <a:bodyPr/>
          <a:lstStyle/>
          <a:p>
            <a:endParaRPr lang="cs-CZ"/>
          </a:p>
        </p:txBody>
      </p:sp>
      <p:sp>
        <p:nvSpPr>
          <p:cNvPr id="5" name="Zástupný symbol pro zápatí 4">
            <a:extLst>
              <a:ext uri="{FF2B5EF4-FFF2-40B4-BE49-F238E27FC236}">
                <a16:creationId xmlns:a16="http://schemas.microsoft.com/office/drawing/2014/main" id="{38B386BE-7F68-434F-9817-0F2781C8FA06}"/>
              </a:ext>
            </a:extLst>
          </p:cNvPr>
          <p:cNvSpPr>
            <a:spLocks noGrp="1"/>
          </p:cNvSpPr>
          <p:nvPr>
            <p:ph type="ftr" sz="quarter" idx="11"/>
          </p:nvPr>
        </p:nvSpPr>
        <p:spPr/>
        <p:txBody>
          <a:bodyPr/>
          <a:lstStyle/>
          <a:p>
            <a:r>
              <a:rPr lang="cs-CZ" err="1">
                <a:solidFill>
                  <a:prstClr val="black">
                    <a:tint val="75000"/>
                  </a:prstClr>
                </a:solidFill>
              </a:rPr>
              <a:t>Future</a:t>
            </a:r>
            <a:r>
              <a:rPr lang="cs-CZ">
                <a:solidFill>
                  <a:prstClr val="black">
                    <a:tint val="75000"/>
                  </a:prstClr>
                </a:solidFill>
              </a:rPr>
              <a:t> </a:t>
            </a:r>
            <a:r>
              <a:rPr lang="cs-CZ" err="1">
                <a:solidFill>
                  <a:prstClr val="black">
                    <a:tint val="75000"/>
                  </a:prstClr>
                </a:solidFill>
              </a:rPr>
              <a:t>Policy</a:t>
            </a:r>
            <a:r>
              <a:rPr lang="cs-CZ">
                <a:solidFill>
                  <a:prstClr val="black">
                    <a:tint val="75000"/>
                  </a:prstClr>
                </a:solidFill>
              </a:rPr>
              <a:t> </a:t>
            </a:r>
            <a:r>
              <a:rPr lang="cs-CZ" err="1">
                <a:solidFill>
                  <a:prstClr val="black">
                    <a:tint val="75000"/>
                  </a:prstClr>
                </a:solidFill>
              </a:rPr>
              <a:t>Survey</a:t>
            </a:r>
            <a:r>
              <a:rPr lang="cs-CZ">
                <a:solidFill>
                  <a:prstClr val="black">
                    <a:tint val="75000"/>
                  </a:prstClr>
                </a:solidFill>
              </a:rPr>
              <a:t>, NL 2010</a:t>
            </a:r>
          </a:p>
        </p:txBody>
      </p:sp>
      <p:pic>
        <p:nvPicPr>
          <p:cNvPr id="6" name="Obrázek 5">
            <a:extLst>
              <a:ext uri="{FF2B5EF4-FFF2-40B4-BE49-F238E27FC236}">
                <a16:creationId xmlns:a16="http://schemas.microsoft.com/office/drawing/2014/main" id="{F6246202-73D8-4CD4-8AA1-659EBADF52DD}"/>
              </a:ext>
            </a:extLst>
          </p:cNvPr>
          <p:cNvPicPr>
            <a:picLocks noChangeAspect="1"/>
          </p:cNvPicPr>
          <p:nvPr/>
        </p:nvPicPr>
        <p:blipFill>
          <a:blip r:embed="rId2"/>
          <a:stretch>
            <a:fillRect/>
          </a:stretch>
        </p:blipFill>
        <p:spPr>
          <a:xfrm>
            <a:off x="0" y="-51372"/>
            <a:ext cx="12192000" cy="6909371"/>
          </a:xfrm>
          <a:prstGeom prst="rect">
            <a:avLst/>
          </a:prstGeom>
        </p:spPr>
      </p:pic>
      <p:sp>
        <p:nvSpPr>
          <p:cNvPr id="7" name="TextovéPole 6">
            <a:extLst>
              <a:ext uri="{FF2B5EF4-FFF2-40B4-BE49-F238E27FC236}">
                <a16:creationId xmlns:a16="http://schemas.microsoft.com/office/drawing/2014/main" id="{E9AF5723-94E8-4E33-AFEB-EB55B4A47CD2}"/>
              </a:ext>
            </a:extLst>
          </p:cNvPr>
          <p:cNvSpPr txBox="1"/>
          <p:nvPr/>
        </p:nvSpPr>
        <p:spPr>
          <a:xfrm>
            <a:off x="4295801" y="28457"/>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361348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A9C33-F063-4794-B14A-8EB979C3041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E930169-2CBF-4C65-85AA-DD20D55DCB0F}"/>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583F7A35-9C45-42BF-AFC8-0DBE9229A0E1}"/>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599B084A-5DBA-4AB1-8851-B11DA113E5D8}"/>
              </a:ext>
            </a:extLst>
          </p:cNvPr>
          <p:cNvSpPr>
            <a:spLocks noGrp="1"/>
          </p:cNvSpPr>
          <p:nvPr>
            <p:ph type="ftr" sz="quarter" idx="11"/>
          </p:nvPr>
        </p:nvSpPr>
        <p:spPr/>
        <p:txBody>
          <a:bodyPr/>
          <a:lstStyle/>
          <a:p>
            <a:r>
              <a:rPr lang="cs-CZ">
                <a:solidFill>
                  <a:prstClr val="black">
                    <a:tint val="75000"/>
                  </a:prstClr>
                </a:solidFill>
              </a:rPr>
              <a:t>titul, jméno,příjmení, funkce</a:t>
            </a:r>
          </a:p>
        </p:txBody>
      </p:sp>
      <p:pic>
        <p:nvPicPr>
          <p:cNvPr id="6" name="Obrázek 5">
            <a:extLst>
              <a:ext uri="{FF2B5EF4-FFF2-40B4-BE49-F238E27FC236}">
                <a16:creationId xmlns:a16="http://schemas.microsoft.com/office/drawing/2014/main" id="{B5C36A62-08EB-4A6D-93D7-7216C165E5DA}"/>
              </a:ext>
            </a:extLst>
          </p:cNvPr>
          <p:cNvPicPr>
            <a:picLocks noChangeAspect="1"/>
          </p:cNvPicPr>
          <p:nvPr/>
        </p:nvPicPr>
        <p:blipFill>
          <a:blip r:embed="rId2"/>
          <a:stretch>
            <a:fillRect/>
          </a:stretch>
        </p:blipFill>
        <p:spPr>
          <a:xfrm>
            <a:off x="-2" y="0"/>
            <a:ext cx="12191999" cy="2308161"/>
          </a:xfrm>
          <a:prstGeom prst="rect">
            <a:avLst/>
          </a:prstGeom>
        </p:spPr>
      </p:pic>
      <p:pic>
        <p:nvPicPr>
          <p:cNvPr id="9" name="Obrázek 8">
            <a:extLst>
              <a:ext uri="{FF2B5EF4-FFF2-40B4-BE49-F238E27FC236}">
                <a16:creationId xmlns:a16="http://schemas.microsoft.com/office/drawing/2014/main" id="{4DE64A55-EE97-4C1F-80C4-595441BD5A35}"/>
              </a:ext>
            </a:extLst>
          </p:cNvPr>
          <p:cNvPicPr>
            <a:picLocks noChangeAspect="1"/>
          </p:cNvPicPr>
          <p:nvPr/>
        </p:nvPicPr>
        <p:blipFill>
          <a:blip r:embed="rId3"/>
          <a:stretch>
            <a:fillRect/>
          </a:stretch>
        </p:blipFill>
        <p:spPr>
          <a:xfrm>
            <a:off x="2" y="3336570"/>
            <a:ext cx="12191998" cy="2005105"/>
          </a:xfrm>
          <a:prstGeom prst="rect">
            <a:avLst/>
          </a:prstGeom>
        </p:spPr>
      </p:pic>
      <p:pic>
        <p:nvPicPr>
          <p:cNvPr id="10" name="Obrázek 9">
            <a:extLst>
              <a:ext uri="{FF2B5EF4-FFF2-40B4-BE49-F238E27FC236}">
                <a16:creationId xmlns:a16="http://schemas.microsoft.com/office/drawing/2014/main" id="{376DED09-2130-402C-AE6D-8AA04336E316}"/>
              </a:ext>
            </a:extLst>
          </p:cNvPr>
          <p:cNvPicPr>
            <a:picLocks noChangeAspect="1"/>
          </p:cNvPicPr>
          <p:nvPr/>
        </p:nvPicPr>
        <p:blipFill>
          <a:blip r:embed="rId4"/>
          <a:stretch>
            <a:fillRect/>
          </a:stretch>
        </p:blipFill>
        <p:spPr>
          <a:xfrm>
            <a:off x="-1" y="1855942"/>
            <a:ext cx="12191999" cy="1651796"/>
          </a:xfrm>
          <a:prstGeom prst="rect">
            <a:avLst/>
          </a:prstGeom>
        </p:spPr>
      </p:pic>
      <p:pic>
        <p:nvPicPr>
          <p:cNvPr id="11" name="Obrázek 10">
            <a:extLst>
              <a:ext uri="{FF2B5EF4-FFF2-40B4-BE49-F238E27FC236}">
                <a16:creationId xmlns:a16="http://schemas.microsoft.com/office/drawing/2014/main" id="{CBF9920D-7788-4BF2-8758-843C0B74EAA7}"/>
              </a:ext>
            </a:extLst>
          </p:cNvPr>
          <p:cNvPicPr>
            <a:picLocks noChangeAspect="1"/>
          </p:cNvPicPr>
          <p:nvPr/>
        </p:nvPicPr>
        <p:blipFill>
          <a:blip r:embed="rId5"/>
          <a:stretch>
            <a:fillRect/>
          </a:stretch>
        </p:blipFill>
        <p:spPr>
          <a:xfrm>
            <a:off x="0" y="5002059"/>
            <a:ext cx="12192000" cy="1820244"/>
          </a:xfrm>
          <a:prstGeom prst="rect">
            <a:avLst/>
          </a:prstGeom>
        </p:spPr>
      </p:pic>
      <p:sp>
        <p:nvSpPr>
          <p:cNvPr id="12" name="TextovéPole 11">
            <a:extLst>
              <a:ext uri="{FF2B5EF4-FFF2-40B4-BE49-F238E27FC236}">
                <a16:creationId xmlns:a16="http://schemas.microsoft.com/office/drawing/2014/main" id="{B767F404-38DE-491B-BFDC-CD22F828AF1E}"/>
              </a:ext>
            </a:extLst>
          </p:cNvPr>
          <p:cNvSpPr txBox="1"/>
          <p:nvPr/>
        </p:nvSpPr>
        <p:spPr>
          <a:xfrm>
            <a:off x="4151785" y="-119742"/>
            <a:ext cx="4203971" cy="369332"/>
          </a:xfrm>
          <a:prstGeom prst="rect">
            <a:avLst/>
          </a:prstGeom>
          <a:noFill/>
        </p:spPr>
        <p:txBody>
          <a:bodyPr wrap="none" rtlCol="0">
            <a:spAutoFit/>
          </a:bodyPr>
          <a:lstStyle/>
          <a:p>
            <a:r>
              <a:rPr lang="cs-CZ" b="1"/>
              <a:t>JAKÉ JSOU NAŠE MOŽNOSTI - STRATEGIE? </a:t>
            </a:r>
          </a:p>
        </p:txBody>
      </p:sp>
    </p:spTree>
    <p:extLst>
      <p:ext uri="{BB962C8B-B14F-4D97-AF65-F5344CB8AC3E}">
        <p14:creationId xmlns:p14="http://schemas.microsoft.com/office/powerpoint/2010/main" val="233567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FF3A-491E-4D8B-8233-53AE615C60B3}"/>
              </a:ext>
            </a:extLst>
          </p:cNvPr>
          <p:cNvSpPr>
            <a:spLocks noGrp="1"/>
          </p:cNvSpPr>
          <p:nvPr>
            <p:ph type="title"/>
          </p:nvPr>
        </p:nvSpPr>
        <p:spPr/>
        <p:txBody>
          <a:bodyPr>
            <a:normAutofit fontScale="90000"/>
          </a:bodyPr>
          <a:lstStyle/>
          <a:p>
            <a:r>
              <a:rPr lang="cs-CZ"/>
              <a:t>POSTUP TVORBY ALTERNATIVNÍ BUDOUCNOSTI </a:t>
            </a:r>
            <a:r>
              <a:rPr lang="cs-CZ" sz="4400" spc="-5">
                <a:effectLst/>
                <a:latin typeface="Times New Roman" panose="02020603050405020304" pitchFamily="18" charset="0"/>
                <a:ea typeface="SimSun" panose="02010600030101010101" pitchFamily="2" charset="-122"/>
              </a:rPr>
              <a:t>Stanovení indikátorů změny</a:t>
            </a:r>
            <a:endParaRPr lang="cs-CZ"/>
          </a:p>
        </p:txBody>
      </p:sp>
      <p:sp>
        <p:nvSpPr>
          <p:cNvPr id="3" name="Zástupný obsah 2">
            <a:extLst>
              <a:ext uri="{FF2B5EF4-FFF2-40B4-BE49-F238E27FC236}">
                <a16:creationId xmlns:a16="http://schemas.microsoft.com/office/drawing/2014/main" id="{36C1AA2D-4D6F-47DC-BC26-D56570070994}"/>
              </a:ext>
            </a:extLst>
          </p:cNvPr>
          <p:cNvSpPr>
            <a:spLocks noGrp="1"/>
          </p:cNvSpPr>
          <p:nvPr>
            <p:ph idx="1"/>
          </p:nvPr>
        </p:nvSpPr>
        <p:spPr/>
        <p:txBody>
          <a:bodyPr>
            <a:normAutofit fontScale="62500" lnSpcReduction="20000"/>
          </a:bodyPr>
          <a:lstStyle/>
          <a:p>
            <a:pPr algn="just" eaLnBrk="0" fontAlgn="base" hangingPunct="0">
              <a:lnSpc>
                <a:spcPct val="170000"/>
              </a:lnSpc>
              <a:spcBef>
                <a:spcPct val="0"/>
              </a:spcBef>
              <a:spcAft>
                <a:spcPct val="0"/>
              </a:spcAft>
            </a:pPr>
            <a:r>
              <a:rPr kumimoji="0" lang="cs-CZ" altLang="cs-CZ" sz="3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Alternativní budoucnosti definují stavy světa v dlouhodobé perspektivě.</a:t>
            </a:r>
          </a:p>
          <a:p>
            <a:pPr algn="just" eaLnBrk="0" fontAlgn="base" hangingPunct="0">
              <a:lnSpc>
                <a:spcPct val="170000"/>
              </a:lnSpc>
              <a:spcBef>
                <a:spcPct val="0"/>
              </a:spcBef>
              <a:spcAft>
                <a:spcPct val="0"/>
              </a:spcAft>
            </a:pPr>
            <a:r>
              <a:rPr lang="cs-CZ" altLang="cs-CZ">
                <a:latin typeface="Times New Roman" panose="02020603050405020304" pitchFamily="18" charset="0"/>
                <a:ea typeface="SimSun" panose="02010600030101010101" pitchFamily="2" charset="-122"/>
                <a:cs typeface="Times New Roman" panose="02020603050405020304" pitchFamily="18" charset="0"/>
              </a:rPr>
              <a:t>Stavy světa se od sebe odlišují a mohou se vyvíjet (jaká je pravděpodobnost, že se tak skutečně stane?)</a:t>
            </a:r>
          </a:p>
          <a:p>
            <a:pPr algn="just" eaLnBrk="0" fontAlgn="base" hangingPunct="0">
              <a:lnSpc>
                <a:spcPct val="170000"/>
              </a:lnSpc>
              <a:spcBef>
                <a:spcPct val="0"/>
              </a:spcBef>
              <a:spcAft>
                <a:spcPct val="0"/>
              </a:spcAft>
            </a:pPr>
            <a:r>
              <a:rPr kumimoji="0" lang="cs-CZ" altLang="cs-CZ" sz="3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Je nezbytné naleznout tzv. indikátory změny (včasného varování) signalizující věrohodně směřování k vymezeným budoucnostem nebo odchylku od předpokládaného vývoje.</a:t>
            </a:r>
          </a:p>
          <a:p>
            <a:pPr algn="just" eaLnBrk="0" fontAlgn="base" hangingPunct="0">
              <a:lnSpc>
                <a:spcPct val="170000"/>
              </a:lnSpc>
              <a:spcBef>
                <a:spcPct val="0"/>
              </a:spcBef>
              <a:spcAft>
                <a:spcPct val="0"/>
              </a:spcAft>
            </a:pPr>
            <a:r>
              <a:rPr kumimoji="0" lang="cs-CZ" altLang="cs-CZ" sz="3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Identifikátory musí mát vztah k popisu jednotlivých budoucností. </a:t>
            </a:r>
          </a:p>
          <a:p>
            <a:pPr algn="just" eaLnBrk="0" fontAlgn="base" hangingPunct="0">
              <a:lnSpc>
                <a:spcPct val="170000"/>
              </a:lnSpc>
              <a:spcBef>
                <a:spcPct val="0"/>
              </a:spcBef>
              <a:spcAft>
                <a:spcPct val="0"/>
              </a:spcAft>
            </a:pPr>
            <a:r>
              <a:rPr lang="cs-CZ" altLang="cs-CZ">
                <a:latin typeface="Times New Roman" panose="02020603050405020304" pitchFamily="18" charset="0"/>
                <a:ea typeface="SimSun" panose="02010600030101010101" pitchFamily="2" charset="-122"/>
                <a:cs typeface="Times New Roman" panose="02020603050405020304" pitchFamily="18" charset="0"/>
              </a:rPr>
              <a:t>Musí  být součásti logiky vztahu mezi příčinou a důsledkem. Např. změna teploty planety vyvolává zhoršování životního prostředí.</a:t>
            </a:r>
          </a:p>
          <a:p>
            <a:pPr algn="just" eaLnBrk="0" fontAlgn="base" hangingPunct="0">
              <a:lnSpc>
                <a:spcPct val="170000"/>
              </a:lnSpc>
              <a:spcBef>
                <a:spcPct val="0"/>
              </a:spcBef>
              <a:spcAft>
                <a:spcPct val="0"/>
              </a:spcAft>
            </a:pPr>
            <a:r>
              <a:rPr kumimoji="0" lang="cs-CZ" altLang="cs-CZ" sz="3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Otázka: Jaká informace, jaký parametr nám může signalizovat, že předpokládaná budoucnost </a:t>
            </a:r>
            <a:r>
              <a:rPr kumimoji="0" lang="cs-CZ" altLang="cs-CZ" sz="32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sktečně</a:t>
            </a:r>
            <a:r>
              <a:rPr kumimoji="0" lang="cs-CZ" altLang="cs-CZ" sz="3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nastává a nebo ne?</a:t>
            </a:r>
          </a:p>
          <a:p>
            <a:pPr algn="just" eaLnBrk="0" fontAlgn="base" hangingPunct="0">
              <a:lnSpc>
                <a:spcPct val="170000"/>
              </a:lnSpc>
              <a:spcBef>
                <a:spcPct val="0"/>
              </a:spcBef>
              <a:spcAft>
                <a:spcPct val="0"/>
              </a:spcAft>
            </a:pPr>
            <a:endParaRPr kumimoji="0" lang="en-US" altLang="cs-CZ" sz="3200" b="0" i="0" u="none" strike="noStrike" cap="none" normalizeH="0" baseline="0">
              <a:ln>
                <a:noFill/>
              </a:ln>
              <a:solidFill>
                <a:schemeClr val="tx1"/>
              </a:solidFill>
              <a:effectLst/>
              <a:latin typeface="Arial" panose="020B0604020202020204" pitchFamily="34" charset="0"/>
            </a:endParaRPr>
          </a:p>
          <a:p>
            <a:endParaRPr lang="cs-CZ"/>
          </a:p>
        </p:txBody>
      </p:sp>
    </p:spTree>
    <p:extLst>
      <p:ext uri="{BB962C8B-B14F-4D97-AF65-F5344CB8AC3E}">
        <p14:creationId xmlns:p14="http://schemas.microsoft.com/office/powerpoint/2010/main" val="1484000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a:t>POSTUP TVORBY ALTERNATIVNÍ BUDOUCNOSTI</a:t>
            </a:r>
            <a:br>
              <a:rPr lang="cs-CZ"/>
            </a:br>
            <a:r>
              <a:rPr lang="cs-CZ" sz="4400" spc="-5">
                <a:effectLst/>
                <a:latin typeface="Times New Roman" panose="02020603050405020304" pitchFamily="18" charset="0"/>
                <a:ea typeface="SimSun" panose="02010600030101010101" pitchFamily="2" charset="-122"/>
              </a:rPr>
              <a:t>Hodnocení platnosti a aktualizace</a:t>
            </a:r>
            <a:r>
              <a:rPr lang="en-US" sz="4400" spc="-5">
                <a:effectLst/>
                <a:latin typeface="Times New Roman" panose="02020603050405020304" pitchFamily="18" charset="0"/>
                <a:ea typeface="SimSun" panose="02010600030101010101" pitchFamily="2" charset="-122"/>
              </a:rPr>
              <a:t>.</a:t>
            </a:r>
            <a:br>
              <a:rPr lang="cs-CZ" sz="4400">
                <a:effectLst/>
                <a:latin typeface="Times New Roman" panose="02020603050405020304" pitchFamily="18" charset="0"/>
                <a:ea typeface="SimSun" panose="02010600030101010101" pitchFamily="2" charset="-122"/>
              </a:rPr>
            </a:br>
            <a:endParaRPr lang="cs-CZ"/>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algn="just">
              <a:lnSpc>
                <a:spcPct val="150000"/>
              </a:lnSpc>
              <a:spcAft>
                <a:spcPts val="0"/>
              </a:spcAft>
            </a:pPr>
            <a:r>
              <a:rPr lang="cs-CZ" sz="2400">
                <a:effectLst/>
                <a:latin typeface="Times New Roman" panose="02020603050405020304" pitchFamily="18" charset="0"/>
                <a:ea typeface="SimSun" panose="02010600030101010101" pitchFamily="2" charset="-122"/>
              </a:rPr>
              <a:t>Realita světa je dynamická a vyvíjí se. </a:t>
            </a:r>
          </a:p>
          <a:p>
            <a:pPr algn="just">
              <a:lnSpc>
                <a:spcPct val="150000"/>
              </a:lnSpc>
              <a:spcAft>
                <a:spcPts val="0"/>
              </a:spcAft>
            </a:pPr>
            <a:r>
              <a:rPr lang="cs-CZ" sz="2400">
                <a:latin typeface="Times New Roman" panose="02020603050405020304" pitchFamily="18" charset="0"/>
                <a:ea typeface="SimSun" panose="02010600030101010101" pitchFamily="2" charset="-122"/>
              </a:rPr>
              <a:t>A</a:t>
            </a:r>
            <a:r>
              <a:rPr lang="cs-CZ" sz="2400">
                <a:effectLst/>
                <a:latin typeface="Times New Roman" panose="02020603050405020304" pitchFamily="18" charset="0"/>
                <a:ea typeface="SimSun" panose="02010600030101010101" pitchFamily="2" charset="-122"/>
              </a:rPr>
              <a:t>lternativní budoucnosti vyžadují průběžné hodnocení a aktualizaci – udržení jejich relevantnosti pro formulování závěrů a doporučení.</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prostředí: neustále skenování vývojových tendencí (trendů, nejistot).</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indikátorů změny – jaký vývoj naznačují!!</a:t>
            </a:r>
          </a:p>
          <a:p>
            <a:pPr algn="just">
              <a:lnSpc>
                <a:spcPct val="150000"/>
              </a:lnSpc>
              <a:spcAft>
                <a:spcPts val="0"/>
              </a:spcAft>
            </a:pPr>
            <a:r>
              <a:rPr lang="cs-CZ" sz="2400">
                <a:effectLst/>
                <a:latin typeface="Times New Roman" panose="02020603050405020304" pitchFamily="18" charset="0"/>
                <a:ea typeface="SimSun" panose="02010600030101010101" pitchFamily="2" charset="-122"/>
              </a:rPr>
              <a:t>Stanovit časový úsek pro úpravu výsledků analýzy a přehodnocení souboru doporučení.</a:t>
            </a:r>
          </a:p>
          <a:p>
            <a:pPr algn="just">
              <a:lnSpc>
                <a:spcPct val="150000"/>
              </a:lnSpc>
              <a:spcAft>
                <a:spcPts val="0"/>
              </a:spcAft>
              <a:tabLst>
                <a:tab pos="457200" algn="l"/>
              </a:tabLst>
            </a:pPr>
            <a:r>
              <a:rPr lang="cs-CZ" sz="2400" spc="-5">
                <a:effectLst/>
                <a:latin typeface="Times New Roman" panose="02020603050405020304" pitchFamily="18" charset="0"/>
                <a:ea typeface="SimSun" panose="02010600030101010101" pitchFamily="2" charset="-122"/>
              </a:rPr>
              <a:t>Celý proces tvorby alternativních budoucností by měl být cyklický! </a:t>
            </a:r>
          </a:p>
          <a:p>
            <a:pPr marL="0" indent="0" algn="just">
              <a:lnSpc>
                <a:spcPct val="150000"/>
              </a:lnSpc>
              <a:spcAft>
                <a:spcPts val="0"/>
              </a:spcAft>
              <a:buNone/>
              <a:tabLst>
                <a:tab pos="457200" algn="l"/>
              </a:tabLst>
            </a:pPr>
            <a:r>
              <a:rPr lang="cs-CZ" sz="2400" spc="-5">
                <a:latin typeface="Times New Roman" panose="02020603050405020304" pitchFamily="18" charset="0"/>
                <a:ea typeface="SimSun" panose="02010600030101010101" pitchFamily="2" charset="-122"/>
              </a:rPr>
              <a:t>     </a:t>
            </a:r>
            <a:r>
              <a:rPr lang="cs-CZ" sz="2400" spc="-5">
                <a:effectLst/>
                <a:latin typeface="Times New Roman" panose="02020603050405020304" pitchFamily="18" charset="0"/>
                <a:ea typeface="SimSun" panose="02010600030101010101" pitchFamily="2" charset="-122"/>
              </a:rPr>
              <a:t>Např. navázán na politický cyklus, plánovací cyklus apod</a:t>
            </a:r>
          </a:p>
          <a:p>
            <a:pPr algn="just">
              <a:lnSpc>
                <a:spcPct val="150000"/>
              </a:lnSpc>
              <a:spcAft>
                <a:spcPts val="0"/>
              </a:spcAft>
              <a:tabLst>
                <a:tab pos="457200" algn="l"/>
              </a:tabLst>
            </a:pPr>
            <a:endParaRPr lang="cs-CZ" sz="2400">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34099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6BAF8F-66DA-41DD-927F-7CB5A26F3E31}"/>
              </a:ext>
            </a:extLst>
          </p:cNvPr>
          <p:cNvSpPr>
            <a:spLocks noGrp="1"/>
          </p:cNvSpPr>
          <p:nvPr>
            <p:ph type="title"/>
          </p:nvPr>
        </p:nvSpPr>
        <p:spPr/>
        <p:txBody>
          <a:bodyPr/>
          <a:lstStyle/>
          <a:p>
            <a:r>
              <a:rPr lang="cs-CZ"/>
              <a:t>ZÁVĚR</a:t>
            </a:r>
          </a:p>
        </p:txBody>
      </p:sp>
      <p:sp>
        <p:nvSpPr>
          <p:cNvPr id="3" name="Zástupný obsah 2">
            <a:extLst>
              <a:ext uri="{FF2B5EF4-FFF2-40B4-BE49-F238E27FC236}">
                <a16:creationId xmlns:a16="http://schemas.microsoft.com/office/drawing/2014/main" id="{30CC60E7-A673-4493-9741-56333684FE66}"/>
              </a:ext>
            </a:extLst>
          </p:cNvPr>
          <p:cNvSpPr>
            <a:spLocks noGrp="1"/>
          </p:cNvSpPr>
          <p:nvPr>
            <p:ph idx="1"/>
          </p:nvPr>
        </p:nvSpPr>
        <p:spPr/>
        <p:txBody>
          <a:bodyPr>
            <a:noAutofit/>
          </a:bodyPr>
          <a:lstStyle/>
          <a:p>
            <a:r>
              <a:rPr lang="cs-CZ" sz="2400">
                <a:effectLst/>
                <a:latin typeface="Times New Roman" panose="02020603050405020304" pitchFamily="18" charset="0"/>
                <a:ea typeface="SimSun" panose="02010600030101010101" pitchFamily="2" charset="-122"/>
              </a:rPr>
              <a:t>Očekávej neočekávané, buď připraven jak na pravděpodobné, tak i méně pravděpodobné situace!</a:t>
            </a:r>
          </a:p>
          <a:p>
            <a:r>
              <a:rPr lang="cs-CZ" sz="2400" err="1">
                <a:effectLst/>
                <a:latin typeface="Times New Roman" panose="02020603050405020304" pitchFamily="18" charset="0"/>
                <a:ea typeface="SimSun" panose="02010600030101010101" pitchFamily="2" charset="-122"/>
              </a:rPr>
              <a:t>Strategic</a:t>
            </a:r>
            <a:r>
              <a:rPr lang="cs-CZ" sz="2400">
                <a:effectLst/>
                <a:latin typeface="Times New Roman" panose="02020603050405020304" pitchFamily="18" charset="0"/>
                <a:ea typeface="SimSun" panose="02010600030101010101" pitchFamily="2" charset="-122"/>
              </a:rPr>
              <a:t> </a:t>
            </a:r>
            <a:r>
              <a:rPr lang="cs-CZ" sz="2400" err="1">
                <a:effectLst/>
                <a:latin typeface="Times New Roman" panose="02020603050405020304" pitchFamily="18" charset="0"/>
                <a:ea typeface="SimSun" panose="02010600030101010101" pitchFamily="2" charset="-122"/>
              </a:rPr>
              <a:t>foresight</a:t>
            </a:r>
            <a:r>
              <a:rPr lang="cs-CZ" sz="2400">
                <a:effectLst/>
                <a:latin typeface="Times New Roman" panose="02020603050405020304" pitchFamily="18" charset="0"/>
                <a:ea typeface="SimSun" panose="02010600030101010101" pitchFamily="2" charset="-122"/>
              </a:rPr>
              <a:t>: analytický nástroj na podporu rozhodování v procesu strategického řízení. </a:t>
            </a:r>
          </a:p>
          <a:p>
            <a:r>
              <a:rPr lang="cs-CZ" sz="2400">
                <a:latin typeface="Times New Roman" panose="02020603050405020304" pitchFamily="18" charset="0"/>
                <a:ea typeface="SimSun" panose="02010600030101010101" pitchFamily="2" charset="-122"/>
              </a:rPr>
              <a:t>Alternativní bu</a:t>
            </a:r>
            <a:r>
              <a:rPr lang="cs-CZ" sz="2400">
                <a:effectLst/>
                <a:latin typeface="Times New Roman" panose="02020603050405020304" pitchFamily="18" charset="0"/>
                <a:ea typeface="SimSun" panose="02010600030101010101" pitchFamily="2" charset="-122"/>
              </a:rPr>
              <a:t>doucnost odvozena od hlavních hybných sil změny a hodnocení míry nejistoty a dopadů.</a:t>
            </a:r>
          </a:p>
          <a:p>
            <a:r>
              <a:rPr lang="cs-CZ" sz="2400">
                <a:latin typeface="Times New Roman" panose="02020603050405020304" pitchFamily="18" charset="0"/>
                <a:ea typeface="SimSun" panose="02010600030101010101" pitchFamily="2" charset="-122"/>
              </a:rPr>
              <a:t>Trendy se projevují ve všech budoucnostech, mají odlišnou intenzitu a tím i dopad.</a:t>
            </a:r>
          </a:p>
          <a:p>
            <a:r>
              <a:rPr lang="cs-CZ" sz="2400">
                <a:effectLst/>
                <a:latin typeface="Times New Roman" panose="02020603050405020304" pitchFamily="18" charset="0"/>
                <a:ea typeface="SimSun" panose="02010600030101010101" pitchFamily="2" charset="-122"/>
              </a:rPr>
              <a:t>Doporučení pro formulování a exekuci veřejných politik  - posílení jejich účinnosti v obtížně </a:t>
            </a:r>
            <a:r>
              <a:rPr lang="cs-CZ" sz="2400" err="1">
                <a:effectLst/>
                <a:latin typeface="Times New Roman" panose="02020603050405020304" pitchFamily="18" charset="0"/>
                <a:ea typeface="SimSun" panose="02010600030101010101" pitchFamily="2" charset="-122"/>
              </a:rPr>
              <a:t>predikovatelném</a:t>
            </a:r>
            <a:r>
              <a:rPr lang="cs-CZ" sz="2400">
                <a:effectLst/>
                <a:latin typeface="Times New Roman" panose="02020603050405020304" pitchFamily="18" charset="0"/>
                <a:ea typeface="SimSun" panose="02010600030101010101" pitchFamily="2" charset="-122"/>
              </a:rPr>
              <a:t> světě. </a:t>
            </a:r>
          </a:p>
          <a:p>
            <a:r>
              <a:rPr lang="cs-CZ" sz="2400">
                <a:latin typeface="Times New Roman" panose="02020603050405020304" pitchFamily="18" charset="0"/>
                <a:ea typeface="SimSun" panose="02010600030101010101" pitchFamily="2" charset="-122"/>
              </a:rPr>
              <a:t>Relevantnost vyžaduje neustálé monitorování prostředí, hodnocení a aktualizací alternativních pohledů na budoucnost.</a:t>
            </a:r>
          </a:p>
        </p:txBody>
      </p:sp>
    </p:spTree>
    <p:extLst>
      <p:ext uri="{BB962C8B-B14F-4D97-AF65-F5344CB8AC3E}">
        <p14:creationId xmlns:p14="http://schemas.microsoft.com/office/powerpoint/2010/main" val="42863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  </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609600" y="1384443"/>
            <a:ext cx="10972800" cy="4525963"/>
          </a:xfrm>
        </p:spPr>
        <p:txBody>
          <a:bodyPr>
            <a:noAutofit/>
          </a:bodyPr>
          <a:lstStyle/>
          <a:p>
            <a:r>
              <a:rPr lang="cs-CZ" sz="2400" dirty="0">
                <a:effectLst/>
                <a:ea typeface="Times New Roman" panose="02020603050405020304" pitchFamily="18" charset="0"/>
              </a:rPr>
              <a:t>Vypracovat seminární práci na zvolenou problémovou oblast v rozsahu cca 20 normostran – 36 000 znaků</a:t>
            </a:r>
          </a:p>
          <a:p>
            <a:r>
              <a:rPr lang="cs-CZ" sz="2400" dirty="0">
                <a:ea typeface="Times New Roman" panose="02020603050405020304" pitchFamily="18" charset="0"/>
              </a:rPr>
              <a:t>Ohodnocení max </a:t>
            </a:r>
            <a:r>
              <a:rPr lang="cs-CZ" sz="2400" dirty="0">
                <a:effectLst/>
                <a:ea typeface="Times New Roman" panose="02020603050405020304" pitchFamily="18" charset="0"/>
              </a:rPr>
              <a:t>18 bodů, minimálně 4 body. </a:t>
            </a:r>
          </a:p>
          <a:p>
            <a:r>
              <a:rPr lang="cs-CZ" sz="2400" dirty="0"/>
              <a:t>Úkol do 29.11.:  kroky 1-5 postupu tvorby SFA </a:t>
            </a:r>
          </a:p>
          <a:p>
            <a:r>
              <a:rPr lang="cs-CZ" sz="2400" dirty="0"/>
              <a:t>Úkol do 6.12. : kroky 6 - 10 postupu tvorby SFA </a:t>
            </a:r>
          </a:p>
          <a:p>
            <a:r>
              <a:rPr lang="cs-CZ" sz="2400" dirty="0"/>
              <a:t>Text vložit do </a:t>
            </a:r>
            <a:r>
              <a:rPr lang="cs-CZ" sz="2400" dirty="0" err="1"/>
              <a:t>odevzdaváren</a:t>
            </a:r>
            <a:r>
              <a:rPr lang="cs-CZ" sz="2400" dirty="0"/>
              <a:t> vždy nejpozději do 12,00 daného dne.</a:t>
            </a:r>
          </a:p>
          <a:p>
            <a:r>
              <a:rPr lang="cs-CZ" sz="2400" dirty="0"/>
              <a:t>Finální text seminární práce vložit do odevzdávárny nejpozději </a:t>
            </a:r>
            <a:r>
              <a:rPr lang="cs-CZ" sz="2400" b="1" dirty="0"/>
              <a:t>16.12.2021</a:t>
            </a:r>
          </a:p>
          <a:p>
            <a:r>
              <a:rPr lang="cs-CZ" sz="2400" dirty="0"/>
              <a:t>V textu používat odkazový aparát, popsat přístup k řešení!</a:t>
            </a:r>
          </a:p>
          <a:p>
            <a:r>
              <a:rPr lang="cs-CZ" sz="2400" dirty="0"/>
              <a:t>Použít postup tvorby alternativních budoucností dle přednášky</a:t>
            </a:r>
          </a:p>
          <a:p>
            <a:r>
              <a:rPr lang="cs-CZ" sz="2400" dirty="0"/>
              <a:t>Inspirovat se příklady v přednášce</a:t>
            </a:r>
          </a:p>
          <a:p>
            <a:endParaRPr lang="cs-CZ" sz="2400" dirty="0"/>
          </a:p>
          <a:p>
            <a:endParaRPr lang="cs-CZ" sz="2400" dirty="0"/>
          </a:p>
        </p:txBody>
      </p:sp>
    </p:spTree>
    <p:extLst>
      <p:ext uri="{BB962C8B-B14F-4D97-AF65-F5344CB8AC3E}">
        <p14:creationId xmlns:p14="http://schemas.microsoft.com/office/powerpoint/2010/main" val="2980706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455488" y="1588106"/>
            <a:ext cx="10972800" cy="4525963"/>
          </a:xfrm>
        </p:spPr>
        <p:txBody>
          <a:bodyPr>
            <a:noAutofit/>
          </a:bodyPr>
          <a:lstStyle/>
          <a:p>
            <a:r>
              <a:rPr lang="cs-CZ" sz="2400" dirty="0"/>
              <a:t>Analyzovat bezpečnostní prostředí ČR s výhledem roku 2030 (identifikovat klíčové nositele změny, ohodnotit jejich dopady a míru nejistoty) – východiskem BS ČR (kriticky přejímat) – </a:t>
            </a:r>
            <a:r>
              <a:rPr lang="cs-CZ" sz="2400" b="1" u="sng" dirty="0"/>
              <a:t>hodnocení 3 body</a:t>
            </a:r>
          </a:p>
          <a:p>
            <a:r>
              <a:rPr lang="cs-CZ" sz="2400" dirty="0"/>
              <a:t>Hodnotový přístup: skupina 1 a 3 realismus, skupina 2 a 4 liberalismus</a:t>
            </a:r>
          </a:p>
          <a:p>
            <a:r>
              <a:rPr lang="cs-CZ" sz="2400" dirty="0"/>
              <a:t>Z nejvýznamnějších dvou nejistot vytvořit matici alternativních budoucností: </a:t>
            </a:r>
            <a:r>
              <a:rPr lang="cs-CZ" sz="2400" b="1" dirty="0"/>
              <a:t>2 body</a:t>
            </a:r>
          </a:p>
          <a:p>
            <a:r>
              <a:rPr lang="cs-CZ" sz="2400" dirty="0"/>
              <a:t>Vymezit, popsat a pojmenovat stavy světa pro formulování: </a:t>
            </a:r>
            <a:r>
              <a:rPr lang="cs-CZ" sz="2400" b="1" u="sng" dirty="0"/>
              <a:t>3 body</a:t>
            </a:r>
          </a:p>
          <a:p>
            <a:r>
              <a:rPr lang="cs-CZ" sz="2400" dirty="0"/>
              <a:t>Posoudit dopady alternativních budoucností na jednotlivé politiky: </a:t>
            </a:r>
            <a:r>
              <a:rPr lang="cs-CZ" sz="2400" b="1" u="sng" dirty="0"/>
              <a:t>4 body</a:t>
            </a:r>
          </a:p>
          <a:p>
            <a:r>
              <a:rPr lang="cs-CZ" sz="2400" dirty="0"/>
              <a:t>Formulovat soubor doporučení pro adaptaci těchto politik (udržení jejich relevantnosti a zajištění zdrojové udržitelnosti) – </a:t>
            </a:r>
            <a:r>
              <a:rPr lang="cs-CZ" sz="2400" b="1" u="sng" dirty="0"/>
              <a:t>hodnocení 4 body</a:t>
            </a:r>
          </a:p>
          <a:p>
            <a:r>
              <a:rPr lang="cs-CZ" sz="2400" dirty="0"/>
              <a:t>Stanovení indikátorů změny: </a:t>
            </a:r>
            <a:r>
              <a:rPr lang="cs-CZ" sz="2400" b="1" u="sng" dirty="0"/>
              <a:t>2 body</a:t>
            </a:r>
          </a:p>
        </p:txBody>
      </p:sp>
    </p:spTree>
    <p:extLst>
      <p:ext uri="{BB962C8B-B14F-4D97-AF65-F5344CB8AC3E}">
        <p14:creationId xmlns:p14="http://schemas.microsoft.com/office/powerpoint/2010/main" val="1901433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1058370"/>
            <a:ext cx="10363200" cy="1470025"/>
          </a:xfrm>
        </p:spPr>
        <p:txBody>
          <a:bodyPr>
            <a:normAutofit/>
          </a:bodyPr>
          <a:lstStyle/>
          <a:p>
            <a:r>
              <a:rPr lang="cs-CZ" dirty="0"/>
              <a:t>PŘÍPADOVÁ STUDIE č.1</a:t>
            </a:r>
          </a:p>
        </p:txBody>
      </p:sp>
      <p:sp>
        <p:nvSpPr>
          <p:cNvPr id="3" name="Podnadpis 2"/>
          <p:cNvSpPr>
            <a:spLocks noGrp="1"/>
          </p:cNvSpPr>
          <p:nvPr>
            <p:ph type="subTitle" idx="1"/>
          </p:nvPr>
        </p:nvSpPr>
        <p:spPr>
          <a:xfrm>
            <a:off x="1828800" y="3129455"/>
            <a:ext cx="8534400" cy="1752600"/>
          </a:xfrm>
        </p:spPr>
        <p:txBody>
          <a:bodyPr/>
          <a:lstStyle/>
          <a:p>
            <a:r>
              <a:rPr lang="cs-CZ" b="1"/>
              <a:t>STRATEGICKÉ ALTERNATIVY ROZVOJE OZBROJENÝCH SIL ČR 2035</a:t>
            </a:r>
            <a:endParaRPr lang="cs-CZ"/>
          </a:p>
        </p:txBody>
      </p:sp>
    </p:spTree>
    <p:extLst>
      <p:ext uri="{BB962C8B-B14F-4D97-AF65-F5344CB8AC3E}">
        <p14:creationId xmlns:p14="http://schemas.microsoft.com/office/powerpoint/2010/main" val="10118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5821"/>
            <a:ext cx="10972800" cy="809297"/>
          </a:xfrm>
        </p:spPr>
        <p:txBody>
          <a:bodyPr>
            <a:normAutofit fontScale="90000"/>
          </a:bodyPr>
          <a:lstStyle/>
          <a:p>
            <a:r>
              <a:rPr lang="cs-CZ" sz="3600" b="1"/>
              <a:t>STRATEGICKÉ ALTERNATIVY ROZVOJE OZBROJENÝCH SIL ČR 2035</a:t>
            </a:r>
            <a:endParaRPr lang="cs-CZ"/>
          </a:p>
        </p:txBody>
      </p:sp>
      <p:sp>
        <p:nvSpPr>
          <p:cNvPr id="3" name="Zástupný symbol pro obsah 2"/>
          <p:cNvSpPr>
            <a:spLocks noGrp="1"/>
          </p:cNvSpPr>
          <p:nvPr>
            <p:ph idx="1"/>
          </p:nvPr>
        </p:nvSpPr>
        <p:spPr>
          <a:xfrm>
            <a:off x="609600" y="1135118"/>
            <a:ext cx="10972800" cy="5722881"/>
          </a:xfrm>
        </p:spPr>
        <p:txBody>
          <a:bodyPr>
            <a:normAutofit fontScale="62500" lnSpcReduction="20000"/>
          </a:bodyPr>
          <a:lstStyle/>
          <a:p>
            <a:pPr marL="0" indent="0">
              <a:buNone/>
            </a:pPr>
            <a:r>
              <a:rPr lang="cs-CZ" b="1"/>
              <a:t>Vymezeno 7 strategických plánovacích předpokladů, u nichž </a:t>
            </a:r>
            <a:r>
              <a:rPr lang="cs-CZ"/>
              <a:t>není pravděpodobná významná odchylka od současného stavu v dlouhodobém časovém výhledu. Z pohledu tvorby scénářů představují </a:t>
            </a:r>
            <a:r>
              <a:rPr lang="cs-CZ" b="1"/>
              <a:t>jistoty</a:t>
            </a:r>
            <a:r>
              <a:rPr lang="cs-CZ"/>
              <a:t>. </a:t>
            </a:r>
          </a:p>
          <a:p>
            <a:pPr marL="0" indent="0">
              <a:buNone/>
            </a:pPr>
            <a:endParaRPr lang="cs-CZ"/>
          </a:p>
          <a:p>
            <a:pPr marL="0" indent="0">
              <a:buNone/>
            </a:pPr>
            <a:r>
              <a:rPr lang="cs-CZ"/>
              <a:t>Jedná se o následující předpoklady:  </a:t>
            </a:r>
          </a:p>
          <a:p>
            <a:pPr lvl="0"/>
            <a:r>
              <a:rPr lang="cs-CZ"/>
              <a:t>bezpečnostní hrozby a trendy jejich vývoje </a:t>
            </a:r>
            <a:r>
              <a:rPr lang="cs-CZ" b="1"/>
              <a:t>zhoršují podmínky</a:t>
            </a:r>
            <a:r>
              <a:rPr lang="cs-CZ"/>
              <a:t>, ve kterých budou prosazovány bezpečnostní zájmy ČR a spojenců (nebezpečný a soupeřící svět), trvalá celospolečenská poptávka po </a:t>
            </a:r>
            <a:r>
              <a:rPr lang="cs-CZ" err="1"/>
              <a:t>kredibilních</a:t>
            </a:r>
            <a:r>
              <a:rPr lang="cs-CZ"/>
              <a:t> schopnostech;</a:t>
            </a:r>
          </a:p>
          <a:p>
            <a:pPr lvl="0"/>
            <a:r>
              <a:rPr lang="cs-CZ" b="1"/>
              <a:t>oslabování</a:t>
            </a:r>
            <a:r>
              <a:rPr lang="cs-CZ"/>
              <a:t> vlivu a moci </a:t>
            </a:r>
            <a:r>
              <a:rPr lang="cs-CZ" b="1"/>
              <a:t>Západu</a:t>
            </a:r>
            <a:r>
              <a:rPr lang="cs-CZ"/>
              <a:t> (difúze moci, multipolární svět, reakce na vývoj ve světě převažuje možnosti ovlivňování jeho vývoje);</a:t>
            </a:r>
          </a:p>
          <a:p>
            <a:pPr lvl="0"/>
            <a:r>
              <a:rPr lang="cs-CZ" b="1"/>
              <a:t>globální bezpečnostní mechanismy</a:t>
            </a:r>
            <a:r>
              <a:rPr lang="cs-CZ"/>
              <a:t> nabízejí pouze </a:t>
            </a:r>
            <a:r>
              <a:rPr lang="cs-CZ" b="1"/>
              <a:t>omezené záruky</a:t>
            </a:r>
            <a:r>
              <a:rPr lang="cs-CZ"/>
              <a:t> zajištění bezpečnosti (pokračující soupeření velmocí, chybějící politická vůle ke společnému řešení bezpečnostních problémů a konfliktů);</a:t>
            </a:r>
          </a:p>
          <a:p>
            <a:pPr lvl="0"/>
            <a:r>
              <a:rPr lang="cs-CZ" b="1"/>
              <a:t>nízká pravděpodobnost vzniku</a:t>
            </a:r>
            <a:r>
              <a:rPr lang="cs-CZ"/>
              <a:t> přímé </a:t>
            </a:r>
            <a:r>
              <a:rPr lang="cs-CZ" b="1"/>
              <a:t>vojenské konfrontace</a:t>
            </a:r>
            <a:r>
              <a:rPr lang="cs-CZ"/>
              <a:t> mezi mocnostmi;</a:t>
            </a:r>
          </a:p>
          <a:p>
            <a:pPr lvl="0"/>
            <a:r>
              <a:rPr lang="cs-CZ"/>
              <a:t>vysoká </a:t>
            </a:r>
            <a:r>
              <a:rPr lang="cs-CZ" b="1"/>
              <a:t>zranitelnost vyspělého</a:t>
            </a:r>
            <a:r>
              <a:rPr lang="cs-CZ"/>
              <a:t> a otevřeného </a:t>
            </a:r>
            <a:r>
              <a:rPr lang="cs-CZ" b="1"/>
              <a:t>světa</a:t>
            </a:r>
            <a:r>
              <a:rPr lang="cs-CZ"/>
              <a:t> (závislost na sítích, informacích, komunikaci a volném pohybu osob, kapitálu a zboží);</a:t>
            </a:r>
          </a:p>
          <a:p>
            <a:pPr lvl="0"/>
            <a:r>
              <a:rPr lang="cs-CZ" b="1"/>
              <a:t>ekonomický cyklus</a:t>
            </a:r>
            <a:r>
              <a:rPr lang="cs-CZ"/>
              <a:t> spojený s tlakem na veřejné finance;</a:t>
            </a:r>
          </a:p>
          <a:p>
            <a:pPr lvl="0"/>
            <a:r>
              <a:rPr lang="cs-CZ"/>
              <a:t>demografie </a:t>
            </a:r>
            <a:r>
              <a:rPr lang="cs-CZ" b="1"/>
              <a:t>stárnoucího světa</a:t>
            </a:r>
            <a:r>
              <a:rPr lang="cs-CZ"/>
              <a:t> s důsledky pro doplňování OS.</a:t>
            </a:r>
            <a:br>
              <a:rPr lang="cs-CZ" b="1"/>
            </a:br>
            <a:r>
              <a:rPr lang="cs-CZ" b="1"/>
              <a:t> </a:t>
            </a:r>
            <a:endParaRPr lang="cs-CZ"/>
          </a:p>
          <a:p>
            <a:r>
              <a:rPr lang="cs-CZ"/>
              <a:t>Strategické analýzy CBVSS: Bezpečnostní prostředí 2017; Operační prostředí 2017; Technologický vývoj 2017. Dostupné z: </a:t>
            </a:r>
            <a:r>
              <a:rPr lang="cs-CZ" u="sng">
                <a:hlinkClick r:id="rId2"/>
              </a:rPr>
              <a:t>http://www.unob.cz/</a:t>
            </a:r>
            <a:r>
              <a:rPr lang="cs-CZ" u="sng" err="1">
                <a:hlinkClick r:id="rId2"/>
              </a:rPr>
              <a:t>cbvss</a:t>
            </a:r>
            <a:r>
              <a:rPr lang="cs-CZ" u="sng">
                <a:hlinkClick r:id="rId2"/>
              </a:rPr>
              <a:t>/</a:t>
            </a:r>
            <a:r>
              <a:rPr lang="cs-CZ" u="sng" err="1">
                <a:hlinkClick r:id="rId2"/>
              </a:rPr>
              <a:t>Stranky</a:t>
            </a:r>
            <a:r>
              <a:rPr lang="cs-CZ" u="sng">
                <a:hlinkClick r:id="rId2"/>
              </a:rPr>
              <a:t>/publikace.aspx</a:t>
            </a:r>
            <a:r>
              <a:rPr lang="cs-CZ"/>
              <a:t>.</a:t>
            </a:r>
          </a:p>
        </p:txBody>
      </p:sp>
    </p:spTree>
    <p:extLst>
      <p:ext uri="{BB962C8B-B14F-4D97-AF65-F5344CB8AC3E}">
        <p14:creationId xmlns:p14="http://schemas.microsoft.com/office/powerpoint/2010/main" val="6620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75353" y="2370916"/>
            <a:ext cx="11332395" cy="4132626"/>
          </a:xfrm>
        </p:spPr>
        <p:txBody>
          <a:bodyPr>
            <a:normAutofit/>
          </a:bodyPr>
          <a:lstStyle/>
          <a:p>
            <a:pPr marL="0" indent="0">
              <a:buNone/>
            </a:pPr>
            <a:r>
              <a:rPr lang="cs-CZ" sz="240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a:effectLst/>
                <a:latin typeface="Calibri" panose="020F0502020204030204" pitchFamily="34" charset="0"/>
                <a:ea typeface="Times New Roman" panose="02020603050405020304" pitchFamily="18" charset="0"/>
                <a:cs typeface="Calibri" panose="020F0502020204030204" pitchFamily="34" charset="0"/>
              </a:rPr>
              <a:t>VYMEZENÍ A ÚČEL STRATEGIC FORESIGHT </a:t>
            </a:r>
          </a:p>
          <a:p>
            <a:pPr marL="457200" indent="-457200">
              <a:buFont typeface="Arial" panose="020B0604020202020204" pitchFamily="34" charset="0"/>
              <a:buAutoNum type="arabicPeriod"/>
            </a:pPr>
            <a:r>
              <a:rPr lang="cs-CZ" sz="2400">
                <a:effectLst/>
                <a:latin typeface="Calibri" panose="020F0502020204030204" pitchFamily="34" charset="0"/>
                <a:ea typeface="Times New Roman" panose="02020603050405020304" pitchFamily="18" charset="0"/>
                <a:cs typeface="Calibri" panose="020F0502020204030204" pitchFamily="34" charset="0"/>
              </a:rPr>
              <a:t>PŘÍSTUPY K VYUŽITÍ STRATEGIC FORESIGHT</a:t>
            </a:r>
          </a:p>
          <a:p>
            <a:pPr marL="457200" indent="-457200">
              <a:buFont typeface="Arial" panose="020B0604020202020204" pitchFamily="34" charset="0"/>
              <a:buAutoNum type="arabicPeriod"/>
            </a:pPr>
            <a:r>
              <a:rPr lang="cs-CZ" sz="2400">
                <a:latin typeface="Calibri" panose="020F0502020204030204" pitchFamily="34" charset="0"/>
                <a:ea typeface="Times New Roman" panose="02020603050405020304" pitchFamily="18" charset="0"/>
                <a:cs typeface="Calibri" panose="020F0502020204030204" pitchFamily="34" charset="0"/>
              </a:rPr>
              <a:t>PŘÍKLADY STRATEGIC FORESIGHT</a:t>
            </a:r>
          </a:p>
          <a:p>
            <a:pPr marL="0" indent="0">
              <a:buNone/>
            </a:pPr>
            <a:r>
              <a:rPr lang="cs-CZ" sz="240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r>
              <a:rPr lang="cs-CZ" sz="2400">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cs-CZ" sz="2400">
                <a:latin typeface="Calibri" panose="020F0502020204030204" pitchFamily="34" charset="0"/>
                <a:ea typeface="Times New Roman" panose="02020603050405020304" pitchFamily="18" charset="0"/>
                <a:cs typeface="Calibri" panose="020F0502020204030204" pitchFamily="34" charset="0"/>
              </a:rPr>
              <a:t>VYDÁNÍ ÚKOLU DO CVIČENÍ (16. 11. 2020)</a:t>
            </a:r>
            <a:endParaRPr lang="cs-CZ" sz="240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a:effectLst/>
                <a:latin typeface="Calibri" panose="020F0502020204030204" pitchFamily="34" charset="0"/>
                <a:ea typeface="Times New Roman" panose="02020603050405020304" pitchFamily="18" charset="0"/>
                <a:cs typeface="Calibri" panose="020F0502020204030204" pitchFamily="34" charset="0"/>
              </a:rPr>
              <a:t> </a:t>
            </a:r>
            <a:endParaRPr lang="cs-CZ"/>
          </a:p>
        </p:txBody>
      </p:sp>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6983"/>
            <a:ext cx="10972800" cy="765886"/>
          </a:xfrm>
        </p:spPr>
        <p:txBody>
          <a:bodyPr>
            <a:normAutofit/>
          </a:bodyPr>
          <a:lstStyle/>
          <a:p>
            <a:r>
              <a:rPr lang="cs-CZ" sz="3600"/>
              <a:t>Hybné síly pro sestavení alternativních scénářů (nejistoty)</a:t>
            </a:r>
          </a:p>
        </p:txBody>
      </p:sp>
      <p:graphicFrame>
        <p:nvGraphicFramePr>
          <p:cNvPr id="4" name="Zástupný symbol pro obsah 3"/>
          <p:cNvGraphicFramePr>
            <a:graphicFrameLocks noGrp="1"/>
          </p:cNvGraphicFramePr>
          <p:nvPr>
            <p:ph idx="1"/>
          </p:nvPr>
        </p:nvGraphicFramePr>
        <p:xfrm>
          <a:off x="609600" y="1040525"/>
          <a:ext cx="11351172" cy="5654566"/>
        </p:xfrm>
        <a:graphic>
          <a:graphicData uri="http://schemas.openxmlformats.org/drawingml/2006/table">
            <a:tbl>
              <a:tblPr firstRow="1" firstCol="1" bandRow="1">
                <a:tableStyleId>{5C22544A-7EE6-4342-B048-85BDC9FD1C3A}</a:tableStyleId>
              </a:tblPr>
              <a:tblGrid>
                <a:gridCol w="3783724">
                  <a:extLst>
                    <a:ext uri="{9D8B030D-6E8A-4147-A177-3AD203B41FA5}">
                      <a16:colId xmlns:a16="http://schemas.microsoft.com/office/drawing/2014/main" val="170525511"/>
                    </a:ext>
                  </a:extLst>
                </a:gridCol>
                <a:gridCol w="3783724">
                  <a:extLst>
                    <a:ext uri="{9D8B030D-6E8A-4147-A177-3AD203B41FA5}">
                      <a16:colId xmlns:a16="http://schemas.microsoft.com/office/drawing/2014/main" val="1190600539"/>
                    </a:ext>
                  </a:extLst>
                </a:gridCol>
                <a:gridCol w="3783724">
                  <a:extLst>
                    <a:ext uri="{9D8B030D-6E8A-4147-A177-3AD203B41FA5}">
                      <a16:colId xmlns:a16="http://schemas.microsoft.com/office/drawing/2014/main" val="2793348877"/>
                    </a:ext>
                  </a:extLst>
                </a:gridCol>
              </a:tblGrid>
              <a:tr h="392186">
                <a:tc>
                  <a:txBody>
                    <a:bodyPr/>
                    <a:lstStyle/>
                    <a:p>
                      <a:pPr algn="just">
                        <a:lnSpc>
                          <a:spcPct val="107000"/>
                        </a:lnSpc>
                        <a:spcBef>
                          <a:spcPts val="600"/>
                        </a:spcBef>
                        <a:spcAft>
                          <a:spcPts val="600"/>
                        </a:spcAft>
                      </a:pPr>
                      <a:r>
                        <a:rPr lang="cs-CZ" sz="1800">
                          <a:effectLst/>
                        </a:rPr>
                        <a:t>Hybná síla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Příležitost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Riziko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92969"/>
                  </a:ext>
                </a:extLst>
              </a:tr>
              <a:tr h="1623399">
                <a:tc>
                  <a:txBody>
                    <a:bodyPr/>
                    <a:lstStyle/>
                    <a:p>
                      <a:pPr>
                        <a:lnSpc>
                          <a:spcPct val="107000"/>
                        </a:lnSpc>
                        <a:spcBef>
                          <a:spcPts val="600"/>
                        </a:spcBef>
                        <a:spcAft>
                          <a:spcPts val="600"/>
                        </a:spcAft>
                      </a:pPr>
                      <a:r>
                        <a:rPr lang="cs-CZ" sz="1800">
                          <a:effectLst/>
                        </a:rPr>
                        <a:t>Politické priority a význam obranné politiky v politické agendě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je jednou z vládních priorit – důraz na plnění mezinárodních závazků, finanční stabilita, dlouhodobé plánování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stojí na okraji politického zájmu – mezinárodní závazky a plány nejsou důsledně realizovány, omezování výdajů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7688015"/>
                  </a:ext>
                </a:extLst>
              </a:tr>
              <a:tr h="1623399">
                <a:tc>
                  <a:txBody>
                    <a:bodyPr/>
                    <a:lstStyle/>
                    <a:p>
                      <a:pPr>
                        <a:lnSpc>
                          <a:spcPct val="107000"/>
                        </a:lnSpc>
                        <a:spcBef>
                          <a:spcPts val="600"/>
                        </a:spcBef>
                        <a:spcAft>
                          <a:spcPts val="600"/>
                        </a:spcAft>
                      </a:pPr>
                      <a:r>
                        <a:rPr lang="cs-CZ" sz="1800">
                          <a:effectLst/>
                        </a:rPr>
                        <a:t>Politická vůle spojenců naplňovat závazky kolektivní obrany (tolerance „černých pasažérů“)</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Společné hodnoty, soudržnost, důvěryhodné odstrašení a akceschopnost, nízká rizika spojená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Omezování důvěryhodného odstrašení a akceschopnosti, nárůst rizik spojených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079130"/>
                  </a:ext>
                </a:extLst>
              </a:tr>
              <a:tr h="1212993">
                <a:tc>
                  <a:txBody>
                    <a:bodyPr/>
                    <a:lstStyle/>
                    <a:p>
                      <a:pPr>
                        <a:lnSpc>
                          <a:spcPct val="107000"/>
                        </a:lnSpc>
                        <a:spcBef>
                          <a:spcPts val="600"/>
                        </a:spcBef>
                        <a:spcAft>
                          <a:spcPts val="600"/>
                        </a:spcAft>
                      </a:pPr>
                      <a:r>
                        <a:rPr lang="cs-CZ" sz="1800">
                          <a:effectLst/>
                        </a:rPr>
                        <a:t>Míra mezinárodní spolupráce a solidarity transatlantické komunity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Solidarita, společné projekty na rozvoj schopností / technologií, specializace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Národní řešení, izolacionismus, stagnace v rozvoji schopností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262762"/>
                  </a:ext>
                </a:extLst>
              </a:tr>
              <a:tr h="802589">
                <a:tc>
                  <a:txBody>
                    <a:bodyPr/>
                    <a:lstStyle/>
                    <a:p>
                      <a:pPr>
                        <a:lnSpc>
                          <a:spcPct val="107000"/>
                        </a:lnSpc>
                        <a:spcBef>
                          <a:spcPts val="600"/>
                        </a:spcBef>
                        <a:spcAft>
                          <a:spcPts val="600"/>
                        </a:spcAft>
                      </a:pPr>
                      <a:r>
                        <a:rPr lang="cs-CZ" sz="1800">
                          <a:effectLst/>
                        </a:rPr>
                        <a:t>Technologický rozvoj</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Rozvoj schopností, vytváření technologické dominance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Proliferace, posilování schopností protivníka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990434"/>
                  </a:ext>
                </a:extLst>
              </a:tr>
            </a:tbl>
          </a:graphicData>
        </a:graphic>
      </p:graphicFrame>
    </p:spTree>
    <p:extLst>
      <p:ext uri="{BB962C8B-B14F-4D97-AF65-F5344CB8AC3E}">
        <p14:creationId xmlns:p14="http://schemas.microsoft.com/office/powerpoint/2010/main" val="2391970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a:t>STRATEGICKÉ ALTERNATIVY ROZVOJE OZBROJENÝCH SIL ČR 2035</a:t>
            </a:r>
            <a:endParaRPr lang="cs-CZ" sz="3200"/>
          </a:p>
        </p:txBody>
      </p:sp>
      <p:sp>
        <p:nvSpPr>
          <p:cNvPr id="3" name="Zástupný symbol pro obsah 2"/>
          <p:cNvSpPr>
            <a:spLocks noGrp="1"/>
          </p:cNvSpPr>
          <p:nvPr>
            <p:ph idx="1"/>
          </p:nvPr>
        </p:nvSpPr>
        <p:spPr/>
        <p:txBody>
          <a:bodyPr>
            <a:normAutofit fontScale="85000" lnSpcReduction="10000"/>
          </a:bodyPr>
          <a:lstStyle/>
          <a:p>
            <a:pPr lvl="0"/>
            <a:r>
              <a:rPr lang="cs-CZ"/>
              <a:t>Strategické alternativy rozvoje OS ČR v horizontu roku 2035 zohledňují strategické plánovací předpoklady (7 jistot) a hybné síly (4 nejistoty): </a:t>
            </a:r>
            <a:endParaRPr lang="cs-CZ" sz="4000"/>
          </a:p>
          <a:p>
            <a:pPr lvl="1"/>
            <a:r>
              <a:rPr lang="cs-CZ" b="1"/>
              <a:t>Sdílené síly pro spolupracující svět</a:t>
            </a:r>
            <a:r>
              <a:rPr lang="cs-CZ"/>
              <a:t> (růžový scénář);</a:t>
            </a:r>
            <a:endParaRPr lang="cs-CZ" sz="3600"/>
          </a:p>
          <a:p>
            <a:pPr lvl="1"/>
            <a:r>
              <a:rPr lang="cs-CZ" b="1"/>
              <a:t>Kooperující síly pro současný svět</a:t>
            </a:r>
            <a:r>
              <a:rPr lang="cs-CZ"/>
              <a:t> (pragmatický scénář);</a:t>
            </a:r>
            <a:endParaRPr lang="cs-CZ" sz="3600"/>
          </a:p>
          <a:p>
            <a:pPr lvl="1"/>
            <a:r>
              <a:rPr lang="cs-CZ" b="1"/>
              <a:t>Suverénní síly pro fragmentovaný svět</a:t>
            </a:r>
            <a:r>
              <a:rPr lang="cs-CZ"/>
              <a:t> (černý scénář).</a:t>
            </a:r>
            <a:endParaRPr lang="cs-CZ" sz="3600"/>
          </a:p>
          <a:p>
            <a:pPr lvl="0"/>
            <a:r>
              <a:rPr lang="cs-CZ"/>
              <a:t>Strategické alternativy byly hodnoceny na základě kritérií: míra rizika pro zajištění obrany státu; charakter sil (globální - teritoriální působení); model sil (dobrovolnost); schopnosti a technologie (míra specializace a stupeň technologického vývoje); velikost sil; výdaje na obranu; průmysl (míra mezinárodní spolupráce) a rozhodovací autonomie (nadnárodní x národní úroveň rozhodování).</a:t>
            </a:r>
            <a:endParaRPr lang="cs-CZ" sz="4000"/>
          </a:p>
        </p:txBody>
      </p:sp>
    </p:spTree>
    <p:extLst>
      <p:ext uri="{BB962C8B-B14F-4D97-AF65-F5344CB8AC3E}">
        <p14:creationId xmlns:p14="http://schemas.microsoft.com/office/powerpoint/2010/main" val="421821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a:t>Sdílené síly pro spolupracující svět</a:t>
            </a:r>
            <a:r>
              <a:rPr lang="cs-CZ"/>
              <a:t> (Růžový scénář)</a:t>
            </a:r>
            <a:br>
              <a:rPr lang="cs-CZ"/>
            </a:br>
            <a:endParaRPr lang="cs-CZ"/>
          </a:p>
        </p:txBody>
      </p:sp>
      <p:sp>
        <p:nvSpPr>
          <p:cNvPr id="3" name="Zástupný symbol pro obsah 2"/>
          <p:cNvSpPr>
            <a:spLocks noGrp="1"/>
          </p:cNvSpPr>
          <p:nvPr>
            <p:ph idx="1"/>
          </p:nvPr>
        </p:nvSpPr>
        <p:spPr/>
        <p:txBody>
          <a:bodyPr>
            <a:normAutofit fontScale="85000" lnSpcReduction="10000"/>
          </a:bodyPr>
          <a:lstStyle/>
          <a:p>
            <a:r>
              <a:rPr lang="cs-CZ"/>
              <a:t>Scénář je charakterizován výrazným prohloubením mezinárodní spolupráce včetně posílení strategické autonomie EU a věrohodností mechanismu kolektivní obrany a silné transatlantické vazby. </a:t>
            </a:r>
          </a:p>
          <a:p>
            <a:r>
              <a:rPr lang="cs-CZ"/>
              <a:t>Společný rozvoj schopností umožňuje udržovat početně menší, profesionální armádu. Schopnosti OS jsou sdílené, s určitou mírou specializace, modernizované a interoperabilní. </a:t>
            </a:r>
          </a:p>
          <a:p>
            <a:r>
              <a:rPr lang="cs-CZ"/>
              <a:t>To umožňuje nižší výdaje na obranu a zároveň jejich zefektivnění vedoucí k vyšší technologické vyspělosti. To je dále posíleno společným evropským trhem v oblasti obranných technologií. </a:t>
            </a:r>
          </a:p>
          <a:p>
            <a:r>
              <a:rPr lang="cs-CZ"/>
              <a:t>Existuje nízká míra rizika pro zajištění obrany země. Schopnost samostatně rozhodovat je však omezena ve prospěch nadnárodní úrovně.</a:t>
            </a:r>
          </a:p>
          <a:p>
            <a:endParaRPr lang="cs-CZ"/>
          </a:p>
        </p:txBody>
      </p:sp>
    </p:spTree>
    <p:extLst>
      <p:ext uri="{BB962C8B-B14F-4D97-AF65-F5344CB8AC3E}">
        <p14:creationId xmlns:p14="http://schemas.microsoft.com/office/powerpoint/2010/main" val="196164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normAutofit fontScale="90000"/>
          </a:bodyPr>
          <a:lstStyle/>
          <a:p>
            <a:r>
              <a:rPr lang="cs-CZ" sz="3600" b="1"/>
              <a:t>Kooperující síly pro současný svět</a:t>
            </a:r>
            <a:r>
              <a:rPr lang="cs-CZ" sz="3600"/>
              <a:t> (Pragmatický scénář)</a:t>
            </a:r>
            <a:br>
              <a:rPr lang="cs-CZ"/>
            </a:br>
            <a:endParaRPr lang="cs-CZ"/>
          </a:p>
        </p:txBody>
      </p:sp>
      <p:sp>
        <p:nvSpPr>
          <p:cNvPr id="3" name="Zástupný symbol pro obsah 2"/>
          <p:cNvSpPr>
            <a:spLocks noGrp="1"/>
          </p:cNvSpPr>
          <p:nvPr>
            <p:ph idx="1"/>
          </p:nvPr>
        </p:nvSpPr>
        <p:spPr>
          <a:xfrm>
            <a:off x="609600" y="1600201"/>
            <a:ext cx="10972800" cy="5257799"/>
          </a:xfrm>
        </p:spPr>
        <p:txBody>
          <a:bodyPr>
            <a:normAutofit fontScale="77500" lnSpcReduction="20000"/>
          </a:bodyPr>
          <a:lstStyle/>
          <a:p>
            <a:r>
              <a:rPr lang="cs-CZ"/>
              <a:t>Druhá podoba OS vychází z předpokladu, že zajištění obrany je primárně odpovědnost národního státu. Obranyschopnost ČR je nadále závislá na mechanismu kolektivní obrany. Spolupráce v rámci NATO je charakterizována větší nejistotou a nižší soudržností mezi USA </a:t>
            </a:r>
            <a:br>
              <a:rPr lang="cs-CZ"/>
            </a:br>
            <a:r>
              <a:rPr lang="cs-CZ"/>
              <a:t>a evropským pilířem. </a:t>
            </a:r>
          </a:p>
          <a:p>
            <a:r>
              <a:rPr lang="cs-CZ"/>
              <a:t>OS se připravují na možnou potřebu ubránit se po omezenou dobu vlastními silami. Důraz je kladen na rozvoj vyváženého souboru schopností se zaměřením na pozemní síly a jejich podporu. Rozvoj OS charakterizuje částečná specializace a snaha zvýšit interoperabilitu se spojenci. Schopnosti jsou jen částečně sdílené. Navzdory navýšení rozpočtu </a:t>
            </a:r>
            <a:br>
              <a:rPr lang="cs-CZ"/>
            </a:br>
            <a:r>
              <a:rPr lang="cs-CZ"/>
              <a:t>i podílu investic, zůstává technologický potenciál rozvoje OS nevyužit (rozvoj velkého souboru schopností). </a:t>
            </a:r>
          </a:p>
          <a:p>
            <a:r>
              <a:rPr lang="cs-CZ"/>
              <a:t>ČR si zachovává suverenitu v rozhodování o použití i rozvoji sil. Zároveň přijímá vyšší odpovědnost za zajištění vlastní obranyschopnosti. Prosazování životních a strategických zájmů země je spojeno s vyšší mírou rizika.</a:t>
            </a:r>
          </a:p>
          <a:p>
            <a:endParaRPr lang="cs-CZ"/>
          </a:p>
        </p:txBody>
      </p:sp>
    </p:spTree>
    <p:extLst>
      <p:ext uri="{BB962C8B-B14F-4D97-AF65-F5344CB8AC3E}">
        <p14:creationId xmlns:p14="http://schemas.microsoft.com/office/powerpoint/2010/main" val="3852146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a:t>Suverénní síly pro fragmentovaný svět</a:t>
            </a:r>
            <a:r>
              <a:rPr lang="cs-CZ" sz="3600"/>
              <a:t> (Černý scénář)</a:t>
            </a:r>
            <a:br>
              <a:rPr lang="cs-CZ"/>
            </a:br>
            <a:endParaRPr lang="cs-CZ"/>
          </a:p>
        </p:txBody>
      </p:sp>
      <p:sp>
        <p:nvSpPr>
          <p:cNvPr id="3" name="Zástupný symbol pro obsah 2"/>
          <p:cNvSpPr>
            <a:spLocks noGrp="1"/>
          </p:cNvSpPr>
          <p:nvPr>
            <p:ph idx="1"/>
          </p:nvPr>
        </p:nvSpPr>
        <p:spPr/>
        <p:txBody>
          <a:bodyPr>
            <a:normAutofit fontScale="92500" lnSpcReduction="20000"/>
          </a:bodyPr>
          <a:lstStyle/>
          <a:p>
            <a:r>
              <a:rPr lang="cs-CZ"/>
              <a:t>Třetí scénář je zakotven ve světě, který je stále více fragmentovaný. Vůle spojenců hledat společná řešení a dostát závazkům kolektivní obrany se snižuje. </a:t>
            </a:r>
          </a:p>
          <a:p>
            <a:r>
              <a:rPr lang="cs-CZ"/>
              <a:t>To však není dostatečně kompenzováno prohloubením společné obranné politiky v rámci EU. ČR musí rozvíjet schopnost samostatné obrany země. Navyšován je početní stav OS (za přechodu k částečné nebo úplné konskripci) a rozvíjeno je celé spektrum schopností. </a:t>
            </a:r>
          </a:p>
          <a:p>
            <a:r>
              <a:rPr lang="cs-CZ"/>
              <a:t>To společně s nízkou úrovní mezinárodní spolupráce v oblasti obranného průmyslu vede k technologické stagnaci. </a:t>
            </a:r>
          </a:p>
          <a:p>
            <a:r>
              <a:rPr lang="cs-CZ"/>
              <a:t>ČR je za tohoto nastavení autonomní v rozhodování o otázkách obrany. Rizika pro obranu vlastních zájmů jsou však vysoká.</a:t>
            </a:r>
          </a:p>
          <a:p>
            <a:endParaRPr lang="cs-CZ"/>
          </a:p>
        </p:txBody>
      </p:sp>
    </p:spTree>
    <p:extLst>
      <p:ext uri="{BB962C8B-B14F-4D97-AF65-F5344CB8AC3E}">
        <p14:creationId xmlns:p14="http://schemas.microsoft.com/office/powerpoint/2010/main" val="1802404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 – DOPORUČENÍ</a:t>
            </a:r>
          </a:p>
        </p:txBody>
      </p:sp>
      <p:sp>
        <p:nvSpPr>
          <p:cNvPr id="3" name="Zástupný symbol pro obsah 2"/>
          <p:cNvSpPr>
            <a:spLocks noGrp="1"/>
          </p:cNvSpPr>
          <p:nvPr>
            <p:ph idx="1"/>
          </p:nvPr>
        </p:nvSpPr>
        <p:spPr/>
        <p:txBody>
          <a:bodyPr>
            <a:normAutofit fontScale="62500" lnSpcReduction="20000"/>
          </a:bodyPr>
          <a:lstStyle/>
          <a:p>
            <a:r>
              <a:rPr lang="cs-CZ"/>
              <a:t>Hodnocení provedeno podle následujících kritérií: (1) Míra rizika pro zajištění obrany státu; (2) Charakter sil; (3) Model sil; (4) Schopnosti/Technologie; (5) Velikost sil; (6) Výdaje na obranu; (7) Modernizace; (8) Průmysl; (9) Rozhodovací autonomie. </a:t>
            </a:r>
          </a:p>
          <a:p>
            <a:r>
              <a:rPr lang="cs-CZ"/>
              <a:t>Z hodnocení jsou patrné odlišnosti jednotlivých strategických alternativ rozvoje OS ČR. Nejvyšší hodnotu pro zajištění obrany státu ve vztahu k nákladům poskytují síly, jejichž parametry budou postupně přizpůsobovány modelu OS ČR 1. V horizontu DV2035 však není pravděpodobné dosažení cílové podoby tohoto modelu. Limitujícím faktorem je tempo postupného posilování strategické autonomie EU jako komplementárního prvku akceschopného NATO. </a:t>
            </a:r>
          </a:p>
          <a:p>
            <a:r>
              <a:rPr lang="cs-CZ"/>
              <a:t>Nejnižší záruky a nejvyšší náklady na obranu země poskytuje model suverénních sil, které však nebudou moci dostatečně těžit z efektivní mezinárodní spolupráce. Model OS ČR 3 je vysoce rizikovou variantou z pohledu zajištění obrany státu.     </a:t>
            </a:r>
          </a:p>
          <a:p>
            <a:r>
              <a:rPr lang="cs-CZ" b="1"/>
              <a:t>Pro ČR je žádoucí směřovat obrannou politiku státu a dlouhodobý rozvoj OS směrem ke kooperativnímu modelu OS</a:t>
            </a:r>
            <a:r>
              <a:rPr lang="cs-CZ"/>
              <a:t>. Ten umožňuje rozumnou vyváženost schopností, specializaci sil </a:t>
            </a:r>
            <a:br>
              <a:rPr lang="cs-CZ"/>
            </a:br>
            <a:r>
              <a:rPr lang="cs-CZ"/>
              <a:t>a posilování kvality (technologickou a personální). Jádrem takových OS budou komplexně podporované pozemní síly s vysokou mírou akceschopnosti a víceúčelovosti s možností jejich posílení (mobilizační </a:t>
            </a:r>
            <a:br>
              <a:rPr lang="cs-CZ"/>
            </a:br>
            <a:r>
              <a:rPr lang="cs-CZ"/>
              <a:t>a spojenecké síly).</a:t>
            </a:r>
          </a:p>
          <a:p>
            <a:endParaRPr lang="cs-CZ"/>
          </a:p>
        </p:txBody>
      </p:sp>
    </p:spTree>
    <p:extLst>
      <p:ext uri="{BB962C8B-B14F-4D97-AF65-F5344CB8AC3E}">
        <p14:creationId xmlns:p14="http://schemas.microsoft.com/office/powerpoint/2010/main" val="355676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a:t>
            </a:r>
          </a:p>
        </p:txBody>
      </p:sp>
      <p:graphicFrame>
        <p:nvGraphicFramePr>
          <p:cNvPr id="5" name="Objekt 4"/>
          <p:cNvGraphicFramePr>
            <a:graphicFrameLocks noChangeAspect="1"/>
          </p:cNvGraphicFramePr>
          <p:nvPr/>
        </p:nvGraphicFramePr>
        <p:xfrm>
          <a:off x="609600" y="1447800"/>
          <a:ext cx="10972799" cy="5249236"/>
        </p:xfrm>
        <a:graphic>
          <a:graphicData uri="http://schemas.openxmlformats.org/presentationml/2006/ole">
            <mc:AlternateContent xmlns:mc="http://schemas.openxmlformats.org/markup-compatibility/2006">
              <mc:Choice xmlns:v="urn:schemas-microsoft-com:vml" Requires="v">
                <p:oleObj spid="_x0000_s73733" name="Dokument" r:id="rId3" imgW="6646456" imgH="3960142" progId="Word.Document.12">
                  <p:embed/>
                </p:oleObj>
              </mc:Choice>
              <mc:Fallback>
                <p:oleObj name="Dokument" r:id="rId3" imgW="6646456" imgH="3960142" progId="Word.Document.12">
                  <p:embed/>
                  <p:pic>
                    <p:nvPicPr>
                      <p:cNvPr id="5" name="Objekt 4"/>
                      <p:cNvPicPr/>
                      <p:nvPr/>
                    </p:nvPicPr>
                    <p:blipFill>
                      <a:blip r:embed="rId4"/>
                      <a:stretch>
                        <a:fillRect/>
                      </a:stretch>
                    </p:blipFill>
                    <p:spPr>
                      <a:xfrm>
                        <a:off x="609600" y="1447800"/>
                        <a:ext cx="10972799" cy="5249236"/>
                      </a:xfrm>
                      <a:prstGeom prst="rect">
                        <a:avLst/>
                      </a:prstGeom>
                    </p:spPr>
                  </p:pic>
                </p:oleObj>
              </mc:Fallback>
            </mc:AlternateContent>
          </a:graphicData>
        </a:graphic>
      </p:graphicFrame>
    </p:spTree>
    <p:extLst>
      <p:ext uri="{BB962C8B-B14F-4D97-AF65-F5344CB8AC3E}">
        <p14:creationId xmlns:p14="http://schemas.microsoft.com/office/powerpoint/2010/main" val="2751148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SHRNUTÍ</a:t>
            </a:r>
          </a:p>
        </p:txBody>
      </p:sp>
      <p:sp>
        <p:nvSpPr>
          <p:cNvPr id="3" name="Zástupný symbol pro obsah 2"/>
          <p:cNvSpPr>
            <a:spLocks noGrp="1"/>
          </p:cNvSpPr>
          <p:nvPr>
            <p:ph idx="1"/>
          </p:nvPr>
        </p:nvSpPr>
        <p:spPr/>
        <p:txBody>
          <a:bodyPr>
            <a:normAutofit fontScale="77500" lnSpcReduction="20000"/>
          </a:bodyPr>
          <a:lstStyle/>
          <a:p>
            <a:r>
              <a:rPr lang="cs-CZ"/>
              <a:t>Na základě hodnocení jednotlivých strategických alternativ rozvoje OS se v dané situaci pro ČR jeví jako vhodné směřovat ke scénáři č. 2. Ten umožňuje rozumnou vyváženost schopností, specializaci sil a posilování kvality (technologickou a personální). Jádrem takových OS budou komplexně podporované pozemní síly s vysokou mírou akceschopnosti a víceúčelovosti s možností jejich posílení (mobilizační a spojenecké síly). </a:t>
            </a:r>
          </a:p>
          <a:p>
            <a:r>
              <a:rPr lang="cs-CZ"/>
              <a:t>V horizontu DV 2035 není pravděpodobné dosažení cílové podoby modelu OS ČR 1. Limitujícím faktorem je tempo postupného posilování strategické autonomie EU jako komplementárního prvku akceschopného NATO. </a:t>
            </a:r>
          </a:p>
          <a:p>
            <a:r>
              <a:rPr lang="cs-CZ"/>
              <a:t>Naopak model OS ČR 3 je spojen s nejnižšími zárukami a nejvyššími náklady na obranu země. Tento model nebude moci dostatečně těžit z efektivní mezinárodní spolupráce. Představuje vysoce rizikovou variantou z pohledu zajištění obrany státu.     </a:t>
            </a:r>
          </a:p>
          <a:p>
            <a:endParaRPr lang="cs-CZ"/>
          </a:p>
        </p:txBody>
      </p:sp>
    </p:spTree>
    <p:extLst>
      <p:ext uri="{BB962C8B-B14F-4D97-AF65-F5344CB8AC3E}">
        <p14:creationId xmlns:p14="http://schemas.microsoft.com/office/powerpoint/2010/main" val="13318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PŘÍPADOVÁ STUDIE č.2</a:t>
            </a:r>
          </a:p>
        </p:txBody>
      </p:sp>
      <p:sp>
        <p:nvSpPr>
          <p:cNvPr id="3" name="Podnadpis 2"/>
          <p:cNvSpPr>
            <a:spLocks noGrp="1"/>
          </p:cNvSpPr>
          <p:nvPr>
            <p:ph type="subTitle" idx="1"/>
          </p:nvPr>
        </p:nvSpPr>
        <p:spPr/>
        <p:txBody>
          <a:bodyPr/>
          <a:lstStyle/>
          <a:p>
            <a:r>
              <a:rPr lang="cs-CZ"/>
              <a:t>SUDAN 2020</a:t>
            </a:r>
          </a:p>
        </p:txBody>
      </p:sp>
    </p:spTree>
    <p:extLst>
      <p:ext uri="{BB962C8B-B14F-4D97-AF65-F5344CB8AC3E}">
        <p14:creationId xmlns:p14="http://schemas.microsoft.com/office/powerpoint/2010/main" val="221938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a:t>The scenarios were created in a three-step </a:t>
            </a:r>
            <a:r>
              <a:rPr lang="en-US" sz="2400" err="1"/>
              <a:t>proces</a:t>
            </a:r>
            <a:r>
              <a:rPr lang="cs-CZ" sz="2400"/>
              <a:t> (</a:t>
            </a:r>
            <a:r>
              <a:rPr lang="cs-CZ" sz="2400" err="1"/>
              <a:t>the</a:t>
            </a:r>
            <a:r>
              <a:rPr lang="cs-CZ" sz="2400"/>
              <a:t> Shell </a:t>
            </a:r>
            <a:r>
              <a:rPr lang="cs-CZ" sz="2400" err="1"/>
              <a:t>scenario</a:t>
            </a:r>
            <a:r>
              <a:rPr lang="cs-CZ" sz="2400"/>
              <a:t> </a:t>
            </a:r>
            <a:r>
              <a:rPr lang="cs-CZ" sz="2400" err="1"/>
              <a:t>methodology</a:t>
            </a:r>
            <a:r>
              <a:rPr lang="cs-CZ" sz="2400"/>
              <a:t>): </a:t>
            </a:r>
            <a:r>
              <a:rPr lang="en-US" sz="2400"/>
              <a:t> </a:t>
            </a:r>
            <a:endParaRPr lang="cs-CZ" sz="2400"/>
          </a:p>
          <a:p>
            <a:endParaRPr lang="cs-CZ" sz="2400"/>
          </a:p>
          <a:p>
            <a:pPr marL="342900" indent="-342900">
              <a:buFont typeface="+mj-lt"/>
              <a:buAutoNum type="arabicPeriod"/>
            </a:pPr>
            <a:r>
              <a:rPr lang="en-US" sz="2400"/>
              <a:t>First, the </a:t>
            </a:r>
            <a:r>
              <a:rPr lang="en-US" sz="2400" b="1"/>
              <a:t>time-setting horizon </a:t>
            </a:r>
            <a:r>
              <a:rPr lang="en-US" sz="2400"/>
              <a:t>had to be set.</a:t>
            </a:r>
            <a:r>
              <a:rPr lang="cs-CZ" sz="2400"/>
              <a:t> </a:t>
            </a:r>
            <a:r>
              <a:rPr lang="en-US" sz="2400"/>
              <a:t>The year 2020 was chosen because it allows sufficiently differentiated futures to fully develop</a:t>
            </a:r>
            <a:r>
              <a:rPr lang="cs-CZ" sz="2400"/>
              <a:t> </a:t>
            </a:r>
            <a:r>
              <a:rPr lang="en-US" sz="2400"/>
              <a:t>but is close enough to keep the scenarios relevant to today’s policy planning. By the time the first</a:t>
            </a:r>
            <a:r>
              <a:rPr lang="cs-CZ" sz="2400"/>
              <a:t> </a:t>
            </a:r>
            <a:r>
              <a:rPr lang="en-US" sz="2400"/>
              <a:t>traits of the scenarios have developed, these can be monitored and current policies potentially</a:t>
            </a:r>
            <a:r>
              <a:rPr lang="cs-CZ" sz="2400"/>
              <a:t> </a:t>
            </a:r>
            <a:r>
              <a:rPr lang="en-US" sz="2400"/>
              <a:t>adjusted.</a:t>
            </a:r>
            <a:endParaRPr lang="cs-CZ" sz="2400"/>
          </a:p>
          <a:p>
            <a:pPr marL="342900" indent="-342900">
              <a:buFont typeface="+mj-lt"/>
              <a:buAutoNum type="arabicPeriod"/>
            </a:pPr>
            <a:r>
              <a:rPr lang="en-US" sz="2400"/>
              <a:t>The second step was to identify which developments are very likely to happen (‘probabilities’)</a:t>
            </a:r>
            <a:r>
              <a:rPr lang="cs-CZ" sz="2400"/>
              <a:t> TRENDS</a:t>
            </a:r>
            <a:r>
              <a:rPr lang="en-US" sz="2400"/>
              <a:t>,</a:t>
            </a:r>
            <a:r>
              <a:rPr lang="cs-CZ" sz="2400"/>
              <a:t> </a:t>
            </a:r>
            <a:r>
              <a:rPr lang="en-US" sz="2400"/>
              <a:t>and which developments are uncertain (‘uncertainties’). </a:t>
            </a:r>
            <a:endParaRPr lang="cs-CZ" sz="2400"/>
          </a:p>
          <a:p>
            <a:pPr marL="800100" lvl="1" indent="-342900">
              <a:buFont typeface="Arial" panose="020B0604020202020204" pitchFamily="34" charset="0"/>
              <a:buChar char="•"/>
            </a:pPr>
            <a:r>
              <a:rPr lang="cs-CZ" sz="2400"/>
              <a:t>T</a:t>
            </a:r>
            <a:r>
              <a:rPr lang="en-US" sz="2400"/>
              <a:t>he </a:t>
            </a:r>
            <a:r>
              <a:rPr lang="en-US" sz="2400" b="1"/>
              <a:t>uncertainties</a:t>
            </a:r>
            <a:r>
              <a:rPr lang="en-US" sz="2400"/>
              <a:t> determine</a:t>
            </a:r>
            <a:r>
              <a:rPr lang="cs-CZ" sz="2400"/>
              <a:t> </a:t>
            </a:r>
            <a:r>
              <a:rPr lang="en-US" sz="2400"/>
              <a:t>the differences between different scenarios</a:t>
            </a:r>
            <a:endParaRPr lang="cs-CZ" sz="2400"/>
          </a:p>
          <a:p>
            <a:pPr marL="800100" lvl="1" indent="-342900">
              <a:buFont typeface="Arial" panose="020B0604020202020204" pitchFamily="34" charset="0"/>
              <a:buChar char="•"/>
            </a:pPr>
            <a:r>
              <a:rPr lang="cs-CZ" sz="2400"/>
              <a:t>T</a:t>
            </a:r>
            <a:r>
              <a:rPr lang="en-US" sz="2400"/>
              <a:t>he </a:t>
            </a:r>
            <a:r>
              <a:rPr lang="en-US" sz="2400" b="1"/>
              <a:t>probabilities </a:t>
            </a:r>
            <a:r>
              <a:rPr lang="cs-CZ" sz="2400" b="1"/>
              <a:t>(</a:t>
            </a:r>
            <a:r>
              <a:rPr lang="cs-CZ" sz="2400" b="1" err="1"/>
              <a:t>trends</a:t>
            </a:r>
            <a:r>
              <a:rPr lang="cs-CZ" sz="2400" b="1"/>
              <a:t>) </a:t>
            </a:r>
            <a:r>
              <a:rPr lang="en-US" sz="2400"/>
              <a:t>determine what they have in common.</a:t>
            </a:r>
            <a:endParaRPr lang="cs-CZ" sz="2400"/>
          </a:p>
          <a:p>
            <a:pPr marL="114300" indent="-457200">
              <a:buFont typeface="+mj-lt"/>
              <a:buAutoNum type="arabicPeriod"/>
            </a:pPr>
            <a:r>
              <a:rPr lang="en-US" sz="2400"/>
              <a:t>The third step was</a:t>
            </a:r>
            <a:r>
              <a:rPr lang="cs-CZ" sz="2400"/>
              <a:t> </a:t>
            </a:r>
            <a:r>
              <a:rPr lang="en-US" sz="2400"/>
              <a:t>identifying key uncertainties that form the basis for the scenarios, followed by the actual designing</a:t>
            </a:r>
            <a:r>
              <a:rPr lang="cs-CZ" sz="2400"/>
              <a:t> </a:t>
            </a:r>
            <a:r>
              <a:rPr lang="cs-CZ" sz="2400" err="1"/>
              <a:t>of</a:t>
            </a:r>
            <a:r>
              <a:rPr lang="cs-CZ" sz="2400"/>
              <a:t> </a:t>
            </a:r>
            <a:r>
              <a:rPr lang="cs-CZ" sz="2400" err="1"/>
              <a:t>the</a:t>
            </a:r>
            <a:r>
              <a:rPr lang="cs-CZ" sz="2400"/>
              <a:t> </a:t>
            </a:r>
            <a:r>
              <a:rPr lang="cs-CZ" sz="2400" err="1"/>
              <a:t>scenarios</a:t>
            </a:r>
            <a:r>
              <a:rPr lang="cs-CZ" sz="2400"/>
              <a:t>.</a:t>
            </a:r>
            <a:r>
              <a:rPr lang="en-US" sz="2400" i="1"/>
              <a:t> </a:t>
            </a:r>
            <a:endParaRPr lang="cs-CZ" sz="2400" i="1"/>
          </a:p>
          <a:p>
            <a:pPr marL="114300" indent="-457200">
              <a:buFont typeface="+mj-lt"/>
              <a:buAutoNum type="arabicPeriod"/>
            </a:pPr>
            <a:endParaRPr lang="cs-CZ" sz="2400" i="1"/>
          </a:p>
          <a:p>
            <a:r>
              <a:rPr lang="en-US" sz="2400" i="1"/>
              <a:t>The uncertainties and probabilities are equally important for the scenarios. </a:t>
            </a:r>
            <a:endParaRPr lang="cs-CZ" sz="2400" i="1"/>
          </a:p>
          <a:p>
            <a:r>
              <a:rPr lang="en-US" sz="2400" i="1"/>
              <a:t>Wrong assumptions</a:t>
            </a:r>
            <a:r>
              <a:rPr lang="cs-CZ" sz="2400" i="1"/>
              <a:t> </a:t>
            </a:r>
            <a:r>
              <a:rPr lang="en-US" sz="2400" i="1"/>
              <a:t>about the probabilities</a:t>
            </a:r>
            <a:r>
              <a:rPr lang="cs-CZ" sz="2400" i="1"/>
              <a:t> (</a:t>
            </a:r>
            <a:r>
              <a:rPr lang="cs-CZ" sz="2400" i="1" err="1"/>
              <a:t>trends</a:t>
            </a:r>
            <a:r>
              <a:rPr lang="cs-CZ" sz="2400" i="1"/>
              <a:t>, </a:t>
            </a:r>
            <a:r>
              <a:rPr lang="cs-CZ" sz="2400" i="1" err="1"/>
              <a:t>predetermined</a:t>
            </a:r>
            <a:r>
              <a:rPr lang="cs-CZ" sz="2400" i="1"/>
              <a:t> </a:t>
            </a:r>
            <a:r>
              <a:rPr lang="cs-CZ" sz="2400" i="1" err="1"/>
              <a:t>elements</a:t>
            </a:r>
            <a:r>
              <a:rPr lang="cs-CZ" sz="2400" i="1"/>
              <a:t>)</a:t>
            </a:r>
            <a:r>
              <a:rPr lang="en-US" sz="2400" i="1"/>
              <a:t> may lead to criticism that the scenarios are unrealistic. </a:t>
            </a:r>
            <a:endParaRPr lang="cs-CZ" sz="2400"/>
          </a:p>
        </p:txBody>
      </p:sp>
    </p:spTree>
    <p:extLst>
      <p:ext uri="{BB962C8B-B14F-4D97-AF65-F5344CB8AC3E}">
        <p14:creationId xmlns:p14="http://schemas.microsoft.com/office/powerpoint/2010/main" val="25721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a:t>ÚVOD</a:t>
            </a:r>
            <a:endParaRPr lang="cs-CZ" altLang="cs-CZ" i="1"/>
          </a:p>
        </p:txBody>
      </p:sp>
    </p:spTree>
    <p:extLst>
      <p:ext uri="{BB962C8B-B14F-4D97-AF65-F5344CB8AC3E}">
        <p14:creationId xmlns:p14="http://schemas.microsoft.com/office/powerpoint/2010/main" val="274381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OREDETERMINED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a:t>The country will still be landlocked and very likely still underdeveloped</a:t>
            </a:r>
            <a:r>
              <a:rPr lang="cs-CZ" sz="2400"/>
              <a:t>;</a:t>
            </a:r>
          </a:p>
          <a:p>
            <a:pPr marL="285750" indent="-285750">
              <a:buFont typeface="Arial" panose="020B0604020202020204" pitchFamily="34" charset="0"/>
              <a:buChar char="•"/>
            </a:pPr>
            <a:r>
              <a:rPr lang="cs-CZ" sz="2400"/>
              <a:t>S</a:t>
            </a:r>
            <a:r>
              <a:rPr lang="en-US" sz="2400" err="1"/>
              <a:t>tructural</a:t>
            </a:r>
            <a:r>
              <a:rPr lang="en-US" sz="2400"/>
              <a:t> change will take time, beyond the scenarios’</a:t>
            </a:r>
            <a:r>
              <a:rPr lang="cs-CZ" sz="2400"/>
              <a:t> </a:t>
            </a:r>
            <a:r>
              <a:rPr lang="en-US" sz="2400"/>
              <a:t>five-year horizon</a:t>
            </a:r>
            <a:r>
              <a:rPr lang="cs-CZ" sz="2400"/>
              <a:t>;</a:t>
            </a:r>
            <a:r>
              <a:rPr lang="en-US" sz="2400"/>
              <a:t> </a:t>
            </a:r>
            <a:endParaRPr lang="cs-CZ" sz="2400"/>
          </a:p>
          <a:p>
            <a:pPr marL="285750" indent="-285750">
              <a:buFont typeface="Arial" panose="020B0604020202020204" pitchFamily="34" charset="0"/>
              <a:buChar char="•"/>
            </a:pPr>
            <a:r>
              <a:rPr lang="en-US" sz="2400"/>
              <a:t>It is very probable that infrastructure will still be very limited </a:t>
            </a:r>
            <a:r>
              <a:rPr lang="en-US" sz="2400" err="1"/>
              <a:t>i</a:t>
            </a:r>
            <a:r>
              <a:rPr lang="cs-CZ" sz="2400"/>
              <a:t>n </a:t>
            </a:r>
            <a:r>
              <a:rPr lang="en-US" sz="2400"/>
              <a:t>five years’ time</a:t>
            </a:r>
            <a:r>
              <a:rPr lang="cs-CZ" sz="2400"/>
              <a:t>;</a:t>
            </a:r>
          </a:p>
          <a:p>
            <a:pPr marL="285750" indent="-285750">
              <a:buFont typeface="Arial" panose="020B0604020202020204" pitchFamily="34" charset="0"/>
              <a:buChar char="•"/>
            </a:pPr>
            <a:r>
              <a:rPr lang="en-US" sz="2400"/>
              <a:t>Given that it covers an area of 644,329 sq. km, roughly the size of France, and is lacking all aspects of physical infrastructure, large parts of the country will remain isolated and inaccessible for up to six months of the year </a:t>
            </a:r>
            <a:r>
              <a:rPr lang="cs-CZ" sz="2400"/>
              <a:t>(</a:t>
            </a:r>
            <a:r>
              <a:rPr lang="en-US" sz="2400"/>
              <a:t>rainy season and poor road conditions</a:t>
            </a:r>
            <a:r>
              <a:rPr lang="cs-CZ" sz="2400"/>
              <a:t>)</a:t>
            </a:r>
            <a:r>
              <a:rPr lang="en-US" sz="2400"/>
              <a:t>. </a:t>
            </a:r>
            <a:endParaRPr lang="cs-CZ" sz="2400"/>
          </a:p>
          <a:p>
            <a:pPr marL="285750" indent="-285750">
              <a:buFont typeface="Arial" panose="020B0604020202020204" pitchFamily="34" charset="0"/>
              <a:buChar char="•"/>
            </a:pPr>
            <a:r>
              <a:rPr lang="cs-CZ" sz="2400"/>
              <a:t>W</a:t>
            </a:r>
            <a:r>
              <a:rPr lang="en-US" sz="2400" err="1"/>
              <a:t>ater</a:t>
            </a:r>
            <a:r>
              <a:rPr lang="en-US" sz="2400"/>
              <a:t> and sanitary infrastructure will remain very limited – currently 80% of the population has no access to a toilet – so diseases will likely continue to spread easily.</a:t>
            </a:r>
            <a:endParaRPr lang="cs-CZ" sz="2400"/>
          </a:p>
          <a:p>
            <a:pPr marL="285750" indent="-285750">
              <a:buFont typeface="Arial" panose="020B0604020202020204" pitchFamily="34" charset="0"/>
              <a:buChar char="•"/>
            </a:pPr>
            <a:r>
              <a:rPr lang="en-US" sz="2400"/>
              <a:t>Despite the country’s vast untapped resources, economy will remain largely</a:t>
            </a:r>
            <a:r>
              <a:rPr lang="cs-CZ" sz="2400"/>
              <a:t> </a:t>
            </a:r>
            <a:r>
              <a:rPr lang="en-US" sz="2400"/>
              <a:t>undeveloped, and will still depend on oil production and subsistence agriculture, while most</a:t>
            </a:r>
            <a:r>
              <a:rPr lang="cs-CZ" sz="2400"/>
              <a:t> </a:t>
            </a:r>
            <a:r>
              <a:rPr lang="en-US" sz="2400"/>
              <a:t>consumer products will still need to be imported. </a:t>
            </a:r>
            <a:endParaRPr lang="cs-CZ" sz="2400"/>
          </a:p>
          <a:p>
            <a:pPr marL="285750" indent="-285750">
              <a:buFont typeface="Arial" panose="020B0604020202020204" pitchFamily="34" charset="0"/>
              <a:buChar char="•"/>
            </a:pPr>
            <a:r>
              <a:rPr lang="en-US" sz="2400"/>
              <a:t>Its population will remain very young. Currently</a:t>
            </a:r>
            <a:r>
              <a:rPr lang="cs-CZ" sz="2400"/>
              <a:t> </a:t>
            </a:r>
            <a:r>
              <a:rPr lang="en-US" sz="2400"/>
              <a:t>over two-thirds are under the age of 30, and only 27% of the population aged 15 and above are</a:t>
            </a:r>
            <a:r>
              <a:rPr lang="cs-CZ" sz="2400"/>
              <a:t> </a:t>
            </a:r>
            <a:r>
              <a:rPr lang="en-US" sz="2400"/>
              <a:t>literate. By 2020 the education rate might only have improved a little.</a:t>
            </a:r>
            <a:endParaRPr lang="cs-CZ" sz="2400"/>
          </a:p>
          <a:p>
            <a:pPr marL="285750" indent="-285750">
              <a:buFont typeface="Arial" panose="020B0604020202020204" pitchFamily="34" charset="0"/>
              <a:buChar char="•"/>
            </a:pPr>
            <a:endParaRPr lang="cs-CZ" sz="2400"/>
          </a:p>
        </p:txBody>
      </p:sp>
    </p:spTree>
    <p:extLst>
      <p:ext uri="{BB962C8B-B14F-4D97-AF65-F5344CB8AC3E}">
        <p14:creationId xmlns:p14="http://schemas.microsoft.com/office/powerpoint/2010/main" val="850160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err="1"/>
              <a:t>South</a:t>
            </a:r>
            <a:r>
              <a:rPr lang="cs-CZ" sz="2400"/>
              <a:t> </a:t>
            </a:r>
            <a:r>
              <a:rPr lang="en-US" sz="2400"/>
              <a:t>Sudanese identify primarily on a tribal basis, the development of a national identity will still be</a:t>
            </a:r>
            <a:r>
              <a:rPr lang="cs-CZ" sz="2400"/>
              <a:t> </a:t>
            </a:r>
            <a:r>
              <a:rPr lang="en-US" sz="2400"/>
              <a:t>relatively weak. </a:t>
            </a:r>
            <a:endParaRPr lang="cs-CZ" sz="2400"/>
          </a:p>
          <a:p>
            <a:pPr marL="285750" indent="-285750">
              <a:buFont typeface="Arial" panose="020B0604020202020204" pitchFamily="34" charset="0"/>
              <a:buChar char="•"/>
            </a:pPr>
            <a:r>
              <a:rPr lang="en-US" sz="2400"/>
              <a:t>Since it takes many years to build a functioning well-trained civil service, by</a:t>
            </a:r>
            <a:r>
              <a:rPr lang="cs-CZ" sz="2400"/>
              <a:t> </a:t>
            </a:r>
            <a:r>
              <a:rPr lang="en-US" sz="2400"/>
              <a:t>2020 core administrative structures and mechanisms of political representation may only be</a:t>
            </a:r>
            <a:r>
              <a:rPr lang="cs-CZ" sz="2400"/>
              <a:t> </a:t>
            </a:r>
            <a:r>
              <a:rPr lang="en-US" sz="2400"/>
              <a:t>in their emerging stages, while the government may just be beginning to provide basic services</a:t>
            </a:r>
            <a:r>
              <a:rPr lang="cs-CZ" sz="2400"/>
              <a:t> to </a:t>
            </a:r>
            <a:r>
              <a:rPr lang="cs-CZ" sz="2400" err="1"/>
              <a:t>its</a:t>
            </a:r>
            <a:r>
              <a:rPr lang="cs-CZ" sz="2400"/>
              <a:t> </a:t>
            </a:r>
            <a:r>
              <a:rPr lang="cs-CZ" sz="2400" err="1"/>
              <a:t>population</a:t>
            </a:r>
            <a:r>
              <a:rPr lang="cs-CZ" sz="2400"/>
              <a:t>.</a:t>
            </a:r>
          </a:p>
          <a:p>
            <a:pPr marL="285750" indent="-285750">
              <a:buFont typeface="Arial" panose="020B0604020202020204" pitchFamily="34" charset="0"/>
              <a:buChar char="•"/>
            </a:pPr>
            <a:r>
              <a:rPr lang="cs-CZ" sz="2400"/>
              <a:t>I</a:t>
            </a:r>
            <a:r>
              <a:rPr lang="en-US" sz="2400"/>
              <a:t>t is unlikely that all wounds will be healed, posing</a:t>
            </a:r>
            <a:r>
              <a:rPr lang="cs-CZ" sz="2400"/>
              <a:t> </a:t>
            </a:r>
            <a:r>
              <a:rPr lang="en-US" sz="2400"/>
              <a:t>challenges to national cohesion. Many of the traditional structures to control local violence have</a:t>
            </a:r>
            <a:r>
              <a:rPr lang="cs-CZ" sz="2400"/>
              <a:t> </a:t>
            </a:r>
            <a:r>
              <a:rPr lang="en-US" sz="2400"/>
              <a:t>been broken down by the history of violent conflicts and may never be repaired. </a:t>
            </a:r>
            <a:endParaRPr lang="cs-CZ" sz="2400"/>
          </a:p>
          <a:p>
            <a:pPr marL="285750" indent="-285750">
              <a:buFont typeface="Arial" panose="020B0604020202020204" pitchFamily="34" charset="0"/>
              <a:buChar char="•"/>
            </a:pPr>
            <a:r>
              <a:rPr lang="en-US" sz="2400"/>
              <a:t>As governance</a:t>
            </a:r>
            <a:r>
              <a:rPr lang="cs-CZ" sz="2400"/>
              <a:t> </a:t>
            </a:r>
            <a:r>
              <a:rPr lang="en-US" sz="2400"/>
              <a:t>and rule of law will still be absent in large parts of the country, it is likely that cattle raids and more</a:t>
            </a:r>
            <a:r>
              <a:rPr lang="cs-CZ" sz="2400"/>
              <a:t> </a:t>
            </a:r>
            <a:r>
              <a:rPr lang="en-US" sz="2400" err="1"/>
              <a:t>localised</a:t>
            </a:r>
            <a:r>
              <a:rPr lang="en-US" sz="2400"/>
              <a:t> conflicts will continue at many levels, and that weapons will continue to be used for </a:t>
            </a:r>
            <a:r>
              <a:rPr lang="en-US" sz="2400" err="1"/>
              <a:t>selfprotection</a:t>
            </a:r>
            <a:r>
              <a:rPr lang="en-US" sz="2400"/>
              <a:t>.</a:t>
            </a:r>
            <a:r>
              <a:rPr lang="cs-CZ" sz="2400"/>
              <a:t> </a:t>
            </a:r>
          </a:p>
          <a:p>
            <a:pPr marL="285750" indent="-285750">
              <a:buFont typeface="Arial" panose="020B0604020202020204" pitchFamily="34" charset="0"/>
              <a:buChar char="•"/>
            </a:pPr>
            <a:r>
              <a:rPr lang="en-US" sz="2400"/>
              <a:t>The majority of the population is </a:t>
            </a:r>
            <a:r>
              <a:rPr lang="en-US" sz="2400" err="1"/>
              <a:t>traumatised</a:t>
            </a:r>
            <a:r>
              <a:rPr lang="en-US" sz="2400"/>
              <a:t> and easy to </a:t>
            </a:r>
            <a:r>
              <a:rPr lang="en-US" sz="2400" err="1"/>
              <a:t>mobilise</a:t>
            </a:r>
            <a:r>
              <a:rPr lang="en-US" sz="2400"/>
              <a:t> for violence, while</a:t>
            </a:r>
            <a:r>
              <a:rPr lang="cs-CZ" sz="2400"/>
              <a:t> </a:t>
            </a:r>
            <a:r>
              <a:rPr lang="en-US" sz="2400"/>
              <a:t>power brokers are most familiar with exploiting and </a:t>
            </a:r>
            <a:r>
              <a:rPr lang="en-US" sz="2400" err="1"/>
              <a:t>marginalising</a:t>
            </a:r>
            <a:r>
              <a:rPr lang="en-US" sz="2400"/>
              <a:t> the governance system inherited</a:t>
            </a:r>
            <a:r>
              <a:rPr lang="cs-CZ" sz="2400"/>
              <a:t> </a:t>
            </a:r>
            <a:r>
              <a:rPr lang="cs-CZ" sz="2400" err="1"/>
              <a:t>from</a:t>
            </a:r>
            <a:r>
              <a:rPr lang="cs-CZ" sz="2400"/>
              <a:t> </a:t>
            </a:r>
            <a:r>
              <a:rPr lang="cs-CZ" sz="2400" err="1"/>
              <a:t>the</a:t>
            </a:r>
            <a:r>
              <a:rPr lang="cs-CZ" sz="2400"/>
              <a:t> </a:t>
            </a:r>
            <a:r>
              <a:rPr lang="cs-CZ" sz="2400" err="1"/>
              <a:t>Turco-Egyptian</a:t>
            </a:r>
            <a:r>
              <a:rPr lang="cs-CZ" sz="2400"/>
              <a:t> </a:t>
            </a:r>
            <a:r>
              <a:rPr lang="cs-CZ" sz="2400" err="1"/>
              <a:t>conquest</a:t>
            </a:r>
            <a:r>
              <a:rPr lang="cs-CZ" sz="2400"/>
              <a:t>.</a:t>
            </a:r>
            <a:r>
              <a:rPr lang="en-US" sz="2400"/>
              <a:t> </a:t>
            </a:r>
          </a:p>
          <a:p>
            <a:endParaRPr lang="cs-CZ"/>
          </a:p>
        </p:txBody>
      </p:sp>
    </p:spTree>
    <p:extLst>
      <p:ext uri="{BB962C8B-B14F-4D97-AF65-F5344CB8AC3E}">
        <p14:creationId xmlns:p14="http://schemas.microsoft.com/office/powerpoint/2010/main" val="1773691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a:t>The scenarios are intended to give a picture of how South Sudan might</a:t>
            </a:r>
            <a:r>
              <a:rPr lang="cs-CZ" sz="2400"/>
              <a:t> </a:t>
            </a:r>
            <a:r>
              <a:rPr lang="en-US" sz="2400"/>
              <a:t>look in 2020</a:t>
            </a:r>
            <a:r>
              <a:rPr lang="cs-CZ" sz="2400"/>
              <a:t>. </a:t>
            </a:r>
          </a:p>
          <a:p>
            <a:endParaRPr lang="cs-CZ" sz="2400"/>
          </a:p>
          <a:p>
            <a:r>
              <a:rPr lang="cs-CZ" sz="2400" err="1"/>
              <a:t>Future</a:t>
            </a:r>
            <a:r>
              <a:rPr lang="cs-CZ" sz="2400"/>
              <a:t> </a:t>
            </a:r>
            <a:r>
              <a:rPr lang="cs-CZ" sz="2400" err="1"/>
              <a:t>is</a:t>
            </a:r>
            <a:r>
              <a:rPr lang="cs-CZ" sz="2400"/>
              <a:t> </a:t>
            </a:r>
            <a:r>
              <a:rPr lang="en-US" sz="2400"/>
              <a:t>determined by three key uncertainties:</a:t>
            </a:r>
            <a:endParaRPr lang="cs-CZ" sz="2400"/>
          </a:p>
          <a:p>
            <a:endParaRPr lang="en-US" sz="2400"/>
          </a:p>
          <a:p>
            <a:pPr marL="457200" indent="-457200">
              <a:buFont typeface="+mj-lt"/>
              <a:buAutoNum type="arabicPeriod"/>
            </a:pPr>
            <a:r>
              <a:rPr lang="en-US" sz="2400"/>
              <a:t>Will life in South Sudan be dominated by </a:t>
            </a:r>
            <a:r>
              <a:rPr lang="en-US" sz="2400" b="1"/>
              <a:t>war </a:t>
            </a:r>
            <a:r>
              <a:rPr lang="en-US" sz="2400"/>
              <a:t>and armed political conflict or will</a:t>
            </a:r>
            <a:r>
              <a:rPr lang="cs-CZ" sz="2400"/>
              <a:t> </a:t>
            </a:r>
            <a:r>
              <a:rPr lang="en-US" sz="2400"/>
              <a:t>there be predominantly </a:t>
            </a:r>
            <a:r>
              <a:rPr lang="en-US" sz="2400" b="1"/>
              <a:t>peace</a:t>
            </a:r>
            <a:r>
              <a:rPr lang="en-US" sz="2400"/>
              <a:t> – or at least the absence of large-scale armed</a:t>
            </a:r>
            <a:r>
              <a:rPr lang="cs-CZ" sz="2400"/>
              <a:t> </a:t>
            </a:r>
            <a:r>
              <a:rPr lang="cs-CZ" sz="2400" err="1"/>
              <a:t>political</a:t>
            </a:r>
            <a:r>
              <a:rPr lang="cs-CZ" sz="2400"/>
              <a:t> </a:t>
            </a:r>
            <a:r>
              <a:rPr lang="cs-CZ" sz="2400" err="1"/>
              <a:t>violence</a:t>
            </a:r>
            <a:r>
              <a:rPr lang="cs-CZ" sz="2400"/>
              <a:t>?</a:t>
            </a:r>
          </a:p>
          <a:p>
            <a:pPr marL="457200" indent="-457200">
              <a:buFont typeface="+mj-lt"/>
              <a:buAutoNum type="arabicPeriod"/>
            </a:pPr>
            <a:endParaRPr lang="cs-CZ" sz="2400"/>
          </a:p>
          <a:p>
            <a:pPr marL="457200" indent="-457200">
              <a:buFont typeface="+mj-lt"/>
              <a:buAutoNum type="arabicPeriod"/>
            </a:pPr>
            <a:r>
              <a:rPr lang="en-US" sz="2400"/>
              <a:t>Will South Sudan make progress towards </a:t>
            </a:r>
            <a:r>
              <a:rPr lang="en-US" sz="2400" b="1"/>
              <a:t>good governance </a:t>
            </a:r>
            <a:r>
              <a:rPr lang="en-US" sz="2400"/>
              <a:t>or will the country</a:t>
            </a:r>
            <a:r>
              <a:rPr lang="cs-CZ" sz="2400"/>
              <a:t> </a:t>
            </a:r>
            <a:r>
              <a:rPr lang="en-US" sz="2400"/>
              <a:t>face a further downturn towards </a:t>
            </a:r>
            <a:r>
              <a:rPr lang="en-US" sz="2400" b="1"/>
              <a:t>bad governance</a:t>
            </a:r>
            <a:r>
              <a:rPr lang="en-US" sz="2400"/>
              <a:t>?</a:t>
            </a:r>
            <a:endParaRPr lang="cs-CZ" sz="2400"/>
          </a:p>
          <a:p>
            <a:pPr marL="457200" indent="-457200">
              <a:buFont typeface="+mj-lt"/>
              <a:buAutoNum type="arabicPeriod"/>
            </a:pPr>
            <a:endParaRPr lang="en-US" sz="2400"/>
          </a:p>
          <a:p>
            <a:pPr marL="457200" indent="-457200">
              <a:buFont typeface="+mj-lt"/>
              <a:buAutoNum type="arabicPeriod"/>
            </a:pPr>
            <a:r>
              <a:rPr lang="en-US" sz="2400"/>
              <a:t>Will governance in South Sudan be further </a:t>
            </a:r>
            <a:r>
              <a:rPr lang="en-US" sz="2400" b="1" err="1"/>
              <a:t>decentralised</a:t>
            </a:r>
            <a:r>
              <a:rPr lang="en-US" sz="2400"/>
              <a:t> (by design or violently)</a:t>
            </a:r>
            <a:r>
              <a:rPr lang="cs-CZ" sz="2400"/>
              <a:t> </a:t>
            </a:r>
            <a:r>
              <a:rPr lang="en-US" sz="2400"/>
              <a:t>or will there be </a:t>
            </a:r>
            <a:r>
              <a:rPr lang="en-US" sz="2400" b="1"/>
              <a:t>no further </a:t>
            </a:r>
            <a:r>
              <a:rPr lang="en-US" sz="2400" b="1" err="1"/>
              <a:t>decentralisation</a:t>
            </a:r>
            <a:r>
              <a:rPr lang="en-US" sz="2400" b="1"/>
              <a:t> </a:t>
            </a:r>
            <a:r>
              <a:rPr lang="en-US" sz="2400"/>
              <a:t>and central governance is perhaps</a:t>
            </a:r>
            <a:r>
              <a:rPr lang="cs-CZ" sz="2400"/>
              <a:t> </a:t>
            </a:r>
            <a:r>
              <a:rPr lang="cs-CZ" sz="2400" err="1"/>
              <a:t>strengthened</a:t>
            </a:r>
            <a:r>
              <a:rPr lang="cs-CZ" sz="2400"/>
              <a:t> </a:t>
            </a:r>
            <a:r>
              <a:rPr lang="cs-CZ" sz="2400" err="1"/>
              <a:t>even</a:t>
            </a:r>
            <a:r>
              <a:rPr lang="cs-CZ" sz="2400"/>
              <a:t> </a:t>
            </a:r>
            <a:r>
              <a:rPr lang="cs-CZ" sz="2400" err="1"/>
              <a:t>further</a:t>
            </a:r>
            <a:r>
              <a:rPr lang="cs-CZ" sz="2400"/>
              <a:t>?</a:t>
            </a:r>
          </a:p>
        </p:txBody>
      </p:sp>
    </p:spTree>
    <p:extLst>
      <p:ext uri="{BB962C8B-B14F-4D97-AF65-F5344CB8AC3E}">
        <p14:creationId xmlns:p14="http://schemas.microsoft.com/office/powerpoint/2010/main" val="954099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a:t>United in diversity: </a:t>
            </a:r>
            <a:r>
              <a:rPr lang="en-US"/>
              <a:t>The 2015 peace agreement holds and the peace </a:t>
            </a:r>
            <a:r>
              <a:rPr lang="en-US" err="1"/>
              <a:t>proces</a:t>
            </a:r>
            <a:r>
              <a:rPr lang="cs-CZ"/>
              <a:t> </a:t>
            </a:r>
            <a:r>
              <a:rPr lang="en-US"/>
              <a:t>leads to a further </a:t>
            </a:r>
            <a:r>
              <a:rPr lang="en-US" err="1"/>
              <a:t>decentralised</a:t>
            </a:r>
            <a:r>
              <a:rPr lang="en-US"/>
              <a:t> federal system and better guarantees for good</a:t>
            </a:r>
            <a:r>
              <a:rPr lang="cs-CZ"/>
              <a:t> </a:t>
            </a:r>
            <a:r>
              <a:rPr lang="en-US"/>
              <a:t>governance. The </a:t>
            </a:r>
            <a:r>
              <a:rPr lang="en-US" err="1"/>
              <a:t>organisation</a:t>
            </a:r>
            <a:r>
              <a:rPr lang="en-US"/>
              <a:t> of free and fair elections is one of the first steps</a:t>
            </a:r>
          </a:p>
          <a:p>
            <a:r>
              <a:rPr lang="en-US"/>
              <a:t>in a long and difficult process towards sustainable peace.</a:t>
            </a:r>
          </a:p>
          <a:p>
            <a:endParaRPr lang="cs-CZ"/>
          </a:p>
          <a:p>
            <a:r>
              <a:rPr lang="en-US" b="1"/>
              <a:t>Divided leadership: </a:t>
            </a:r>
            <a:r>
              <a:rPr lang="en-US"/>
              <a:t>After the opposition rejects the election results, its forces</a:t>
            </a:r>
            <a:r>
              <a:rPr lang="cs-CZ"/>
              <a:t> </a:t>
            </a:r>
            <a:r>
              <a:rPr lang="en-US"/>
              <a:t>occupy part of the country, effectively splitting the country in two. The war </a:t>
            </a:r>
            <a:r>
              <a:rPr lang="en-US" err="1"/>
              <a:t>stabilises</a:t>
            </a:r>
            <a:r>
              <a:rPr lang="cs-CZ"/>
              <a:t> </a:t>
            </a:r>
            <a:r>
              <a:rPr lang="en-US"/>
              <a:t>along a frontline and consequently some of the improvements that had been</a:t>
            </a:r>
            <a:r>
              <a:rPr lang="cs-CZ"/>
              <a:t> </a:t>
            </a:r>
            <a:r>
              <a:rPr lang="en-US"/>
              <a:t>made in good governance and development are maintained.</a:t>
            </a:r>
            <a:endParaRPr lang="cs-CZ"/>
          </a:p>
          <a:p>
            <a:endParaRPr lang="en-US"/>
          </a:p>
          <a:p>
            <a:r>
              <a:rPr lang="en-US" b="1"/>
              <a:t>Fragmentation: </a:t>
            </a:r>
            <a:r>
              <a:rPr lang="en-US"/>
              <a:t>After the peace agreement breaks down, slowly the government</a:t>
            </a:r>
            <a:r>
              <a:rPr lang="cs-CZ"/>
              <a:t> </a:t>
            </a:r>
            <a:r>
              <a:rPr lang="en-US"/>
              <a:t>collapses and opposition groups fragment. South Sudan lacks any form of national</a:t>
            </a:r>
            <a:r>
              <a:rPr lang="cs-CZ"/>
              <a:t> </a:t>
            </a:r>
            <a:r>
              <a:rPr lang="en-US"/>
              <a:t>governance system. Politics is local and about the highest price: life and security.</a:t>
            </a:r>
            <a:endParaRPr lang="cs-CZ"/>
          </a:p>
          <a:p>
            <a:endParaRPr lang="en-US"/>
          </a:p>
          <a:p>
            <a:r>
              <a:rPr lang="en-US" b="1"/>
              <a:t>21 Kingdoms</a:t>
            </a:r>
            <a:r>
              <a:rPr lang="en-US"/>
              <a:t>: After a bloody victory of the Sudan People’s Liberation Movement</a:t>
            </a:r>
            <a:r>
              <a:rPr lang="cs-CZ"/>
              <a:t> </a:t>
            </a:r>
            <a:r>
              <a:rPr lang="en-US"/>
              <a:t>in Opposition (SPLM-IO), South Sudan is divided into 21 states based on ethnic</a:t>
            </a:r>
            <a:r>
              <a:rPr lang="cs-CZ"/>
              <a:t> </a:t>
            </a:r>
            <a:r>
              <a:rPr lang="en-US"/>
              <a:t>power divisions. Some states do reasonably well, while others face ethnic conflicts</a:t>
            </a:r>
            <a:r>
              <a:rPr lang="cs-CZ"/>
              <a:t> and </a:t>
            </a:r>
            <a:r>
              <a:rPr lang="cs-CZ" err="1"/>
              <a:t>autocracy</a:t>
            </a:r>
            <a:r>
              <a:rPr lang="cs-CZ"/>
              <a:t>.</a:t>
            </a:r>
          </a:p>
          <a:p>
            <a:endParaRPr lang="cs-CZ"/>
          </a:p>
          <a:p>
            <a:r>
              <a:rPr lang="en-US" b="1"/>
              <a:t>Dictatorship: </a:t>
            </a:r>
            <a:r>
              <a:rPr lang="en-US"/>
              <a:t>With the SPLM-IO reduced to a low-level insurgency, the Sudan</a:t>
            </a:r>
            <a:r>
              <a:rPr lang="cs-CZ"/>
              <a:t> </a:t>
            </a:r>
            <a:r>
              <a:rPr lang="en-US"/>
              <a:t>People’s Liberation Movement in Government (SPLM-IG) embraces anyone</a:t>
            </a:r>
            <a:r>
              <a:rPr lang="cs-CZ"/>
              <a:t> </a:t>
            </a:r>
            <a:r>
              <a:rPr lang="en-US"/>
              <a:t>willing to return back to the party. The new 28 states do not lead to further</a:t>
            </a:r>
          </a:p>
          <a:p>
            <a:r>
              <a:rPr lang="en-US" err="1"/>
              <a:t>decentralisation</a:t>
            </a:r>
            <a:r>
              <a:rPr lang="en-US"/>
              <a:t> as the SPLM-IG leadership reduces the political space for any</a:t>
            </a:r>
            <a:r>
              <a:rPr lang="cs-CZ"/>
              <a:t> </a:t>
            </a:r>
            <a:r>
              <a:rPr lang="cs-CZ" err="1"/>
              <a:t>remaining</a:t>
            </a:r>
            <a:r>
              <a:rPr lang="cs-CZ"/>
              <a:t> </a:t>
            </a:r>
            <a:r>
              <a:rPr lang="cs-CZ" err="1"/>
              <a:t>opposition</a:t>
            </a:r>
            <a:r>
              <a:rPr lang="cs-CZ"/>
              <a:t> and </a:t>
            </a:r>
            <a:r>
              <a:rPr lang="cs-CZ" err="1"/>
              <a:t>dissent</a:t>
            </a:r>
            <a:r>
              <a:rPr lang="cs-CZ"/>
              <a:t>.</a:t>
            </a:r>
          </a:p>
        </p:txBody>
      </p:sp>
    </p:spTree>
    <p:extLst>
      <p:ext uri="{BB962C8B-B14F-4D97-AF65-F5344CB8AC3E}">
        <p14:creationId xmlns:p14="http://schemas.microsoft.com/office/powerpoint/2010/main" val="3493858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POLICY IMPLICATIONS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a:t>Policy implications to reach the most positive scenario: </a:t>
            </a:r>
            <a:r>
              <a:rPr lang="en-US" sz="2400"/>
              <a:t>(1) actively guarantee the peace</a:t>
            </a:r>
            <a:r>
              <a:rPr lang="cs-CZ" sz="2400"/>
              <a:t> </a:t>
            </a:r>
            <a:r>
              <a:rPr lang="en-US" sz="2400"/>
              <a:t>agreement; (2) end foreign military assistance; (3) continue mediation; (4) set conditions to</a:t>
            </a:r>
            <a:r>
              <a:rPr lang="cs-CZ" sz="2400"/>
              <a:t> </a:t>
            </a:r>
            <a:r>
              <a:rPr lang="en-US" sz="2400"/>
              <a:t>keep the peace process on track; (5) support development and governance to ensure a peace</a:t>
            </a:r>
            <a:r>
              <a:rPr lang="cs-CZ" sz="2400"/>
              <a:t> </a:t>
            </a:r>
            <a:r>
              <a:rPr lang="en-US" sz="2400"/>
              <a:t>dividend; (6) support local peace building initiatives to prevent local tensions from sparking</a:t>
            </a:r>
            <a:r>
              <a:rPr lang="cs-CZ" sz="2400"/>
              <a:t> </a:t>
            </a:r>
            <a:r>
              <a:rPr lang="en-US" sz="2400"/>
              <a:t>conflicts on a national level; (7) </a:t>
            </a:r>
            <a:r>
              <a:rPr lang="en-US" sz="2400" err="1"/>
              <a:t>ddemand</a:t>
            </a:r>
            <a:r>
              <a:rPr lang="en-US" sz="2400"/>
              <a:t> and support multiparty </a:t>
            </a:r>
            <a:r>
              <a:rPr lang="en-US" sz="2400" err="1"/>
              <a:t>democratisation</a:t>
            </a:r>
            <a:r>
              <a:rPr lang="en-US" sz="2400"/>
              <a:t>, opening political</a:t>
            </a:r>
            <a:r>
              <a:rPr lang="cs-CZ" sz="2400"/>
              <a:t> </a:t>
            </a:r>
            <a:r>
              <a:rPr lang="en-US" sz="2400"/>
              <a:t>space, good governance, rule of law and human rights, including beyond the transitional period;</a:t>
            </a:r>
            <a:r>
              <a:rPr lang="cs-CZ" sz="2400"/>
              <a:t> </a:t>
            </a:r>
            <a:r>
              <a:rPr lang="en-US" sz="2400"/>
              <a:t>and (8) build civil society capacity.</a:t>
            </a:r>
            <a:endParaRPr lang="cs-CZ" sz="2400"/>
          </a:p>
          <a:p>
            <a:pPr marL="400050" indent="-400050">
              <a:buAutoNum type="romanUcParenBoth"/>
            </a:pPr>
            <a:endParaRPr lang="en-US" sz="2400"/>
          </a:p>
          <a:p>
            <a:pPr marL="400050" indent="-400050">
              <a:buAutoNum type="romanUcParenBoth"/>
            </a:pPr>
            <a:r>
              <a:rPr lang="en-US" sz="2400" i="1"/>
              <a:t>Policy implications to be best prepared for the worst: (1) start contingency-planning regarding:</a:t>
            </a:r>
            <a:r>
              <a:rPr lang="cs-CZ" sz="2400" i="1"/>
              <a:t> </a:t>
            </a:r>
            <a:r>
              <a:rPr lang="en-US" sz="2400" i="1"/>
              <a:t>(a) humanitarian aid and assistance to internally displaced persons (IDPs) and refugees; (b)</a:t>
            </a:r>
            <a:r>
              <a:rPr lang="cs-CZ" sz="2400" i="1"/>
              <a:t> </a:t>
            </a:r>
            <a:r>
              <a:rPr lang="en-US" sz="2400" i="1"/>
              <a:t>defending Protection of Civilians (POC) sites under attack; (c) humanitarian military intervention;</a:t>
            </a:r>
            <a:r>
              <a:rPr lang="cs-CZ" sz="2400" i="1"/>
              <a:t> </a:t>
            </a:r>
            <a:r>
              <a:rPr lang="en-US" sz="2400" i="1"/>
              <a:t>and (d) potentially even a trusteeship. A truly forward-looking strategy of the international community</a:t>
            </a:r>
            <a:r>
              <a:rPr lang="cs-CZ" sz="2400" i="1"/>
              <a:t> </a:t>
            </a:r>
            <a:r>
              <a:rPr lang="en-US" sz="2400" i="1"/>
              <a:t>and (inter)national civil society would invest in local peace building </a:t>
            </a:r>
            <a:r>
              <a:rPr lang="en-US" sz="2400" i="1" err="1"/>
              <a:t>organisations</a:t>
            </a:r>
            <a:r>
              <a:rPr lang="en-US" sz="2400" i="1"/>
              <a:t> and</a:t>
            </a:r>
            <a:r>
              <a:rPr lang="cs-CZ" sz="2400" i="1"/>
              <a:t> </a:t>
            </a:r>
            <a:r>
              <a:rPr lang="en-US" sz="2400" i="1"/>
              <a:t>initiatives, as particularly in the Fragmentation scenario there will be a need for bottom-up</a:t>
            </a:r>
            <a:r>
              <a:rPr lang="cs-CZ" sz="2400" i="1"/>
              <a:t> </a:t>
            </a:r>
            <a:r>
              <a:rPr lang="cs-CZ" sz="2400" i="1" err="1"/>
              <a:t>processes</a:t>
            </a:r>
            <a:r>
              <a:rPr lang="cs-CZ" sz="2400" i="1"/>
              <a:t>!</a:t>
            </a:r>
          </a:p>
          <a:p>
            <a:endParaRPr lang="cs-CZ"/>
          </a:p>
        </p:txBody>
      </p:sp>
    </p:spTree>
    <p:extLst>
      <p:ext uri="{BB962C8B-B14F-4D97-AF65-F5344CB8AC3E}">
        <p14:creationId xmlns:p14="http://schemas.microsoft.com/office/powerpoint/2010/main" val="14999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normAutofit/>
          </a:bodyPr>
          <a:lstStyle/>
          <a:p>
            <a:r>
              <a:rPr lang="cs-CZ" sz="2800">
                <a:effectLst/>
                <a:latin typeface="Calibri" panose="020F0502020204030204" pitchFamily="34" charset="0"/>
                <a:ea typeface="Times New Roman" panose="02020603050405020304" pitchFamily="18" charset="0"/>
                <a:cs typeface="Calibri" panose="020F0502020204030204" pitchFamily="34" charset="0"/>
              </a:rPr>
              <a:t>V PŘEDCHÁZEJÍCÍ PŘEDNÁŠCE ZAZNĚLO</a:t>
            </a:r>
            <a:endParaRPr lang="cs-CZ"/>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017144"/>
            <a:ext cx="11722813" cy="5897366"/>
          </a:xfrm>
        </p:spPr>
        <p:txBody>
          <a:bodyPr>
            <a:normAutofit lnSpcReduction="10000"/>
          </a:bodyPr>
          <a:lstStyle/>
          <a:p>
            <a:r>
              <a:rPr lang="cs-CZ" sz="2600" b="0" i="0">
                <a:solidFill>
                  <a:srgbClr val="000000"/>
                </a:solidFill>
                <a:effectLst/>
                <a:latin typeface="Arial CE" panose="020B0604020202020204" pitchFamily="34" charset="0"/>
              </a:rPr>
              <a:t>Nástroje využívané v rámci BSP jsou nezbytnou součástí </a:t>
            </a:r>
            <a:r>
              <a:rPr lang="cs-CZ" sz="2600" b="1" i="0" u="sng">
                <a:solidFill>
                  <a:srgbClr val="000000"/>
                </a:solidFill>
                <a:effectLst/>
                <a:latin typeface="Arial CE" panose="020B0604020202020204" pitchFamily="34" charset="0"/>
              </a:rPr>
              <a:t>efektivního strategického řízení </a:t>
            </a:r>
            <a:r>
              <a:rPr lang="cs-CZ" sz="2600" b="0" i="0">
                <a:solidFill>
                  <a:srgbClr val="000000"/>
                </a:solidFill>
                <a:effectLst/>
                <a:latin typeface="Arial CE" panose="020B0604020202020204" pitchFamily="34" charset="0"/>
              </a:rPr>
              <a:t>především strategického rozhodování.</a:t>
            </a:r>
          </a:p>
          <a:p>
            <a:r>
              <a:rPr lang="cs-CZ" sz="2600" b="0" i="0">
                <a:solidFill>
                  <a:srgbClr val="000000"/>
                </a:solidFill>
                <a:effectLst/>
                <a:latin typeface="Arial CE" panose="020B0604020202020204" pitchFamily="34" charset="0"/>
              </a:rPr>
              <a:t>Žádoucí je činit </a:t>
            </a:r>
            <a:r>
              <a:rPr lang="cs-CZ" sz="2600" b="1" i="0" u="sng">
                <a:solidFill>
                  <a:srgbClr val="000000"/>
                </a:solidFill>
                <a:effectLst/>
                <a:latin typeface="Arial CE" panose="020B0604020202020204" pitchFamily="34" charset="0"/>
              </a:rPr>
              <a:t>informovaná rozhodnutí</a:t>
            </a:r>
            <a:r>
              <a:rPr lang="cs-CZ" sz="2600" b="0" i="0">
                <a:solidFill>
                  <a:srgbClr val="000000"/>
                </a:solidFill>
                <a:effectLst/>
                <a:latin typeface="Arial CE" panose="020B0604020202020204" pitchFamily="34" charset="0"/>
              </a:rPr>
              <a:t>: jedním z aspektů je znalost budoucího vývoje a jeho implikací (příležitosti, hrozby).</a:t>
            </a:r>
          </a:p>
          <a:p>
            <a:r>
              <a:rPr lang="cs-CZ" sz="2600" b="1" u="sng">
                <a:solidFill>
                  <a:srgbClr val="000000"/>
                </a:solidFill>
                <a:latin typeface="Arial CE" panose="020B0604020202020204" pitchFamily="34" charset="0"/>
              </a:rPr>
              <a:t>Hodnoceno je </a:t>
            </a:r>
            <a:r>
              <a:rPr lang="cs-CZ" sz="2600">
                <a:solidFill>
                  <a:srgbClr val="000000"/>
                </a:solidFill>
                <a:latin typeface="Arial CE" panose="020B0604020202020204" pitchFamily="34" charset="0"/>
              </a:rPr>
              <a:t>bližší i vzdálenější </a:t>
            </a:r>
            <a:r>
              <a:rPr lang="cs-CZ" sz="2600" b="1" u="sng">
                <a:solidFill>
                  <a:srgbClr val="000000"/>
                </a:solidFill>
                <a:latin typeface="Arial CE" panose="020B0604020202020204" pitchFamily="34" charset="0"/>
              </a:rPr>
              <a:t>okolí</a:t>
            </a:r>
            <a:r>
              <a:rPr lang="cs-CZ" sz="2600">
                <a:solidFill>
                  <a:srgbClr val="000000"/>
                </a:solidFill>
                <a:latin typeface="Arial CE" panose="020B0604020202020204" pitchFamily="34" charset="0"/>
              </a:rPr>
              <a:t> organizace nebo řešené problematiky. </a:t>
            </a:r>
          </a:p>
          <a:p>
            <a:r>
              <a:rPr lang="cs-CZ" sz="2600">
                <a:solidFill>
                  <a:srgbClr val="000000"/>
                </a:solidFill>
                <a:latin typeface="Arial CE" panose="020B0604020202020204" pitchFamily="34" charset="0"/>
              </a:rPr>
              <a:t>Vytvářena je co nejvěrohodnější </a:t>
            </a:r>
            <a:r>
              <a:rPr lang="cs-CZ" sz="2600" b="1" u="sng">
                <a:solidFill>
                  <a:srgbClr val="000000"/>
                </a:solidFill>
                <a:latin typeface="Arial CE" panose="020B0604020202020204" pitchFamily="34" charset="0"/>
              </a:rPr>
              <a:t>představa o budoucnosti </a:t>
            </a:r>
            <a:r>
              <a:rPr lang="cs-CZ" sz="2600">
                <a:solidFill>
                  <a:srgbClr val="000000"/>
                </a:solidFill>
                <a:latin typeface="Arial CE" panose="020B0604020202020204" pitchFamily="34" charset="0"/>
              </a:rPr>
              <a:t>(stavy světa)!</a:t>
            </a:r>
          </a:p>
          <a:p>
            <a:r>
              <a:rPr lang="cs-CZ" sz="2600" b="1" u="sng">
                <a:solidFill>
                  <a:srgbClr val="000000"/>
                </a:solidFill>
                <a:latin typeface="Arial CE" panose="020B0604020202020204" pitchFamily="34" charset="0"/>
              </a:rPr>
              <a:t>Hodnoceny jsou vlastní schopnosti</a:t>
            </a:r>
            <a:r>
              <a:rPr lang="cs-CZ" sz="2600">
                <a:solidFill>
                  <a:srgbClr val="000000"/>
                </a:solidFill>
                <a:latin typeface="Arial CE" panose="020B0604020202020204" pitchFamily="34" charset="0"/>
              </a:rPr>
              <a:t>, potenciál a možnosti, které jsou k dispozici, aby organizace mohly realizovat vize a poslání, byly schopny prosazovat své zájmy a dosahovat stanovené cíle.</a:t>
            </a:r>
          </a:p>
          <a:p>
            <a:r>
              <a:rPr lang="cs-CZ" sz="2600" b="0" i="0">
                <a:solidFill>
                  <a:srgbClr val="000000"/>
                </a:solidFill>
                <a:effectLst/>
                <a:latin typeface="Arial CE" panose="020B0604020202020204" pitchFamily="34" charset="0"/>
              </a:rPr>
              <a:t>Hodnoceny jsou </a:t>
            </a:r>
            <a:r>
              <a:rPr lang="cs-CZ" sz="2600" b="1" i="0" u="sng">
                <a:solidFill>
                  <a:srgbClr val="000000"/>
                </a:solidFill>
                <a:effectLst/>
                <a:latin typeface="Arial CE" panose="020B0604020202020204" pitchFamily="34" charset="0"/>
              </a:rPr>
              <a:t>implikace pro zajišťování bezpečnosti </a:t>
            </a:r>
            <a:r>
              <a:rPr lang="cs-CZ" sz="2600" b="0" i="0">
                <a:solidFill>
                  <a:srgbClr val="000000"/>
                </a:solidFill>
                <a:effectLst/>
                <a:latin typeface="Arial CE" panose="020B0604020202020204" pitchFamily="34" charset="0"/>
              </a:rPr>
              <a:t>(</a:t>
            </a:r>
            <a:r>
              <a:rPr lang="cs-CZ" sz="2600" b="0" i="0" err="1">
                <a:solidFill>
                  <a:srgbClr val="000000"/>
                </a:solidFill>
                <a:effectLst/>
                <a:latin typeface="Arial CE" panose="020B0604020202020204" pitchFamily="34" charset="0"/>
              </a:rPr>
              <a:t>policy</a:t>
            </a:r>
            <a:r>
              <a:rPr lang="cs-CZ" sz="2600" b="0" i="0">
                <a:solidFill>
                  <a:srgbClr val="000000"/>
                </a:solidFill>
                <a:effectLst/>
                <a:latin typeface="Arial CE" panose="020B0604020202020204" pitchFamily="34" charset="0"/>
              </a:rPr>
              <a:t> </a:t>
            </a:r>
            <a:r>
              <a:rPr lang="cs-CZ" sz="2600" b="0" i="0" err="1">
                <a:solidFill>
                  <a:srgbClr val="000000"/>
                </a:solidFill>
                <a:effectLst/>
                <a:latin typeface="Arial CE" panose="020B0604020202020204" pitchFamily="34" charset="0"/>
              </a:rPr>
              <a:t>implications</a:t>
            </a:r>
            <a:r>
              <a:rPr lang="cs-CZ" sz="2600" b="0" i="0">
                <a:solidFill>
                  <a:srgbClr val="000000"/>
                </a:solidFill>
                <a:effectLst/>
                <a:latin typeface="Arial CE" panose="020B0604020202020204" pitchFamily="34" charset="0"/>
              </a:rPr>
              <a:t>)!</a:t>
            </a:r>
          </a:p>
          <a:p>
            <a:r>
              <a:rPr lang="cs-CZ" sz="2600">
                <a:solidFill>
                  <a:srgbClr val="000000"/>
                </a:solidFill>
                <a:latin typeface="Arial CE" panose="020B0604020202020204" pitchFamily="34" charset="0"/>
              </a:rPr>
              <a:t>Vypracovávány jsou </a:t>
            </a:r>
            <a:r>
              <a:rPr lang="cs-CZ" sz="2600" b="1" u="sng">
                <a:solidFill>
                  <a:srgbClr val="000000"/>
                </a:solidFill>
                <a:latin typeface="Arial CE" panose="020B0604020202020204" pitchFamily="34" charset="0"/>
              </a:rPr>
              <a:t>alternativní strategie  </a:t>
            </a:r>
            <a:r>
              <a:rPr lang="cs-CZ" sz="2600">
                <a:solidFill>
                  <a:srgbClr val="000000"/>
                </a:solidFill>
                <a:latin typeface="Arial CE" panose="020B0604020202020204" pitchFamily="34" charset="0"/>
              </a:rPr>
              <a:t>v reakci na predikci (stavy světa)!</a:t>
            </a:r>
            <a:endParaRPr lang="cs-CZ" sz="2600" b="0" i="0">
              <a:solidFill>
                <a:srgbClr val="000000"/>
              </a:solidFill>
              <a:effectLst/>
              <a:latin typeface="Arial CE" panose="020B0604020202020204" pitchFamily="34" charset="0"/>
            </a:endParaRPr>
          </a:p>
          <a:p>
            <a:endParaRPr lang="cs-CZ"/>
          </a:p>
        </p:txBody>
      </p:sp>
    </p:spTree>
    <p:extLst>
      <p:ext uri="{BB962C8B-B14F-4D97-AF65-F5344CB8AC3E}">
        <p14:creationId xmlns:p14="http://schemas.microsoft.com/office/powerpoint/2010/main" val="35987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a:bodyPr>
          <a:lstStyle/>
          <a:p>
            <a:pPr eaLnBrk="1" hangingPunct="1"/>
            <a:r>
              <a:rPr lang="cs-CZ" altLang="cs-CZ" sz="4000"/>
              <a:t>VYMEZENÍ A ÚČEL STRATEGIC FORESIGHT </a:t>
            </a:r>
            <a:endParaRPr lang="cs-CZ" altLang="cs-CZ" i="1"/>
          </a:p>
        </p:txBody>
      </p:sp>
    </p:spTree>
    <p:extLst>
      <p:ext uri="{BB962C8B-B14F-4D97-AF65-F5344CB8AC3E}">
        <p14:creationId xmlns:p14="http://schemas.microsoft.com/office/powerpoint/2010/main" val="16257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23291"/>
            <a:ext cx="10972800" cy="811658"/>
          </a:xfrm>
        </p:spPr>
        <p:txBody>
          <a:bodyPr>
            <a:normAutofit/>
          </a:bodyPr>
          <a:lstStyle/>
          <a:p>
            <a:r>
              <a:rPr lang="cs-CZ"/>
              <a:t>CO TO JE STRATEGIC FORESIGHT?</a:t>
            </a:r>
          </a:p>
        </p:txBody>
      </p:sp>
      <p:sp>
        <p:nvSpPr>
          <p:cNvPr id="7" name="Rectangle 4"/>
          <p:cNvSpPr>
            <a:spLocks noChangeArrowheads="1"/>
          </p:cNvSpPr>
          <p:nvPr/>
        </p:nvSpPr>
        <p:spPr bwMode="auto">
          <a:xfrm>
            <a:off x="923020" y="1385667"/>
            <a:ext cx="1038882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a:ln>
                  <a:noFill/>
                </a:ln>
                <a:solidFill>
                  <a:srgbClr val="000000"/>
                </a:solidFill>
                <a:effectLst/>
                <a:latin typeface="+mj-lt"/>
              </a:rPr>
              <a:t>Analytický nástroj využívaný ke sběru a zpracování informací o budoucím prostředí. </a:t>
            </a:r>
            <a:r>
              <a:rPr kumimoji="0" lang="cs-CZ" altLang="cs-CZ" sz="2400" b="1" i="1" u="sng" strike="noStrike" cap="none" normalizeH="0" baseline="0">
                <a:ln>
                  <a:noFill/>
                </a:ln>
                <a:solidFill>
                  <a:srgbClr val="000000"/>
                </a:solidFill>
                <a:effectLst/>
                <a:latin typeface="+mj-lt"/>
              </a:rPr>
              <a:t>Jaké informace máme na mysli?</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a:ln>
                  <a:noFill/>
                </a:ln>
                <a:solidFill>
                  <a:srgbClr val="000000"/>
                </a:solidFill>
                <a:effectLst/>
                <a:latin typeface="+mj-lt"/>
              </a:rPr>
              <a:t>Zpravidla je zaměřen na vnější okolí státu, organizace, problematiky.</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a:ln>
                  <a:noFill/>
                </a:ln>
                <a:solidFill>
                  <a:srgbClr val="000000"/>
                </a:solidFill>
                <a:effectLst/>
                <a:latin typeface="+mj-lt"/>
              </a:rPr>
              <a:t>Hodnoceny jsou trendy vývoje např. dle metody PESTLE (</a:t>
            </a:r>
            <a:r>
              <a:rPr kumimoji="0" lang="cs-CZ" altLang="cs-CZ" sz="2400" i="0" u="none" strike="noStrike" cap="none" normalizeH="0" baseline="0" err="1">
                <a:ln>
                  <a:noFill/>
                </a:ln>
                <a:solidFill>
                  <a:srgbClr val="000000"/>
                </a:solidFill>
                <a:effectLst/>
                <a:latin typeface="+mj-lt"/>
              </a:rPr>
              <a:t>polit</a:t>
            </a:r>
            <a:r>
              <a:rPr kumimoji="0" lang="cs-CZ" altLang="cs-CZ" sz="2400" i="0" u="none" strike="noStrike" cap="none" normalizeH="0" baseline="0" err="1">
                <a:ln>
                  <a:noFill/>
                </a:ln>
                <a:solidFill>
                  <a:schemeClr val="tx1"/>
                </a:solidFill>
                <a:effectLst/>
                <a:latin typeface="+mj-lt"/>
              </a:rPr>
              <a:t>i</a:t>
            </a:r>
            <a:r>
              <a:rPr kumimoji="0" lang="cs-CZ" altLang="cs-CZ" sz="2400" i="0" u="none" strike="noStrike" cap="none" normalizeH="0" baseline="0" err="1">
                <a:ln>
                  <a:noFill/>
                </a:ln>
                <a:solidFill>
                  <a:srgbClr val="000000"/>
                </a:solidFill>
                <a:effectLst/>
                <a:latin typeface="+mj-lt"/>
              </a:rPr>
              <a:t>cal</a:t>
            </a:r>
            <a:r>
              <a:rPr kumimoji="0" lang="cs-CZ" altLang="cs-CZ" sz="2400" i="0" u="none" strike="noStrike" cap="none" normalizeH="0" baseline="0">
                <a:ln>
                  <a:noFill/>
                </a:ln>
                <a:solidFill>
                  <a:srgbClr val="000000"/>
                </a:solidFill>
                <a:effectLst/>
                <a:latin typeface="+mj-lt"/>
              </a:rPr>
              <a:t>, </a:t>
            </a:r>
            <a:r>
              <a:rPr kumimoji="0" lang="cs-CZ" altLang="cs-CZ" sz="2400" i="0" u="none" strike="noStrike" cap="none" normalizeH="0" baseline="0" err="1">
                <a:ln>
                  <a:noFill/>
                </a:ln>
                <a:solidFill>
                  <a:srgbClr val="000000"/>
                </a:solidFill>
                <a:effectLst/>
                <a:latin typeface="+mj-lt"/>
              </a:rPr>
              <a:t>economic</a:t>
            </a:r>
            <a:r>
              <a:rPr kumimoji="0" lang="cs-CZ" altLang="cs-CZ" sz="2400" i="0" u="none" strike="noStrike" cap="none" normalizeH="0" baseline="0">
                <a:ln>
                  <a:noFill/>
                </a:ln>
                <a:solidFill>
                  <a:srgbClr val="000000"/>
                </a:solidFill>
                <a:effectLst/>
                <a:latin typeface="+mj-lt"/>
              </a:rPr>
              <a:t>, </a:t>
            </a:r>
            <a:r>
              <a:rPr kumimoji="0" lang="cs-CZ" altLang="cs-CZ" sz="2400" i="0" u="none" strike="noStrike" cap="none" normalizeH="0" baseline="0" err="1">
                <a:ln>
                  <a:noFill/>
                </a:ln>
                <a:solidFill>
                  <a:srgbClr val="000000"/>
                </a:solidFill>
                <a:effectLst/>
                <a:latin typeface="+mj-lt"/>
              </a:rPr>
              <a:t>social</a:t>
            </a:r>
            <a:r>
              <a:rPr kumimoji="0" lang="cs-CZ" altLang="cs-CZ" sz="2400" i="0" u="none" strike="noStrike" cap="none" normalizeH="0" baseline="0">
                <a:ln>
                  <a:noFill/>
                </a:ln>
                <a:solidFill>
                  <a:srgbClr val="000000"/>
                </a:solidFill>
                <a:effectLst/>
                <a:latin typeface="+mj-lt"/>
              </a:rPr>
              <a:t>, </a:t>
            </a:r>
            <a:r>
              <a:rPr kumimoji="0" lang="cs-CZ" altLang="cs-CZ" sz="2400" i="0" u="none" strike="noStrike" cap="none" normalizeH="0" baseline="0" err="1">
                <a:ln>
                  <a:noFill/>
                </a:ln>
                <a:solidFill>
                  <a:srgbClr val="000000"/>
                </a:solidFill>
                <a:effectLst/>
                <a:latin typeface="+mj-lt"/>
              </a:rPr>
              <a:t>technological</a:t>
            </a:r>
            <a:r>
              <a:rPr kumimoji="0" lang="cs-CZ" altLang="cs-CZ" sz="2400" i="0" u="none" strike="noStrike" cap="none" normalizeH="0" baseline="0">
                <a:ln>
                  <a:noFill/>
                </a:ln>
                <a:solidFill>
                  <a:srgbClr val="000000"/>
                </a:solidFill>
                <a:effectLst/>
                <a:latin typeface="+mj-lt"/>
              </a:rPr>
              <a:t>, </a:t>
            </a:r>
            <a:r>
              <a:rPr kumimoji="0" lang="cs-CZ" altLang="cs-CZ" sz="2400" i="0" u="none" strike="noStrike" cap="none" normalizeH="0" baseline="0" err="1">
                <a:ln>
                  <a:noFill/>
                </a:ln>
                <a:solidFill>
                  <a:srgbClr val="000000"/>
                </a:solidFill>
                <a:effectLst/>
                <a:latin typeface="+mj-lt"/>
              </a:rPr>
              <a:t>legal</a:t>
            </a:r>
            <a:r>
              <a:rPr kumimoji="0" lang="cs-CZ" altLang="cs-CZ" sz="2400" i="0" u="none" strike="noStrike" cap="none" normalizeH="0" baseline="0">
                <a:ln>
                  <a:noFill/>
                </a:ln>
                <a:solidFill>
                  <a:srgbClr val="000000"/>
                </a:solidFill>
                <a:effectLst/>
                <a:latin typeface="+mj-lt"/>
              </a:rPr>
              <a:t>, environment).</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a:solidFill>
                <a:srgbClr val="000000"/>
              </a:solidFill>
              <a:latin typeface="+mj-lt"/>
            </a:endParaRPr>
          </a:p>
          <a:p>
            <a:pPr marL="342900" lvl="0" indent="-342900" defTabSz="914400">
              <a:buFont typeface="Arial" panose="020B0604020202020204" pitchFamily="34" charset="0"/>
              <a:buChar char="•"/>
            </a:pPr>
            <a:r>
              <a:rPr lang="cs-CZ" sz="2400">
                <a:latin typeface="+mj-lt"/>
              </a:rPr>
              <a:t>Zahrnuje holistický (komplexní) a interdisciplinární přístup hodnocení prostředí.</a:t>
            </a:r>
          </a:p>
          <a:p>
            <a:pPr lvl="0" defTabSz="914400"/>
            <a:endParaRPr lang="cs-CZ" sz="2400">
              <a:latin typeface="+mj-lt"/>
            </a:endParaRPr>
          </a:p>
          <a:p>
            <a:pPr marL="342900" indent="-342900" defTabSz="914400">
              <a:buFont typeface="Arial" panose="020B0604020202020204" pitchFamily="34" charset="0"/>
              <a:buChar char="•"/>
            </a:pPr>
            <a:r>
              <a:rPr lang="cs-CZ" sz="2400">
                <a:latin typeface="+mj-lt"/>
              </a:rPr>
              <a:t>Výsledky analýzy přinášejí poznatky např. o nepřetržitých změnách ve světě, bezpečnostních výzvách, rizicích a příležitostech, o aktérech v mezinárodních vztazích apod.</a:t>
            </a:r>
          </a:p>
          <a:p>
            <a:pPr lvl="0" defTabSz="914400"/>
            <a:endParaRPr kumimoji="0" lang="cs-CZ" altLang="cs-CZ"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92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D1521-012B-42DE-A628-ED8D6081C382}"/>
              </a:ext>
            </a:extLst>
          </p:cNvPr>
          <p:cNvSpPr>
            <a:spLocks noGrp="1"/>
          </p:cNvSpPr>
          <p:nvPr>
            <p:ph type="title"/>
          </p:nvPr>
        </p:nvSpPr>
        <p:spPr/>
        <p:txBody>
          <a:bodyPr/>
          <a:lstStyle/>
          <a:p>
            <a:r>
              <a:rPr lang="cs-CZ"/>
              <a:t>STRATEGIC FORESIGHT </a:t>
            </a:r>
          </a:p>
        </p:txBody>
      </p:sp>
      <p:sp>
        <p:nvSpPr>
          <p:cNvPr id="3" name="Zástupný obsah 2">
            <a:extLst>
              <a:ext uri="{FF2B5EF4-FFF2-40B4-BE49-F238E27FC236}">
                <a16:creationId xmlns:a16="http://schemas.microsoft.com/office/drawing/2014/main" id="{E8CF06EA-1097-493C-BD35-7ED2C4A2E8CC}"/>
              </a:ext>
            </a:extLst>
          </p:cNvPr>
          <p:cNvSpPr>
            <a:spLocks noGrp="1"/>
          </p:cNvSpPr>
          <p:nvPr>
            <p:ph idx="1"/>
          </p:nvPr>
        </p:nvSpPr>
        <p:spPr/>
        <p:txBody>
          <a:bodyPr>
            <a:normAutofit fontScale="92500" lnSpcReduction="10000"/>
          </a:bodyPr>
          <a:lstStyle/>
          <a:p>
            <a:r>
              <a:rPr lang="cs-CZ" dirty="0"/>
              <a:t>Používána: </a:t>
            </a:r>
          </a:p>
          <a:p>
            <a:pPr lvl="1"/>
            <a:r>
              <a:rPr lang="cs-CZ" dirty="0"/>
              <a:t>zpravodajskými analytiky, </a:t>
            </a:r>
          </a:p>
          <a:p>
            <a:pPr lvl="1"/>
            <a:r>
              <a:rPr lang="cs-CZ" dirty="0"/>
              <a:t>konzultačními a poradenskými firmami, </a:t>
            </a:r>
          </a:p>
          <a:p>
            <a:pPr lvl="1"/>
            <a:r>
              <a:rPr lang="en-US" dirty="0"/>
              <a:t>marketing</a:t>
            </a:r>
            <a:r>
              <a:rPr lang="cs-CZ" dirty="0" err="1"/>
              <a:t>ovými</a:t>
            </a:r>
            <a:r>
              <a:rPr lang="cs-CZ" dirty="0"/>
              <a:t> firmami</a:t>
            </a:r>
            <a:r>
              <a:rPr lang="en-US" dirty="0"/>
              <a:t>, </a:t>
            </a:r>
            <a:endParaRPr lang="cs-CZ" dirty="0"/>
          </a:p>
          <a:p>
            <a:pPr lvl="1"/>
            <a:r>
              <a:rPr lang="cs-CZ" dirty="0"/>
              <a:t>obchodními a strategickými úseky velkých firem,</a:t>
            </a:r>
          </a:p>
          <a:p>
            <a:pPr lvl="1"/>
            <a:r>
              <a:rPr lang="cs-CZ" dirty="0"/>
              <a:t>ve veřejném sektoru v rámci formulování a realizace veřejných politik.</a:t>
            </a:r>
          </a:p>
          <a:p>
            <a:endParaRPr lang="cs-CZ" dirty="0"/>
          </a:p>
          <a:p>
            <a:r>
              <a:rPr lang="cs-CZ" dirty="0"/>
              <a:t>Vytváření alternativních budoucností napomáhá zvládnout nejistotu a formulovat relevantní doporučení pro účinné veřejné politiky a strategie</a:t>
            </a:r>
            <a:r>
              <a:rPr lang="en-US" dirty="0"/>
              <a:t>. </a:t>
            </a:r>
            <a:endParaRPr lang="cs-CZ" dirty="0"/>
          </a:p>
        </p:txBody>
      </p:sp>
    </p:spTree>
    <p:extLst>
      <p:ext uri="{BB962C8B-B14F-4D97-AF65-F5344CB8AC3E}">
        <p14:creationId xmlns:p14="http://schemas.microsoft.com/office/powerpoint/2010/main" val="2383342824"/>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791C05CFDF5ED47BC240D965D7579C7" ma:contentTypeVersion="2" ma:contentTypeDescription="Vytvoří nový dokument" ma:contentTypeScope="" ma:versionID="3c90d47c247a657e7debda776b0e8c65">
  <xsd:schema xmlns:xsd="http://www.w3.org/2001/XMLSchema" xmlns:xs="http://www.w3.org/2001/XMLSchema" xmlns:p="http://schemas.microsoft.com/office/2006/metadata/properties" xmlns:ns2="ec97901d-1c11-49ec-ad2e-0f1193156904" targetNamespace="http://schemas.microsoft.com/office/2006/metadata/properties" ma:root="true" ma:fieldsID="4ebe2c94a46389ff3ceb06e08056a78e" ns2:_="">
    <xsd:import namespace="ec97901d-1c11-49ec-ad2e-0f11931569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7901d-1c11-49ec-ad2e-0f1193156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117FBF-FE4F-4D14-AE0E-708F0EE3E424}">
  <ds:schemaRefs>
    <ds:schemaRef ds:uri="http://schemas.microsoft.com/sharepoint/v3/contenttype/forms"/>
  </ds:schemaRefs>
</ds:datastoreItem>
</file>

<file path=customXml/itemProps2.xml><?xml version="1.0" encoding="utf-8"?>
<ds:datastoreItem xmlns:ds="http://schemas.openxmlformats.org/officeDocument/2006/customXml" ds:itemID="{65EA0F2D-3387-4DAB-BB5C-4A108D05554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CAC3302-76EB-4D30-ACFB-9F21E65AFCF2}">
  <ds:schemaRefs>
    <ds:schemaRef ds:uri="ec97901d-1c11-49ec-ad2e-0f11931569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4909</Words>
  <Application>Microsoft Office PowerPoint</Application>
  <PresentationFormat>Širokoúhlá obrazovka</PresentationFormat>
  <Paragraphs>357</Paragraphs>
  <Slides>57</Slides>
  <Notes>0</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57</vt:i4>
      </vt:variant>
    </vt:vector>
  </HeadingPairs>
  <TitlesOfParts>
    <vt:vector size="66" baseType="lpstr">
      <vt:lpstr>Arial</vt:lpstr>
      <vt:lpstr>Arial CE</vt:lpstr>
      <vt:lpstr>Calibri</vt:lpstr>
      <vt:lpstr>Gill Sans MT</vt:lpstr>
      <vt:lpstr>Times New Roman</vt:lpstr>
      <vt:lpstr>Verdana</vt:lpstr>
      <vt:lpstr>Balík</vt:lpstr>
      <vt:lpstr>Motiv systému Office</vt:lpstr>
      <vt:lpstr>Dokument</vt:lpstr>
      <vt:lpstr> STRATEGIC FORESIGHT </vt:lpstr>
      <vt:lpstr>CÍL</vt:lpstr>
      <vt:lpstr>UČEBNÍ OTÁZKY</vt:lpstr>
      <vt:lpstr>OBSAH</vt:lpstr>
      <vt:lpstr>Prezentace aplikace PowerPoint</vt:lpstr>
      <vt:lpstr>V PŘEDCHÁZEJÍCÍ PŘEDNÁŠCE ZAZNĚLO</vt:lpstr>
      <vt:lpstr>Prezentace aplikace PowerPoint</vt:lpstr>
      <vt:lpstr>CO TO JE STRATEGIC FORESIGHT?</vt:lpstr>
      <vt:lpstr>STRATEGIC FORESIGHT </vt:lpstr>
      <vt:lpstr>VYMEZENÍ STRATEGIC FORESIGHT (Richard A. Slaughter)  </vt:lpstr>
      <vt:lpstr>VYMEZENÍ STRATEGIC FORESIGHT (Averil Horton)</vt:lpstr>
      <vt:lpstr>VYMEZENÍ STRATEGIC FORESIGHT  (European Commission Research Directorate General)</vt:lpstr>
      <vt:lpstr>Prezentace aplikace PowerPoint</vt:lpstr>
      <vt:lpstr>Alvin TOFFLER (FUTURE SHOCK,1970)</vt:lpstr>
      <vt:lpstr>PRAVDĚPODOBNÁ BUDOUCNOST (THE PROBABLE)</vt:lpstr>
      <vt:lpstr>MOŽNÁ (alternativní) BUDOUCNOST (ThE POSSIBLE)</vt:lpstr>
      <vt:lpstr>ŽÁDOUCÍ BUDOUCNOST (THE PREFERABLE)</vt:lpstr>
      <vt:lpstr>POSTUP TVORBY ALTERNATIVNÍ BUDOUCNOSTI</vt:lpstr>
      <vt:lpstr>POSTUP TVORBY ALTERNATIVNÍ BUDOUCNOSTI Identifikace klíčových oblastí a hybných sil změny, trendů a šoků</vt:lpstr>
      <vt:lpstr>POSTUP TVORBY ALTERNATIVNÍ BUDOUCNOSTI Hodnocení prostředí</vt:lpstr>
      <vt:lpstr>POSTUP TVORBY ALTERNATIVNÍ BUDOUCNOSTI Určení nejistot a jejich polarit  </vt:lpstr>
      <vt:lpstr>POSTUP TVORBY ALTERNATIVNÍ BUDOUCNOSTI Hodnocení nejistot</vt:lpstr>
      <vt:lpstr>Prezentace aplikace PowerPoint</vt:lpstr>
      <vt:lpstr>POSTUP TVORBY ALTERNATIVNÍ BUDOUCNOSTI Vytvoření rámce pro alternativní budoucnost</vt:lpstr>
      <vt:lpstr>Prezentace aplikace PowerPoint</vt:lpstr>
      <vt:lpstr>Prezentace aplikace PowerPoint</vt:lpstr>
      <vt:lpstr>POSTUP TVORBY ALTERNATIVNÍ BUDOUCNOSTI Popis alternativních budoucností</vt:lpstr>
      <vt:lpstr>Prezentace aplikace PowerPoint</vt:lpstr>
      <vt:lpstr>Prezentace aplikace PowerPoint</vt:lpstr>
      <vt:lpstr>POSTUP TVORBY ALTERNATIVNÍ BUDOUCNOSTI Identifikace a hodnocení dopadů</vt:lpstr>
      <vt:lpstr>Prezentace aplikace PowerPoint</vt:lpstr>
      <vt:lpstr>Prezentace aplikace PowerPoint</vt:lpstr>
      <vt:lpstr>POSTUP TVORBY ALTERNATIVNÍ BUDOUCNOSTI Stanovení indikátorů změny</vt:lpstr>
      <vt:lpstr>POSTUP TVORBY ALTERNATIVNÍ BUDOUCNOSTI Hodnocení platnosti a aktualizace. </vt:lpstr>
      <vt:lpstr>ZÁVĚR</vt:lpstr>
      <vt:lpstr>ZADÁNÍ DO SEMINÁŘE: SEMINÁRNÍ PRÁCE STRATEGIC FORESIGHT  </vt:lpstr>
      <vt:lpstr>ZADÁNÍ DO SEMINÁŘE: SEMINÁRNÍ PRÁCE STRATEGIC FORESIGHT</vt:lpstr>
      <vt:lpstr>PŘÍPADOVÁ STUDIE č.1</vt:lpstr>
      <vt:lpstr>STRATEGICKÉ ALTERNATIVY ROZVOJE OZBROJENÝCH SIL ČR 2035</vt:lpstr>
      <vt:lpstr>Hybné síly pro sestavení alternativních scénářů (nejistoty)</vt:lpstr>
      <vt:lpstr>STRATEGICKÉ ALTERNATIVY ROZVOJE OZBROJENÝCH SIL ČR 2035</vt:lpstr>
      <vt:lpstr>Sdílené síly pro spolupracující svět (Růžový scénář) </vt:lpstr>
      <vt:lpstr>Kooperující síly pro současný svět (Pragmatický scénář) </vt:lpstr>
      <vt:lpstr>Suverénní síly pro fragmentovaný svět (Černý scénář) </vt:lpstr>
      <vt:lpstr>HODNOCENÍ STRATEGICKÝCH ALTERNATIV – DOPORUČENÍ</vt:lpstr>
      <vt:lpstr>HODNOCENÍ STRATEGICKÝCH ALTERNATIV</vt:lpstr>
      <vt:lpstr>SHRNUTÍ</vt:lpstr>
      <vt:lpstr>PŘÍPADOVÁ STUDIE č.2</vt:lpstr>
      <vt:lpstr>METHODOLOGY</vt:lpstr>
      <vt:lpstr>PROBABILITIES – TRENDS – OREDETERMINED ELEMENTS</vt:lpstr>
      <vt:lpstr>PROBABILITIES – TRENDS – PREDETERMINED ELEMENTS</vt:lpstr>
      <vt:lpstr>SCÉNÁŘE – PŘÍPADOVÁ STUDIE SUDAN 2020</vt:lpstr>
      <vt:lpstr>Prezentace aplikace PowerPoint</vt:lpstr>
      <vt:lpstr>SCÉNÁŘE</vt:lpstr>
      <vt:lpstr>Prezentace aplikace PowerPoint</vt:lpstr>
      <vt:lpstr>Prezentace aplikace PowerPoint</vt:lpstr>
      <vt:lpstr>POLICY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cp:lastModifiedBy>
  <cp:revision>4</cp:revision>
  <dcterms:created xsi:type="dcterms:W3CDTF">2020-09-17T04:53:08Z</dcterms:created>
  <dcterms:modified xsi:type="dcterms:W3CDTF">2021-11-21T20:55:41Z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0x0101003791C05CFDF5ED47BC240D965D7579C7</vt:lpwstr>
  </property>
</Properties>
</file>