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3"/>
  </p:notesMasterIdLst>
  <p:sldIdLst>
    <p:sldId id="256" r:id="rId2"/>
    <p:sldId id="269" r:id="rId3"/>
    <p:sldId id="257" r:id="rId4"/>
    <p:sldId id="261" r:id="rId5"/>
    <p:sldId id="262" r:id="rId6"/>
    <p:sldId id="259" r:id="rId7"/>
    <p:sldId id="277" r:id="rId8"/>
    <p:sldId id="260" r:id="rId9"/>
    <p:sldId id="264" r:id="rId10"/>
    <p:sldId id="272" r:id="rId11"/>
    <p:sldId id="265" r:id="rId12"/>
    <p:sldId id="273" r:id="rId13"/>
    <p:sldId id="266" r:id="rId14"/>
    <p:sldId id="274" r:id="rId15"/>
    <p:sldId id="267" r:id="rId16"/>
    <p:sldId id="275" r:id="rId17"/>
    <p:sldId id="268" r:id="rId18"/>
    <p:sldId id="276" r:id="rId19"/>
    <p:sldId id="271" r:id="rId20"/>
    <p:sldId id="263" r:id="rId21"/>
    <p:sldId id="27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ucida Sans Unicode" panose="020B060203050402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Jakub Drmola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F3F3F3"/>
                </a:solidFill>
              </a:rPr>
              <a:t>Bezpe</a:t>
            </a:r>
            <a:r>
              <a:rPr lang="cs-CZ" sz="3600" dirty="0" err="1">
                <a:solidFill>
                  <a:srgbClr val="F3F3F3"/>
                </a:solidFill>
              </a:rPr>
              <a:t>čnost</a:t>
            </a:r>
            <a:r>
              <a:rPr lang="cs-CZ" sz="3600" dirty="0">
                <a:solidFill>
                  <a:srgbClr val="F3F3F3"/>
                </a:solidFill>
              </a:rPr>
              <a:t> v kyberprostoru II.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8275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.huffpost.com/gen/242407/EGYPT-INTERNET-BLAC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buChar char="-"/>
            </a:pPr>
            <a:r>
              <a:rPr lang="cs-CZ" sz="2000" dirty="0"/>
              <a:t>informační válka/propaganda (</a:t>
            </a:r>
            <a:r>
              <a:rPr lang="cs-CZ" sz="2000" dirty="0" err="1"/>
              <a:t>Agentstvo</a:t>
            </a:r>
            <a:r>
              <a:rPr lang="cs-CZ" sz="2000" dirty="0"/>
              <a:t> Internet-</a:t>
            </a:r>
            <a:r>
              <a:rPr lang="cs-CZ" sz="2000" dirty="0" err="1"/>
              <a:t>Issledovaniy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images.kurir.rs/slika-724x489/sms-erdogan-foto-tviter-belzifer-i-rojters-1468667889-95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1532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informační válka/propaganda (Rusko)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demonstrace síly (Estonsko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support.cloudflare.com/hc/en-us/article_attachments/201814387/error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201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informační válka/propaganda (Rusko)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demonstrace síly a nelibosti (Estonsko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podpora konvenčních operací (Gruzie 2008, </a:t>
            </a:r>
            <a:r>
              <a:rPr lang="cs-CZ" sz="2000" dirty="0" err="1"/>
              <a:t>Orchard</a:t>
            </a:r>
            <a:r>
              <a:rPr lang="cs-CZ" sz="2000" dirty="0"/>
              <a:t>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280" cy="3790950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702672" y="2517028"/>
            <a:ext cx="2667000" cy="258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kcd: Security">
            <a:extLst>
              <a:ext uri="{FF2B5EF4-FFF2-40B4-BE49-F238E27FC236}">
                <a16:creationId xmlns:a16="http://schemas.microsoft.com/office/drawing/2014/main" id="{975F5F45-CC18-4C13-88A0-7F6B66FC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5" y="0"/>
            <a:ext cx="84098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Demýtizace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sibi</a:t>
            </a:r>
            <a:r>
              <a:rPr lang="cs-CZ" sz="2000" dirty="0"/>
              <a:t>ř</a:t>
            </a:r>
            <a:r>
              <a:rPr lang="en-US" sz="2000" dirty="0" err="1"/>
              <a:t>sk</a:t>
            </a:r>
            <a:r>
              <a:rPr lang="cs-CZ" sz="2000" dirty="0"/>
              <a:t>ý</a:t>
            </a:r>
            <a:r>
              <a:rPr lang="en-US" sz="2000" dirty="0"/>
              <a:t> </a:t>
            </a:r>
            <a:r>
              <a:rPr lang="en-US" sz="2000" dirty="0" err="1"/>
              <a:t>plynovod</a:t>
            </a:r>
            <a:r>
              <a:rPr lang="cs-CZ" sz="2000" dirty="0"/>
              <a:t> 1982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mrtvý mafián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Lodz</a:t>
            </a:r>
            <a:r>
              <a:rPr lang="cs-CZ" sz="2000" dirty="0"/>
              <a:t> 2008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německá slévárna 2014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kcd: Privacy Opinions">
            <a:extLst>
              <a:ext uri="{FF2B5EF4-FFF2-40B4-BE49-F238E27FC236}">
                <a16:creationId xmlns:a16="http://schemas.microsoft.com/office/drawing/2014/main" id="{919454BC-DB51-48A2-96C3-587233CB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49037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Typy aktérů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508036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hacktivismus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milice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kyberterorismus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19050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finanční kriminalita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krádeže identity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86600" y="2190750"/>
            <a:ext cx="86463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špionáž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sabotáž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Příklady aktérů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765799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Anonymous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	SEA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867150"/>
            <a:ext cx="1905000" cy="521766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Russian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Bussiness</a:t>
            </a:r>
            <a:r>
              <a:rPr lang="cs-CZ" dirty="0">
                <a:latin typeface="Lucida Sans Unicode" charset="0"/>
              </a:rPr>
              <a:t> Network, </a:t>
            </a:r>
            <a:r>
              <a:rPr lang="cs-CZ" dirty="0" err="1">
                <a:latin typeface="Lucida Sans Unicode" charset="0"/>
              </a:rPr>
              <a:t>vDOS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95265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PLA 61398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Equation</a:t>
            </a:r>
            <a:r>
              <a:rPr lang="cs-CZ" dirty="0">
                <a:latin typeface="Lucida Sans Unicode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Group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Příklady útoků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3233875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Lucida Sans Unicode" charset="0"/>
              </a:rPr>
              <a:t>#OP 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Payback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Lucida Sans Unicode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Estonsko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				2007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22098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DDoS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for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hire</a:t>
            </a:r>
            <a:r>
              <a:rPr lang="cs-CZ" dirty="0">
                <a:latin typeface="Lucida Sans Unicode" charset="0"/>
              </a:rPr>
              <a:t> „nigerijský princ“ </a:t>
            </a:r>
            <a:r>
              <a:rPr lang="cs-CZ" dirty="0" err="1">
                <a:latin typeface="Lucida Sans Unicode" charset="0"/>
              </a:rPr>
              <a:t>ransomware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Flame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Stuxnet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CIA(</a:t>
            </a:r>
            <a:r>
              <a:rPr lang="cs-CZ" dirty="0"/>
              <a:t>n</a:t>
            </a:r>
            <a:r>
              <a:rPr lang="cs" dirty="0"/>
              <a:t>)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400" dirty="0"/>
              <a:t>confidentiality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400" dirty="0"/>
              <a:t>integrity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400" dirty="0" err="1"/>
              <a:t>availability</a:t>
            </a:r>
            <a:endParaRPr lang="cs" sz="24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(nonrepudiation)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2195-5668-4A1A-B60E-9E1D363B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D9F2D-BF5C-4E1E-A8F4-9571CCA00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400" dirty="0" err="1"/>
              <a:t>Advanced</a:t>
            </a:r>
            <a:r>
              <a:rPr lang="cs-CZ" sz="2400" dirty="0"/>
              <a:t> </a:t>
            </a:r>
            <a:r>
              <a:rPr lang="cs-CZ" sz="2400" dirty="0" err="1"/>
              <a:t>Persistent</a:t>
            </a:r>
            <a:r>
              <a:rPr lang="cs-CZ" sz="2400" dirty="0"/>
              <a:t> </a:t>
            </a:r>
            <a:r>
              <a:rPr lang="cs-CZ" sz="2400" dirty="0" err="1"/>
              <a:t>Threat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primárně státní aktéři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primárně strategicky či politicky motivovaní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hlinkClick r:id="rId2"/>
              </a:rPr>
              <a:t>https://apt.securelist.com/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jména …</a:t>
            </a:r>
          </a:p>
        </p:txBody>
      </p:sp>
    </p:spTree>
    <p:extLst>
      <p:ext uri="{BB962C8B-B14F-4D97-AF65-F5344CB8AC3E}">
        <p14:creationId xmlns:p14="http://schemas.microsoft.com/office/powerpoint/2010/main" val="4085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S DoJ indicts four members of China-linked APT40 groupSecurity Affairs">
            <a:extLst>
              <a:ext uri="{FF2B5EF4-FFF2-40B4-BE49-F238E27FC236}">
                <a16:creationId xmlns:a16="http://schemas.microsoft.com/office/drawing/2014/main" id="{256A18B8-138D-4F29-9D60-B76D47CE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78311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314</Words>
  <Application>Microsoft Office PowerPoint</Application>
  <PresentationFormat>On-screen Show (16:9)</PresentationFormat>
  <Paragraphs>85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Lucida Sans Unicode</vt:lpstr>
      <vt:lpstr>paperback</vt:lpstr>
      <vt:lpstr>Moderní technologie a bezpečnost</vt:lpstr>
      <vt:lpstr>PowerPoint Presentation</vt:lpstr>
      <vt:lpstr>Typy aktérů</vt:lpstr>
      <vt:lpstr>Příklady aktérů</vt:lpstr>
      <vt:lpstr>Příklady útoků</vt:lpstr>
      <vt:lpstr>CIA(n)</vt:lpstr>
      <vt:lpstr>APT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Demýtizace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12</cp:revision>
  <dcterms:modified xsi:type="dcterms:W3CDTF">2021-10-11T07:45:13Z</dcterms:modified>
</cp:coreProperties>
</file>