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61" r:id="rId2"/>
    <p:sldId id="298" r:id="rId3"/>
    <p:sldId id="299" r:id="rId4"/>
    <p:sldId id="301" r:id="rId5"/>
    <p:sldId id="304" r:id="rId6"/>
    <p:sldId id="305" r:id="rId7"/>
    <p:sldId id="306" r:id="rId8"/>
    <p:sldId id="302" r:id="rId9"/>
    <p:sldId id="303" r:id="rId10"/>
    <p:sldId id="307" r:id="rId11"/>
    <p:sldId id="308" r:id="rId12"/>
    <p:sldId id="30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Němec" initials="JN" lastIdx="1" clrIdx="0">
    <p:extLst>
      <p:ext uri="{19B8F6BF-5375-455C-9EA6-DF929625EA0E}">
        <p15:presenceInfo xmlns:p15="http://schemas.microsoft.com/office/powerpoint/2012/main" userId="S::420584@muni.cz::c775341a-1305-4f93-84c1-dd575b5b5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DD"/>
    <a:srgbClr val="0000DC"/>
    <a:srgbClr val="008C78"/>
    <a:srgbClr val="FED141"/>
    <a:srgbClr val="B9006E"/>
    <a:srgbClr val="FF7300"/>
    <a:srgbClr val="4BC8FF"/>
    <a:srgbClr val="00AF3F"/>
    <a:srgbClr val="F01928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52055" autoAdjust="0"/>
  </p:normalViewPr>
  <p:slideViewPr>
    <p:cSldViewPr snapToGrid="0">
      <p:cViewPr varScale="1">
        <p:scale>
          <a:sx n="55" d="100"/>
          <a:sy n="55" d="100"/>
        </p:scale>
        <p:origin x="2864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noProof="0" dirty="0">
                <a:latin typeface="Muni Bold" pitchFamily="2" charset="0"/>
              </a:rPr>
              <a:t>Determinants of the region in general terms – what is Caucasus?</a:t>
            </a:r>
          </a:p>
          <a:p>
            <a:endParaRPr lang="en-GB" b="1" i="0" noProof="0" dirty="0">
              <a:latin typeface="Muni Bold" pitchFamily="2" charset="0"/>
            </a:endParaRPr>
          </a:p>
          <a:p>
            <a:r>
              <a:rPr lang="en-GB" b="1" i="0" noProof="0" dirty="0">
                <a:latin typeface="Muni Bold" pitchFamily="2" charset="0"/>
              </a:rPr>
              <a:t>You had all the presentations, so I will focus only on one specific topic – Illustration of the “complexity” of the complex on the example of Nagorno-Karabakh dispute.</a:t>
            </a:r>
          </a:p>
          <a:p>
            <a:endParaRPr lang="en-GB" b="1" i="0" noProof="0" dirty="0">
              <a:latin typeface="Muni Bold" pitchFamily="2" charset="0"/>
            </a:endParaRPr>
          </a:p>
          <a:p>
            <a:r>
              <a:rPr lang="en-GB" b="1" i="0" noProof="0" dirty="0">
                <a:latin typeface="Muni Bold" pitchFamily="2" charset="0"/>
              </a:rPr>
              <a:t>The question is whether there is – nowadays – a security complex in the Caucasus? Answer this question yourselves throughout the lesson.</a:t>
            </a:r>
          </a:p>
          <a:p>
            <a:endParaRPr lang="en-GB" b="1" i="0" noProof="0" dirty="0">
              <a:latin typeface="Muni Bold" pitchFamily="2" charset="0"/>
            </a:endParaRPr>
          </a:p>
          <a:p>
            <a:r>
              <a:rPr lang="en-GB" b="1" i="0" noProof="0" dirty="0">
                <a:latin typeface="Muni Bold" pitchFamily="2" charset="0"/>
              </a:rPr>
              <a:t>Very brief lecture, but I will send you literature.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7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4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Daniel Pechanec – nice paper on NKR!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39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noProof="0" dirty="0">
              <a:latin typeface="Muni Bold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9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9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006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32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3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78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5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487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0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5" y="2501099"/>
            <a:ext cx="2283108" cy="1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68" y="2018623"/>
            <a:ext cx="4566442" cy="25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58296"/>
            <a:ext cx="11143449" cy="2217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683B4F-3684-EB48-9686-DCEDA5978274}"/>
              </a:ext>
            </a:extLst>
          </p:cNvPr>
          <p:cNvSpPr txBox="1"/>
          <p:nvPr/>
        </p:nvSpPr>
        <p:spPr>
          <a:xfrm>
            <a:off x="719999" y="378000"/>
            <a:ext cx="3645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uni Bold" pitchFamily="2" charset="0"/>
              </a:rPr>
              <a:t>MUNI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Faculty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Of Social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Studies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97A4C-8141-6740-98D9-5F0CB7627056}"/>
              </a:ext>
            </a:extLst>
          </p:cNvPr>
          <p:cNvSpPr txBox="1"/>
          <p:nvPr/>
        </p:nvSpPr>
        <p:spPr>
          <a:xfrm>
            <a:off x="1452529" y="3810590"/>
            <a:ext cx="967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Muni Bold" pitchFamily="2" charset="0"/>
              </a:rPr>
              <a:t>The Caucasus Mini-Region: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Does it even exist?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C89A49-A810-8E4C-8DA8-80F92B31C91B}"/>
              </a:ext>
            </a:extLst>
          </p:cNvPr>
          <p:cNvSpPr txBox="1"/>
          <p:nvPr/>
        </p:nvSpPr>
        <p:spPr>
          <a:xfrm>
            <a:off x="5290121" y="5100129"/>
            <a:ext cx="1611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500DD"/>
                </a:solidFill>
                <a:latin typeface="Neue Haas Unica Pro" panose="020B0504030206020203" pitchFamily="34" charset="0"/>
              </a:rPr>
              <a:t>… or not?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  <p:pic>
        <p:nvPicPr>
          <p:cNvPr id="7" name="Obrázek 6" descr="Obsah obrázku text, muž, kniha, osoba&#10;&#10;Popis byl vytvořen automaticky">
            <a:extLst>
              <a:ext uri="{FF2B5EF4-FFF2-40B4-BE49-F238E27FC236}">
                <a16:creationId xmlns:a16="http://schemas.microsoft.com/office/drawing/2014/main" id="{FE036AE5-A78A-9848-BAAB-51D5D2EF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25" y="596580"/>
            <a:ext cx="4503549" cy="4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C89A49-A810-8E4C-8DA8-80F92B31C91B}"/>
              </a:ext>
            </a:extLst>
          </p:cNvPr>
          <p:cNvSpPr txBox="1"/>
          <p:nvPr/>
        </p:nvSpPr>
        <p:spPr>
          <a:xfrm>
            <a:off x="719999" y="2290664"/>
            <a:ext cx="11136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Solutions of Nagorno-Karabakh conflict? -&gt; Krzysztof’s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Ethno-religious situation in Northern Caucasus? -&gt; Maud’s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Abkhazia and Southern Ossetia? -&gt; </a:t>
            </a:r>
            <a:r>
              <a:rPr lang="en-GB" dirty="0" err="1">
                <a:latin typeface="Neue Haas Unica Pro" panose="020B0504030206020203" pitchFamily="34" charset="0"/>
              </a:rPr>
              <a:t>Vojtěch’s</a:t>
            </a:r>
            <a:r>
              <a:rPr lang="en-GB" dirty="0">
                <a:latin typeface="Neue Haas Unica Pro" panose="020B0504030206020203" pitchFamily="34" charset="0"/>
              </a:rPr>
              <a:t>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58296"/>
            <a:ext cx="11143449" cy="2217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683B4F-3684-EB48-9686-DCEDA5978274}"/>
              </a:ext>
            </a:extLst>
          </p:cNvPr>
          <p:cNvSpPr txBox="1"/>
          <p:nvPr/>
        </p:nvSpPr>
        <p:spPr>
          <a:xfrm>
            <a:off x="719999" y="378000"/>
            <a:ext cx="3645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uni Bold" pitchFamily="2" charset="0"/>
              </a:rPr>
              <a:t>MUNI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Faculty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Of Social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Studies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97A4C-8141-6740-98D9-5F0CB7627056}"/>
              </a:ext>
            </a:extLst>
          </p:cNvPr>
          <p:cNvSpPr txBox="1"/>
          <p:nvPr/>
        </p:nvSpPr>
        <p:spPr>
          <a:xfrm>
            <a:off x="1452529" y="2946846"/>
            <a:ext cx="9678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Muni Bold" pitchFamily="2" charset="0"/>
              </a:rPr>
              <a:t>Thank you for your attention!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Muni Bold" pitchFamily="2" charset="0"/>
            </a:endParaRPr>
          </a:p>
          <a:p>
            <a:pPr algn="r"/>
            <a:r>
              <a:rPr lang="en-GB" sz="2800" dirty="0">
                <a:solidFill>
                  <a:schemeClr val="bg1"/>
                </a:solidFill>
                <a:latin typeface="Muni Light" pitchFamily="2" charset="0"/>
              </a:rPr>
              <a:t>25. November, International day for the Elimination of Sexual violence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  <a:latin typeface="Muni Light" pitchFamily="2" charset="0"/>
              </a:rPr>
              <a:t>against Women.</a:t>
            </a:r>
          </a:p>
        </p:txBody>
      </p:sp>
    </p:spTree>
    <p:extLst>
      <p:ext uri="{BB962C8B-B14F-4D97-AF65-F5344CB8AC3E}">
        <p14:creationId xmlns:p14="http://schemas.microsoft.com/office/powerpoint/2010/main" val="514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EA9203-07F2-0B40-B510-1B333181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236784"/>
            <a:ext cx="11362610" cy="59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8A47EE9E-EBDB-5948-8136-639D8D262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53" y="351635"/>
            <a:ext cx="7138894" cy="57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4A50E8-2B3A-984E-A363-2A59EAC6CE78}"/>
              </a:ext>
            </a:extLst>
          </p:cNvPr>
          <p:cNvSpPr txBox="1"/>
          <p:nvPr/>
        </p:nvSpPr>
        <p:spPr>
          <a:xfrm>
            <a:off x="720000" y="2206001"/>
            <a:ext cx="9663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Neue Haas Unica Pro" panose="020B0504030206020203" pitchFamily="34" charset="0"/>
              </a:rPr>
              <a:t>“The ethnic relations in Caucasus are so complicated that the Balkans and Afghanistan become simple and clear in comparison”.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The most complicated pattern in terms of different ethnic groups is in the republic of Dagestan.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Chechnya is in a sense simpler than most of the other conflicts in the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500DD"/>
              </a:solidFill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4A50E8-2B3A-984E-A363-2A59EAC6CE78}"/>
              </a:ext>
            </a:extLst>
          </p:cNvPr>
          <p:cNvSpPr txBox="1"/>
          <p:nvPr/>
        </p:nvSpPr>
        <p:spPr>
          <a:xfrm>
            <a:off x="720000" y="2051018"/>
            <a:ext cx="9663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South Caucasus or </a:t>
            </a:r>
            <a:r>
              <a:rPr lang="en-GB" i="1" dirty="0">
                <a:latin typeface="Neue Haas Unica Pro" panose="020B0504030206020203" pitchFamily="34" charset="0"/>
              </a:rPr>
              <a:t>Trans-Caucasus</a:t>
            </a:r>
            <a:r>
              <a:rPr lang="en-GB" dirty="0">
                <a:latin typeface="Neue Haas Unica Pro" panose="020B0504030206020203" pitchFamily="34" charset="0"/>
              </a:rPr>
              <a:t> is defined by a complicated interplay between issues internal to the region on the one hand (Georgia or Nagorno-Karabakh) and the issue of alignments out of the region (foreign influence) on the other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Abkhazia, South Ossetia, and Adzharia.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Nagorno-Karabakh used later as an illustration of complex‘s complexity.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4A50E8-2B3A-984E-A363-2A59EAC6CE78}"/>
              </a:ext>
            </a:extLst>
          </p:cNvPr>
          <p:cNvSpPr txBox="1"/>
          <p:nvPr/>
        </p:nvSpPr>
        <p:spPr>
          <a:xfrm>
            <a:off x="720000" y="2005913"/>
            <a:ext cx="966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500DD"/>
                </a:solidFill>
                <a:latin typeface="Neue Haas Unica Pro" panose="020B0504030206020203" pitchFamily="34" charset="0"/>
              </a:rPr>
              <a:t>Is the Caucasus a real Security Complex (be it ‘mini’, ‘sub’ or whatever else)?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967139-4848-B343-B5E2-2725BD4861D4}"/>
              </a:ext>
            </a:extLst>
          </p:cNvPr>
          <p:cNvSpPr txBox="1"/>
          <p:nvPr/>
        </p:nvSpPr>
        <p:spPr>
          <a:xfrm>
            <a:off x="719999" y="3312005"/>
            <a:ext cx="11057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Is there a common regional identity?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Are there patterns of cooperation?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What is the level of influence / interference / interest of </a:t>
            </a:r>
            <a:r>
              <a:rPr lang="en-GB" i="1" dirty="0">
                <a:latin typeface="Neue Haas Unica Pro" panose="020B0504030206020203" pitchFamily="34" charset="0"/>
              </a:rPr>
              <a:t>‘third powers’</a:t>
            </a:r>
            <a:r>
              <a:rPr lang="en-GB" dirty="0">
                <a:latin typeface="Neue Haas Unica Pro" panose="020B0504030206020203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What about centrifugal tendencies and overall heterogeneity of the region?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4A50E8-2B3A-984E-A363-2A59EAC6CE78}"/>
              </a:ext>
            </a:extLst>
          </p:cNvPr>
          <p:cNvSpPr txBox="1"/>
          <p:nvPr/>
        </p:nvSpPr>
        <p:spPr>
          <a:xfrm>
            <a:off x="720000" y="2051018"/>
            <a:ext cx="966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ACFCE943-5D0F-054A-842C-44979F5EF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6792"/>
            <a:ext cx="11938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B21BADC-DEA2-324E-BCF8-96C9A0A9B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32" y="1357158"/>
            <a:ext cx="5422444" cy="4251196"/>
          </a:xfrm>
          <a:prstGeom prst="rect">
            <a:avLst/>
          </a:prstGeom>
        </p:spPr>
      </p:pic>
      <p:pic>
        <p:nvPicPr>
          <p:cNvPr id="7" name="Obrázek 6" descr="Obsah obrázku text, exteriér, město, konzerva&#10;&#10;Popis byl vytvořen automaticky">
            <a:extLst>
              <a:ext uri="{FF2B5EF4-FFF2-40B4-BE49-F238E27FC236}">
                <a16:creationId xmlns:a16="http://schemas.microsoft.com/office/drawing/2014/main" id="{49EDBC00-1820-3041-BF0B-59A5BF7E7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12" y="2139707"/>
            <a:ext cx="2887528" cy="3850037"/>
          </a:xfrm>
          <a:prstGeom prst="rect">
            <a:avLst/>
          </a:prstGeom>
        </p:spPr>
      </p:pic>
      <p:pic>
        <p:nvPicPr>
          <p:cNvPr id="9" name="Obrázek 8" descr="Obsah obrázku text, podepsat&#10;&#10;Popis byl vytvořen automaticky">
            <a:extLst>
              <a:ext uri="{FF2B5EF4-FFF2-40B4-BE49-F238E27FC236}">
                <a16:creationId xmlns:a16="http://schemas.microsoft.com/office/drawing/2014/main" id="{620F9F5E-DBF8-6844-8269-B49BD5B26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91" y="846853"/>
            <a:ext cx="3190547" cy="42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Obrázek 4" descr="Obsah obrázku osoba, muž, exteriér, vojenská uniforma&#10;&#10;Popis byl vytvořen automaticky">
            <a:extLst>
              <a:ext uri="{FF2B5EF4-FFF2-40B4-BE49-F238E27FC236}">
                <a16:creationId xmlns:a16="http://schemas.microsoft.com/office/drawing/2014/main" id="{7DA0AAD9-6CFA-0740-AFBF-AA0D502EC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0" y="1945168"/>
            <a:ext cx="4478364" cy="29676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C89A49-A810-8E4C-8DA8-80F92B31C91B}"/>
              </a:ext>
            </a:extLst>
          </p:cNvPr>
          <p:cNvSpPr txBox="1"/>
          <p:nvPr/>
        </p:nvSpPr>
        <p:spPr>
          <a:xfrm>
            <a:off x="720001" y="2367170"/>
            <a:ext cx="57737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First issue: geography (previous slide)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Region on ethno-religious crossroads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Heavy foreign interest – triadic relations in multiple layers?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Prezentace-FSS-CZ</Template>
  <TotalTime>8307</TotalTime>
  <Words>680</Words>
  <Application>Microsoft Macintosh PowerPoint</Application>
  <PresentationFormat>Širokoúhlá obrazovka</PresentationFormat>
  <Paragraphs>83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Muni Bold</vt:lpstr>
      <vt:lpstr>Muni Light</vt:lpstr>
      <vt:lpstr>Neue Haas Unica Pro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International Relations: On   the   Evolutionary   Origins   of   War   and   Ethnic   Conflict</dc:title>
  <dc:creator>Jiří Němec</dc:creator>
  <cp:lastModifiedBy>Jiří Němec</cp:lastModifiedBy>
  <cp:revision>82</cp:revision>
  <cp:lastPrinted>1601-01-01T00:00:00Z</cp:lastPrinted>
  <dcterms:created xsi:type="dcterms:W3CDTF">2018-11-06T10:57:55Z</dcterms:created>
  <dcterms:modified xsi:type="dcterms:W3CDTF">2021-12-18T13:45:40Z</dcterms:modified>
</cp:coreProperties>
</file>