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61" r:id="rId2"/>
    <p:sldId id="298" r:id="rId3"/>
    <p:sldId id="301" r:id="rId4"/>
    <p:sldId id="302" r:id="rId5"/>
    <p:sldId id="308" r:id="rId6"/>
    <p:sldId id="306" r:id="rId7"/>
    <p:sldId id="307" r:id="rId8"/>
    <p:sldId id="304" r:id="rId9"/>
    <p:sldId id="310" r:id="rId10"/>
    <p:sldId id="311" r:id="rId11"/>
    <p:sldId id="312" r:id="rId12"/>
    <p:sldId id="313" r:id="rId13"/>
    <p:sldId id="314" r:id="rId14"/>
    <p:sldId id="309" r:id="rId15"/>
    <p:sldId id="30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Němec" initials="JN" lastIdx="1" clrIdx="0">
    <p:extLst>
      <p:ext uri="{19B8F6BF-5375-455C-9EA6-DF929625EA0E}">
        <p15:presenceInfo xmlns:p15="http://schemas.microsoft.com/office/powerpoint/2012/main" userId="S::420584@muni.cz::c775341a-1305-4f93-84c1-dd575b5b5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DD"/>
    <a:srgbClr val="0000DC"/>
    <a:srgbClr val="008C78"/>
    <a:srgbClr val="FED141"/>
    <a:srgbClr val="B9006E"/>
    <a:srgbClr val="FF7300"/>
    <a:srgbClr val="4BC8FF"/>
    <a:srgbClr val="00AF3F"/>
    <a:srgbClr val="F01928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75723" autoAdjust="0"/>
  </p:normalViewPr>
  <p:slideViewPr>
    <p:cSldViewPr snapToGrid="0">
      <p:cViewPr varScale="1">
        <p:scale>
          <a:sx n="84" d="100"/>
          <a:sy n="84" d="100"/>
        </p:scale>
        <p:origin x="1744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noProof="0" dirty="0">
              <a:latin typeface="Muni Bold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7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489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6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96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9780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05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noProof="0" dirty="0">
              <a:latin typeface="Muni Bold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9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9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656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60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142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/>
          </a:p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488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28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06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4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5" y="2501099"/>
            <a:ext cx="2283108" cy="1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68" y="2018623"/>
            <a:ext cx="4566442" cy="25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14205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58296"/>
            <a:ext cx="11143449" cy="2217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683B4F-3684-EB48-9686-DCEDA5978274}"/>
              </a:ext>
            </a:extLst>
          </p:cNvPr>
          <p:cNvSpPr txBox="1"/>
          <p:nvPr/>
        </p:nvSpPr>
        <p:spPr>
          <a:xfrm>
            <a:off x="719999" y="378000"/>
            <a:ext cx="3645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uni Bold" pitchFamily="2" charset="0"/>
              </a:rPr>
              <a:t>MUNI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Faculty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Of Social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Studies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97A4C-8141-6740-98D9-5F0CB7627056}"/>
              </a:ext>
            </a:extLst>
          </p:cNvPr>
          <p:cNvSpPr txBox="1"/>
          <p:nvPr/>
        </p:nvSpPr>
        <p:spPr>
          <a:xfrm>
            <a:off x="2185060" y="3071927"/>
            <a:ext cx="9678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Muni Bold" pitchFamily="2" charset="0"/>
              </a:rPr>
              <a:t>A FRAMEWORK OF SECURITY DYNAMIC IN AFRICA</a:t>
            </a:r>
          </a:p>
          <a:p>
            <a:pPr algn="r"/>
            <a:r>
              <a:rPr lang="en-GB" sz="4000" b="1" dirty="0">
                <a:solidFill>
                  <a:schemeClr val="bg1"/>
                </a:solidFill>
                <a:latin typeface="Muni Bold" pitchFamily="2" charset="0"/>
              </a:rPr>
              <a:t>+</a:t>
            </a:r>
          </a:p>
          <a:p>
            <a:pPr algn="r"/>
            <a:r>
              <a:rPr lang="en-GB" sz="4000" b="1" dirty="0">
                <a:solidFill>
                  <a:schemeClr val="bg1"/>
                </a:solidFill>
                <a:latin typeface="Muni Bold" pitchFamily="2" charset="0"/>
              </a:rPr>
              <a:t>Central </a:t>
            </a:r>
            <a:r>
              <a:rPr lang="en-GB" sz="4000" b="1" dirty="0" err="1">
                <a:solidFill>
                  <a:schemeClr val="bg1"/>
                </a:solidFill>
                <a:latin typeface="Muni Bold" pitchFamily="2" charset="0"/>
              </a:rPr>
              <a:t>AfricaN</a:t>
            </a:r>
            <a:r>
              <a:rPr lang="en-GB" sz="4000" b="1" dirty="0">
                <a:solidFill>
                  <a:schemeClr val="bg1"/>
                </a:solidFill>
                <a:latin typeface="Muni Bold" pitchFamily="2" charset="0"/>
              </a:rPr>
              <a:t> RSC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Central African Regional Security complex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1965960"/>
            <a:ext cx="5154636" cy="280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Uganda, Rwanda, Burundi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Neue Haas Unica Pro" panose="020B0504030206020203" pitchFamily="34" charset="0"/>
              </a:rPr>
              <a:t>     + part of DRC (how big part?).</a:t>
            </a:r>
          </a:p>
          <a:p>
            <a:pPr>
              <a:lnSpc>
                <a:spcPct val="150000"/>
              </a:lnSpc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What about Kenya (insulator) and Tanzania (SA RSC)? </a:t>
            </a:r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A6741F73-84BF-7243-A372-885A9008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68" y="1010507"/>
            <a:ext cx="5154637" cy="4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Central African Regional Security complex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2579376"/>
            <a:ext cx="10420440" cy="169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No evidence of even pre-complexes so far.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Neue Haas Unica Pro" panose="020B0504030206020203" pitchFamily="34" charset="0"/>
              </a:rPr>
              <a:t>De facto </a:t>
            </a:r>
            <a:r>
              <a:rPr lang="en-GB" dirty="0">
                <a:latin typeface="Neue Haas Unica Pro" panose="020B0504030206020203" pitchFamily="34" charset="0"/>
              </a:rPr>
              <a:t>only insulator area up till late 1990s.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Main security dynamic oscillates between dictatorship and civil war.</a:t>
            </a:r>
          </a:p>
        </p:txBody>
      </p:sp>
    </p:spTree>
    <p:extLst>
      <p:ext uri="{BB962C8B-B14F-4D97-AF65-F5344CB8AC3E}">
        <p14:creationId xmlns:p14="http://schemas.microsoft.com/office/powerpoint/2010/main" val="14627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Central African Regional Security complex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2579376"/>
            <a:ext cx="10420440" cy="22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Four major civil wars (DRC, Rwanda, Burundi, Uganda).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Two major inter-state wars.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Mutual cross-border interventions (everyone vs. everyone).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International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1882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Central African Regional Security complex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2579376"/>
            <a:ext cx="10420440" cy="280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Grounds for centration of the RSC on the Great Lakes region.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DRC may be restored as pure insulator but not in near future.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Probably bigger partition of Central and Eastern African RSC, but these two will remain unstable and turbulent.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Full integration together (according to RSCT) is unlikely.</a:t>
            </a:r>
          </a:p>
        </p:txBody>
      </p:sp>
    </p:spTree>
    <p:extLst>
      <p:ext uri="{BB962C8B-B14F-4D97-AF65-F5344CB8AC3E}">
        <p14:creationId xmlns:p14="http://schemas.microsoft.com/office/powerpoint/2010/main" val="19252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4" y="289280"/>
            <a:ext cx="11472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Inter-Regional and Global Levels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5336F1-29AC-EA4F-8777-180EE4195D58}"/>
              </a:ext>
            </a:extLst>
          </p:cNvPr>
          <p:cNvSpPr txBox="1"/>
          <p:nvPr/>
        </p:nvSpPr>
        <p:spPr>
          <a:xfrm>
            <a:off x="720000" y="2708814"/>
            <a:ext cx="9890760" cy="225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latin typeface="Neue Haas Unica Pro" panose="020B0504030206020203" pitchFamily="34" charset="0"/>
              </a:rPr>
              <a:t>Buzan</a:t>
            </a:r>
            <a:r>
              <a:rPr lang="cs-CZ" dirty="0">
                <a:latin typeface="Neue Haas Unica Pro" panose="020B0504030206020203" pitchFamily="34" charset="0"/>
              </a:rPr>
              <a:t>, </a:t>
            </a:r>
            <a:r>
              <a:rPr lang="cs-CZ" dirty="0" err="1">
                <a:latin typeface="Neue Haas Unica Pro" panose="020B0504030206020203" pitchFamily="34" charset="0"/>
              </a:rPr>
              <a:t>Barry</a:t>
            </a:r>
            <a:r>
              <a:rPr lang="cs-CZ" dirty="0">
                <a:latin typeface="Neue Haas Unica Pro" panose="020B0504030206020203" pitchFamily="34" charset="0"/>
              </a:rPr>
              <a:t>, and Ole </a:t>
            </a:r>
            <a:r>
              <a:rPr lang="cs-CZ" dirty="0" err="1">
                <a:latin typeface="Neue Haas Unica Pro" panose="020B0504030206020203" pitchFamily="34" charset="0"/>
              </a:rPr>
              <a:t>Waever</a:t>
            </a:r>
            <a:r>
              <a:rPr lang="cs-CZ" dirty="0">
                <a:latin typeface="Neue Haas Unica Pro" panose="020B0504030206020203" pitchFamily="34" charset="0"/>
              </a:rPr>
              <a:t>. 2003. </a:t>
            </a:r>
            <a:r>
              <a:rPr lang="cs-CZ" i="1" dirty="0" err="1">
                <a:latin typeface="Neue Haas Unica Pro" panose="020B0504030206020203" pitchFamily="34" charset="0"/>
              </a:rPr>
              <a:t>Regions</a:t>
            </a:r>
            <a:r>
              <a:rPr lang="cs-CZ" i="1" dirty="0">
                <a:latin typeface="Neue Haas Unica Pro" panose="020B0504030206020203" pitchFamily="34" charset="0"/>
              </a:rPr>
              <a:t> and </a:t>
            </a:r>
            <a:r>
              <a:rPr lang="cs-CZ" i="1" dirty="0" err="1">
                <a:latin typeface="Neue Haas Unica Pro" panose="020B0504030206020203" pitchFamily="34" charset="0"/>
              </a:rPr>
              <a:t>Powers</a:t>
            </a:r>
            <a:r>
              <a:rPr lang="cs-CZ" i="1" dirty="0">
                <a:latin typeface="Neue Haas Unica Pro" panose="020B0504030206020203" pitchFamily="34" charset="0"/>
              </a:rPr>
              <a:t>: </a:t>
            </a:r>
            <a:r>
              <a:rPr lang="cs-CZ" i="1" dirty="0" err="1">
                <a:latin typeface="Neue Haas Unica Pro" panose="020B0504030206020203" pitchFamily="34" charset="0"/>
              </a:rPr>
              <a:t>The</a:t>
            </a:r>
            <a:r>
              <a:rPr lang="cs-CZ" i="1" dirty="0">
                <a:latin typeface="Neue Haas Unica Pro" panose="020B0504030206020203" pitchFamily="34" charset="0"/>
              </a:rPr>
              <a:t> </a:t>
            </a:r>
            <a:r>
              <a:rPr lang="cs-CZ" i="1" dirty="0" err="1">
                <a:latin typeface="Neue Haas Unica Pro" panose="020B0504030206020203" pitchFamily="34" charset="0"/>
              </a:rPr>
              <a:t>Structure</a:t>
            </a:r>
            <a:r>
              <a:rPr lang="cs-CZ" i="1" dirty="0">
                <a:latin typeface="Neue Haas Unica Pro" panose="020B0504030206020203" pitchFamily="34" charset="0"/>
              </a:rPr>
              <a:t> </a:t>
            </a:r>
            <a:r>
              <a:rPr lang="cs-CZ" i="1" dirty="0" err="1">
                <a:latin typeface="Neue Haas Unica Pro" panose="020B0504030206020203" pitchFamily="34" charset="0"/>
              </a:rPr>
              <a:t>of</a:t>
            </a:r>
            <a:r>
              <a:rPr lang="cs-CZ" i="1" dirty="0">
                <a:latin typeface="Neue Haas Unica Pro" panose="020B0504030206020203" pitchFamily="34" charset="0"/>
              </a:rPr>
              <a:t> International </a:t>
            </a:r>
            <a:r>
              <a:rPr lang="cs-CZ" i="1" dirty="0" err="1">
                <a:latin typeface="Neue Haas Unica Pro" panose="020B0504030206020203" pitchFamily="34" charset="0"/>
              </a:rPr>
              <a:t>Security</a:t>
            </a:r>
            <a:r>
              <a:rPr lang="cs-CZ" dirty="0">
                <a:latin typeface="Neue Haas Unica Pro" panose="020B0504030206020203" pitchFamily="34" charset="0"/>
              </a:rPr>
              <a:t>. 1st </a:t>
            </a:r>
            <a:r>
              <a:rPr lang="cs-CZ" dirty="0" err="1">
                <a:latin typeface="Neue Haas Unica Pro" panose="020B0504030206020203" pitchFamily="34" charset="0"/>
              </a:rPr>
              <a:t>ed</a:t>
            </a:r>
            <a:r>
              <a:rPr lang="cs-CZ" dirty="0">
                <a:latin typeface="Neue Haas Unica Pro" panose="020B0504030206020203" pitchFamily="34" charset="0"/>
              </a:rPr>
              <a:t>. Cambridge: Cambridge University </a:t>
            </a:r>
            <a:r>
              <a:rPr lang="cs-CZ" dirty="0" err="1">
                <a:latin typeface="Neue Haas Unica Pro" panose="020B0504030206020203" pitchFamily="34" charset="0"/>
              </a:rPr>
              <a:t>Press</a:t>
            </a:r>
            <a:r>
              <a:rPr lang="cs-CZ" dirty="0">
                <a:latin typeface="Neue Haas Unica Pro" panose="020B0504030206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Neue Haas Unica Pro" panose="020B0504030206020203" pitchFamily="34" charset="0"/>
              </a:rPr>
              <a:t>PP 248-252.</a:t>
            </a:r>
            <a:endParaRPr lang="en-GB" b="1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58296"/>
            <a:ext cx="11143449" cy="2217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683B4F-3684-EB48-9686-DCEDA5978274}"/>
              </a:ext>
            </a:extLst>
          </p:cNvPr>
          <p:cNvSpPr txBox="1"/>
          <p:nvPr/>
        </p:nvSpPr>
        <p:spPr>
          <a:xfrm>
            <a:off x="719999" y="378000"/>
            <a:ext cx="3645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uni Bold" pitchFamily="2" charset="0"/>
              </a:rPr>
              <a:t>MUNI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Faculty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Of Social</a:t>
            </a:r>
          </a:p>
          <a:p>
            <a:r>
              <a:rPr lang="en-GB" sz="3200" dirty="0">
                <a:solidFill>
                  <a:schemeClr val="bg1"/>
                </a:solidFill>
                <a:latin typeface="Muni Light" pitchFamily="2" charset="0"/>
              </a:rPr>
              <a:t>Studies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97A4C-8141-6740-98D9-5F0CB7627056}"/>
              </a:ext>
            </a:extLst>
          </p:cNvPr>
          <p:cNvSpPr txBox="1"/>
          <p:nvPr/>
        </p:nvSpPr>
        <p:spPr>
          <a:xfrm>
            <a:off x="3422821" y="2946846"/>
            <a:ext cx="77080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Muni Bold" pitchFamily="2" charset="0"/>
              </a:rPr>
              <a:t>Thank you for your attention!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Muni Bold" pitchFamily="2" charset="0"/>
            </a:endParaRPr>
          </a:p>
          <a:p>
            <a:pPr algn="r"/>
            <a:r>
              <a:rPr lang="en-GB" sz="2000" dirty="0">
                <a:solidFill>
                  <a:schemeClr val="bg1"/>
                </a:solidFill>
                <a:latin typeface="Muni Light" pitchFamily="2" charset="0"/>
              </a:rPr>
              <a:t>9. December, International Day of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Muni Light" pitchFamily="2" charset="0"/>
              </a:rPr>
              <a:t>Commemoration and Dignity of the victims of the Crime of Genocide</a:t>
            </a:r>
            <a:endParaRPr lang="en-GB" sz="2000" b="1" dirty="0">
              <a:solidFill>
                <a:schemeClr val="bg1"/>
              </a:solidFill>
              <a:latin typeface="Muni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93B680-64D3-7F4E-86CB-7D3886CF6431}"/>
              </a:ext>
            </a:extLst>
          </p:cNvPr>
          <p:cNvSpPr txBox="1"/>
          <p:nvPr/>
        </p:nvSpPr>
        <p:spPr>
          <a:xfrm>
            <a:off x="720000" y="1905506"/>
            <a:ext cx="11167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Securitisation of the whole African</a:t>
            </a:r>
          </a:p>
          <a:p>
            <a:r>
              <a:rPr lang="en-GB" dirty="0">
                <a:latin typeface="Neue Haas Unica Pro" panose="020B0504030206020203" pitchFamily="34" charset="0"/>
              </a:rPr>
              <a:t>     continent on some levels of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Central and East African RSC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CAR is not in CA RSC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Buzan &amp; Weaver, 2003. </a:t>
            </a:r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D4AAA0BD-2B0C-BA4C-9355-7B473821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000"/>
            <a:ext cx="5986944" cy="56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6B33EB-BDE6-F240-A1FB-8029A0DF4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3" y="0"/>
            <a:ext cx="487278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932890-A3BB-7F4B-8023-CF87F6D8F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37" y="0"/>
            <a:ext cx="487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Domestic level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5336F1-29AC-EA4F-8777-180EE4195D58}"/>
              </a:ext>
            </a:extLst>
          </p:cNvPr>
          <p:cNvSpPr txBox="1"/>
          <p:nvPr/>
        </p:nvSpPr>
        <p:spPr>
          <a:xfrm>
            <a:off x="720000" y="1943100"/>
            <a:ext cx="9890760" cy="39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The vital problem of African security is the post-colonial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Weak both as a state (social cohesion) and in power (econ., polit., or military).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Rapid decolonisation produced anything but consolidation of modern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Variety of non-state actors ruling over the “state affairs”.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B7ED3C83-1FB4-DD4C-B01F-9E967B39E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75" y="-579120"/>
            <a:ext cx="8314850" cy="91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Domestic level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5336F1-29AC-EA4F-8777-180EE4195D58}"/>
              </a:ext>
            </a:extLst>
          </p:cNvPr>
          <p:cNvSpPr txBox="1"/>
          <p:nvPr/>
        </p:nvSpPr>
        <p:spPr>
          <a:xfrm>
            <a:off x="720000" y="1943100"/>
            <a:ext cx="9890760" cy="39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Somehow stateless configuration is articulated on the basis of primordial and patronage attachments.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Empirical versus Juridical Sovereignty are adopted in opposite direction.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Result is an unique mix of post-traditional, modern and post-modern state features.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Domestic level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5336F1-29AC-EA4F-8777-180EE4195D58}"/>
              </a:ext>
            </a:extLst>
          </p:cNvPr>
          <p:cNvSpPr txBox="1"/>
          <p:nvPr/>
        </p:nvSpPr>
        <p:spPr>
          <a:xfrm>
            <a:off x="720000" y="2025378"/>
            <a:ext cx="9890760" cy="280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The above-mentioned results in two arguments leading us to the assumption that “domestic” is not the right level of analysis for us: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latin typeface="Neue Haas Unica Pro" panose="020B0504030206020203" pitchFamily="34" charset="0"/>
              </a:rPr>
              <a:t>Existence of “</a:t>
            </a:r>
            <a:r>
              <a:rPr lang="en-GB" dirty="0" err="1">
                <a:latin typeface="Neue Haas Unica Pro" panose="020B0504030206020203" pitchFamily="34" charset="0"/>
              </a:rPr>
              <a:t>nonstatist</a:t>
            </a:r>
            <a:r>
              <a:rPr lang="en-GB" dirty="0">
                <a:latin typeface="Neue Haas Unica Pro" panose="020B0504030206020203" pitchFamily="34" charset="0"/>
              </a:rPr>
              <a:t>” African state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latin typeface="Neue Haas Unica Pro" panose="020B0504030206020203" pitchFamily="34" charset="0"/>
              </a:rPr>
              <a:t>Nonstate rivals to the African state (whatever the state is)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Neue Haas Unica Pro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Regional level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1965960"/>
            <a:ext cx="10420440" cy="389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RSC depends on existence of significant levels of security interdependence among a group of states – is there any such feature?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Interstate security dynamics in Africa are often simply </a:t>
            </a:r>
            <a:r>
              <a:rPr lang="en-GB" dirty="0" err="1">
                <a:latin typeface="Neue Haas Unica Pro" panose="020B0504030206020203" pitchFamily="34" charset="0"/>
              </a:rPr>
              <a:t>spillovers</a:t>
            </a:r>
            <a:r>
              <a:rPr lang="en-GB" dirty="0">
                <a:latin typeface="Neue Haas Unica Pro" panose="020B0504030206020203" pitchFamily="34" charset="0"/>
              </a:rPr>
              <a:t> of domestic dynamics, particularly refugee flows, expulsions of foreigners, and civil wars.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Rare to find African states engaging in vital security interactions with actors other than their immediate neighbours.</a:t>
            </a:r>
          </a:p>
        </p:txBody>
      </p:sp>
    </p:spTree>
    <p:extLst>
      <p:ext uri="{BB962C8B-B14F-4D97-AF65-F5344CB8AC3E}">
        <p14:creationId xmlns:p14="http://schemas.microsoft.com/office/powerpoint/2010/main" val="41599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C2F209-0B18-4265-989B-C77A2D607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5792"/>
            <a:ext cx="8697132" cy="364208"/>
          </a:xfrm>
        </p:spPr>
        <p:txBody>
          <a:bodyPr/>
          <a:lstStyle/>
          <a:p>
            <a:r>
              <a:rPr lang="en-GB" dirty="0">
                <a:solidFill>
                  <a:srgbClr val="0500DD"/>
                </a:solidFill>
              </a:rPr>
              <a:t>Mgr. Jiří Němec, Department of Political Science, Security and Strategic Studies, course BSSn4457 Regional Security Complexes, © MUNI 2021.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1D108-F171-4C30-A3DE-EF2EC3E35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695" y="6234985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EB4566-FCE0-0C42-8B04-3F48CC5B3EFB}"/>
              </a:ext>
            </a:extLst>
          </p:cNvPr>
          <p:cNvSpPr/>
          <p:nvPr/>
        </p:nvSpPr>
        <p:spPr bwMode="auto">
          <a:xfrm>
            <a:off x="304800" y="378000"/>
            <a:ext cx="1767840" cy="114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9DFF7F-0CF4-944B-8E6E-59413438C546}"/>
              </a:ext>
            </a:extLst>
          </p:cNvPr>
          <p:cNvSpPr txBox="1"/>
          <p:nvPr/>
        </p:nvSpPr>
        <p:spPr>
          <a:xfrm>
            <a:off x="414695" y="289280"/>
            <a:ext cx="989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500DD"/>
                </a:solidFill>
                <a:latin typeface="Muni Bold" pitchFamily="2" charset="0"/>
              </a:rPr>
              <a:t>Regional level of security dynamics in Africa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7C4D19-D781-C04E-9036-4E113D05E480}"/>
              </a:ext>
            </a:extLst>
          </p:cNvPr>
          <p:cNvSpPr txBox="1"/>
          <p:nvPr/>
        </p:nvSpPr>
        <p:spPr>
          <a:xfrm>
            <a:off x="720000" y="1965960"/>
            <a:ext cx="10420440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Neue Haas Unica Pro" panose="020B0504030206020203" pitchFamily="34" charset="0"/>
              </a:rPr>
              <a:t>“Close Neighbourhood” pattern of security interactions.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511D29-6708-F34C-B139-AAFB46715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19197" r="1590" b="39334"/>
          <a:stretch/>
        </p:blipFill>
        <p:spPr>
          <a:xfrm>
            <a:off x="5068566" y="2637756"/>
            <a:ext cx="5558826" cy="3393131"/>
          </a:xfrm>
          <a:prstGeom prst="rect">
            <a:avLst/>
          </a:prstGeom>
        </p:spPr>
      </p:pic>
      <p:sp>
        <p:nvSpPr>
          <p:cNvPr id="9" name="Prstenec 8">
            <a:extLst>
              <a:ext uri="{FF2B5EF4-FFF2-40B4-BE49-F238E27FC236}">
                <a16:creationId xmlns:a16="http://schemas.microsoft.com/office/drawing/2014/main" id="{A55EE169-B0DD-3F4A-BF0B-88551DE18F64}"/>
              </a:ext>
            </a:extLst>
          </p:cNvPr>
          <p:cNvSpPr/>
          <p:nvPr/>
        </p:nvSpPr>
        <p:spPr bwMode="auto">
          <a:xfrm rot="18572264">
            <a:off x="7477583" y="3611286"/>
            <a:ext cx="2026920" cy="1446558"/>
          </a:xfrm>
          <a:prstGeom prst="donut">
            <a:avLst>
              <a:gd name="adj" fmla="val 6576"/>
            </a:avLst>
          </a:prstGeom>
          <a:solidFill>
            <a:srgbClr val="0500D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Prezentace-FSS-CZ</Template>
  <TotalTime>11710</TotalTime>
  <Words>897</Words>
  <Application>Microsoft Macintosh PowerPoint</Application>
  <PresentationFormat>Širokoúhlá obrazovka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Muni Bold</vt:lpstr>
      <vt:lpstr>Muni Light</vt:lpstr>
      <vt:lpstr>Neue Haas Unica Pro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International Relations: On   the   Evolutionary   Origins   of   War   and   Ethnic   Conflict</dc:title>
  <dc:creator>Jiří Němec</dc:creator>
  <cp:lastModifiedBy>Jiří Němec</cp:lastModifiedBy>
  <cp:revision>83</cp:revision>
  <cp:lastPrinted>1601-01-01T00:00:00Z</cp:lastPrinted>
  <dcterms:created xsi:type="dcterms:W3CDTF">2018-11-06T10:57:55Z</dcterms:created>
  <dcterms:modified xsi:type="dcterms:W3CDTF">2021-12-18T13:42:26Z</dcterms:modified>
</cp:coreProperties>
</file>