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6" r:id="rId2"/>
    <p:sldId id="300" r:id="rId3"/>
    <p:sldId id="261" r:id="rId4"/>
    <p:sldId id="258" r:id="rId5"/>
    <p:sldId id="259" r:id="rId6"/>
    <p:sldId id="270" r:id="rId7"/>
    <p:sldId id="271" r:id="rId8"/>
    <p:sldId id="272" r:id="rId9"/>
    <p:sldId id="273" r:id="rId10"/>
    <p:sldId id="274" r:id="rId11"/>
    <p:sldId id="275" r:id="rId12"/>
    <p:sldId id="310" r:id="rId13"/>
    <p:sldId id="276" r:id="rId14"/>
    <p:sldId id="260" r:id="rId15"/>
    <p:sldId id="262" r:id="rId16"/>
    <p:sldId id="263" r:id="rId17"/>
    <p:sldId id="265" r:id="rId18"/>
    <p:sldId id="301" r:id="rId19"/>
    <p:sldId id="281" r:id="rId20"/>
    <p:sldId id="280" r:id="rId21"/>
    <p:sldId id="285" r:id="rId22"/>
    <p:sldId id="287" r:id="rId23"/>
    <p:sldId id="282" r:id="rId24"/>
    <p:sldId id="286" r:id="rId25"/>
    <p:sldId id="296" r:id="rId26"/>
    <p:sldId id="278" r:id="rId27"/>
    <p:sldId id="279" r:id="rId28"/>
    <p:sldId id="277" r:id="rId29"/>
    <p:sldId id="302" r:id="rId30"/>
    <p:sldId id="288" r:id="rId31"/>
    <p:sldId id="303" r:id="rId32"/>
    <p:sldId id="298" r:id="rId33"/>
    <p:sldId id="304" r:id="rId34"/>
    <p:sldId id="295" r:id="rId35"/>
    <p:sldId id="305" r:id="rId36"/>
    <p:sldId id="289" r:id="rId37"/>
    <p:sldId id="293" r:id="rId38"/>
    <p:sldId id="306" r:id="rId39"/>
    <p:sldId id="297" r:id="rId40"/>
    <p:sldId id="307" r:id="rId41"/>
    <p:sldId id="290" r:id="rId42"/>
    <p:sldId id="308" r:id="rId43"/>
    <p:sldId id="294" r:id="rId44"/>
    <p:sldId id="309" r:id="rId45"/>
    <p:sldId id="291" r:id="rId46"/>
    <p:sldId id="284" r:id="rId47"/>
    <p:sldId id="299" r:id="rId48"/>
  </p:sldIdLst>
  <p:sldSz cx="9144000" cy="6858000" type="screen4x3"/>
  <p:notesSz cx="6858000" cy="9144000"/>
  <p:defaultTextStyle>
    <a:defPPr>
      <a:defRPr lang="en-GB"/>
    </a:defPPr>
    <a:lvl1pPr algn="l" rtl="0" eaLnBrk="0" fontAlgn="base" hangingPunct="0">
      <a:spcBef>
        <a:spcPct val="0"/>
      </a:spcBef>
      <a:spcAft>
        <a:spcPct val="0"/>
      </a:spcAft>
      <a:defRPr sz="3200" kern="1200">
        <a:solidFill>
          <a:srgbClr val="FF9933"/>
        </a:solidFill>
        <a:latin typeface="Arial" panose="020B0604020202020204" pitchFamily="34" charset="0"/>
        <a:ea typeface="+mn-ea"/>
        <a:cs typeface="+mn-cs"/>
      </a:defRPr>
    </a:lvl1pPr>
    <a:lvl2pPr marL="457200" algn="l" rtl="0" eaLnBrk="0" fontAlgn="base" hangingPunct="0">
      <a:spcBef>
        <a:spcPct val="0"/>
      </a:spcBef>
      <a:spcAft>
        <a:spcPct val="0"/>
      </a:spcAft>
      <a:defRPr sz="3200" kern="1200">
        <a:solidFill>
          <a:srgbClr val="FF9933"/>
        </a:solidFill>
        <a:latin typeface="Arial" panose="020B0604020202020204" pitchFamily="34" charset="0"/>
        <a:ea typeface="+mn-ea"/>
        <a:cs typeface="+mn-cs"/>
      </a:defRPr>
    </a:lvl2pPr>
    <a:lvl3pPr marL="914400" algn="l" rtl="0" eaLnBrk="0" fontAlgn="base" hangingPunct="0">
      <a:spcBef>
        <a:spcPct val="0"/>
      </a:spcBef>
      <a:spcAft>
        <a:spcPct val="0"/>
      </a:spcAft>
      <a:defRPr sz="3200" kern="1200">
        <a:solidFill>
          <a:srgbClr val="FF9933"/>
        </a:solidFill>
        <a:latin typeface="Arial" panose="020B0604020202020204" pitchFamily="34" charset="0"/>
        <a:ea typeface="+mn-ea"/>
        <a:cs typeface="+mn-cs"/>
      </a:defRPr>
    </a:lvl3pPr>
    <a:lvl4pPr marL="1371600" algn="l" rtl="0" eaLnBrk="0" fontAlgn="base" hangingPunct="0">
      <a:spcBef>
        <a:spcPct val="0"/>
      </a:spcBef>
      <a:spcAft>
        <a:spcPct val="0"/>
      </a:spcAft>
      <a:defRPr sz="3200" kern="1200">
        <a:solidFill>
          <a:srgbClr val="FF9933"/>
        </a:solidFill>
        <a:latin typeface="Arial" panose="020B0604020202020204" pitchFamily="34" charset="0"/>
        <a:ea typeface="+mn-ea"/>
        <a:cs typeface="+mn-cs"/>
      </a:defRPr>
    </a:lvl4pPr>
    <a:lvl5pPr marL="1828800" algn="l" rtl="0" eaLnBrk="0" fontAlgn="base" hangingPunct="0">
      <a:spcBef>
        <a:spcPct val="0"/>
      </a:spcBef>
      <a:spcAft>
        <a:spcPct val="0"/>
      </a:spcAft>
      <a:defRPr sz="3200" kern="1200">
        <a:solidFill>
          <a:srgbClr val="FF9933"/>
        </a:solidFill>
        <a:latin typeface="Arial" panose="020B0604020202020204" pitchFamily="34" charset="0"/>
        <a:ea typeface="+mn-ea"/>
        <a:cs typeface="+mn-cs"/>
      </a:defRPr>
    </a:lvl5pPr>
    <a:lvl6pPr marL="2286000" algn="l" defTabSz="914400" rtl="0" eaLnBrk="1" latinLnBrk="0" hangingPunct="1">
      <a:defRPr sz="3200" kern="1200">
        <a:solidFill>
          <a:srgbClr val="FF9933"/>
        </a:solidFill>
        <a:latin typeface="Arial" panose="020B0604020202020204" pitchFamily="34" charset="0"/>
        <a:ea typeface="+mn-ea"/>
        <a:cs typeface="+mn-cs"/>
      </a:defRPr>
    </a:lvl6pPr>
    <a:lvl7pPr marL="2743200" algn="l" defTabSz="914400" rtl="0" eaLnBrk="1" latinLnBrk="0" hangingPunct="1">
      <a:defRPr sz="3200" kern="1200">
        <a:solidFill>
          <a:srgbClr val="FF9933"/>
        </a:solidFill>
        <a:latin typeface="Arial" panose="020B0604020202020204" pitchFamily="34" charset="0"/>
        <a:ea typeface="+mn-ea"/>
        <a:cs typeface="+mn-cs"/>
      </a:defRPr>
    </a:lvl7pPr>
    <a:lvl8pPr marL="3200400" algn="l" defTabSz="914400" rtl="0" eaLnBrk="1" latinLnBrk="0" hangingPunct="1">
      <a:defRPr sz="3200" kern="1200">
        <a:solidFill>
          <a:srgbClr val="FF9933"/>
        </a:solidFill>
        <a:latin typeface="Arial" panose="020B0604020202020204" pitchFamily="34" charset="0"/>
        <a:ea typeface="+mn-ea"/>
        <a:cs typeface="+mn-cs"/>
      </a:defRPr>
    </a:lvl8pPr>
    <a:lvl9pPr marL="3657600" algn="l" defTabSz="914400" rtl="0" eaLnBrk="1" latinLnBrk="0" hangingPunct="1">
      <a:defRPr sz="3200" kern="1200">
        <a:solidFill>
          <a:srgbClr val="FF9933"/>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097" autoAdjust="0"/>
  </p:normalViewPr>
  <p:slideViewPr>
    <p:cSldViewPr>
      <p:cViewPr varScale="1">
        <p:scale>
          <a:sx n="68" d="100"/>
          <a:sy n="68" d="100"/>
        </p:scale>
        <p:origin x="1882"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US"/>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6A28A905-B46D-4419-BA4E-425EE7F41A63}" type="datetimeFigureOut">
              <a:rPr lang="en-US"/>
              <a:pPr>
                <a:defRPr/>
              </a:pPr>
              <a:t>10/8/2020</a:t>
            </a:fld>
            <a:endParaRPr lang="en-US"/>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noProof="0" smtClean="0"/>
              <a:t>Kliknutím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endParaRPr lang="en-US" noProof="0" smtClean="0"/>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US"/>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72AD2870-0752-4F47-A2A9-1AC3C2626BF6}" type="slidenum">
              <a:rPr lang="en-US"/>
              <a:pPr>
                <a:defRPr/>
              </a:pPr>
              <a:t>‹#›</a:t>
            </a:fld>
            <a:endParaRPr lang="en-US"/>
          </a:p>
        </p:txBody>
      </p:sp>
    </p:spTree>
    <p:extLst>
      <p:ext uri="{BB962C8B-B14F-4D97-AF65-F5344CB8AC3E}">
        <p14:creationId xmlns:p14="http://schemas.microsoft.com/office/powerpoint/2010/main" val="18824431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www.investopedia.com/terms/d/demographics.asp"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washingtonpost.com/world/the_americas/pena-nieto-sworn-in-as-mexicos-president-vows-big-change/2012/12/01/4dcc72bc-3c00-11e2-9258-ac7c78d5c680_story.html" TargetMode="External"/><Relationship Id="rId2" Type="http://schemas.openxmlformats.org/officeDocument/2006/relationships/slide" Target="../slides/slide11.xml"/><Relationship Id="rId1" Type="http://schemas.openxmlformats.org/officeDocument/2006/relationships/notesMaster" Target="../notesMasters/notesMaster1.xml"/><Relationship Id="rId5" Type="http://schemas.openxmlformats.org/officeDocument/2006/relationships/hyperlink" Target="http://offshoregroup.com/2014/12/03/the-benefits-of-setting-up-a-maquiladora-in-mexico/" TargetMode="External"/><Relationship Id="rId4" Type="http://schemas.openxmlformats.org/officeDocument/2006/relationships/hyperlink" Target="https://www.thebalance.com/export-processing-zones-epz-2221273"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Examples</a:t>
            </a:r>
            <a:endParaRPr lang="en-US" dirty="0"/>
          </a:p>
        </p:txBody>
      </p:sp>
      <p:sp>
        <p:nvSpPr>
          <p:cNvPr id="4" name="Zástupný symbol pro číslo snímku 3"/>
          <p:cNvSpPr>
            <a:spLocks noGrp="1"/>
          </p:cNvSpPr>
          <p:nvPr>
            <p:ph type="sldNum" sz="quarter" idx="10"/>
          </p:nvPr>
        </p:nvSpPr>
        <p:spPr/>
        <p:txBody>
          <a:bodyPr/>
          <a:lstStyle/>
          <a:p>
            <a:pPr>
              <a:defRPr/>
            </a:pPr>
            <a:fld id="{72AD2870-0752-4F47-A2A9-1AC3C2626BF6}" type="slidenum">
              <a:rPr lang="en-US" smtClean="0"/>
              <a:pPr>
                <a:defRPr/>
              </a:pPr>
              <a:t>3</a:t>
            </a:fld>
            <a:endParaRPr lang="en-US"/>
          </a:p>
        </p:txBody>
      </p:sp>
    </p:spTree>
    <p:extLst>
      <p:ext uri="{BB962C8B-B14F-4D97-AF65-F5344CB8AC3E}">
        <p14:creationId xmlns:p14="http://schemas.microsoft.com/office/powerpoint/2010/main" val="5309416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smtClean="0">
                <a:solidFill>
                  <a:schemeClr val="bg1"/>
                </a:solidFill>
              </a:rPr>
              <a:t>rendering obsolete the old dividing lines – East-West, North-South, developed-undeveloped, aligned-nonaligned – that had helped define the international order for half a century</a:t>
            </a:r>
          </a:p>
          <a:p>
            <a:endParaRPr lang="en-US" dirty="0"/>
          </a:p>
        </p:txBody>
      </p:sp>
      <p:sp>
        <p:nvSpPr>
          <p:cNvPr id="4" name="Zástupný symbol pro číslo snímku 3"/>
          <p:cNvSpPr>
            <a:spLocks noGrp="1"/>
          </p:cNvSpPr>
          <p:nvPr>
            <p:ph type="sldNum" sz="quarter" idx="10"/>
          </p:nvPr>
        </p:nvSpPr>
        <p:spPr/>
        <p:txBody>
          <a:bodyPr/>
          <a:lstStyle/>
          <a:p>
            <a:pPr>
              <a:defRPr/>
            </a:pPr>
            <a:fld id="{72AD2870-0752-4F47-A2A9-1AC3C2626BF6}" type="slidenum">
              <a:rPr lang="en-US" smtClean="0"/>
              <a:pPr>
                <a:defRPr/>
              </a:pPr>
              <a:t>25</a:t>
            </a:fld>
            <a:endParaRPr lang="en-US"/>
          </a:p>
        </p:txBody>
      </p:sp>
    </p:spTree>
    <p:extLst>
      <p:ext uri="{BB962C8B-B14F-4D97-AF65-F5344CB8AC3E}">
        <p14:creationId xmlns:p14="http://schemas.microsoft.com/office/powerpoint/2010/main" val="2511504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
        <p:nvSpPr>
          <p:cNvPr id="2560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3200">
                <a:solidFill>
                  <a:srgbClr val="FF9933"/>
                </a:solidFill>
                <a:latin typeface="Arial" panose="020B0604020202020204" pitchFamily="34" charset="0"/>
              </a:defRPr>
            </a:lvl1pPr>
            <a:lvl2pPr marL="742950" indent="-285750">
              <a:defRPr sz="3200">
                <a:solidFill>
                  <a:srgbClr val="FF9933"/>
                </a:solidFill>
                <a:latin typeface="Arial" panose="020B0604020202020204" pitchFamily="34" charset="0"/>
              </a:defRPr>
            </a:lvl2pPr>
            <a:lvl3pPr marL="1143000" indent="-228600">
              <a:defRPr sz="3200">
                <a:solidFill>
                  <a:srgbClr val="FF9933"/>
                </a:solidFill>
                <a:latin typeface="Arial" panose="020B0604020202020204" pitchFamily="34" charset="0"/>
              </a:defRPr>
            </a:lvl3pPr>
            <a:lvl4pPr marL="1600200" indent="-228600">
              <a:defRPr sz="3200">
                <a:solidFill>
                  <a:srgbClr val="FF9933"/>
                </a:solidFill>
                <a:latin typeface="Arial" panose="020B0604020202020204" pitchFamily="34" charset="0"/>
              </a:defRPr>
            </a:lvl4pPr>
            <a:lvl5pPr marL="2057400" indent="-228600">
              <a:defRPr sz="3200">
                <a:solidFill>
                  <a:srgbClr val="FF9933"/>
                </a:solidFill>
                <a:latin typeface="Arial" panose="020B0604020202020204" pitchFamily="34" charset="0"/>
              </a:defRPr>
            </a:lvl5pPr>
            <a:lvl6pPr marL="2514600" indent="-228600" eaLnBrk="0" fontAlgn="base" hangingPunct="0">
              <a:spcBef>
                <a:spcPct val="0"/>
              </a:spcBef>
              <a:spcAft>
                <a:spcPct val="0"/>
              </a:spcAft>
              <a:defRPr sz="3200">
                <a:solidFill>
                  <a:srgbClr val="FF9933"/>
                </a:solidFill>
                <a:latin typeface="Arial" panose="020B0604020202020204" pitchFamily="34" charset="0"/>
              </a:defRPr>
            </a:lvl6pPr>
            <a:lvl7pPr marL="2971800" indent="-228600" eaLnBrk="0" fontAlgn="base" hangingPunct="0">
              <a:spcBef>
                <a:spcPct val="0"/>
              </a:spcBef>
              <a:spcAft>
                <a:spcPct val="0"/>
              </a:spcAft>
              <a:defRPr sz="3200">
                <a:solidFill>
                  <a:srgbClr val="FF9933"/>
                </a:solidFill>
                <a:latin typeface="Arial" panose="020B0604020202020204" pitchFamily="34" charset="0"/>
              </a:defRPr>
            </a:lvl7pPr>
            <a:lvl8pPr marL="3429000" indent="-228600" eaLnBrk="0" fontAlgn="base" hangingPunct="0">
              <a:spcBef>
                <a:spcPct val="0"/>
              </a:spcBef>
              <a:spcAft>
                <a:spcPct val="0"/>
              </a:spcAft>
              <a:defRPr sz="3200">
                <a:solidFill>
                  <a:srgbClr val="FF9933"/>
                </a:solidFill>
                <a:latin typeface="Arial" panose="020B0604020202020204" pitchFamily="34" charset="0"/>
              </a:defRPr>
            </a:lvl8pPr>
            <a:lvl9pPr marL="3886200" indent="-228600" eaLnBrk="0" fontAlgn="base" hangingPunct="0">
              <a:spcBef>
                <a:spcPct val="0"/>
              </a:spcBef>
              <a:spcAft>
                <a:spcPct val="0"/>
              </a:spcAft>
              <a:defRPr sz="3200">
                <a:solidFill>
                  <a:srgbClr val="FF9933"/>
                </a:solidFill>
                <a:latin typeface="Arial" panose="020B0604020202020204" pitchFamily="34" charset="0"/>
              </a:defRPr>
            </a:lvl9pPr>
          </a:lstStyle>
          <a:p>
            <a:fld id="{C44FA3C6-73FF-4252-99E5-A37F4E6C22C1}" type="slidenum">
              <a:rPr lang="en-US" altLang="en-US" sz="1200" smtClean="0"/>
              <a:pPr/>
              <a:t>26</a:t>
            </a:fld>
            <a:endParaRPr lang="en-US" altLang="en-US" sz="1200" smtClean="0"/>
          </a:p>
        </p:txBody>
      </p:sp>
    </p:spTree>
    <p:extLst>
      <p:ext uri="{BB962C8B-B14F-4D97-AF65-F5344CB8AC3E}">
        <p14:creationId xmlns:p14="http://schemas.microsoft.com/office/powerpoint/2010/main" val="22844462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smtClean="0"/>
              <a:t> A case in point is Asia, with the occurrence </a:t>
            </a:r>
            <a:r>
              <a:rPr lang="en-US" altLang="en-US" b="1" dirty="0" smtClean="0"/>
              <a:t>of territorial conflicts</a:t>
            </a:r>
            <a:r>
              <a:rPr lang="en-US" altLang="en-US" dirty="0" smtClean="0"/>
              <a:t>, such as between India and Pakistan, </a:t>
            </a:r>
            <a:r>
              <a:rPr lang="en-US" altLang="en-US" b="1" dirty="0" smtClean="0"/>
              <a:t>nuclear proliferation</a:t>
            </a:r>
            <a:r>
              <a:rPr lang="en-US" altLang="en-US" dirty="0" smtClean="0"/>
              <a:t>, such as North Korea, and regional rivalries, such as between China and India. In contrast, pivotal states in </a:t>
            </a:r>
            <a:r>
              <a:rPr lang="en-US" altLang="en-US" dirty="0" smtClean="0">
                <a:solidFill>
                  <a:srgbClr val="FFC000"/>
                </a:solidFill>
              </a:rPr>
              <a:t>Latin America </a:t>
            </a:r>
            <a:r>
              <a:rPr lang="en-US" altLang="en-US" dirty="0" smtClean="0"/>
              <a:t>suffer less from such a wide spread of threats, but face disproportionately greater problems with </a:t>
            </a:r>
            <a:r>
              <a:rPr lang="en-US" altLang="en-US" b="1" dirty="0" smtClean="0"/>
              <a:t>drug trafficking and organized crime</a:t>
            </a:r>
            <a:r>
              <a:rPr lang="en-US" altLang="en-US" dirty="0" smtClean="0"/>
              <a:t>. A major problem for pivotal states in Africa is territorial conflicts/disputes and the fall-out of ‘</a:t>
            </a:r>
            <a:r>
              <a:rPr lang="en-US" altLang="en-US" b="1" dirty="0" smtClean="0"/>
              <a:t>failed states’.</a:t>
            </a:r>
          </a:p>
        </p:txBody>
      </p:sp>
      <p:sp>
        <p:nvSpPr>
          <p:cNvPr id="27652"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3200">
                <a:solidFill>
                  <a:srgbClr val="FF9933"/>
                </a:solidFill>
                <a:latin typeface="Arial" panose="020B0604020202020204" pitchFamily="34" charset="0"/>
              </a:defRPr>
            </a:lvl1pPr>
            <a:lvl2pPr marL="742950" indent="-285750">
              <a:defRPr sz="3200">
                <a:solidFill>
                  <a:srgbClr val="FF9933"/>
                </a:solidFill>
                <a:latin typeface="Arial" panose="020B0604020202020204" pitchFamily="34" charset="0"/>
              </a:defRPr>
            </a:lvl2pPr>
            <a:lvl3pPr marL="1143000" indent="-228600">
              <a:defRPr sz="3200">
                <a:solidFill>
                  <a:srgbClr val="FF9933"/>
                </a:solidFill>
                <a:latin typeface="Arial" panose="020B0604020202020204" pitchFamily="34" charset="0"/>
              </a:defRPr>
            </a:lvl3pPr>
            <a:lvl4pPr marL="1600200" indent="-228600">
              <a:defRPr sz="3200">
                <a:solidFill>
                  <a:srgbClr val="FF9933"/>
                </a:solidFill>
                <a:latin typeface="Arial" panose="020B0604020202020204" pitchFamily="34" charset="0"/>
              </a:defRPr>
            </a:lvl4pPr>
            <a:lvl5pPr marL="2057400" indent="-228600">
              <a:defRPr sz="3200">
                <a:solidFill>
                  <a:srgbClr val="FF9933"/>
                </a:solidFill>
                <a:latin typeface="Arial" panose="020B0604020202020204" pitchFamily="34" charset="0"/>
              </a:defRPr>
            </a:lvl5pPr>
            <a:lvl6pPr marL="2514600" indent="-228600" eaLnBrk="0" fontAlgn="base" hangingPunct="0">
              <a:spcBef>
                <a:spcPct val="0"/>
              </a:spcBef>
              <a:spcAft>
                <a:spcPct val="0"/>
              </a:spcAft>
              <a:defRPr sz="3200">
                <a:solidFill>
                  <a:srgbClr val="FF9933"/>
                </a:solidFill>
                <a:latin typeface="Arial" panose="020B0604020202020204" pitchFamily="34" charset="0"/>
              </a:defRPr>
            </a:lvl6pPr>
            <a:lvl7pPr marL="2971800" indent="-228600" eaLnBrk="0" fontAlgn="base" hangingPunct="0">
              <a:spcBef>
                <a:spcPct val="0"/>
              </a:spcBef>
              <a:spcAft>
                <a:spcPct val="0"/>
              </a:spcAft>
              <a:defRPr sz="3200">
                <a:solidFill>
                  <a:srgbClr val="FF9933"/>
                </a:solidFill>
                <a:latin typeface="Arial" panose="020B0604020202020204" pitchFamily="34" charset="0"/>
              </a:defRPr>
            </a:lvl7pPr>
            <a:lvl8pPr marL="3429000" indent="-228600" eaLnBrk="0" fontAlgn="base" hangingPunct="0">
              <a:spcBef>
                <a:spcPct val="0"/>
              </a:spcBef>
              <a:spcAft>
                <a:spcPct val="0"/>
              </a:spcAft>
              <a:defRPr sz="3200">
                <a:solidFill>
                  <a:srgbClr val="FF9933"/>
                </a:solidFill>
                <a:latin typeface="Arial" panose="020B0604020202020204" pitchFamily="34" charset="0"/>
              </a:defRPr>
            </a:lvl8pPr>
            <a:lvl9pPr marL="3886200" indent="-228600" eaLnBrk="0" fontAlgn="base" hangingPunct="0">
              <a:spcBef>
                <a:spcPct val="0"/>
              </a:spcBef>
              <a:spcAft>
                <a:spcPct val="0"/>
              </a:spcAft>
              <a:defRPr sz="3200">
                <a:solidFill>
                  <a:srgbClr val="FF9933"/>
                </a:solidFill>
                <a:latin typeface="Arial" panose="020B0604020202020204" pitchFamily="34" charset="0"/>
              </a:defRPr>
            </a:lvl9pPr>
          </a:lstStyle>
          <a:p>
            <a:fld id="{2EF4F181-0F38-4A90-922B-CCF7A0923E51}" type="slidenum">
              <a:rPr lang="en-US" altLang="en-US" sz="1200" smtClean="0"/>
              <a:pPr/>
              <a:t>27</a:t>
            </a:fld>
            <a:endParaRPr lang="en-US" altLang="en-US" sz="1200" smtClean="0"/>
          </a:p>
        </p:txBody>
      </p:sp>
    </p:spTree>
    <p:extLst>
      <p:ext uri="{BB962C8B-B14F-4D97-AF65-F5344CB8AC3E}">
        <p14:creationId xmlns:p14="http://schemas.microsoft.com/office/powerpoint/2010/main" val="37784280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cs-CZ" altLang="en-US" dirty="0" err="1" smtClean="0"/>
              <a:t>Brazil</a:t>
            </a:r>
            <a:r>
              <a:rPr lang="cs-CZ" altLang="en-US" dirty="0" smtClean="0"/>
              <a:t>, </a:t>
            </a:r>
            <a:r>
              <a:rPr lang="cs-CZ" altLang="en-US" dirty="0" err="1" smtClean="0"/>
              <a:t>Russia</a:t>
            </a:r>
            <a:r>
              <a:rPr lang="cs-CZ" altLang="en-US" dirty="0" smtClean="0"/>
              <a:t>, India, </a:t>
            </a:r>
            <a:r>
              <a:rPr lang="cs-CZ" altLang="en-US" dirty="0" err="1" smtClean="0"/>
              <a:t>China</a:t>
            </a:r>
            <a:r>
              <a:rPr lang="cs-CZ" altLang="en-US" dirty="0" smtClean="0"/>
              <a:t>, </a:t>
            </a:r>
            <a:r>
              <a:rPr lang="cs-CZ" altLang="en-US" dirty="0" err="1" smtClean="0"/>
              <a:t>South</a:t>
            </a:r>
            <a:r>
              <a:rPr lang="cs-CZ" altLang="en-US" dirty="0" smtClean="0"/>
              <a:t> </a:t>
            </a:r>
            <a:r>
              <a:rPr lang="cs-CZ" altLang="en-US" dirty="0" err="1" smtClean="0"/>
              <a:t>Africa</a:t>
            </a:r>
            <a:r>
              <a:rPr lang="cs-CZ" altLang="en-US" dirty="0" smtClean="0"/>
              <a:t> (</a:t>
            </a:r>
            <a:r>
              <a:rPr lang="en-US" altLang="en-US" dirty="0" smtClean="0">
                <a:solidFill>
                  <a:schemeClr val="bg1"/>
                </a:solidFill>
              </a:rPr>
              <a:t>makes up 43% of the world’s population, accounts for 17% of global trade and spends $240 billion on </a:t>
            </a:r>
            <a:r>
              <a:rPr lang="en-US" altLang="en-US" dirty="0" err="1" smtClean="0">
                <a:solidFill>
                  <a:schemeClr val="bg1"/>
                </a:solidFill>
              </a:rPr>
              <a:t>defence</a:t>
            </a:r>
            <a:r>
              <a:rPr lang="en-US" altLang="en-US" dirty="0" smtClean="0">
                <a:solidFill>
                  <a:schemeClr val="bg1"/>
                </a:solidFill>
              </a:rPr>
              <a:t>; comparative </a:t>
            </a:r>
            <a:r>
              <a:rPr lang="en-US" altLang="en-US" dirty="0" err="1" smtClean="0">
                <a:solidFill>
                  <a:schemeClr val="bg1"/>
                </a:solidFill>
              </a:rPr>
              <a:t>defence</a:t>
            </a:r>
            <a:r>
              <a:rPr lang="en-US" altLang="en-US" dirty="0" smtClean="0">
                <a:solidFill>
                  <a:schemeClr val="bg1"/>
                </a:solidFill>
              </a:rPr>
              <a:t> budgets for the EU and the US are respectively $250 billion and $664 billion (Gross, 2013:2). Two of these countries are also permanent members of the United Nations Security council (UNSC). The other grouping is MINT- Mexico, Indonesia, Nigeria and Turkey.</a:t>
            </a:r>
            <a:r>
              <a:rPr lang="cs-CZ" altLang="en-US" dirty="0" smtClean="0">
                <a:solidFill>
                  <a:schemeClr val="bg1"/>
                </a:solidFill>
              </a:rPr>
              <a:t> </a:t>
            </a:r>
          </a:p>
          <a:p>
            <a:r>
              <a:rPr lang="en-US" altLang="en-US" dirty="0" smtClean="0">
                <a:solidFill>
                  <a:schemeClr val="bg1"/>
                </a:solidFill>
              </a:rPr>
              <a:t>With few exceptions the eleven pivotal states suffer from domestic instability, such as drug trafficking and </a:t>
            </a:r>
            <a:r>
              <a:rPr lang="en-US" altLang="en-US" dirty="0" err="1" smtClean="0">
                <a:solidFill>
                  <a:schemeClr val="bg1"/>
                </a:solidFill>
              </a:rPr>
              <a:t>organised</a:t>
            </a:r>
            <a:r>
              <a:rPr lang="en-US" altLang="en-US" dirty="0" smtClean="0">
                <a:solidFill>
                  <a:schemeClr val="bg1"/>
                </a:solidFill>
              </a:rPr>
              <a:t> crime (e.g., Mexico), or religious and ethnic tensions/disputes (China, Egypt. Nigeria, Russia, Turkey) or high levels of inequality (e.g., Brazil, India and South Africa). This is often linked with low levels of political (democratic) development. </a:t>
            </a:r>
            <a:r>
              <a:rPr lang="en-US" sz="1200" b="0" i="0" kern="1200" dirty="0" smtClean="0">
                <a:solidFill>
                  <a:schemeClr val="tx1"/>
                </a:solidFill>
                <a:effectLst/>
                <a:latin typeface="+mn-lt"/>
                <a:ea typeface="+mn-ea"/>
                <a:cs typeface="+mn-cs"/>
              </a:rPr>
              <a:t>The MINTs have been grouped together because of their large populations, favorable </a:t>
            </a:r>
            <a:r>
              <a:rPr lang="en-US" sz="1200" b="0" i="0" u="none" strike="noStrike" kern="1200" dirty="0" smtClean="0">
                <a:solidFill>
                  <a:schemeClr val="tx1"/>
                </a:solidFill>
                <a:effectLst/>
                <a:latin typeface="+mn-lt"/>
                <a:ea typeface="+mn-ea"/>
                <a:cs typeface="+mn-cs"/>
                <a:hlinkClick r:id="rId3"/>
              </a:rPr>
              <a:t>demographics</a:t>
            </a:r>
            <a:r>
              <a:rPr lang="en-US" sz="1200" b="0" i="0" kern="1200" dirty="0" smtClean="0">
                <a:solidFill>
                  <a:schemeClr val="tx1"/>
                </a:solidFill>
                <a:effectLst/>
                <a:latin typeface="+mn-lt"/>
                <a:ea typeface="+mn-ea"/>
                <a:cs typeface="+mn-cs"/>
              </a:rPr>
              <a:t> and emerging economies. The MINTs have smaller economies than the BRICs—Brazil, Russia, India and China, a group of emerging-market economies that enjoyed strong growth for a number of years—but as the BRICs’ growth slowed (with the exception of China), investors turned their attention to MINTs, which analysts expected to be the next big thing.</a:t>
            </a:r>
          </a:p>
          <a:p>
            <a:r>
              <a:rPr lang="en-US" sz="1200" b="0" i="0" kern="1200" dirty="0" smtClean="0">
                <a:solidFill>
                  <a:schemeClr val="tx1"/>
                </a:solidFill>
                <a:effectLst/>
                <a:latin typeface="+mn-lt"/>
                <a:ea typeface="+mn-ea"/>
                <a:cs typeface="+mn-cs"/>
              </a:rPr>
              <a:t>BREAKING DOWN 'MINTs (Mexico, Indonesia, Nigeria, Turkey)'</a:t>
            </a:r>
          </a:p>
          <a:p>
            <a:r>
              <a:rPr lang="en-US" sz="1200" b="0" i="0" kern="1200" dirty="0" smtClean="0">
                <a:solidFill>
                  <a:schemeClr val="tx1"/>
                </a:solidFill>
                <a:effectLst/>
                <a:latin typeface="+mn-lt"/>
                <a:ea typeface="+mn-ea"/>
                <a:cs typeface="+mn-cs"/>
              </a:rPr>
              <a:t>Despite their prospects for becoming part of the top 10 global economies by 2050, MINTS are far from a surefire investment. These countries are still troubled by corruption and political instability, and may have experienced significant problems in the not-so-distant past.</a:t>
            </a:r>
          </a:p>
          <a:p>
            <a:r>
              <a:rPr lang="en-US" sz="1200" b="0" i="0" kern="1200" dirty="0" smtClean="0">
                <a:solidFill>
                  <a:schemeClr val="tx1"/>
                </a:solidFill>
                <a:effectLst/>
                <a:latin typeface="+mn-lt"/>
                <a:ea typeface="+mn-ea"/>
                <a:cs typeface="+mn-cs"/>
              </a:rPr>
              <a:t/>
            </a:r>
            <a:br>
              <a:rPr lang="en-US" sz="1200" b="0" i="0" kern="1200" dirty="0" smtClean="0">
                <a:solidFill>
                  <a:schemeClr val="tx1"/>
                </a:solidFill>
                <a:effectLst/>
                <a:latin typeface="+mn-lt"/>
                <a:ea typeface="+mn-ea"/>
                <a:cs typeface="+mn-cs"/>
              </a:rPr>
            </a:br>
            <a:endParaRPr lang="en-US" altLang="en-US" dirty="0" smtClean="0"/>
          </a:p>
        </p:txBody>
      </p:sp>
      <p:sp>
        <p:nvSpPr>
          <p:cNvPr id="23556"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3200">
                <a:solidFill>
                  <a:srgbClr val="FF9933"/>
                </a:solidFill>
                <a:latin typeface="Arial" panose="020B0604020202020204" pitchFamily="34" charset="0"/>
              </a:defRPr>
            </a:lvl1pPr>
            <a:lvl2pPr marL="742950" indent="-285750">
              <a:defRPr sz="3200">
                <a:solidFill>
                  <a:srgbClr val="FF9933"/>
                </a:solidFill>
                <a:latin typeface="Arial" panose="020B0604020202020204" pitchFamily="34" charset="0"/>
              </a:defRPr>
            </a:lvl2pPr>
            <a:lvl3pPr marL="1143000" indent="-228600">
              <a:defRPr sz="3200">
                <a:solidFill>
                  <a:srgbClr val="FF9933"/>
                </a:solidFill>
                <a:latin typeface="Arial" panose="020B0604020202020204" pitchFamily="34" charset="0"/>
              </a:defRPr>
            </a:lvl3pPr>
            <a:lvl4pPr marL="1600200" indent="-228600">
              <a:defRPr sz="3200">
                <a:solidFill>
                  <a:srgbClr val="FF9933"/>
                </a:solidFill>
                <a:latin typeface="Arial" panose="020B0604020202020204" pitchFamily="34" charset="0"/>
              </a:defRPr>
            </a:lvl4pPr>
            <a:lvl5pPr marL="2057400" indent="-228600">
              <a:defRPr sz="3200">
                <a:solidFill>
                  <a:srgbClr val="FF9933"/>
                </a:solidFill>
                <a:latin typeface="Arial" panose="020B0604020202020204" pitchFamily="34" charset="0"/>
              </a:defRPr>
            </a:lvl5pPr>
            <a:lvl6pPr marL="2514600" indent="-228600" eaLnBrk="0" fontAlgn="base" hangingPunct="0">
              <a:spcBef>
                <a:spcPct val="0"/>
              </a:spcBef>
              <a:spcAft>
                <a:spcPct val="0"/>
              </a:spcAft>
              <a:defRPr sz="3200">
                <a:solidFill>
                  <a:srgbClr val="FF9933"/>
                </a:solidFill>
                <a:latin typeface="Arial" panose="020B0604020202020204" pitchFamily="34" charset="0"/>
              </a:defRPr>
            </a:lvl6pPr>
            <a:lvl7pPr marL="2971800" indent="-228600" eaLnBrk="0" fontAlgn="base" hangingPunct="0">
              <a:spcBef>
                <a:spcPct val="0"/>
              </a:spcBef>
              <a:spcAft>
                <a:spcPct val="0"/>
              </a:spcAft>
              <a:defRPr sz="3200">
                <a:solidFill>
                  <a:srgbClr val="FF9933"/>
                </a:solidFill>
                <a:latin typeface="Arial" panose="020B0604020202020204" pitchFamily="34" charset="0"/>
              </a:defRPr>
            </a:lvl7pPr>
            <a:lvl8pPr marL="3429000" indent="-228600" eaLnBrk="0" fontAlgn="base" hangingPunct="0">
              <a:spcBef>
                <a:spcPct val="0"/>
              </a:spcBef>
              <a:spcAft>
                <a:spcPct val="0"/>
              </a:spcAft>
              <a:defRPr sz="3200">
                <a:solidFill>
                  <a:srgbClr val="FF9933"/>
                </a:solidFill>
                <a:latin typeface="Arial" panose="020B0604020202020204" pitchFamily="34" charset="0"/>
              </a:defRPr>
            </a:lvl8pPr>
            <a:lvl9pPr marL="3886200" indent="-228600" eaLnBrk="0" fontAlgn="base" hangingPunct="0">
              <a:spcBef>
                <a:spcPct val="0"/>
              </a:spcBef>
              <a:spcAft>
                <a:spcPct val="0"/>
              </a:spcAft>
              <a:defRPr sz="3200">
                <a:solidFill>
                  <a:srgbClr val="FF9933"/>
                </a:solidFill>
                <a:latin typeface="Arial" panose="020B0604020202020204" pitchFamily="34" charset="0"/>
              </a:defRPr>
            </a:lvl9pPr>
          </a:lstStyle>
          <a:p>
            <a:fld id="{29270C39-0B10-45EF-BE54-E1536FE0E540}" type="slidenum">
              <a:rPr lang="en-US" altLang="en-US" sz="1200" smtClean="0"/>
              <a:pPr/>
              <a:t>28</a:t>
            </a:fld>
            <a:endParaRPr lang="en-US" altLang="en-US" sz="1200" smtClean="0"/>
          </a:p>
        </p:txBody>
      </p:sp>
    </p:spTree>
    <p:extLst>
      <p:ext uri="{BB962C8B-B14F-4D97-AF65-F5344CB8AC3E}">
        <p14:creationId xmlns:p14="http://schemas.microsoft.com/office/powerpoint/2010/main" val="2910981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smtClean="0"/>
              <a:t>The old security paradigm, born of a bipolar military standoff between two superpowers, is no longer valid</a:t>
            </a:r>
            <a:endParaRPr lang="cs-CZ" dirty="0" smtClean="0"/>
          </a:p>
          <a:p>
            <a:r>
              <a:rPr lang="en-US" dirty="0" smtClean="0"/>
              <a:t>But the attacks of 9/11 had a profound psychological effect on a country that had not been attacked on its home territory since the war of 1812</a:t>
            </a:r>
            <a:endParaRPr lang="cs-CZ" dirty="0" smtClean="0"/>
          </a:p>
          <a:p>
            <a:r>
              <a:rPr lang="en-US" dirty="0" smtClean="0"/>
              <a:t>In the first days of his administration, President Obama set a date for the withdrawal of US combat forces from Iraq, ordered the closure of the prison camp at Guantánamo Bay within a year, declared the end of the US’s use of torture, pledged US leadership in addressing climate change, and set as a goal a world without nuclear weapons.</a:t>
            </a:r>
            <a:r>
              <a:rPr lang="cs-CZ" dirty="0" smtClean="0"/>
              <a:t> </a:t>
            </a:r>
            <a:r>
              <a:rPr lang="en-US" dirty="0" smtClean="0"/>
              <a:t>The ambition of the agenda was tempered by the reality of overstretched capacities, </a:t>
            </a:r>
            <a:endParaRPr lang="en-US" dirty="0"/>
          </a:p>
        </p:txBody>
      </p:sp>
      <p:sp>
        <p:nvSpPr>
          <p:cNvPr id="4" name="Zástupný symbol pro číslo snímku 3"/>
          <p:cNvSpPr>
            <a:spLocks noGrp="1"/>
          </p:cNvSpPr>
          <p:nvPr>
            <p:ph type="sldNum" sz="quarter" idx="10"/>
          </p:nvPr>
        </p:nvSpPr>
        <p:spPr/>
        <p:txBody>
          <a:bodyPr/>
          <a:lstStyle/>
          <a:p>
            <a:pPr>
              <a:defRPr/>
            </a:pPr>
            <a:fld id="{72AD2870-0752-4F47-A2A9-1AC3C2626BF6}" type="slidenum">
              <a:rPr lang="en-US" smtClean="0"/>
              <a:pPr>
                <a:defRPr/>
              </a:pPr>
              <a:t>30</a:t>
            </a:fld>
            <a:endParaRPr lang="en-US"/>
          </a:p>
        </p:txBody>
      </p:sp>
    </p:spTree>
    <p:extLst>
      <p:ext uri="{BB962C8B-B14F-4D97-AF65-F5344CB8AC3E}">
        <p14:creationId xmlns:p14="http://schemas.microsoft.com/office/powerpoint/2010/main" val="23256443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pPr>
              <a:defRPr/>
            </a:pPr>
            <a:fld id="{72AD2870-0752-4F47-A2A9-1AC3C2626BF6}" type="slidenum">
              <a:rPr lang="en-US" smtClean="0"/>
              <a:pPr>
                <a:defRPr/>
              </a:pPr>
              <a:t>32</a:t>
            </a:fld>
            <a:endParaRPr lang="en-US"/>
          </a:p>
        </p:txBody>
      </p:sp>
    </p:spTree>
    <p:extLst>
      <p:ext uri="{BB962C8B-B14F-4D97-AF65-F5344CB8AC3E}">
        <p14:creationId xmlns:p14="http://schemas.microsoft.com/office/powerpoint/2010/main" val="7147049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On </a:t>
            </a:r>
            <a:r>
              <a:rPr lang="cs-CZ" dirty="0" err="1" smtClean="0"/>
              <a:t>the</a:t>
            </a:r>
            <a:r>
              <a:rPr lang="cs-CZ" dirty="0" smtClean="0"/>
              <a:t> </a:t>
            </a:r>
            <a:r>
              <a:rPr lang="cs-CZ" dirty="0" err="1" smtClean="0"/>
              <a:t>margin</a:t>
            </a:r>
            <a:r>
              <a:rPr lang="cs-CZ" dirty="0" smtClean="0"/>
              <a:t>: </a:t>
            </a:r>
            <a:r>
              <a:rPr lang="cs-CZ" dirty="0" err="1" smtClean="0"/>
              <a:t>Exception</a:t>
            </a:r>
            <a:r>
              <a:rPr lang="cs-CZ" dirty="0" smtClean="0"/>
              <a:t> </a:t>
            </a:r>
            <a:r>
              <a:rPr lang="cs-CZ" dirty="0" err="1" smtClean="0"/>
              <a:t>cuban</a:t>
            </a:r>
            <a:r>
              <a:rPr lang="cs-CZ" baseline="0" dirty="0" smtClean="0"/>
              <a:t> </a:t>
            </a:r>
            <a:r>
              <a:rPr lang="cs-CZ" baseline="0" dirty="0" err="1" smtClean="0"/>
              <a:t>missile</a:t>
            </a:r>
            <a:r>
              <a:rPr lang="cs-CZ" baseline="0" dirty="0" smtClean="0"/>
              <a:t> </a:t>
            </a:r>
            <a:r>
              <a:rPr lang="cs-CZ" baseline="0" dirty="0" err="1" smtClean="0"/>
              <a:t>crisis</a:t>
            </a:r>
            <a:endParaRPr lang="cs-CZ" baseline="0" dirty="0" smtClean="0"/>
          </a:p>
          <a:p>
            <a:r>
              <a:rPr lang="cs-CZ" baseline="0" dirty="0" smtClean="0"/>
              <a:t>Precedent – </a:t>
            </a:r>
            <a:r>
              <a:rPr lang="cs-CZ" baseline="0" dirty="0" err="1" smtClean="0"/>
              <a:t>brazil</a:t>
            </a:r>
            <a:r>
              <a:rPr lang="cs-CZ" baseline="0" dirty="0" smtClean="0"/>
              <a:t> </a:t>
            </a:r>
            <a:r>
              <a:rPr lang="cs-CZ" baseline="0" dirty="0" err="1" smtClean="0"/>
              <a:t>left</a:t>
            </a:r>
            <a:r>
              <a:rPr lang="cs-CZ" baseline="0" dirty="0" smtClean="0"/>
              <a:t> in 1926 </a:t>
            </a:r>
            <a:r>
              <a:rPr lang="cs-CZ" baseline="0" dirty="0" err="1" smtClean="0"/>
              <a:t>league</a:t>
            </a:r>
            <a:r>
              <a:rPr lang="cs-CZ" baseline="0" dirty="0" smtClean="0"/>
              <a:t> </a:t>
            </a:r>
            <a:r>
              <a:rPr lang="cs-CZ" baseline="0" dirty="0" err="1" smtClean="0"/>
              <a:t>of</a:t>
            </a:r>
            <a:r>
              <a:rPr lang="cs-CZ" baseline="0" dirty="0" smtClean="0"/>
              <a:t> </a:t>
            </a:r>
            <a:r>
              <a:rPr lang="cs-CZ" baseline="0" dirty="0" err="1" smtClean="0"/>
              <a:t>nations</a:t>
            </a:r>
            <a:r>
              <a:rPr lang="cs-CZ" baseline="0" dirty="0" smtClean="0"/>
              <a:t> as </a:t>
            </a:r>
            <a:r>
              <a:rPr lang="cs-CZ" baseline="0" dirty="0" err="1" smtClean="0"/>
              <a:t>it</a:t>
            </a:r>
            <a:r>
              <a:rPr lang="cs-CZ" baseline="0" dirty="0" smtClean="0"/>
              <a:t> </a:t>
            </a:r>
            <a:r>
              <a:rPr lang="cs-CZ" baseline="0" dirty="0" err="1" smtClean="0"/>
              <a:t>did</a:t>
            </a:r>
            <a:r>
              <a:rPr lang="cs-CZ" baseline="0" dirty="0" smtClean="0"/>
              <a:t> not </a:t>
            </a:r>
            <a:r>
              <a:rPr lang="cs-CZ" baseline="0" dirty="0" err="1" smtClean="0"/>
              <a:t>get</a:t>
            </a:r>
            <a:r>
              <a:rPr lang="cs-CZ" baseline="0" dirty="0" smtClean="0"/>
              <a:t> </a:t>
            </a:r>
            <a:r>
              <a:rPr lang="cs-CZ" baseline="0" dirty="0" err="1" smtClean="0"/>
              <a:t>the</a:t>
            </a:r>
            <a:r>
              <a:rPr lang="cs-CZ" baseline="0" dirty="0" smtClean="0"/>
              <a:t> permanent </a:t>
            </a:r>
            <a:r>
              <a:rPr lang="cs-CZ" baseline="0" dirty="0" err="1" smtClean="0"/>
              <a:t>membership</a:t>
            </a:r>
            <a:r>
              <a:rPr lang="cs-CZ" baseline="0" dirty="0" smtClean="0"/>
              <a:t> in </a:t>
            </a:r>
            <a:r>
              <a:rPr lang="cs-CZ" baseline="0" dirty="0" err="1" smtClean="0"/>
              <a:t>council</a:t>
            </a:r>
            <a:endParaRPr lang="cs-CZ" baseline="0" dirty="0" smtClean="0"/>
          </a:p>
          <a:p>
            <a:endParaRPr lang="en-US" dirty="0"/>
          </a:p>
        </p:txBody>
      </p:sp>
      <p:sp>
        <p:nvSpPr>
          <p:cNvPr id="4" name="Zástupný symbol pro číslo snímku 3"/>
          <p:cNvSpPr>
            <a:spLocks noGrp="1"/>
          </p:cNvSpPr>
          <p:nvPr>
            <p:ph type="sldNum" sz="quarter" idx="10"/>
          </p:nvPr>
        </p:nvSpPr>
        <p:spPr/>
        <p:txBody>
          <a:bodyPr/>
          <a:lstStyle/>
          <a:p>
            <a:pPr>
              <a:defRPr/>
            </a:pPr>
            <a:fld id="{72AD2870-0752-4F47-A2A9-1AC3C2626BF6}" type="slidenum">
              <a:rPr lang="en-US" smtClean="0"/>
              <a:pPr>
                <a:defRPr/>
              </a:pPr>
              <a:t>36</a:t>
            </a:fld>
            <a:endParaRPr lang="en-US"/>
          </a:p>
        </p:txBody>
      </p:sp>
    </p:spTree>
    <p:extLst>
      <p:ext uri="{BB962C8B-B14F-4D97-AF65-F5344CB8AC3E}">
        <p14:creationId xmlns:p14="http://schemas.microsoft.com/office/powerpoint/2010/main" val="38522309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Ministers</a:t>
            </a:r>
            <a:r>
              <a:rPr lang="cs-CZ" dirty="0" smtClean="0"/>
              <a:t> </a:t>
            </a:r>
            <a:r>
              <a:rPr lang="cs-CZ" dirty="0" err="1" smtClean="0"/>
              <a:t>of</a:t>
            </a:r>
            <a:r>
              <a:rPr lang="cs-CZ" dirty="0" smtClean="0"/>
              <a:t> </a:t>
            </a:r>
            <a:r>
              <a:rPr lang="cs-CZ" dirty="0" err="1" smtClean="0"/>
              <a:t>defence</a:t>
            </a:r>
            <a:r>
              <a:rPr lang="cs-CZ" dirty="0" smtClean="0"/>
              <a:t> </a:t>
            </a:r>
            <a:r>
              <a:rPr lang="cs-CZ" dirty="0" err="1" smtClean="0"/>
              <a:t>of</a:t>
            </a:r>
            <a:r>
              <a:rPr lang="cs-CZ" dirty="0" smtClean="0"/>
              <a:t> </a:t>
            </a:r>
            <a:r>
              <a:rPr lang="cs-CZ" dirty="0" err="1" smtClean="0"/>
              <a:t>all</a:t>
            </a:r>
            <a:r>
              <a:rPr lang="cs-CZ" dirty="0" smtClean="0"/>
              <a:t> 12 </a:t>
            </a:r>
            <a:r>
              <a:rPr lang="cs-CZ" dirty="0" err="1" smtClean="0"/>
              <a:t>unasur</a:t>
            </a:r>
            <a:r>
              <a:rPr lang="cs-CZ" dirty="0" smtClean="0"/>
              <a:t> </a:t>
            </a:r>
            <a:r>
              <a:rPr lang="cs-CZ" dirty="0" err="1" smtClean="0"/>
              <a:t>members</a:t>
            </a:r>
            <a:r>
              <a:rPr lang="cs-CZ" dirty="0" smtClean="0"/>
              <a:t> met in </a:t>
            </a:r>
            <a:r>
              <a:rPr lang="cs-CZ" dirty="0" err="1" smtClean="0"/>
              <a:t>santiago</a:t>
            </a:r>
            <a:r>
              <a:rPr lang="cs-CZ" dirty="0" smtClean="0"/>
              <a:t> de </a:t>
            </a:r>
            <a:r>
              <a:rPr lang="cs-CZ" dirty="0" err="1" smtClean="0"/>
              <a:t>chile</a:t>
            </a:r>
            <a:endParaRPr lang="cs-CZ" dirty="0" smtClean="0"/>
          </a:p>
          <a:p>
            <a:r>
              <a:rPr lang="cs-CZ" dirty="0" err="1" smtClean="0"/>
              <a:t>Hydroenergy</a:t>
            </a:r>
            <a:r>
              <a:rPr lang="cs-CZ" dirty="0" smtClean="0"/>
              <a:t>, </a:t>
            </a:r>
            <a:r>
              <a:rPr lang="cs-CZ" dirty="0" err="1" smtClean="0"/>
              <a:t>biofuels</a:t>
            </a:r>
            <a:r>
              <a:rPr lang="cs-CZ" dirty="0" smtClean="0"/>
              <a:t> (</a:t>
            </a:r>
            <a:r>
              <a:rPr lang="cs-CZ" dirty="0" err="1" smtClean="0"/>
              <a:t>light</a:t>
            </a:r>
            <a:r>
              <a:rPr lang="cs-CZ" dirty="0" smtClean="0"/>
              <a:t> </a:t>
            </a:r>
            <a:r>
              <a:rPr lang="cs-CZ" dirty="0" err="1" smtClean="0"/>
              <a:t>vehicles</a:t>
            </a:r>
            <a:r>
              <a:rPr lang="cs-CZ" dirty="0" smtClean="0"/>
              <a:t> use </a:t>
            </a:r>
            <a:r>
              <a:rPr lang="cs-CZ" dirty="0" err="1" smtClean="0"/>
              <a:t>ethanol</a:t>
            </a:r>
            <a:r>
              <a:rPr lang="cs-CZ" dirty="0" smtClean="0"/>
              <a:t> </a:t>
            </a:r>
            <a:r>
              <a:rPr lang="cs-CZ" dirty="0" err="1" smtClean="0"/>
              <a:t>from</a:t>
            </a:r>
            <a:r>
              <a:rPr lang="cs-CZ" dirty="0" smtClean="0"/>
              <a:t> </a:t>
            </a:r>
            <a:r>
              <a:rPr lang="cs-CZ" dirty="0" err="1" smtClean="0"/>
              <a:t>sugar</a:t>
            </a:r>
            <a:r>
              <a:rPr lang="cs-CZ" dirty="0" smtClean="0"/>
              <a:t> </a:t>
            </a:r>
            <a:r>
              <a:rPr lang="cs-CZ" dirty="0" err="1" smtClean="0"/>
              <a:t>cane</a:t>
            </a:r>
            <a:r>
              <a:rPr lang="cs-CZ" dirty="0" smtClean="0"/>
              <a:t> more </a:t>
            </a:r>
            <a:r>
              <a:rPr lang="cs-CZ" dirty="0" err="1" smtClean="0"/>
              <a:t>than</a:t>
            </a:r>
            <a:r>
              <a:rPr lang="cs-CZ" dirty="0" smtClean="0"/>
              <a:t> </a:t>
            </a:r>
            <a:r>
              <a:rPr lang="cs-CZ" dirty="0" err="1" smtClean="0"/>
              <a:t>petrol</a:t>
            </a:r>
            <a:r>
              <a:rPr lang="cs-CZ" dirty="0" smtClean="0"/>
              <a:t>, </a:t>
            </a:r>
            <a:r>
              <a:rPr lang="cs-CZ" dirty="0" err="1" smtClean="0"/>
              <a:t>heavy</a:t>
            </a:r>
            <a:r>
              <a:rPr lang="cs-CZ" dirty="0" smtClean="0"/>
              <a:t> </a:t>
            </a:r>
            <a:r>
              <a:rPr lang="cs-CZ" dirty="0" err="1" smtClean="0"/>
              <a:t>vehicles</a:t>
            </a:r>
            <a:r>
              <a:rPr lang="cs-CZ" dirty="0" smtClean="0"/>
              <a:t> use </a:t>
            </a:r>
            <a:r>
              <a:rPr lang="cs-CZ" dirty="0" err="1" smtClean="0"/>
              <a:t>blending</a:t>
            </a:r>
            <a:r>
              <a:rPr lang="cs-CZ" dirty="0" smtClean="0"/>
              <a:t>  </a:t>
            </a:r>
            <a:r>
              <a:rPr lang="cs-CZ" dirty="0" err="1" smtClean="0"/>
              <a:t>biodiesel</a:t>
            </a:r>
            <a:r>
              <a:rPr lang="cs-CZ" dirty="0" smtClean="0"/>
              <a:t> </a:t>
            </a:r>
            <a:r>
              <a:rPr lang="cs-CZ" dirty="0" err="1" smtClean="0"/>
              <a:t>from</a:t>
            </a:r>
            <a:r>
              <a:rPr lang="cs-CZ" dirty="0" smtClean="0"/>
              <a:t> </a:t>
            </a:r>
            <a:r>
              <a:rPr lang="cs-CZ" dirty="0" err="1" smtClean="0"/>
              <a:t>vegetable</a:t>
            </a:r>
            <a:r>
              <a:rPr lang="cs-CZ" dirty="0" smtClean="0"/>
              <a:t> </a:t>
            </a:r>
            <a:r>
              <a:rPr lang="cs-CZ" dirty="0" err="1" smtClean="0"/>
              <a:t>oil</a:t>
            </a:r>
            <a:r>
              <a:rPr lang="cs-CZ" dirty="0" smtClean="0"/>
              <a:t> </a:t>
            </a:r>
            <a:r>
              <a:rPr lang="cs-CZ" dirty="0" err="1" smtClean="0"/>
              <a:t>from</a:t>
            </a:r>
            <a:r>
              <a:rPr lang="cs-CZ" dirty="0" smtClean="0"/>
              <a:t> </a:t>
            </a:r>
            <a:r>
              <a:rPr lang="cs-CZ" dirty="0" err="1" smtClean="0"/>
              <a:t>farms</a:t>
            </a:r>
            <a:r>
              <a:rPr lang="cs-CZ" dirty="0" smtClean="0"/>
              <a:t> to </a:t>
            </a:r>
            <a:r>
              <a:rPr lang="cs-CZ" dirty="0" err="1" smtClean="0"/>
              <a:t>mineraldiesel</a:t>
            </a:r>
            <a:endParaRPr lang="cs-CZ" dirty="0" smtClean="0"/>
          </a:p>
          <a:p>
            <a:r>
              <a:rPr lang="cs-CZ" dirty="0" smtClean="0"/>
              <a:t>Amazon- </a:t>
            </a:r>
            <a:r>
              <a:rPr lang="cs-CZ" dirty="0" err="1" smtClean="0"/>
              <a:t>sovereignity</a:t>
            </a:r>
            <a:r>
              <a:rPr lang="cs-CZ" dirty="0" smtClean="0"/>
              <a:t>, non-</a:t>
            </a:r>
            <a:r>
              <a:rPr lang="cs-CZ" dirty="0" err="1" smtClean="0"/>
              <a:t>intervention</a:t>
            </a:r>
            <a:endParaRPr lang="cs-CZ" dirty="0" smtClean="0"/>
          </a:p>
        </p:txBody>
      </p:sp>
      <p:sp>
        <p:nvSpPr>
          <p:cNvPr id="4" name="Zástupný symbol pro číslo snímku 3"/>
          <p:cNvSpPr>
            <a:spLocks noGrp="1"/>
          </p:cNvSpPr>
          <p:nvPr>
            <p:ph type="sldNum" sz="quarter" idx="10"/>
          </p:nvPr>
        </p:nvSpPr>
        <p:spPr/>
        <p:txBody>
          <a:bodyPr/>
          <a:lstStyle/>
          <a:p>
            <a:pPr>
              <a:defRPr/>
            </a:pPr>
            <a:fld id="{72AD2870-0752-4F47-A2A9-1AC3C2626BF6}" type="slidenum">
              <a:rPr lang="en-US" smtClean="0"/>
              <a:pPr>
                <a:defRPr/>
              </a:pPr>
              <a:t>37</a:t>
            </a:fld>
            <a:endParaRPr lang="en-US"/>
          </a:p>
        </p:txBody>
      </p:sp>
    </p:spTree>
    <p:extLst>
      <p:ext uri="{BB962C8B-B14F-4D97-AF65-F5344CB8AC3E}">
        <p14:creationId xmlns:p14="http://schemas.microsoft.com/office/powerpoint/2010/main" val="26253453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pPr>
              <a:defRPr/>
            </a:pPr>
            <a:fld id="{72AD2870-0752-4F47-A2A9-1AC3C2626BF6}" type="slidenum">
              <a:rPr lang="en-US" smtClean="0"/>
              <a:pPr>
                <a:defRPr/>
              </a:pPr>
              <a:t>39</a:t>
            </a:fld>
            <a:endParaRPr lang="en-US"/>
          </a:p>
        </p:txBody>
      </p:sp>
    </p:spTree>
    <p:extLst>
      <p:ext uri="{BB962C8B-B14F-4D97-AF65-F5344CB8AC3E}">
        <p14:creationId xmlns:p14="http://schemas.microsoft.com/office/powerpoint/2010/main" val="11320826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sz="1200" b="0" i="0" kern="1200" dirty="0" smtClean="0">
                <a:solidFill>
                  <a:schemeClr val="tx1"/>
                </a:solidFill>
                <a:effectLst/>
                <a:latin typeface="+mn-lt"/>
                <a:ea typeface="+mn-ea"/>
                <a:cs typeface="+mn-cs"/>
              </a:rPr>
              <a:t>India's </a:t>
            </a:r>
            <a:r>
              <a:rPr lang="en-US" sz="1200" b="1" i="0" kern="1200" dirty="0" smtClean="0">
                <a:solidFill>
                  <a:schemeClr val="tx1"/>
                </a:solidFill>
                <a:effectLst/>
                <a:latin typeface="+mn-lt"/>
                <a:ea typeface="+mn-ea"/>
                <a:cs typeface="+mn-cs"/>
              </a:rPr>
              <a:t>Look East policy</a:t>
            </a:r>
            <a:r>
              <a:rPr lang="en-US" sz="1200" b="0" i="0" kern="1200" dirty="0" smtClean="0">
                <a:solidFill>
                  <a:schemeClr val="tx1"/>
                </a:solidFill>
                <a:effectLst/>
                <a:latin typeface="+mn-lt"/>
                <a:ea typeface="+mn-ea"/>
                <a:cs typeface="+mn-cs"/>
              </a:rPr>
              <a:t> represents its efforts to cultivate extensive economic and strategic relations with the nations of Southeast Asia in order to bolster its standing as a </a:t>
            </a:r>
            <a:r>
              <a:rPr lang="en-US" sz="1200" b="0" i="0" u="none" strike="noStrike" kern="1200" dirty="0" smtClean="0">
                <a:solidFill>
                  <a:schemeClr val="tx1"/>
                </a:solidFill>
                <a:effectLst/>
                <a:latin typeface="+mn-lt"/>
                <a:ea typeface="+mn-ea"/>
                <a:cs typeface="+mn-cs"/>
              </a:rPr>
              <a:t>regional power</a:t>
            </a:r>
            <a:r>
              <a:rPr lang="en-US" sz="1200" b="0" i="0" kern="1200" dirty="0" smtClean="0">
                <a:solidFill>
                  <a:schemeClr val="tx1"/>
                </a:solidFill>
                <a:effectLst/>
                <a:latin typeface="+mn-lt"/>
                <a:ea typeface="+mn-ea"/>
                <a:cs typeface="+mn-cs"/>
              </a:rPr>
              <a:t> and a counterweight to the strategic influence of the People's Republic of China. Initiated in 1991</a:t>
            </a:r>
            <a:endParaRPr lang="cs-CZ" sz="1200" b="0" i="0" kern="1200" dirty="0" smtClean="0">
              <a:solidFill>
                <a:schemeClr val="tx1"/>
              </a:solidFill>
              <a:effectLst/>
              <a:latin typeface="+mn-lt"/>
              <a:ea typeface="+mn-ea"/>
              <a:cs typeface="+mn-cs"/>
            </a:endParaRPr>
          </a:p>
          <a:p>
            <a:r>
              <a:rPr lang="cs-CZ" sz="1200" b="0" i="0" kern="1200" dirty="0" err="1" smtClean="0">
                <a:solidFill>
                  <a:schemeClr val="tx1"/>
                </a:solidFill>
                <a:effectLst/>
                <a:latin typeface="+mn-lt"/>
                <a:ea typeface="+mn-ea"/>
                <a:cs typeface="+mn-cs"/>
              </a:rPr>
              <a:t>Kashmir</a:t>
            </a:r>
            <a:r>
              <a:rPr lang="cs-CZ" sz="1200" b="0" i="0" kern="1200" dirty="0" smtClean="0">
                <a:solidFill>
                  <a:schemeClr val="tx1"/>
                </a:solidFill>
                <a:effectLst/>
                <a:latin typeface="+mn-lt"/>
                <a:ea typeface="+mn-ea"/>
                <a:cs typeface="+mn-cs"/>
              </a:rPr>
              <a:t> and </a:t>
            </a:r>
            <a:r>
              <a:rPr lang="cs-CZ" sz="1200" b="0" i="0" kern="1200" dirty="0" err="1" smtClean="0">
                <a:solidFill>
                  <a:schemeClr val="tx1"/>
                </a:solidFill>
                <a:effectLst/>
                <a:latin typeface="+mn-lt"/>
                <a:ea typeface="+mn-ea"/>
                <a:cs typeface="+mn-cs"/>
              </a:rPr>
              <a:t>JAmma</a:t>
            </a:r>
            <a:r>
              <a:rPr lang="cs-CZ" sz="1200" b="0" i="0" kern="1200" dirty="0" smtClean="0">
                <a:solidFill>
                  <a:schemeClr val="tx1"/>
                </a:solidFill>
                <a:effectLst/>
                <a:latin typeface="+mn-lt"/>
                <a:ea typeface="+mn-ea"/>
                <a:cs typeface="+mn-cs"/>
              </a:rPr>
              <a:t>,</a:t>
            </a:r>
            <a:r>
              <a:rPr lang="cs-CZ" sz="1200" b="0" i="0" kern="1200" baseline="0" dirty="0" smtClean="0">
                <a:solidFill>
                  <a:schemeClr val="tx1"/>
                </a:solidFill>
                <a:effectLst/>
                <a:latin typeface="+mn-lt"/>
                <a:ea typeface="+mn-ea"/>
                <a:cs typeface="+mn-cs"/>
              </a:rPr>
              <a:t> </a:t>
            </a:r>
            <a:r>
              <a:rPr lang="cs-CZ" sz="1200" b="0" i="0" kern="1200" baseline="0" dirty="0" err="1" smtClean="0">
                <a:solidFill>
                  <a:schemeClr val="tx1"/>
                </a:solidFill>
                <a:effectLst/>
                <a:latin typeface="+mn-lt"/>
                <a:ea typeface="+mn-ea"/>
                <a:cs typeface="+mn-cs"/>
              </a:rPr>
              <a:t>nuclear</a:t>
            </a:r>
            <a:r>
              <a:rPr lang="cs-CZ" sz="1200" b="0" i="0" kern="1200" baseline="0" dirty="0" smtClean="0">
                <a:solidFill>
                  <a:schemeClr val="tx1"/>
                </a:solidFill>
                <a:effectLst/>
                <a:latin typeface="+mn-lt"/>
                <a:ea typeface="+mn-ea"/>
                <a:cs typeface="+mn-cs"/>
              </a:rPr>
              <a:t> </a:t>
            </a:r>
            <a:r>
              <a:rPr lang="cs-CZ" sz="1200" b="0" i="0" kern="1200" baseline="0" dirty="0" err="1" smtClean="0">
                <a:solidFill>
                  <a:schemeClr val="tx1"/>
                </a:solidFill>
                <a:effectLst/>
                <a:latin typeface="+mn-lt"/>
                <a:ea typeface="+mn-ea"/>
                <a:cs typeface="+mn-cs"/>
              </a:rPr>
              <a:t>tests</a:t>
            </a:r>
            <a:r>
              <a:rPr lang="cs-CZ" sz="1200" b="0" i="0" kern="1200" baseline="0" dirty="0" smtClean="0">
                <a:solidFill>
                  <a:schemeClr val="tx1"/>
                </a:solidFill>
                <a:effectLst/>
                <a:latin typeface="+mn-lt"/>
                <a:ea typeface="+mn-ea"/>
                <a:cs typeface="+mn-cs"/>
              </a:rPr>
              <a:t>, </a:t>
            </a:r>
            <a:r>
              <a:rPr lang="cs-CZ" sz="1200" b="0" i="0" kern="1200" baseline="0" dirty="0" err="1" smtClean="0">
                <a:solidFill>
                  <a:schemeClr val="tx1"/>
                </a:solidFill>
                <a:effectLst/>
                <a:latin typeface="+mn-lt"/>
                <a:ea typeface="+mn-ea"/>
                <a:cs typeface="+mn-cs"/>
              </a:rPr>
              <a:t>pakistan</a:t>
            </a:r>
            <a:r>
              <a:rPr lang="cs-CZ" sz="1200" b="0" i="0" kern="1200" baseline="0" dirty="0" smtClean="0">
                <a:solidFill>
                  <a:schemeClr val="tx1"/>
                </a:solidFill>
                <a:effectLst/>
                <a:latin typeface="+mn-lt"/>
                <a:ea typeface="+mn-ea"/>
                <a:cs typeface="+mn-cs"/>
              </a:rPr>
              <a:t> </a:t>
            </a:r>
            <a:r>
              <a:rPr lang="cs-CZ" sz="1200" b="0" i="0" kern="1200" baseline="0" dirty="0" err="1" smtClean="0">
                <a:solidFill>
                  <a:schemeClr val="tx1"/>
                </a:solidFill>
                <a:effectLst/>
                <a:latin typeface="+mn-lt"/>
                <a:ea typeface="+mn-ea"/>
                <a:cs typeface="+mn-cs"/>
              </a:rPr>
              <a:t>based</a:t>
            </a:r>
            <a:r>
              <a:rPr lang="cs-CZ" sz="1200" b="0" i="0" kern="1200" baseline="0" dirty="0" smtClean="0">
                <a:solidFill>
                  <a:schemeClr val="tx1"/>
                </a:solidFill>
                <a:effectLst/>
                <a:latin typeface="+mn-lt"/>
                <a:ea typeface="+mn-ea"/>
                <a:cs typeface="+mn-cs"/>
              </a:rPr>
              <a:t> </a:t>
            </a:r>
            <a:r>
              <a:rPr lang="cs-CZ" sz="1200" b="0" i="0" kern="1200" baseline="0" dirty="0" err="1" smtClean="0">
                <a:solidFill>
                  <a:schemeClr val="tx1"/>
                </a:solidFill>
                <a:effectLst/>
                <a:latin typeface="+mn-lt"/>
                <a:ea typeface="+mn-ea"/>
                <a:cs typeface="+mn-cs"/>
              </a:rPr>
              <a:t>terrorist</a:t>
            </a:r>
            <a:r>
              <a:rPr lang="cs-CZ" sz="1200" b="0" i="0" kern="1200" baseline="0" dirty="0" smtClean="0">
                <a:solidFill>
                  <a:schemeClr val="tx1"/>
                </a:solidFill>
                <a:effectLst/>
                <a:latin typeface="+mn-lt"/>
                <a:ea typeface="+mn-ea"/>
                <a:cs typeface="+mn-cs"/>
              </a:rPr>
              <a:t> </a:t>
            </a:r>
            <a:r>
              <a:rPr lang="cs-CZ" sz="1200" b="0" i="0" kern="1200" baseline="0" dirty="0" err="1" smtClean="0">
                <a:solidFill>
                  <a:schemeClr val="tx1"/>
                </a:solidFill>
                <a:effectLst/>
                <a:latin typeface="+mn-lt"/>
                <a:ea typeface="+mn-ea"/>
                <a:cs typeface="+mn-cs"/>
              </a:rPr>
              <a:t>attacks</a:t>
            </a:r>
            <a:r>
              <a:rPr lang="cs-CZ" sz="1200" b="0" i="0" kern="1200" baseline="0" dirty="0" smtClean="0">
                <a:solidFill>
                  <a:schemeClr val="tx1"/>
                </a:solidFill>
                <a:effectLst/>
                <a:latin typeface="+mn-lt"/>
                <a:ea typeface="+mn-ea"/>
                <a:cs typeface="+mn-cs"/>
              </a:rPr>
              <a:t> on india </a:t>
            </a:r>
            <a:endParaRPr lang="en-US" dirty="0"/>
          </a:p>
        </p:txBody>
      </p:sp>
      <p:sp>
        <p:nvSpPr>
          <p:cNvPr id="4" name="Zástupný symbol pro číslo snímku 3"/>
          <p:cNvSpPr>
            <a:spLocks noGrp="1"/>
          </p:cNvSpPr>
          <p:nvPr>
            <p:ph type="sldNum" sz="quarter" idx="10"/>
          </p:nvPr>
        </p:nvSpPr>
        <p:spPr/>
        <p:txBody>
          <a:bodyPr/>
          <a:lstStyle/>
          <a:p>
            <a:pPr>
              <a:defRPr/>
            </a:pPr>
            <a:fld id="{72AD2870-0752-4F47-A2A9-1AC3C2626BF6}" type="slidenum">
              <a:rPr lang="en-US" smtClean="0"/>
              <a:pPr>
                <a:defRPr/>
              </a:pPr>
              <a:t>41</a:t>
            </a:fld>
            <a:endParaRPr lang="en-US"/>
          </a:p>
        </p:txBody>
      </p:sp>
    </p:spTree>
    <p:extLst>
      <p:ext uri="{BB962C8B-B14F-4D97-AF65-F5344CB8AC3E}">
        <p14:creationId xmlns:p14="http://schemas.microsoft.com/office/powerpoint/2010/main" val="2078564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generally refers to the ‘stretching of social, political and economic activities across political frontiers, regions and continents’ and the </a:t>
            </a:r>
            <a:r>
              <a:rPr lang="en-US" altLang="en-US" b="1" dirty="0" smtClean="0"/>
              <a:t>‘intensification, or the growing magnitude, of interconnectedness and flows of trade, investment, finance, migration, culture,</a:t>
            </a:r>
          </a:p>
        </p:txBody>
      </p:sp>
      <p:sp>
        <p:nvSpPr>
          <p:cNvPr id="11268"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3200">
                <a:solidFill>
                  <a:srgbClr val="FF9933"/>
                </a:solidFill>
                <a:latin typeface="Arial" panose="020B0604020202020204" pitchFamily="34" charset="0"/>
              </a:defRPr>
            </a:lvl1pPr>
            <a:lvl2pPr marL="742950" indent="-285750">
              <a:defRPr sz="3200">
                <a:solidFill>
                  <a:srgbClr val="FF9933"/>
                </a:solidFill>
                <a:latin typeface="Arial" panose="020B0604020202020204" pitchFamily="34" charset="0"/>
              </a:defRPr>
            </a:lvl2pPr>
            <a:lvl3pPr marL="1143000" indent="-228600">
              <a:defRPr sz="3200">
                <a:solidFill>
                  <a:srgbClr val="FF9933"/>
                </a:solidFill>
                <a:latin typeface="Arial" panose="020B0604020202020204" pitchFamily="34" charset="0"/>
              </a:defRPr>
            </a:lvl3pPr>
            <a:lvl4pPr marL="1600200" indent="-228600">
              <a:defRPr sz="3200">
                <a:solidFill>
                  <a:srgbClr val="FF9933"/>
                </a:solidFill>
                <a:latin typeface="Arial" panose="020B0604020202020204" pitchFamily="34" charset="0"/>
              </a:defRPr>
            </a:lvl4pPr>
            <a:lvl5pPr marL="2057400" indent="-228600">
              <a:defRPr sz="3200">
                <a:solidFill>
                  <a:srgbClr val="FF9933"/>
                </a:solidFill>
                <a:latin typeface="Arial" panose="020B0604020202020204" pitchFamily="34" charset="0"/>
              </a:defRPr>
            </a:lvl5pPr>
            <a:lvl6pPr marL="2514600" indent="-228600" eaLnBrk="0" fontAlgn="base" hangingPunct="0">
              <a:spcBef>
                <a:spcPct val="0"/>
              </a:spcBef>
              <a:spcAft>
                <a:spcPct val="0"/>
              </a:spcAft>
              <a:defRPr sz="3200">
                <a:solidFill>
                  <a:srgbClr val="FF9933"/>
                </a:solidFill>
                <a:latin typeface="Arial" panose="020B0604020202020204" pitchFamily="34" charset="0"/>
              </a:defRPr>
            </a:lvl6pPr>
            <a:lvl7pPr marL="2971800" indent="-228600" eaLnBrk="0" fontAlgn="base" hangingPunct="0">
              <a:spcBef>
                <a:spcPct val="0"/>
              </a:spcBef>
              <a:spcAft>
                <a:spcPct val="0"/>
              </a:spcAft>
              <a:defRPr sz="3200">
                <a:solidFill>
                  <a:srgbClr val="FF9933"/>
                </a:solidFill>
                <a:latin typeface="Arial" panose="020B0604020202020204" pitchFamily="34" charset="0"/>
              </a:defRPr>
            </a:lvl7pPr>
            <a:lvl8pPr marL="3429000" indent="-228600" eaLnBrk="0" fontAlgn="base" hangingPunct="0">
              <a:spcBef>
                <a:spcPct val="0"/>
              </a:spcBef>
              <a:spcAft>
                <a:spcPct val="0"/>
              </a:spcAft>
              <a:defRPr sz="3200">
                <a:solidFill>
                  <a:srgbClr val="FF9933"/>
                </a:solidFill>
                <a:latin typeface="Arial" panose="020B0604020202020204" pitchFamily="34" charset="0"/>
              </a:defRPr>
            </a:lvl8pPr>
            <a:lvl9pPr marL="3886200" indent="-228600" eaLnBrk="0" fontAlgn="base" hangingPunct="0">
              <a:spcBef>
                <a:spcPct val="0"/>
              </a:spcBef>
              <a:spcAft>
                <a:spcPct val="0"/>
              </a:spcAft>
              <a:defRPr sz="3200">
                <a:solidFill>
                  <a:srgbClr val="FF9933"/>
                </a:solidFill>
                <a:latin typeface="Arial" panose="020B0604020202020204" pitchFamily="34" charset="0"/>
              </a:defRPr>
            </a:lvl9pPr>
          </a:lstStyle>
          <a:p>
            <a:fld id="{5A498ACE-77F9-4EF1-B58E-AACB8DFEE895}" type="slidenum">
              <a:rPr lang="en-US" altLang="en-US" sz="1200" smtClean="0"/>
              <a:pPr/>
              <a:t>9</a:t>
            </a:fld>
            <a:endParaRPr lang="en-US" altLang="en-US" sz="1200" smtClean="0"/>
          </a:p>
        </p:txBody>
      </p:sp>
    </p:spTree>
    <p:extLst>
      <p:ext uri="{BB962C8B-B14F-4D97-AF65-F5344CB8AC3E}">
        <p14:creationId xmlns:p14="http://schemas.microsoft.com/office/powerpoint/2010/main" val="13171558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smtClean="0"/>
              <a:t>In China’s view, the United Nations Security Council (UNSC) is the only body with the right to make decisions on the use of force and should be regarded as the core of a common security regime.</a:t>
            </a:r>
            <a:endParaRPr lang="en-US" dirty="0"/>
          </a:p>
        </p:txBody>
      </p:sp>
      <p:sp>
        <p:nvSpPr>
          <p:cNvPr id="4" name="Zástupný symbol pro číslo snímku 3"/>
          <p:cNvSpPr>
            <a:spLocks noGrp="1"/>
          </p:cNvSpPr>
          <p:nvPr>
            <p:ph type="sldNum" sz="quarter" idx="10"/>
          </p:nvPr>
        </p:nvSpPr>
        <p:spPr/>
        <p:txBody>
          <a:bodyPr/>
          <a:lstStyle/>
          <a:p>
            <a:pPr>
              <a:defRPr/>
            </a:pPr>
            <a:fld id="{72AD2870-0752-4F47-A2A9-1AC3C2626BF6}" type="slidenum">
              <a:rPr lang="en-US" smtClean="0"/>
              <a:pPr>
                <a:defRPr/>
              </a:pPr>
              <a:t>43</a:t>
            </a:fld>
            <a:endParaRPr lang="en-US"/>
          </a:p>
        </p:txBody>
      </p:sp>
    </p:spTree>
    <p:extLst>
      <p:ext uri="{BB962C8B-B14F-4D97-AF65-F5344CB8AC3E}">
        <p14:creationId xmlns:p14="http://schemas.microsoft.com/office/powerpoint/2010/main" val="40572672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10"/>
          </p:nvPr>
        </p:nvSpPr>
        <p:spPr/>
        <p:txBody>
          <a:bodyPr/>
          <a:lstStyle/>
          <a:p>
            <a:pPr>
              <a:defRPr/>
            </a:pPr>
            <a:fld id="{72AD2870-0752-4F47-A2A9-1AC3C2626BF6}" type="slidenum">
              <a:rPr lang="en-US" smtClean="0"/>
              <a:pPr>
                <a:defRPr/>
              </a:pPr>
              <a:t>47</a:t>
            </a:fld>
            <a:endParaRPr lang="en-US"/>
          </a:p>
        </p:txBody>
      </p:sp>
    </p:spTree>
    <p:extLst>
      <p:ext uri="{BB962C8B-B14F-4D97-AF65-F5344CB8AC3E}">
        <p14:creationId xmlns:p14="http://schemas.microsoft.com/office/powerpoint/2010/main" val="2331889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sz="1200" b="0" i="0" kern="1200" dirty="0" smtClean="0">
                <a:solidFill>
                  <a:schemeClr val="tx1"/>
                </a:solidFill>
                <a:effectLst/>
                <a:latin typeface="+mn-lt"/>
                <a:ea typeface="+mn-ea"/>
                <a:cs typeface="+mn-cs"/>
              </a:rPr>
              <a:t>In his </a:t>
            </a:r>
            <a:r>
              <a:rPr lang="en-US" sz="1200" b="0" i="0" u="none" strike="noStrike" kern="1200" dirty="0" smtClean="0">
                <a:solidFill>
                  <a:schemeClr val="tx1"/>
                </a:solidFill>
                <a:effectLst/>
                <a:latin typeface="+mn-lt"/>
                <a:ea typeface="+mn-ea"/>
                <a:cs typeface="+mn-cs"/>
              </a:rPr>
              <a:t>first 100 days</a:t>
            </a:r>
            <a:r>
              <a:rPr lang="en-US" sz="1200" b="0" i="0" kern="1200" dirty="0" smtClean="0">
                <a:solidFill>
                  <a:schemeClr val="tx1"/>
                </a:solidFill>
                <a:effectLst/>
                <a:latin typeface="+mn-lt"/>
                <a:ea typeface="+mn-ea"/>
                <a:cs typeface="+mn-cs"/>
              </a:rPr>
              <a:t>, Trump threatened to withdraw from NAFTA if Canada and Mexico refused to renegotiate. They are willing because the agreement is outdated. For example, it doesn't </a:t>
            </a:r>
            <a:r>
              <a:rPr lang="en-US" sz="1200" b="1" i="0" kern="1200" dirty="0" smtClean="0">
                <a:solidFill>
                  <a:schemeClr val="tx1"/>
                </a:solidFill>
                <a:effectLst/>
                <a:latin typeface="+mn-lt"/>
                <a:ea typeface="+mn-ea"/>
                <a:cs typeface="+mn-cs"/>
              </a:rPr>
              <a:t>address internet commerce</a:t>
            </a:r>
            <a:r>
              <a:rPr lang="en-US" sz="1200" b="0" i="0" kern="1200" dirty="0" smtClean="0">
                <a:solidFill>
                  <a:schemeClr val="tx1"/>
                </a:solidFill>
                <a:effectLst/>
                <a:latin typeface="+mn-lt"/>
                <a:ea typeface="+mn-ea"/>
                <a:cs typeface="+mn-cs"/>
              </a:rPr>
              <a:t>. It also needs to include environmental and labor protections that are in side agreements. To do this, the administration wants </a:t>
            </a:r>
            <a:r>
              <a:rPr lang="en-US" sz="1200" b="1" i="0" kern="1200" dirty="0" smtClean="0">
                <a:solidFill>
                  <a:schemeClr val="tx1"/>
                </a:solidFill>
                <a:effectLst/>
                <a:latin typeface="+mn-lt"/>
                <a:ea typeface="+mn-ea"/>
                <a:cs typeface="+mn-cs"/>
              </a:rPr>
              <a:t>to eliminate unfair subsidies</a:t>
            </a:r>
            <a:r>
              <a:rPr lang="en-US" sz="1200" b="0" i="0" kern="1200" dirty="0" smtClean="0">
                <a:solidFill>
                  <a:schemeClr val="tx1"/>
                </a:solidFill>
                <a:effectLst/>
                <a:latin typeface="+mn-lt"/>
                <a:ea typeface="+mn-ea"/>
                <a:cs typeface="+mn-cs"/>
              </a:rPr>
              <a:t>. It will ask for stronger protection for U.S. digital trade and intellectual properties.</a:t>
            </a:r>
          </a:p>
          <a:p>
            <a:r>
              <a:rPr lang="en-US" sz="1200" b="0" i="0" kern="1200" dirty="0" smtClean="0">
                <a:solidFill>
                  <a:schemeClr val="tx1"/>
                </a:solidFill>
                <a:effectLst/>
                <a:latin typeface="+mn-lt"/>
                <a:ea typeface="+mn-ea"/>
                <a:cs typeface="+mn-cs"/>
              </a:rPr>
              <a:t> It also wants state-owned companies, such as Mexico's Pemex, to operate more like private corporations. In 2013, Mexican President </a:t>
            </a:r>
            <a:r>
              <a:rPr lang="en-US" sz="1200" b="0" i="0" u="none" strike="noStrike" kern="1200" dirty="0" smtClean="0">
                <a:solidFill>
                  <a:schemeClr val="tx1"/>
                </a:solidFill>
                <a:effectLst/>
                <a:latin typeface="+mn-lt"/>
                <a:ea typeface="+mn-ea"/>
                <a:cs typeface="+mn-cs"/>
                <a:hlinkClick r:id="rId3"/>
              </a:rPr>
              <a:t>Enrique Peña Nieto</a:t>
            </a:r>
            <a:r>
              <a:rPr lang="en-US" sz="1200" b="0" i="0" kern="1200" dirty="0" smtClean="0">
                <a:solidFill>
                  <a:schemeClr val="tx1"/>
                </a:solidFill>
                <a:effectLst/>
                <a:latin typeface="+mn-lt"/>
                <a:ea typeface="+mn-ea"/>
                <a:cs typeface="+mn-cs"/>
              </a:rPr>
              <a:t> allowed foreign direct investment in Pemex. But Pemex is a source of national pride, and it's unlikely to be privatized. Trump has asked Mexico to end </a:t>
            </a:r>
            <a:r>
              <a:rPr lang="en-US" sz="1200" b="0" i="0" u="none" strike="noStrike" kern="1200" dirty="0" smtClean="0">
                <a:solidFill>
                  <a:schemeClr val="tx1"/>
                </a:solidFill>
                <a:effectLst/>
                <a:latin typeface="+mn-lt"/>
                <a:ea typeface="+mn-ea"/>
                <a:cs typeface="+mn-cs"/>
                <a:hlinkClick r:id="rId4"/>
              </a:rPr>
              <a:t>the maquiladora program</a:t>
            </a:r>
            <a:r>
              <a:rPr lang="en-US" sz="1200" b="0" i="0" kern="1200" dirty="0" smtClean="0">
                <a:solidFill>
                  <a:schemeClr val="tx1"/>
                </a:solidFill>
                <a:effectLst/>
                <a:latin typeface="+mn-lt"/>
                <a:ea typeface="+mn-ea"/>
                <a:cs typeface="+mn-cs"/>
              </a:rPr>
              <a:t>.</a:t>
            </a:r>
          </a:p>
          <a:p>
            <a:r>
              <a:rPr lang="en-US" sz="1200" b="0" i="0" kern="1200" dirty="0" smtClean="0">
                <a:solidFill>
                  <a:schemeClr val="tx1"/>
                </a:solidFill>
                <a:effectLst/>
                <a:latin typeface="+mn-lt"/>
                <a:ea typeface="+mn-ea"/>
                <a:cs typeface="+mn-cs"/>
              </a:rPr>
              <a:t>This program allows U.S. companies to set up </a:t>
            </a:r>
            <a:r>
              <a:rPr lang="en-US" sz="1200" b="1" i="0" kern="1200" dirty="0" smtClean="0">
                <a:solidFill>
                  <a:schemeClr val="tx1"/>
                </a:solidFill>
                <a:effectLst/>
                <a:latin typeface="+mn-lt"/>
                <a:ea typeface="+mn-ea"/>
                <a:cs typeface="+mn-cs"/>
              </a:rPr>
              <a:t>low-cost factories across the border in Mexico to assemble finished products</a:t>
            </a:r>
            <a:r>
              <a:rPr lang="en-US" sz="1200" b="0" i="0" kern="1200" dirty="0" smtClean="0">
                <a:solidFill>
                  <a:schemeClr val="tx1"/>
                </a:solidFill>
                <a:effectLst/>
                <a:latin typeface="+mn-lt"/>
                <a:ea typeface="+mn-ea"/>
                <a:cs typeface="+mn-cs"/>
              </a:rPr>
              <a:t>. They then export the goods back to the United States. As a result, maquiladoras became responsible for 65 percent of Mexico's exports and employ 30 percent of the workforce. That undercut American workers and sent jobs to Mexico. NAFTA expanded the maquiladora program by ending tariffs. (Source: "Lessons of NAFTA," Worldpress.org, April 20, 2001. "</a:t>
            </a:r>
            <a:r>
              <a:rPr lang="en-US" sz="1200" b="0" i="0" u="none" strike="noStrike" kern="1200" dirty="0" smtClean="0">
                <a:solidFill>
                  <a:schemeClr val="tx1"/>
                </a:solidFill>
                <a:effectLst/>
                <a:latin typeface="+mn-lt"/>
                <a:ea typeface="+mn-ea"/>
                <a:cs typeface="+mn-cs"/>
                <a:hlinkClick r:id="rId5"/>
              </a:rPr>
              <a:t>The Benefits of Setting Up a Maquiladora in Mexico</a:t>
            </a:r>
            <a:r>
              <a:rPr lang="en-US" sz="1200" b="0" i="0" kern="1200" dirty="0" smtClean="0">
                <a:solidFill>
                  <a:schemeClr val="tx1"/>
                </a:solidFill>
                <a:effectLst/>
                <a:latin typeface="+mn-lt"/>
                <a:ea typeface="+mn-ea"/>
                <a:cs typeface="+mn-cs"/>
              </a:rPr>
              <a:t>," The Offshore Group.)</a:t>
            </a:r>
          </a:p>
          <a:p>
            <a:endParaRPr lang="en-US" sz="1200" b="0" i="0" kern="1200" dirty="0" smtClean="0">
              <a:solidFill>
                <a:schemeClr val="tx1"/>
              </a:solidFill>
              <a:effectLst/>
              <a:latin typeface="+mn-lt"/>
              <a:ea typeface="+mn-ea"/>
              <a:cs typeface="+mn-cs"/>
            </a:endParaRPr>
          </a:p>
          <a:p>
            <a:endParaRPr lang="en-US" dirty="0"/>
          </a:p>
        </p:txBody>
      </p:sp>
      <p:sp>
        <p:nvSpPr>
          <p:cNvPr id="4" name="Zástupný symbol pro číslo snímku 3"/>
          <p:cNvSpPr>
            <a:spLocks noGrp="1"/>
          </p:cNvSpPr>
          <p:nvPr>
            <p:ph type="sldNum" sz="quarter" idx="10"/>
          </p:nvPr>
        </p:nvSpPr>
        <p:spPr/>
        <p:txBody>
          <a:bodyPr/>
          <a:lstStyle/>
          <a:p>
            <a:pPr>
              <a:defRPr/>
            </a:pPr>
            <a:fld id="{72AD2870-0752-4F47-A2A9-1AC3C2626BF6}" type="slidenum">
              <a:rPr lang="en-US" smtClean="0"/>
              <a:pPr>
                <a:defRPr/>
              </a:pPr>
              <a:t>11</a:t>
            </a:fld>
            <a:endParaRPr lang="en-US"/>
          </a:p>
        </p:txBody>
      </p:sp>
    </p:spTree>
    <p:extLst>
      <p:ext uri="{BB962C8B-B14F-4D97-AF65-F5344CB8AC3E}">
        <p14:creationId xmlns:p14="http://schemas.microsoft.com/office/powerpoint/2010/main" val="3869161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The picture is worse in African regions, where diseases, famine and intra-state conflicts kill millions of people every year, while at the same time each European cow receives more than $ 2.2 per day in subsidies.65 With a political will, which in the developing world lacks so far, this bleak situation could improve. Lee argues that </a:t>
            </a:r>
            <a:r>
              <a:rPr lang="en-US" altLang="en-US" b="1" dirty="0" smtClean="0"/>
              <a:t>regionalism as practiced in Africa is part of a problem and not part of the solution</a:t>
            </a:r>
            <a:endParaRPr lang="cs-CZ" altLang="en-US" b="1" dirty="0" smtClean="0"/>
          </a:p>
          <a:p>
            <a:pPr eaLnBrk="1" hangingPunct="1">
              <a:spcBef>
                <a:spcPct val="0"/>
              </a:spcBef>
            </a:pPr>
            <a:r>
              <a:rPr lang="en-US" altLang="en-US" dirty="0" smtClean="0"/>
              <a:t>In the ASEAN case, for instance it can be argued </a:t>
            </a:r>
            <a:r>
              <a:rPr lang="en-US" altLang="en-US" b="1" dirty="0" smtClean="0"/>
              <a:t>that regionalism gives weaker countries an opening</a:t>
            </a:r>
            <a:r>
              <a:rPr lang="en-US" altLang="en-US" dirty="0" smtClean="0"/>
              <a:t>, </a:t>
            </a:r>
            <a:r>
              <a:rPr lang="en-US" altLang="en-US" b="1" dirty="0" smtClean="0"/>
              <a:t>enabling them to avoid either domination </a:t>
            </a:r>
            <a:r>
              <a:rPr lang="en-US" altLang="en-US" dirty="0" smtClean="0"/>
              <a:t>by predominant powers or </a:t>
            </a:r>
            <a:r>
              <a:rPr lang="en-US" altLang="en-US" dirty="0" err="1" smtClean="0"/>
              <a:t>marginalisation</a:t>
            </a:r>
            <a:r>
              <a:rPr lang="en-US" altLang="en-US" dirty="0" smtClean="0"/>
              <a:t> by them</a:t>
            </a:r>
          </a:p>
        </p:txBody>
      </p:sp>
      <p:sp>
        <p:nvSpPr>
          <p:cNvPr id="1536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3200">
                <a:solidFill>
                  <a:srgbClr val="FF9933"/>
                </a:solidFill>
                <a:latin typeface="Arial" panose="020B0604020202020204" pitchFamily="34" charset="0"/>
              </a:defRPr>
            </a:lvl1pPr>
            <a:lvl2pPr marL="742950" indent="-285750">
              <a:defRPr sz="3200">
                <a:solidFill>
                  <a:srgbClr val="FF9933"/>
                </a:solidFill>
                <a:latin typeface="Arial" panose="020B0604020202020204" pitchFamily="34" charset="0"/>
              </a:defRPr>
            </a:lvl2pPr>
            <a:lvl3pPr marL="1143000" indent="-228600">
              <a:defRPr sz="3200">
                <a:solidFill>
                  <a:srgbClr val="FF9933"/>
                </a:solidFill>
                <a:latin typeface="Arial" panose="020B0604020202020204" pitchFamily="34" charset="0"/>
              </a:defRPr>
            </a:lvl3pPr>
            <a:lvl4pPr marL="1600200" indent="-228600">
              <a:defRPr sz="3200">
                <a:solidFill>
                  <a:srgbClr val="FF9933"/>
                </a:solidFill>
                <a:latin typeface="Arial" panose="020B0604020202020204" pitchFamily="34" charset="0"/>
              </a:defRPr>
            </a:lvl4pPr>
            <a:lvl5pPr marL="2057400" indent="-228600">
              <a:defRPr sz="3200">
                <a:solidFill>
                  <a:srgbClr val="FF9933"/>
                </a:solidFill>
                <a:latin typeface="Arial" panose="020B0604020202020204" pitchFamily="34" charset="0"/>
              </a:defRPr>
            </a:lvl5pPr>
            <a:lvl6pPr marL="2514600" indent="-228600" eaLnBrk="0" fontAlgn="base" hangingPunct="0">
              <a:spcBef>
                <a:spcPct val="0"/>
              </a:spcBef>
              <a:spcAft>
                <a:spcPct val="0"/>
              </a:spcAft>
              <a:defRPr sz="3200">
                <a:solidFill>
                  <a:srgbClr val="FF9933"/>
                </a:solidFill>
                <a:latin typeface="Arial" panose="020B0604020202020204" pitchFamily="34" charset="0"/>
              </a:defRPr>
            </a:lvl6pPr>
            <a:lvl7pPr marL="2971800" indent="-228600" eaLnBrk="0" fontAlgn="base" hangingPunct="0">
              <a:spcBef>
                <a:spcPct val="0"/>
              </a:spcBef>
              <a:spcAft>
                <a:spcPct val="0"/>
              </a:spcAft>
              <a:defRPr sz="3200">
                <a:solidFill>
                  <a:srgbClr val="FF9933"/>
                </a:solidFill>
                <a:latin typeface="Arial" panose="020B0604020202020204" pitchFamily="34" charset="0"/>
              </a:defRPr>
            </a:lvl7pPr>
            <a:lvl8pPr marL="3429000" indent="-228600" eaLnBrk="0" fontAlgn="base" hangingPunct="0">
              <a:spcBef>
                <a:spcPct val="0"/>
              </a:spcBef>
              <a:spcAft>
                <a:spcPct val="0"/>
              </a:spcAft>
              <a:defRPr sz="3200">
                <a:solidFill>
                  <a:srgbClr val="FF9933"/>
                </a:solidFill>
                <a:latin typeface="Arial" panose="020B0604020202020204" pitchFamily="34" charset="0"/>
              </a:defRPr>
            </a:lvl8pPr>
            <a:lvl9pPr marL="3886200" indent="-228600" eaLnBrk="0" fontAlgn="base" hangingPunct="0">
              <a:spcBef>
                <a:spcPct val="0"/>
              </a:spcBef>
              <a:spcAft>
                <a:spcPct val="0"/>
              </a:spcAft>
              <a:defRPr sz="3200">
                <a:solidFill>
                  <a:srgbClr val="FF9933"/>
                </a:solidFill>
                <a:latin typeface="Arial" panose="020B0604020202020204" pitchFamily="34" charset="0"/>
              </a:defRPr>
            </a:lvl9pPr>
          </a:lstStyle>
          <a:p>
            <a:fld id="{F17BF968-6319-4B98-A310-2F3E1040B90E}" type="slidenum">
              <a:rPr lang="en-US" altLang="en-US" sz="1200" smtClean="0"/>
              <a:pPr/>
              <a:t>13</a:t>
            </a:fld>
            <a:endParaRPr lang="en-US" altLang="en-US" sz="1200" smtClean="0"/>
          </a:p>
        </p:txBody>
      </p:sp>
    </p:spTree>
    <p:extLst>
      <p:ext uri="{BB962C8B-B14F-4D97-AF65-F5344CB8AC3E}">
        <p14:creationId xmlns:p14="http://schemas.microsoft.com/office/powerpoint/2010/main" val="3306417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Give</a:t>
            </a:r>
            <a:r>
              <a:rPr lang="cs-CZ" dirty="0" smtClean="0"/>
              <a:t> </a:t>
            </a:r>
            <a:r>
              <a:rPr lang="cs-CZ" dirty="0" err="1" smtClean="0"/>
              <a:t>some</a:t>
            </a:r>
            <a:r>
              <a:rPr lang="cs-CZ" dirty="0" smtClean="0"/>
              <a:t> </a:t>
            </a:r>
            <a:r>
              <a:rPr lang="cs-CZ" dirty="0" err="1" smtClean="0"/>
              <a:t>examples</a:t>
            </a:r>
            <a:r>
              <a:rPr lang="cs-CZ" dirty="0" smtClean="0"/>
              <a:t> </a:t>
            </a:r>
            <a:r>
              <a:rPr lang="cs-CZ" dirty="0" err="1" smtClean="0"/>
              <a:t>of</a:t>
            </a:r>
            <a:r>
              <a:rPr lang="cs-CZ" dirty="0" smtClean="0"/>
              <a:t> </a:t>
            </a:r>
            <a:r>
              <a:rPr lang="cs-CZ" dirty="0" err="1" smtClean="0"/>
              <a:t>amity</a:t>
            </a:r>
            <a:r>
              <a:rPr lang="cs-CZ" dirty="0" smtClean="0"/>
              <a:t>, </a:t>
            </a:r>
            <a:r>
              <a:rPr lang="cs-CZ" dirty="0" err="1" smtClean="0"/>
              <a:t>enmity</a:t>
            </a:r>
            <a:r>
              <a:rPr lang="cs-CZ" dirty="0" smtClean="0"/>
              <a:t> </a:t>
            </a:r>
          </a:p>
          <a:p>
            <a:pPr marL="0" marR="0" lvl="0" indent="0" algn="l" defTabSz="914400" rtl="0" eaLnBrk="0" fontAlgn="base" latinLnBrk="0" hangingPunct="0">
              <a:lnSpc>
                <a:spcPct val="100000"/>
              </a:lnSpc>
              <a:spcBef>
                <a:spcPct val="30000"/>
              </a:spcBef>
              <a:spcAft>
                <a:spcPct val="0"/>
              </a:spcAft>
              <a:buClrTx/>
              <a:buSzTx/>
              <a:buFontTx/>
              <a:buNone/>
              <a:tabLst/>
              <a:defRPr/>
            </a:pPr>
            <a:r>
              <a:rPr lang="cs-CZ" altLang="en-US" dirty="0" err="1" smtClean="0">
                <a:solidFill>
                  <a:schemeClr val="bg1"/>
                </a:solidFill>
              </a:rPr>
              <a:t>Enmity</a:t>
            </a:r>
            <a:r>
              <a:rPr lang="cs-CZ" altLang="en-US" dirty="0" smtClean="0">
                <a:solidFill>
                  <a:schemeClr val="bg1"/>
                </a:solidFill>
              </a:rPr>
              <a:t> </a:t>
            </a:r>
            <a:r>
              <a:rPr lang="cs-CZ" altLang="en-US" dirty="0" err="1" smtClean="0">
                <a:solidFill>
                  <a:schemeClr val="bg1"/>
                </a:solidFill>
              </a:rPr>
              <a:t>can</a:t>
            </a:r>
            <a:r>
              <a:rPr lang="cs-CZ" altLang="en-US" dirty="0" smtClean="0">
                <a:solidFill>
                  <a:schemeClr val="bg1"/>
                </a:solidFill>
              </a:rPr>
              <a:t> </a:t>
            </a:r>
            <a:r>
              <a:rPr lang="cs-CZ" altLang="en-US" dirty="0" err="1" smtClean="0">
                <a:solidFill>
                  <a:schemeClr val="bg1"/>
                </a:solidFill>
              </a:rPr>
              <a:t>be</a:t>
            </a:r>
            <a:r>
              <a:rPr lang="cs-CZ" altLang="en-US" dirty="0" smtClean="0">
                <a:solidFill>
                  <a:schemeClr val="bg1"/>
                </a:solidFill>
              </a:rPr>
              <a:t> </a:t>
            </a:r>
            <a:r>
              <a:rPr lang="cs-CZ" altLang="en-US" dirty="0" err="1" smtClean="0">
                <a:solidFill>
                  <a:schemeClr val="bg1"/>
                </a:solidFill>
              </a:rPr>
              <a:t>particularly</a:t>
            </a:r>
            <a:r>
              <a:rPr lang="cs-CZ" altLang="en-US" dirty="0" smtClean="0">
                <a:solidFill>
                  <a:schemeClr val="bg1"/>
                </a:solidFill>
              </a:rPr>
              <a:t> </a:t>
            </a:r>
            <a:r>
              <a:rPr lang="cs-CZ" altLang="en-US" dirty="0" err="1" smtClean="0">
                <a:solidFill>
                  <a:schemeClr val="bg1"/>
                </a:solidFill>
              </a:rPr>
              <a:t>durable</a:t>
            </a:r>
            <a:r>
              <a:rPr lang="cs-CZ" altLang="en-US" dirty="0" smtClean="0">
                <a:solidFill>
                  <a:schemeClr val="bg1"/>
                </a:solidFill>
              </a:rPr>
              <a:t> </a:t>
            </a:r>
            <a:r>
              <a:rPr lang="cs-CZ" altLang="en-US" dirty="0" err="1" smtClean="0">
                <a:solidFill>
                  <a:schemeClr val="bg1"/>
                </a:solidFill>
              </a:rPr>
              <a:t>when</a:t>
            </a:r>
            <a:r>
              <a:rPr lang="cs-CZ" altLang="en-US" dirty="0" smtClean="0">
                <a:solidFill>
                  <a:schemeClr val="bg1"/>
                </a:solidFill>
              </a:rPr>
              <a:t> </a:t>
            </a:r>
            <a:r>
              <a:rPr lang="cs-CZ" altLang="en-US" dirty="0" err="1" smtClean="0">
                <a:solidFill>
                  <a:schemeClr val="bg1"/>
                </a:solidFill>
              </a:rPr>
              <a:t>having</a:t>
            </a:r>
            <a:r>
              <a:rPr lang="cs-CZ" altLang="en-US" dirty="0" smtClean="0">
                <a:solidFill>
                  <a:schemeClr val="bg1"/>
                </a:solidFill>
              </a:rPr>
              <a:t> </a:t>
            </a:r>
            <a:r>
              <a:rPr lang="cs-CZ" altLang="en-US" dirty="0" err="1" smtClean="0">
                <a:solidFill>
                  <a:srgbClr val="FF9933"/>
                </a:solidFill>
              </a:rPr>
              <a:t>historical</a:t>
            </a:r>
            <a:r>
              <a:rPr lang="cs-CZ" altLang="en-US" dirty="0" smtClean="0">
                <a:solidFill>
                  <a:srgbClr val="FF9933"/>
                </a:solidFill>
              </a:rPr>
              <a:t> </a:t>
            </a:r>
            <a:r>
              <a:rPr lang="cs-CZ" altLang="en-US" dirty="0" err="1" smtClean="0">
                <a:solidFill>
                  <a:srgbClr val="FF9933"/>
                </a:solidFill>
              </a:rPr>
              <a:t>character</a:t>
            </a:r>
            <a:r>
              <a:rPr lang="cs-CZ" altLang="en-US" dirty="0" smtClean="0">
                <a:solidFill>
                  <a:schemeClr val="bg1"/>
                </a:solidFill>
              </a:rPr>
              <a:t> (</a:t>
            </a:r>
            <a:r>
              <a:rPr lang="cs-CZ" altLang="en-US" dirty="0" err="1" smtClean="0">
                <a:solidFill>
                  <a:schemeClr val="bg1"/>
                </a:solidFill>
              </a:rPr>
              <a:t>greeks</a:t>
            </a:r>
            <a:r>
              <a:rPr lang="cs-CZ" altLang="en-US" dirty="0" smtClean="0">
                <a:solidFill>
                  <a:schemeClr val="bg1"/>
                </a:solidFill>
              </a:rPr>
              <a:t> and </a:t>
            </a:r>
            <a:r>
              <a:rPr lang="cs-CZ" altLang="en-US" dirty="0" err="1" smtClean="0">
                <a:solidFill>
                  <a:schemeClr val="bg1"/>
                </a:solidFill>
              </a:rPr>
              <a:t>turks</a:t>
            </a:r>
            <a:r>
              <a:rPr lang="cs-CZ" altLang="en-US" dirty="0" smtClean="0">
                <a:solidFill>
                  <a:schemeClr val="bg1"/>
                </a:solidFill>
              </a:rPr>
              <a:t>, </a:t>
            </a:r>
            <a:r>
              <a:rPr lang="cs-CZ" altLang="en-US" dirty="0" err="1" smtClean="0">
                <a:solidFill>
                  <a:schemeClr val="bg1"/>
                </a:solidFill>
              </a:rPr>
              <a:t>poles</a:t>
            </a:r>
            <a:r>
              <a:rPr lang="cs-CZ" altLang="en-US" dirty="0" smtClean="0">
                <a:solidFill>
                  <a:schemeClr val="bg1"/>
                </a:solidFill>
              </a:rPr>
              <a:t> and </a:t>
            </a:r>
            <a:r>
              <a:rPr lang="cs-CZ" altLang="en-US" dirty="0" err="1" smtClean="0">
                <a:solidFill>
                  <a:schemeClr val="bg1"/>
                </a:solidFill>
              </a:rPr>
              <a:t>russians</a:t>
            </a:r>
            <a:r>
              <a:rPr lang="cs-CZ" altLang="en-US" dirty="0" smtClean="0">
                <a:solidFill>
                  <a:schemeClr val="bg1"/>
                </a:solidFill>
              </a:rPr>
              <a:t> </a:t>
            </a:r>
            <a:r>
              <a:rPr lang="cs-CZ" altLang="en-US" dirty="0" err="1" smtClean="0">
                <a:solidFill>
                  <a:schemeClr val="bg1"/>
                </a:solidFill>
              </a:rPr>
              <a:t>etc</a:t>
            </a:r>
            <a:r>
              <a:rPr lang="cs-CZ" altLang="en-US" dirty="0" smtClean="0">
                <a:solidFill>
                  <a:schemeClr val="bg1"/>
                </a:solidFill>
              </a:rPr>
              <a:t>.)</a:t>
            </a:r>
            <a:endParaRPr lang="en-GB" altLang="en-US" dirty="0" smtClean="0">
              <a:solidFill>
                <a:schemeClr val="bg1"/>
              </a:solidFill>
            </a:endParaRPr>
          </a:p>
          <a:p>
            <a:endParaRPr lang="en-US" dirty="0"/>
          </a:p>
        </p:txBody>
      </p:sp>
      <p:sp>
        <p:nvSpPr>
          <p:cNvPr id="4" name="Zástupný symbol pro číslo snímku 3"/>
          <p:cNvSpPr>
            <a:spLocks noGrp="1"/>
          </p:cNvSpPr>
          <p:nvPr>
            <p:ph type="sldNum" sz="quarter" idx="10"/>
          </p:nvPr>
        </p:nvSpPr>
        <p:spPr/>
        <p:txBody>
          <a:bodyPr/>
          <a:lstStyle/>
          <a:p>
            <a:pPr>
              <a:defRPr/>
            </a:pPr>
            <a:fld id="{72AD2870-0752-4F47-A2A9-1AC3C2626BF6}" type="slidenum">
              <a:rPr lang="en-US" smtClean="0"/>
              <a:pPr>
                <a:defRPr/>
              </a:pPr>
              <a:t>14</a:t>
            </a:fld>
            <a:endParaRPr lang="en-US"/>
          </a:p>
        </p:txBody>
      </p:sp>
    </p:spTree>
    <p:extLst>
      <p:ext uri="{BB962C8B-B14F-4D97-AF65-F5344CB8AC3E}">
        <p14:creationId xmlns:p14="http://schemas.microsoft.com/office/powerpoint/2010/main" val="27334184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Give</a:t>
            </a:r>
            <a:r>
              <a:rPr lang="cs-CZ" dirty="0" smtClean="0"/>
              <a:t> </a:t>
            </a:r>
            <a:r>
              <a:rPr lang="cs-CZ" dirty="0" err="1" smtClean="0"/>
              <a:t>some</a:t>
            </a:r>
            <a:r>
              <a:rPr lang="cs-CZ" dirty="0" smtClean="0"/>
              <a:t> </a:t>
            </a:r>
            <a:r>
              <a:rPr lang="cs-CZ" dirty="0" err="1" smtClean="0"/>
              <a:t>examples</a:t>
            </a:r>
            <a:r>
              <a:rPr lang="cs-CZ" dirty="0" smtClean="0"/>
              <a:t> </a:t>
            </a:r>
            <a:endParaRPr lang="en-US" dirty="0"/>
          </a:p>
        </p:txBody>
      </p:sp>
      <p:sp>
        <p:nvSpPr>
          <p:cNvPr id="4" name="Zástupný symbol pro číslo snímku 3"/>
          <p:cNvSpPr>
            <a:spLocks noGrp="1"/>
          </p:cNvSpPr>
          <p:nvPr>
            <p:ph type="sldNum" sz="quarter" idx="10"/>
          </p:nvPr>
        </p:nvSpPr>
        <p:spPr/>
        <p:txBody>
          <a:bodyPr/>
          <a:lstStyle/>
          <a:p>
            <a:pPr>
              <a:defRPr/>
            </a:pPr>
            <a:fld id="{72AD2870-0752-4F47-A2A9-1AC3C2626BF6}" type="slidenum">
              <a:rPr lang="en-US" smtClean="0"/>
              <a:pPr>
                <a:defRPr/>
              </a:pPr>
              <a:t>15</a:t>
            </a:fld>
            <a:endParaRPr lang="en-US"/>
          </a:p>
        </p:txBody>
      </p:sp>
    </p:spTree>
    <p:extLst>
      <p:ext uri="{BB962C8B-B14F-4D97-AF65-F5344CB8AC3E}">
        <p14:creationId xmlns:p14="http://schemas.microsoft.com/office/powerpoint/2010/main" val="32484049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Give</a:t>
            </a:r>
            <a:r>
              <a:rPr lang="cs-CZ" dirty="0" smtClean="0"/>
              <a:t> </a:t>
            </a:r>
            <a:r>
              <a:rPr lang="cs-CZ" dirty="0" err="1" smtClean="0"/>
              <a:t>some</a:t>
            </a:r>
            <a:r>
              <a:rPr lang="cs-CZ" dirty="0" smtClean="0"/>
              <a:t> </a:t>
            </a:r>
            <a:r>
              <a:rPr lang="cs-CZ" dirty="0" err="1" smtClean="0"/>
              <a:t>examples</a:t>
            </a:r>
            <a:endParaRPr lang="cs-CZ"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cs-CZ" altLang="en-US" dirty="0" smtClean="0">
                <a:solidFill>
                  <a:schemeClr val="bg1"/>
                </a:solidFill>
              </a:rPr>
              <a:t>(</a:t>
            </a:r>
            <a:r>
              <a:rPr lang="cs-CZ" altLang="en-US" dirty="0" err="1" smtClean="0">
                <a:solidFill>
                  <a:schemeClr val="bg1"/>
                </a:solidFill>
              </a:rPr>
              <a:t>Turkey</a:t>
            </a:r>
            <a:r>
              <a:rPr lang="cs-CZ" altLang="en-US" dirty="0" smtClean="0">
                <a:solidFill>
                  <a:schemeClr val="bg1"/>
                </a:solidFill>
              </a:rPr>
              <a:t> </a:t>
            </a:r>
            <a:r>
              <a:rPr lang="cs-CZ" altLang="en-US" dirty="0" err="1" smtClean="0">
                <a:solidFill>
                  <a:schemeClr val="bg1"/>
                </a:solidFill>
              </a:rPr>
              <a:t>between</a:t>
            </a:r>
            <a:r>
              <a:rPr lang="cs-CZ" altLang="en-US" dirty="0" smtClean="0">
                <a:solidFill>
                  <a:schemeClr val="bg1"/>
                </a:solidFill>
              </a:rPr>
              <a:t> </a:t>
            </a:r>
            <a:r>
              <a:rPr lang="cs-CZ" altLang="en-US" dirty="0" err="1" smtClean="0">
                <a:solidFill>
                  <a:schemeClr val="bg1"/>
                </a:solidFill>
              </a:rPr>
              <a:t>Europe</a:t>
            </a:r>
            <a:r>
              <a:rPr lang="cs-CZ" altLang="en-US" dirty="0" smtClean="0">
                <a:solidFill>
                  <a:schemeClr val="bg1"/>
                </a:solidFill>
              </a:rPr>
              <a:t> and </a:t>
            </a:r>
            <a:r>
              <a:rPr lang="cs-CZ" altLang="en-US" dirty="0" err="1" smtClean="0">
                <a:solidFill>
                  <a:schemeClr val="bg1"/>
                </a:solidFill>
              </a:rPr>
              <a:t>Middle</a:t>
            </a:r>
            <a:r>
              <a:rPr lang="cs-CZ" altLang="en-US" dirty="0" smtClean="0">
                <a:solidFill>
                  <a:schemeClr val="bg1"/>
                </a:solidFill>
              </a:rPr>
              <a:t> East)</a:t>
            </a:r>
            <a:endParaRPr lang="en-GB" altLang="en-US" dirty="0" smtClean="0">
              <a:solidFill>
                <a:schemeClr val="bg1"/>
              </a:solidFill>
            </a:endParaRPr>
          </a:p>
          <a:p>
            <a:endParaRPr lang="en-US" dirty="0"/>
          </a:p>
        </p:txBody>
      </p:sp>
      <p:sp>
        <p:nvSpPr>
          <p:cNvPr id="4" name="Zástupný symbol pro číslo snímku 3"/>
          <p:cNvSpPr>
            <a:spLocks noGrp="1"/>
          </p:cNvSpPr>
          <p:nvPr>
            <p:ph type="sldNum" sz="quarter" idx="10"/>
          </p:nvPr>
        </p:nvSpPr>
        <p:spPr/>
        <p:txBody>
          <a:bodyPr/>
          <a:lstStyle/>
          <a:p>
            <a:pPr>
              <a:defRPr/>
            </a:pPr>
            <a:fld id="{72AD2870-0752-4F47-A2A9-1AC3C2626BF6}" type="slidenum">
              <a:rPr lang="en-US" smtClean="0"/>
              <a:pPr>
                <a:defRPr/>
              </a:pPr>
              <a:t>16</a:t>
            </a:fld>
            <a:endParaRPr lang="en-US"/>
          </a:p>
        </p:txBody>
      </p:sp>
    </p:spTree>
    <p:extLst>
      <p:ext uri="{BB962C8B-B14F-4D97-AF65-F5344CB8AC3E}">
        <p14:creationId xmlns:p14="http://schemas.microsoft.com/office/powerpoint/2010/main" val="13847567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32E3388-D05A-416B-B1B3-3E820330F4D5}" type="slidenum">
              <a:rPr lang="en-GB" altLang="en-US"/>
              <a:pPr>
                <a:spcBef>
                  <a:spcPct val="0"/>
                </a:spcBef>
              </a:pPr>
              <a:t>18</a:t>
            </a:fld>
            <a:endParaRPr lang="en-GB" alt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1822245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altLang="en-US" dirty="0" smtClean="0">
                <a:solidFill>
                  <a:schemeClr val="bg1"/>
                </a:solidFill>
              </a:rPr>
              <a:t>While these conditions are met in the Atlantic security community, they are lacking in the wider international context. </a:t>
            </a:r>
            <a:endParaRPr lang="en-US" dirty="0"/>
          </a:p>
        </p:txBody>
      </p:sp>
      <p:sp>
        <p:nvSpPr>
          <p:cNvPr id="4" name="Zástupný symbol pro číslo snímku 3"/>
          <p:cNvSpPr>
            <a:spLocks noGrp="1"/>
          </p:cNvSpPr>
          <p:nvPr>
            <p:ph type="sldNum" sz="quarter" idx="10"/>
          </p:nvPr>
        </p:nvSpPr>
        <p:spPr/>
        <p:txBody>
          <a:bodyPr/>
          <a:lstStyle/>
          <a:p>
            <a:pPr>
              <a:defRPr/>
            </a:pPr>
            <a:fld id="{72AD2870-0752-4F47-A2A9-1AC3C2626BF6}" type="slidenum">
              <a:rPr lang="en-US" smtClean="0"/>
              <a:pPr>
                <a:defRPr/>
              </a:pPr>
              <a:t>23</a:t>
            </a:fld>
            <a:endParaRPr lang="en-US"/>
          </a:p>
        </p:txBody>
      </p:sp>
    </p:spTree>
    <p:extLst>
      <p:ext uri="{BB962C8B-B14F-4D97-AF65-F5344CB8AC3E}">
        <p14:creationId xmlns:p14="http://schemas.microsoft.com/office/powerpoint/2010/main" val="2813900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D5A4FD25-28EB-4688-98E8-64D279E7E522}" type="slidenum">
              <a:rPr lang="en-GB" altLang="en-US"/>
              <a:pPr>
                <a:defRPr/>
              </a:pPr>
              <a:t>‹#›</a:t>
            </a:fld>
            <a:endParaRPr lang="en-GB" altLang="en-US"/>
          </a:p>
        </p:txBody>
      </p:sp>
    </p:spTree>
    <p:extLst>
      <p:ext uri="{BB962C8B-B14F-4D97-AF65-F5344CB8AC3E}">
        <p14:creationId xmlns:p14="http://schemas.microsoft.com/office/powerpoint/2010/main" val="1895418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65BF2919-2B17-4AC5-99DA-695B78B96D05}" type="slidenum">
              <a:rPr lang="en-GB" altLang="en-US"/>
              <a:pPr>
                <a:defRPr/>
              </a:pPr>
              <a:t>‹#›</a:t>
            </a:fld>
            <a:endParaRPr lang="en-GB" altLang="en-US"/>
          </a:p>
        </p:txBody>
      </p:sp>
    </p:spTree>
    <p:extLst>
      <p:ext uri="{BB962C8B-B14F-4D97-AF65-F5344CB8AC3E}">
        <p14:creationId xmlns:p14="http://schemas.microsoft.com/office/powerpoint/2010/main" val="2987756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8FDBBDA9-D079-4240-AD79-025BCB29A8C2}" type="slidenum">
              <a:rPr lang="en-GB" altLang="en-US"/>
              <a:pPr>
                <a:defRPr/>
              </a:pPr>
              <a:t>‹#›</a:t>
            </a:fld>
            <a:endParaRPr lang="en-GB" altLang="en-US"/>
          </a:p>
        </p:txBody>
      </p:sp>
    </p:spTree>
    <p:extLst>
      <p:ext uri="{BB962C8B-B14F-4D97-AF65-F5344CB8AC3E}">
        <p14:creationId xmlns:p14="http://schemas.microsoft.com/office/powerpoint/2010/main" val="3660387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DED90DDC-6A38-4693-A1FA-85A59041F41B}" type="slidenum">
              <a:rPr lang="en-GB" altLang="en-US"/>
              <a:pPr>
                <a:defRPr/>
              </a:pPr>
              <a:t>‹#›</a:t>
            </a:fld>
            <a:endParaRPr lang="en-GB" altLang="en-US"/>
          </a:p>
        </p:txBody>
      </p:sp>
    </p:spTree>
    <p:extLst>
      <p:ext uri="{BB962C8B-B14F-4D97-AF65-F5344CB8AC3E}">
        <p14:creationId xmlns:p14="http://schemas.microsoft.com/office/powerpoint/2010/main" val="300828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DED38E7F-B943-44C9-9681-EBDC6DFEB633}" type="slidenum">
              <a:rPr lang="en-GB" altLang="en-US"/>
              <a:pPr>
                <a:defRPr/>
              </a:pPr>
              <a:t>‹#›</a:t>
            </a:fld>
            <a:endParaRPr lang="en-GB" altLang="en-US"/>
          </a:p>
        </p:txBody>
      </p:sp>
    </p:spTree>
    <p:extLst>
      <p:ext uri="{BB962C8B-B14F-4D97-AF65-F5344CB8AC3E}">
        <p14:creationId xmlns:p14="http://schemas.microsoft.com/office/powerpoint/2010/main" val="999404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989679BB-2C09-4832-8D91-08A52FBB0EF1}" type="slidenum">
              <a:rPr lang="en-GB" altLang="en-US"/>
              <a:pPr>
                <a:defRPr/>
              </a:pPr>
              <a:t>‹#›</a:t>
            </a:fld>
            <a:endParaRPr lang="en-GB" altLang="en-US"/>
          </a:p>
        </p:txBody>
      </p:sp>
    </p:spTree>
    <p:extLst>
      <p:ext uri="{BB962C8B-B14F-4D97-AF65-F5344CB8AC3E}">
        <p14:creationId xmlns:p14="http://schemas.microsoft.com/office/powerpoint/2010/main" val="3685631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a:ln/>
        </p:spPr>
        <p:txBody>
          <a:bodyPr/>
          <a:lstStyle>
            <a:lvl1pPr>
              <a:defRPr/>
            </a:lvl1pPr>
          </a:lstStyle>
          <a:p>
            <a:pPr>
              <a:defRPr/>
            </a:pPr>
            <a:fld id="{561B0C7A-6CAC-45A8-BE71-F0E11D469847}" type="slidenum">
              <a:rPr lang="en-GB" altLang="en-US"/>
              <a:pPr>
                <a:defRPr/>
              </a:pPr>
              <a:t>‹#›</a:t>
            </a:fld>
            <a:endParaRPr lang="en-GB" altLang="en-US"/>
          </a:p>
        </p:txBody>
      </p:sp>
    </p:spTree>
    <p:extLst>
      <p:ext uri="{BB962C8B-B14F-4D97-AF65-F5344CB8AC3E}">
        <p14:creationId xmlns:p14="http://schemas.microsoft.com/office/powerpoint/2010/main" val="1056735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a:ln/>
        </p:spPr>
        <p:txBody>
          <a:bodyPr/>
          <a:lstStyle>
            <a:lvl1pPr>
              <a:defRPr/>
            </a:lvl1pPr>
          </a:lstStyle>
          <a:p>
            <a:pPr>
              <a:defRPr/>
            </a:pPr>
            <a:fld id="{97E07D0B-371A-4709-94FB-D38AFC5AB30D}" type="slidenum">
              <a:rPr lang="en-GB" altLang="en-US"/>
              <a:pPr>
                <a:defRPr/>
              </a:pPr>
              <a:t>‹#›</a:t>
            </a:fld>
            <a:endParaRPr lang="en-GB" altLang="en-US"/>
          </a:p>
        </p:txBody>
      </p:sp>
    </p:spTree>
    <p:extLst>
      <p:ext uri="{BB962C8B-B14F-4D97-AF65-F5344CB8AC3E}">
        <p14:creationId xmlns:p14="http://schemas.microsoft.com/office/powerpoint/2010/main" val="221506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a:ln/>
        </p:spPr>
        <p:txBody>
          <a:bodyPr/>
          <a:lstStyle>
            <a:lvl1pPr>
              <a:defRPr/>
            </a:lvl1pPr>
          </a:lstStyle>
          <a:p>
            <a:pPr>
              <a:defRPr/>
            </a:pPr>
            <a:fld id="{064EBB0E-4134-46D6-AEFD-F4E098A3B99C}" type="slidenum">
              <a:rPr lang="en-GB" altLang="en-US"/>
              <a:pPr>
                <a:defRPr/>
              </a:pPr>
              <a:t>‹#›</a:t>
            </a:fld>
            <a:endParaRPr lang="en-GB" altLang="en-US"/>
          </a:p>
        </p:txBody>
      </p:sp>
    </p:spTree>
    <p:extLst>
      <p:ext uri="{BB962C8B-B14F-4D97-AF65-F5344CB8AC3E}">
        <p14:creationId xmlns:p14="http://schemas.microsoft.com/office/powerpoint/2010/main" val="4016729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AB094507-458B-4EC5-A3B9-A05CD133DD54}" type="slidenum">
              <a:rPr lang="en-GB" altLang="en-US"/>
              <a:pPr>
                <a:defRPr/>
              </a:pPr>
              <a:t>‹#›</a:t>
            </a:fld>
            <a:endParaRPr lang="en-GB" altLang="en-US"/>
          </a:p>
        </p:txBody>
      </p:sp>
    </p:spTree>
    <p:extLst>
      <p:ext uri="{BB962C8B-B14F-4D97-AF65-F5344CB8AC3E}">
        <p14:creationId xmlns:p14="http://schemas.microsoft.com/office/powerpoint/2010/main" val="3020611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E9F58842-8170-4C90-B58D-35BBC4C41E1C}" type="slidenum">
              <a:rPr lang="en-GB" altLang="en-US"/>
              <a:pPr>
                <a:defRPr/>
              </a:pPr>
              <a:t>‹#›</a:t>
            </a:fld>
            <a:endParaRPr lang="en-GB" altLang="en-US"/>
          </a:p>
        </p:txBody>
      </p:sp>
    </p:spTree>
    <p:extLst>
      <p:ext uri="{BB962C8B-B14F-4D97-AF65-F5344CB8AC3E}">
        <p14:creationId xmlns:p14="http://schemas.microsoft.com/office/powerpoint/2010/main" val="3068962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Klepnutím lze upravit styly předlohy textu.</a:t>
            </a:r>
          </a:p>
          <a:p>
            <a:pPr lvl="1"/>
            <a:r>
              <a:rPr lang="en-GB" altLang="en-US" smtClean="0"/>
              <a:t>Druhá úroveň</a:t>
            </a:r>
          </a:p>
          <a:p>
            <a:pPr lvl="2"/>
            <a:r>
              <a:rPr lang="en-GB" altLang="en-US" smtClean="0"/>
              <a:t>Třetí úroveň</a:t>
            </a:r>
          </a:p>
          <a:p>
            <a:pPr lvl="3"/>
            <a:r>
              <a:rPr lang="en-GB" altLang="en-US" smtClean="0"/>
              <a:t>Čtvrtá úroveň</a:t>
            </a:r>
          </a:p>
          <a:p>
            <a:pPr lvl="4"/>
            <a:r>
              <a:rPr lang="en-GB" altLang="en-US" smtClean="0"/>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chemeClr val="tx1"/>
                </a:solidFill>
                <a:latin typeface="Arial" charset="0"/>
              </a:defRPr>
            </a:lvl1pPr>
          </a:lstStyle>
          <a:p>
            <a:pPr>
              <a:defRPr/>
            </a:pPr>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chemeClr val="tx1"/>
                </a:solidFill>
                <a:latin typeface="Arial" charset="0"/>
              </a:defRPr>
            </a:lvl1pPr>
          </a:lstStyle>
          <a:p>
            <a:pPr>
              <a:defRPr/>
            </a:pPr>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defRPr>
            </a:lvl1pPr>
          </a:lstStyle>
          <a:p>
            <a:pPr>
              <a:defRPr/>
            </a:pPr>
            <a:fld id="{AEF5651C-985E-4DC3-A5FA-722063D8588F}"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cs-CZ" altLang="en-US" smtClean="0">
                <a:solidFill>
                  <a:srgbClr val="FF0000"/>
                </a:solidFill>
              </a:rPr>
              <a:t>Intro into Regional Security</a:t>
            </a:r>
            <a:endParaRPr lang="en-GB" altLang="en-US" smtClean="0">
              <a:solidFill>
                <a:srgbClr val="FF0000"/>
              </a:solidFill>
            </a:endParaRPr>
          </a:p>
        </p:txBody>
      </p:sp>
      <p:sp>
        <p:nvSpPr>
          <p:cNvPr id="3075" name="Rectangle 3"/>
          <p:cNvSpPr>
            <a:spLocks noGrp="1" noChangeArrowheads="1"/>
          </p:cNvSpPr>
          <p:nvPr>
            <p:ph type="subTitle" idx="1"/>
          </p:nvPr>
        </p:nvSpPr>
        <p:spPr/>
        <p:txBody>
          <a:bodyPr/>
          <a:lstStyle/>
          <a:p>
            <a:pPr eaLnBrk="1" hangingPunct="1"/>
            <a:r>
              <a:rPr lang="cs-CZ" altLang="en-US" smtClean="0">
                <a:solidFill>
                  <a:srgbClr val="FFCC00"/>
                </a:solidFill>
              </a:rPr>
              <a:t>Regional Security Complexes</a:t>
            </a:r>
            <a:endParaRPr lang="en-GB" altLang="en-US" smtClean="0">
              <a:solidFill>
                <a:srgbClr val="FFCC00"/>
              </a:solidFill>
            </a:endParaRPr>
          </a:p>
          <a:p>
            <a:pPr eaLnBrk="1" hangingPunct="1"/>
            <a:r>
              <a:rPr lang="en-GB" altLang="en-US" smtClean="0">
                <a:solidFill>
                  <a:srgbClr val="FFCC00"/>
                </a:solidFill>
              </a:rPr>
              <a:t>V</a:t>
            </a:r>
            <a:r>
              <a:rPr lang="cs-CZ" altLang="en-US" smtClean="0">
                <a:solidFill>
                  <a:srgbClr val="FFCC00"/>
                </a:solidFill>
              </a:rPr>
              <a:t>ěra Stojarová</a:t>
            </a:r>
            <a:endParaRPr lang="en-GB" altLang="en-US" smtClean="0">
              <a:solidFill>
                <a:srgbClr val="FFCC00"/>
              </a:solidFill>
            </a:endParaRPr>
          </a:p>
        </p:txBody>
      </p:sp>
      <p:pic>
        <p:nvPicPr>
          <p:cNvPr id="3076" name="Picture 4"/>
          <p:cNvPicPr>
            <a:picLocks noChangeAspect="1" noChangeArrowheads="1"/>
          </p:cNvPicPr>
          <p:nvPr/>
        </p:nvPicPr>
        <p:blipFill>
          <a:blip r:embed="rId2" cstate="print">
            <a:grayscl/>
            <a:biLevel thresh="50000"/>
            <a:extLst>
              <a:ext uri="{28A0092B-C50C-407E-A947-70E740481C1C}">
                <a14:useLocalDpi xmlns:a14="http://schemas.microsoft.com/office/drawing/2010/main" val="0"/>
              </a:ext>
            </a:extLst>
          </a:blip>
          <a:srcRect/>
          <a:stretch>
            <a:fillRect/>
          </a:stretch>
        </p:blipFill>
        <p:spPr bwMode="auto">
          <a:xfrm>
            <a:off x="3995738" y="765175"/>
            <a:ext cx="933450" cy="93345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a:xfrm>
            <a:off x="457200" y="-293688"/>
            <a:ext cx="8229600" cy="1419226"/>
          </a:xfrm>
        </p:spPr>
        <p:txBody>
          <a:bodyPr/>
          <a:lstStyle/>
          <a:p>
            <a:r>
              <a:rPr lang="cs-CZ" altLang="en-US" smtClean="0">
                <a:solidFill>
                  <a:srgbClr val="FF0000"/>
                </a:solidFill>
              </a:rPr>
              <a:t>regionalism in theories</a:t>
            </a:r>
            <a:endParaRPr lang="en-US" altLang="en-US" smtClean="0"/>
          </a:p>
        </p:txBody>
      </p:sp>
      <p:sp>
        <p:nvSpPr>
          <p:cNvPr id="12291" name="Zástupný symbol pro obsah 2"/>
          <p:cNvSpPr>
            <a:spLocks noGrp="1"/>
          </p:cNvSpPr>
          <p:nvPr>
            <p:ph idx="1"/>
          </p:nvPr>
        </p:nvSpPr>
        <p:spPr>
          <a:xfrm>
            <a:off x="250825" y="765175"/>
            <a:ext cx="8435975" cy="6092825"/>
          </a:xfrm>
        </p:spPr>
        <p:txBody>
          <a:bodyPr/>
          <a:lstStyle/>
          <a:p>
            <a:r>
              <a:rPr lang="en-US" altLang="en-US" smtClean="0">
                <a:solidFill>
                  <a:srgbClr val="FFC000"/>
                </a:solidFill>
              </a:rPr>
              <a:t>For realists </a:t>
            </a:r>
            <a:r>
              <a:rPr lang="en-US" altLang="en-US" smtClean="0">
                <a:solidFill>
                  <a:schemeClr val="bg1"/>
                </a:solidFill>
              </a:rPr>
              <a:t>international organisations are nothing more than interstate institutions, therefore it is irrelevant whether such institutions are global or r</a:t>
            </a:r>
            <a:r>
              <a:rPr lang="cs-CZ" altLang="en-US" smtClean="0">
                <a:solidFill>
                  <a:schemeClr val="bg1"/>
                </a:solidFill>
              </a:rPr>
              <a:t>egional</a:t>
            </a:r>
          </a:p>
          <a:p>
            <a:r>
              <a:rPr lang="en-US" altLang="en-US" smtClean="0">
                <a:solidFill>
                  <a:srgbClr val="FFC000"/>
                </a:solidFill>
              </a:rPr>
              <a:t> neo-liberalists </a:t>
            </a:r>
            <a:r>
              <a:rPr lang="en-US" altLang="en-US" smtClean="0">
                <a:solidFill>
                  <a:schemeClr val="bg1"/>
                </a:solidFill>
              </a:rPr>
              <a:t>believe that regionalism is useful as long as it leads to free trade</a:t>
            </a:r>
            <a:endParaRPr lang="cs-CZ" altLang="en-US" smtClean="0">
              <a:solidFill>
                <a:schemeClr val="bg1"/>
              </a:solidFill>
            </a:endParaRPr>
          </a:p>
          <a:p>
            <a:r>
              <a:rPr lang="en-US" altLang="en-US" smtClean="0">
                <a:solidFill>
                  <a:srgbClr val="FFC000"/>
                </a:solidFill>
              </a:rPr>
              <a:t>neo-marxists</a:t>
            </a:r>
            <a:r>
              <a:rPr lang="en-US" altLang="en-US" smtClean="0">
                <a:solidFill>
                  <a:schemeClr val="bg1"/>
                </a:solidFill>
              </a:rPr>
              <a:t> mainly draw on the theory of imperialism </a:t>
            </a:r>
            <a:r>
              <a:rPr lang="cs-CZ" altLang="en-US" smtClean="0">
                <a:solidFill>
                  <a:schemeClr val="bg1"/>
                </a:solidFill>
              </a:rPr>
              <a:t>(</a:t>
            </a:r>
            <a:r>
              <a:rPr lang="en-US" altLang="en-US" smtClean="0">
                <a:solidFill>
                  <a:schemeClr val="bg1"/>
                </a:solidFill>
              </a:rPr>
              <a:t>‘as a structural relationship between countries from the centre and periphery’.</a:t>
            </a:r>
            <a:r>
              <a:rPr lang="cs-CZ" altLang="en-US" smtClean="0">
                <a:solidFill>
                  <a:schemeClr val="bg1"/>
                </a:solidFill>
              </a:rPr>
              <a:t>)</a:t>
            </a:r>
            <a:r>
              <a:rPr lang="en-US" altLang="en-US" smtClean="0">
                <a:solidFill>
                  <a:schemeClr val="bg1"/>
                </a:solidFill>
              </a:rPr>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a:xfrm>
            <a:off x="354013" y="0"/>
            <a:ext cx="8229600" cy="692696"/>
          </a:xfrm>
        </p:spPr>
        <p:txBody>
          <a:bodyPr/>
          <a:lstStyle/>
          <a:p>
            <a:r>
              <a:rPr lang="cs-CZ" altLang="en-US" dirty="0" smtClean="0">
                <a:solidFill>
                  <a:srgbClr val="FF0000"/>
                </a:solidFill>
              </a:rPr>
              <a:t>Regional </a:t>
            </a:r>
            <a:r>
              <a:rPr lang="cs-CZ" altLang="en-US" dirty="0" err="1" smtClean="0">
                <a:solidFill>
                  <a:srgbClr val="FF0000"/>
                </a:solidFill>
              </a:rPr>
              <a:t>Trade</a:t>
            </a:r>
            <a:r>
              <a:rPr lang="cs-CZ" altLang="en-US" dirty="0" smtClean="0">
                <a:solidFill>
                  <a:srgbClr val="FF0000"/>
                </a:solidFill>
              </a:rPr>
              <a:t> </a:t>
            </a:r>
            <a:r>
              <a:rPr lang="cs-CZ" altLang="en-US" dirty="0" err="1" smtClean="0">
                <a:solidFill>
                  <a:srgbClr val="FF0000"/>
                </a:solidFill>
              </a:rPr>
              <a:t>Agreements</a:t>
            </a:r>
            <a:endParaRPr lang="en-US" altLang="en-US" dirty="0" smtClean="0"/>
          </a:p>
        </p:txBody>
      </p:sp>
      <p:sp>
        <p:nvSpPr>
          <p:cNvPr id="13315" name="Zástupný symbol pro obsah 2"/>
          <p:cNvSpPr>
            <a:spLocks noGrp="1"/>
          </p:cNvSpPr>
          <p:nvPr>
            <p:ph idx="1"/>
          </p:nvPr>
        </p:nvSpPr>
        <p:spPr>
          <a:xfrm>
            <a:off x="0" y="620688"/>
            <a:ext cx="6099613" cy="6202284"/>
          </a:xfrm>
        </p:spPr>
        <p:txBody>
          <a:bodyPr/>
          <a:lstStyle/>
          <a:p>
            <a:r>
              <a:rPr lang="en-US" altLang="en-US" dirty="0" smtClean="0">
                <a:solidFill>
                  <a:srgbClr val="FFC000"/>
                </a:solidFill>
              </a:rPr>
              <a:t> </a:t>
            </a:r>
            <a:r>
              <a:rPr lang="en-US" altLang="en-US" dirty="0" smtClean="0">
                <a:solidFill>
                  <a:schemeClr val="bg1"/>
                </a:solidFill>
              </a:rPr>
              <a:t>(a) </a:t>
            </a:r>
            <a:r>
              <a:rPr lang="cs-CZ" altLang="en-US" dirty="0" smtClean="0">
                <a:solidFill>
                  <a:schemeClr val="bg1"/>
                </a:solidFill>
              </a:rPr>
              <a:t>USMCA (NAFTA)</a:t>
            </a:r>
            <a:r>
              <a:rPr lang="en-US" altLang="en-US" dirty="0" smtClean="0">
                <a:solidFill>
                  <a:schemeClr val="bg1"/>
                </a:solidFill>
              </a:rPr>
              <a:t> based on the USA, </a:t>
            </a:r>
            <a:endParaRPr lang="cs-CZ" altLang="en-US" dirty="0" smtClean="0">
              <a:solidFill>
                <a:schemeClr val="bg1"/>
              </a:solidFill>
            </a:endParaRPr>
          </a:p>
          <a:p>
            <a:r>
              <a:rPr lang="en-US" altLang="en-US" dirty="0" smtClean="0">
                <a:solidFill>
                  <a:schemeClr val="bg1"/>
                </a:solidFill>
              </a:rPr>
              <a:t>(b) the EU, </a:t>
            </a:r>
            <a:endParaRPr lang="cs-CZ" altLang="en-US" dirty="0" smtClean="0">
              <a:solidFill>
                <a:schemeClr val="bg1"/>
              </a:solidFill>
            </a:endParaRPr>
          </a:p>
          <a:p>
            <a:r>
              <a:rPr lang="en-US" altLang="en-US" dirty="0" smtClean="0">
                <a:solidFill>
                  <a:schemeClr val="bg1"/>
                </a:solidFill>
              </a:rPr>
              <a:t>(c) East Asia based on Japan. </a:t>
            </a:r>
            <a:endParaRPr lang="cs-CZ" altLang="en-US" dirty="0" smtClean="0">
              <a:solidFill>
                <a:schemeClr val="bg1"/>
              </a:solidFill>
            </a:endParaRPr>
          </a:p>
          <a:p>
            <a:r>
              <a:rPr lang="en-US" altLang="en-US" dirty="0" smtClean="0">
                <a:solidFill>
                  <a:schemeClr val="bg1"/>
                </a:solidFill>
              </a:rPr>
              <a:t>Some research shows that most of the trade is within rather than between regions</a:t>
            </a:r>
            <a:endParaRPr lang="cs-CZ" altLang="en-US" dirty="0" smtClean="0">
              <a:solidFill>
                <a:schemeClr val="bg1"/>
              </a:solidFill>
            </a:endParaRPr>
          </a:p>
          <a:p>
            <a:r>
              <a:rPr lang="cs-CZ" altLang="en-US" dirty="0" smtClean="0">
                <a:solidFill>
                  <a:schemeClr val="bg1"/>
                </a:solidFill>
              </a:rPr>
              <a:t>D) </a:t>
            </a:r>
            <a:r>
              <a:rPr lang="cs-CZ" altLang="en-US" dirty="0" err="1" smtClean="0">
                <a:solidFill>
                  <a:schemeClr val="bg1"/>
                </a:solidFill>
              </a:rPr>
              <a:t>AfCFTA</a:t>
            </a:r>
            <a:r>
              <a:rPr lang="en-US" altLang="en-US" dirty="0" smtClean="0">
                <a:solidFill>
                  <a:schemeClr val="bg1"/>
                </a:solidFill>
              </a:rPr>
              <a:t> </a:t>
            </a:r>
            <a:endParaRPr lang="cs-CZ" altLang="en-US" dirty="0" smtClean="0">
              <a:solidFill>
                <a:schemeClr val="bg1"/>
              </a:solidFill>
            </a:endParaRPr>
          </a:p>
          <a:p>
            <a:r>
              <a:rPr lang="cs-CZ" altLang="en-US" dirty="0" err="1" smtClean="0">
                <a:solidFill>
                  <a:schemeClr val="bg1"/>
                </a:solidFill>
              </a:rPr>
              <a:t>South</a:t>
            </a:r>
            <a:r>
              <a:rPr lang="cs-CZ" altLang="en-US" dirty="0" smtClean="0">
                <a:solidFill>
                  <a:schemeClr val="bg1"/>
                </a:solidFill>
              </a:rPr>
              <a:t> America (CAN, MERCOSUR..)</a:t>
            </a:r>
          </a:p>
          <a:p>
            <a:endParaRPr lang="en-US" altLang="en-US" dirty="0" smtClean="0">
              <a:solidFill>
                <a:schemeClr val="bg1"/>
              </a:solidFill>
            </a:endParaRPr>
          </a:p>
        </p:txBody>
      </p:sp>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9613" y="3140968"/>
            <a:ext cx="4968000" cy="3318461"/>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solidFill>
                  <a:srgbClr val="FF0000"/>
                </a:solidFill>
              </a:rPr>
              <a:t>Regionalism</a:t>
            </a:r>
            <a:r>
              <a:rPr lang="cs-CZ" dirty="0" smtClean="0">
                <a:solidFill>
                  <a:srgbClr val="FF0000"/>
                </a:solidFill>
              </a:rPr>
              <a:t> - </a:t>
            </a:r>
            <a:r>
              <a:rPr lang="cs-CZ" dirty="0" err="1" smtClean="0">
                <a:solidFill>
                  <a:srgbClr val="FF0000"/>
                </a:solidFill>
              </a:rPr>
              <a:t>results</a:t>
            </a:r>
            <a:endParaRPr lang="en-US" dirty="0">
              <a:solidFill>
                <a:srgbClr val="FF0000"/>
              </a:solidFill>
            </a:endParaRPr>
          </a:p>
        </p:txBody>
      </p:sp>
      <p:sp>
        <p:nvSpPr>
          <p:cNvPr id="3" name="Zástupný symbol pro obsah 2"/>
          <p:cNvSpPr>
            <a:spLocks noGrp="1"/>
          </p:cNvSpPr>
          <p:nvPr>
            <p:ph idx="1"/>
          </p:nvPr>
        </p:nvSpPr>
        <p:spPr/>
        <p:txBody>
          <a:bodyPr/>
          <a:lstStyle/>
          <a:p>
            <a:endParaRPr lang="en-US"/>
          </a:p>
        </p:txBody>
      </p:sp>
    </p:spTree>
    <p:extLst>
      <p:ext uri="{BB962C8B-B14F-4D97-AF65-F5344CB8AC3E}">
        <p14:creationId xmlns:p14="http://schemas.microsoft.com/office/powerpoint/2010/main" val="4258875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a:xfrm>
            <a:off x="354013" y="0"/>
            <a:ext cx="8229600" cy="620688"/>
          </a:xfrm>
        </p:spPr>
        <p:txBody>
          <a:bodyPr/>
          <a:lstStyle/>
          <a:p>
            <a:r>
              <a:rPr lang="cs-CZ" altLang="en-US" dirty="0" err="1" smtClean="0">
                <a:solidFill>
                  <a:srgbClr val="FF0000"/>
                </a:solidFill>
              </a:rPr>
              <a:t>Regionalism</a:t>
            </a:r>
            <a:r>
              <a:rPr lang="cs-CZ" altLang="en-US" dirty="0" smtClean="0">
                <a:solidFill>
                  <a:srgbClr val="FF0000"/>
                </a:solidFill>
              </a:rPr>
              <a:t>: </a:t>
            </a:r>
            <a:r>
              <a:rPr lang="cs-CZ" altLang="en-US" dirty="0" err="1" smtClean="0">
                <a:solidFill>
                  <a:srgbClr val="FF0000"/>
                </a:solidFill>
              </a:rPr>
              <a:t>results</a:t>
            </a:r>
            <a:endParaRPr lang="en-US" altLang="en-US" dirty="0" smtClean="0"/>
          </a:p>
        </p:txBody>
      </p:sp>
      <p:sp>
        <p:nvSpPr>
          <p:cNvPr id="14339" name="Zástupný symbol pro obsah 2"/>
          <p:cNvSpPr>
            <a:spLocks noGrp="1"/>
          </p:cNvSpPr>
          <p:nvPr>
            <p:ph idx="1"/>
          </p:nvPr>
        </p:nvSpPr>
        <p:spPr>
          <a:xfrm>
            <a:off x="0" y="981075"/>
            <a:ext cx="9144000" cy="5675313"/>
          </a:xfrm>
        </p:spPr>
        <p:txBody>
          <a:bodyPr/>
          <a:lstStyle/>
          <a:p>
            <a:r>
              <a:rPr lang="en-US" altLang="en-US" sz="2800" dirty="0" smtClean="0">
                <a:solidFill>
                  <a:srgbClr val="FFC000"/>
                </a:solidFill>
              </a:rPr>
              <a:t> </a:t>
            </a:r>
            <a:r>
              <a:rPr lang="en-US" altLang="en-US" sz="2800" dirty="0" smtClean="0">
                <a:solidFill>
                  <a:schemeClr val="bg1"/>
                </a:solidFill>
              </a:rPr>
              <a:t>‘</a:t>
            </a:r>
            <a:r>
              <a:rPr lang="en-US" altLang="en-US" sz="2800" dirty="0" smtClean="0">
                <a:solidFill>
                  <a:srgbClr val="FFC000"/>
                </a:solidFill>
              </a:rPr>
              <a:t>goods and services </a:t>
            </a:r>
            <a:r>
              <a:rPr lang="en-US" altLang="en-US" sz="2800" dirty="0" smtClean="0">
                <a:solidFill>
                  <a:schemeClr val="bg1"/>
                </a:solidFill>
              </a:rPr>
              <a:t>flow </a:t>
            </a:r>
            <a:r>
              <a:rPr lang="cs-CZ" altLang="en-US" sz="2800" dirty="0" smtClean="0">
                <a:solidFill>
                  <a:schemeClr val="bg1"/>
                </a:solidFill>
              </a:rPr>
              <a:t>as </a:t>
            </a:r>
            <a:r>
              <a:rPr lang="cs-CZ" altLang="en-US" sz="2800" dirty="0" err="1" smtClean="0">
                <a:solidFill>
                  <a:schemeClr val="bg1"/>
                </a:solidFill>
              </a:rPr>
              <a:t>well</a:t>
            </a:r>
            <a:r>
              <a:rPr lang="cs-CZ" altLang="en-US" sz="2800" dirty="0" smtClean="0">
                <a:solidFill>
                  <a:schemeClr val="bg1"/>
                </a:solidFill>
              </a:rPr>
              <a:t> as </a:t>
            </a:r>
            <a:r>
              <a:rPr lang="cs-CZ" altLang="en-US" sz="2800" dirty="0" smtClean="0">
                <a:solidFill>
                  <a:srgbClr val="FFC000"/>
                </a:solidFill>
              </a:rPr>
              <a:t>OC </a:t>
            </a:r>
            <a:r>
              <a:rPr lang="cs-CZ" altLang="en-US" sz="2800" dirty="0" err="1" smtClean="0">
                <a:solidFill>
                  <a:srgbClr val="FFC000"/>
                </a:solidFill>
              </a:rPr>
              <a:t>terrorism</a:t>
            </a:r>
            <a:endParaRPr lang="cs-CZ" altLang="en-US" sz="2800" dirty="0" smtClean="0">
              <a:solidFill>
                <a:srgbClr val="FFC000"/>
              </a:solidFill>
            </a:endParaRPr>
          </a:p>
          <a:p>
            <a:r>
              <a:rPr lang="cs-CZ" altLang="en-US" sz="2800" dirty="0" err="1" smtClean="0">
                <a:solidFill>
                  <a:schemeClr val="bg1"/>
                </a:solidFill>
              </a:rPr>
              <a:t>Creates</a:t>
            </a:r>
            <a:r>
              <a:rPr lang="cs-CZ" altLang="en-US" sz="2800" dirty="0" smtClean="0">
                <a:solidFill>
                  <a:schemeClr val="bg1"/>
                </a:solidFill>
              </a:rPr>
              <a:t> </a:t>
            </a:r>
            <a:r>
              <a:rPr lang="cs-CZ" altLang="en-US" sz="2800" dirty="0" err="1" smtClean="0">
                <a:solidFill>
                  <a:srgbClr val="FFC000"/>
                </a:solidFill>
              </a:rPr>
              <a:t>winners</a:t>
            </a:r>
            <a:r>
              <a:rPr lang="cs-CZ" altLang="en-US" sz="2800" dirty="0" smtClean="0">
                <a:solidFill>
                  <a:schemeClr val="bg1"/>
                </a:solidFill>
              </a:rPr>
              <a:t> and </a:t>
            </a:r>
            <a:r>
              <a:rPr lang="cs-CZ" altLang="en-US" sz="2800" dirty="0" err="1" smtClean="0">
                <a:solidFill>
                  <a:srgbClr val="FFC000"/>
                </a:solidFill>
              </a:rPr>
              <a:t>loosers</a:t>
            </a:r>
            <a:endParaRPr lang="cs-CZ" altLang="en-US" sz="2800" dirty="0" smtClean="0">
              <a:solidFill>
                <a:srgbClr val="FFC000"/>
              </a:solidFill>
            </a:endParaRPr>
          </a:p>
          <a:p>
            <a:r>
              <a:rPr lang="en-US" altLang="en-US" sz="2800" dirty="0" smtClean="0">
                <a:solidFill>
                  <a:schemeClr val="bg1"/>
                </a:solidFill>
              </a:rPr>
              <a:t>Stronger states </a:t>
            </a:r>
            <a:r>
              <a:rPr lang="en-US" altLang="en-US" sz="2800" dirty="0" smtClean="0">
                <a:solidFill>
                  <a:srgbClr val="FFC000"/>
                </a:solidFill>
              </a:rPr>
              <a:t>use (abuse)</a:t>
            </a:r>
            <a:r>
              <a:rPr lang="cs-CZ" altLang="en-US" sz="2800" dirty="0" smtClean="0">
                <a:solidFill>
                  <a:srgbClr val="FFC000"/>
                </a:solidFill>
              </a:rPr>
              <a:t>, </a:t>
            </a:r>
            <a:r>
              <a:rPr lang="cs-CZ" altLang="en-US" sz="2800" dirty="0" err="1" smtClean="0">
                <a:solidFill>
                  <a:srgbClr val="FFC000"/>
                </a:solidFill>
              </a:rPr>
              <a:t>exploit</a:t>
            </a:r>
            <a:r>
              <a:rPr lang="cs-CZ" altLang="en-US" sz="2800" dirty="0" smtClean="0">
                <a:solidFill>
                  <a:schemeClr val="bg1"/>
                </a:solidFill>
              </a:rPr>
              <a:t> </a:t>
            </a:r>
            <a:r>
              <a:rPr lang="en-US" altLang="en-US" sz="2800" dirty="0" smtClean="0">
                <a:solidFill>
                  <a:schemeClr val="bg1"/>
                </a:solidFill>
              </a:rPr>
              <a:t>the weaker ones. </a:t>
            </a:r>
            <a:endParaRPr lang="cs-CZ" altLang="en-US" sz="2800" dirty="0" smtClean="0">
              <a:solidFill>
                <a:schemeClr val="bg1"/>
              </a:solidFill>
            </a:endParaRPr>
          </a:p>
          <a:p>
            <a:r>
              <a:rPr lang="en-US" altLang="en-US" sz="2800" dirty="0" smtClean="0">
                <a:solidFill>
                  <a:schemeClr val="bg1"/>
                </a:solidFill>
              </a:rPr>
              <a:t>New regionalism </a:t>
            </a:r>
            <a:r>
              <a:rPr lang="cs-CZ" altLang="en-US" sz="2800" dirty="0" smtClean="0">
                <a:solidFill>
                  <a:schemeClr val="bg1"/>
                </a:solidFill>
              </a:rPr>
              <a:t> s</a:t>
            </a:r>
            <a:r>
              <a:rPr lang="en-US" altLang="en-US" sz="2800" dirty="0" err="1" smtClean="0">
                <a:solidFill>
                  <a:schemeClr val="bg1"/>
                </a:solidFill>
              </a:rPr>
              <a:t>ubject</a:t>
            </a:r>
            <a:r>
              <a:rPr lang="cs-CZ" altLang="en-US" sz="2800" dirty="0" smtClean="0">
                <a:solidFill>
                  <a:schemeClr val="bg1"/>
                </a:solidFill>
              </a:rPr>
              <a:t>s</a:t>
            </a:r>
            <a:r>
              <a:rPr lang="en-US" altLang="en-US" sz="2800" dirty="0" smtClean="0">
                <a:solidFill>
                  <a:schemeClr val="bg1"/>
                </a:solidFill>
              </a:rPr>
              <a:t> hundreds of millions of people to permanent underclass This not only denies people their basic </a:t>
            </a:r>
            <a:r>
              <a:rPr lang="cs-CZ" altLang="en-US" sz="2800" dirty="0" err="1" smtClean="0">
                <a:solidFill>
                  <a:schemeClr val="bg1"/>
                </a:solidFill>
              </a:rPr>
              <a:t>which</a:t>
            </a:r>
            <a:r>
              <a:rPr lang="cs-CZ" altLang="en-US" sz="2800" dirty="0" smtClean="0">
                <a:solidFill>
                  <a:schemeClr val="bg1"/>
                </a:solidFill>
              </a:rPr>
              <a:t> </a:t>
            </a:r>
            <a:r>
              <a:rPr lang="cs-CZ" altLang="en-US" sz="2800" dirty="0" err="1" smtClean="0">
                <a:solidFill>
                  <a:schemeClr val="bg1"/>
                </a:solidFill>
              </a:rPr>
              <a:t>could</a:t>
            </a:r>
            <a:r>
              <a:rPr lang="cs-CZ" altLang="en-US" sz="2800" dirty="0" smtClean="0">
                <a:solidFill>
                  <a:schemeClr val="bg1"/>
                </a:solidFill>
              </a:rPr>
              <a:t> </a:t>
            </a:r>
            <a:r>
              <a:rPr lang="en-US" altLang="en-US" sz="2800" dirty="0" smtClean="0">
                <a:solidFill>
                  <a:schemeClr val="bg1"/>
                </a:solidFill>
              </a:rPr>
              <a:t>lead to future instability</a:t>
            </a:r>
            <a:endParaRPr lang="cs-CZ" altLang="en-US" sz="2800" dirty="0" smtClean="0">
              <a:solidFill>
                <a:schemeClr val="bg1"/>
              </a:solidFill>
            </a:endParaRPr>
          </a:p>
          <a:p>
            <a:r>
              <a:rPr lang="cs-CZ" altLang="en-US" sz="2800" dirty="0" err="1" smtClean="0">
                <a:solidFill>
                  <a:schemeClr val="bg1"/>
                </a:solidFill>
              </a:rPr>
              <a:t>Can</a:t>
            </a:r>
            <a:r>
              <a:rPr lang="cs-CZ" altLang="en-US" sz="2800" dirty="0" smtClean="0">
                <a:solidFill>
                  <a:schemeClr val="bg1"/>
                </a:solidFill>
              </a:rPr>
              <a:t> </a:t>
            </a:r>
            <a:r>
              <a:rPr lang="cs-CZ" altLang="en-US" sz="2800" dirty="0" err="1" smtClean="0">
                <a:solidFill>
                  <a:schemeClr val="bg1"/>
                </a:solidFill>
              </a:rPr>
              <a:t>consolidate</a:t>
            </a:r>
            <a:r>
              <a:rPr lang="cs-CZ" altLang="en-US" sz="2800" dirty="0" smtClean="0">
                <a:solidFill>
                  <a:schemeClr val="bg1"/>
                </a:solidFill>
              </a:rPr>
              <a:t> </a:t>
            </a:r>
            <a:r>
              <a:rPr lang="cs-CZ" altLang="en-US" sz="2800" dirty="0" err="1" smtClean="0">
                <a:solidFill>
                  <a:srgbClr val="FFC000"/>
                </a:solidFill>
              </a:rPr>
              <a:t>state-building</a:t>
            </a:r>
            <a:r>
              <a:rPr lang="cs-CZ" altLang="en-US" sz="2800" dirty="0" smtClean="0">
                <a:solidFill>
                  <a:srgbClr val="FFC000"/>
                </a:solidFill>
              </a:rPr>
              <a:t> </a:t>
            </a:r>
            <a:r>
              <a:rPr lang="cs-CZ" altLang="en-US" sz="2800" dirty="0" smtClean="0">
                <a:solidFill>
                  <a:schemeClr val="bg1"/>
                </a:solidFill>
              </a:rPr>
              <a:t>and </a:t>
            </a:r>
            <a:r>
              <a:rPr lang="cs-CZ" altLang="en-US" sz="2800" dirty="0" err="1" smtClean="0">
                <a:solidFill>
                  <a:srgbClr val="FFC000"/>
                </a:solidFill>
              </a:rPr>
              <a:t>democratisation</a:t>
            </a:r>
            <a:endParaRPr lang="cs-CZ" altLang="en-US" sz="2800" dirty="0" smtClean="0">
              <a:solidFill>
                <a:srgbClr val="FFC000"/>
              </a:solidFill>
            </a:endParaRPr>
          </a:p>
          <a:p>
            <a:r>
              <a:rPr lang="cs-CZ" altLang="en-US" sz="2800" dirty="0" err="1" smtClean="0">
                <a:solidFill>
                  <a:srgbClr val="FFC000"/>
                </a:solidFill>
              </a:rPr>
              <a:t>Can</a:t>
            </a:r>
            <a:r>
              <a:rPr lang="cs-CZ" altLang="en-US" sz="2800" dirty="0" smtClean="0">
                <a:solidFill>
                  <a:srgbClr val="FFC000"/>
                </a:solidFill>
              </a:rPr>
              <a:t> </a:t>
            </a:r>
            <a:r>
              <a:rPr lang="cs-CZ" altLang="en-US" sz="2800" dirty="0" err="1" smtClean="0">
                <a:solidFill>
                  <a:srgbClr val="FFC000"/>
                </a:solidFill>
              </a:rPr>
              <a:t>help</a:t>
            </a:r>
            <a:r>
              <a:rPr lang="cs-CZ" altLang="en-US" sz="2800" dirty="0" smtClean="0">
                <a:solidFill>
                  <a:srgbClr val="FFC000"/>
                </a:solidFill>
              </a:rPr>
              <a:t> to </a:t>
            </a:r>
            <a:r>
              <a:rPr lang="cs-CZ" altLang="en-US" sz="2800" dirty="0" err="1" smtClean="0">
                <a:solidFill>
                  <a:srgbClr val="FFC000"/>
                </a:solidFill>
              </a:rPr>
              <a:t>manage</a:t>
            </a:r>
            <a:r>
              <a:rPr lang="cs-CZ" altLang="en-US" sz="2800" dirty="0" smtClean="0">
                <a:solidFill>
                  <a:srgbClr val="FFC000"/>
                </a:solidFill>
              </a:rPr>
              <a:t> negative </a:t>
            </a:r>
            <a:r>
              <a:rPr lang="cs-CZ" altLang="en-US" sz="2800" dirty="0" err="1" smtClean="0">
                <a:solidFill>
                  <a:srgbClr val="FFC000"/>
                </a:solidFill>
              </a:rPr>
              <a:t>effects</a:t>
            </a:r>
            <a:r>
              <a:rPr lang="cs-CZ" altLang="en-US" sz="2800" dirty="0" smtClean="0">
                <a:solidFill>
                  <a:srgbClr val="FFC000"/>
                </a:solidFill>
              </a:rPr>
              <a:t> </a:t>
            </a:r>
            <a:r>
              <a:rPr lang="cs-CZ" altLang="en-US" sz="2800" dirty="0" err="1" smtClean="0">
                <a:solidFill>
                  <a:srgbClr val="FFC000"/>
                </a:solidFill>
              </a:rPr>
              <a:t>of</a:t>
            </a:r>
            <a:r>
              <a:rPr lang="cs-CZ" altLang="en-US" sz="2800" dirty="0" smtClean="0">
                <a:solidFill>
                  <a:srgbClr val="FFC000"/>
                </a:solidFill>
              </a:rPr>
              <a:t> </a:t>
            </a:r>
            <a:r>
              <a:rPr lang="cs-CZ" altLang="en-US" sz="2800" dirty="0" err="1" smtClean="0">
                <a:solidFill>
                  <a:srgbClr val="FFC000"/>
                </a:solidFill>
              </a:rPr>
              <a:t>globalisation</a:t>
            </a:r>
            <a:endParaRPr lang="en-US" altLang="en-US" sz="2800" dirty="0" smtClean="0">
              <a:solidFill>
                <a:srgbClr val="FFC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827088" y="333375"/>
            <a:ext cx="7772400" cy="574675"/>
          </a:xfrm>
        </p:spPr>
        <p:txBody>
          <a:bodyPr/>
          <a:lstStyle/>
          <a:p>
            <a:pPr eaLnBrk="1" hangingPunct="1"/>
            <a:r>
              <a:rPr lang="cs-CZ" altLang="en-US" sz="4000" smtClean="0">
                <a:solidFill>
                  <a:srgbClr val="FF0000"/>
                </a:solidFill>
              </a:rPr>
              <a:t>Buzan and regional security </a:t>
            </a:r>
            <a:endParaRPr lang="en-GB" altLang="en-US" sz="4000" smtClean="0">
              <a:solidFill>
                <a:srgbClr val="FF0000"/>
              </a:solidFill>
            </a:endParaRPr>
          </a:p>
        </p:txBody>
      </p:sp>
      <p:sp>
        <p:nvSpPr>
          <p:cNvPr id="16387" name="Rectangle 3"/>
          <p:cNvSpPr>
            <a:spLocks noGrp="1" noChangeArrowheads="1"/>
          </p:cNvSpPr>
          <p:nvPr>
            <p:ph type="subTitle" idx="1"/>
          </p:nvPr>
        </p:nvSpPr>
        <p:spPr>
          <a:xfrm>
            <a:off x="0" y="1268413"/>
            <a:ext cx="9324975" cy="5589587"/>
          </a:xfrm>
        </p:spPr>
        <p:txBody>
          <a:bodyPr/>
          <a:lstStyle/>
          <a:p>
            <a:pPr algn="l" eaLnBrk="1" hangingPunct="1">
              <a:buFontTx/>
              <a:buChar char="•"/>
            </a:pPr>
            <a:r>
              <a:rPr lang="cs-CZ" altLang="en-US" dirty="0" err="1" smtClean="0">
                <a:solidFill>
                  <a:srgbClr val="FF9933"/>
                </a:solidFill>
              </a:rPr>
              <a:t>Amity</a:t>
            </a:r>
            <a:r>
              <a:rPr lang="cs-CZ" altLang="en-US" dirty="0" smtClean="0">
                <a:solidFill>
                  <a:schemeClr val="bg1"/>
                </a:solidFill>
              </a:rPr>
              <a:t> </a:t>
            </a:r>
            <a:r>
              <a:rPr lang="cs-CZ" altLang="en-US" dirty="0" err="1" smtClean="0">
                <a:solidFill>
                  <a:schemeClr val="bg1"/>
                </a:solidFill>
              </a:rPr>
              <a:t>among</a:t>
            </a:r>
            <a:r>
              <a:rPr lang="cs-CZ" altLang="en-US" dirty="0" smtClean="0">
                <a:solidFill>
                  <a:schemeClr val="bg1"/>
                </a:solidFill>
              </a:rPr>
              <a:t> </a:t>
            </a:r>
            <a:r>
              <a:rPr lang="cs-CZ" altLang="en-US" dirty="0" err="1" smtClean="0">
                <a:solidFill>
                  <a:schemeClr val="bg1"/>
                </a:solidFill>
              </a:rPr>
              <a:t>states</a:t>
            </a:r>
            <a:r>
              <a:rPr lang="cs-CZ" altLang="en-US" dirty="0" smtClean="0">
                <a:solidFill>
                  <a:schemeClr val="bg1"/>
                </a:solidFill>
              </a:rPr>
              <a:t> – </a:t>
            </a:r>
            <a:r>
              <a:rPr lang="cs-CZ" altLang="en-US" dirty="0" err="1" smtClean="0">
                <a:solidFill>
                  <a:schemeClr val="bg1"/>
                </a:solidFill>
              </a:rPr>
              <a:t>friendship</a:t>
            </a:r>
            <a:r>
              <a:rPr lang="cs-CZ" altLang="en-US" dirty="0" smtClean="0">
                <a:solidFill>
                  <a:schemeClr val="bg1"/>
                </a:solidFill>
              </a:rPr>
              <a:t>, support</a:t>
            </a:r>
          </a:p>
          <a:p>
            <a:pPr algn="l" eaLnBrk="1" hangingPunct="1">
              <a:buFontTx/>
              <a:buChar char="•"/>
            </a:pPr>
            <a:r>
              <a:rPr lang="cs-CZ" altLang="en-US" dirty="0" err="1" smtClean="0">
                <a:solidFill>
                  <a:srgbClr val="FF9933"/>
                </a:solidFill>
              </a:rPr>
              <a:t>Enmity</a:t>
            </a:r>
            <a:r>
              <a:rPr lang="cs-CZ" altLang="en-US" dirty="0" smtClean="0">
                <a:solidFill>
                  <a:schemeClr val="bg1"/>
                </a:solidFill>
              </a:rPr>
              <a:t> </a:t>
            </a:r>
            <a:r>
              <a:rPr lang="cs-CZ" altLang="en-US" dirty="0" err="1" smtClean="0">
                <a:solidFill>
                  <a:schemeClr val="bg1"/>
                </a:solidFill>
              </a:rPr>
              <a:t>among</a:t>
            </a:r>
            <a:r>
              <a:rPr lang="cs-CZ" altLang="en-US" dirty="0" smtClean="0">
                <a:solidFill>
                  <a:schemeClr val="bg1"/>
                </a:solidFill>
              </a:rPr>
              <a:t> </a:t>
            </a:r>
            <a:r>
              <a:rPr lang="cs-CZ" altLang="en-US" dirty="0" err="1" smtClean="0">
                <a:solidFill>
                  <a:schemeClr val="bg1"/>
                </a:solidFill>
              </a:rPr>
              <a:t>states</a:t>
            </a:r>
            <a:r>
              <a:rPr lang="cs-CZ" altLang="en-US" dirty="0" smtClean="0">
                <a:solidFill>
                  <a:schemeClr val="bg1"/>
                </a:solidFill>
              </a:rPr>
              <a:t> – </a:t>
            </a:r>
            <a:r>
              <a:rPr lang="cs-CZ" altLang="en-US" dirty="0" err="1" smtClean="0">
                <a:solidFill>
                  <a:schemeClr val="bg1"/>
                </a:solidFill>
              </a:rPr>
              <a:t>fear</a:t>
            </a:r>
            <a:r>
              <a:rPr lang="cs-CZ" altLang="en-US" dirty="0" smtClean="0">
                <a:solidFill>
                  <a:schemeClr val="bg1"/>
                </a:solidFill>
              </a:rPr>
              <a:t>, </a:t>
            </a:r>
            <a:r>
              <a:rPr lang="cs-CZ" altLang="en-US" dirty="0" err="1" smtClean="0">
                <a:solidFill>
                  <a:schemeClr val="bg1"/>
                </a:solidFill>
              </a:rPr>
              <a:t>suspicion</a:t>
            </a:r>
            <a:endParaRPr lang="cs-CZ" altLang="en-US" dirty="0" smtClean="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a:xfrm>
            <a:off x="827088" y="333375"/>
            <a:ext cx="7772400" cy="574675"/>
          </a:xfrm>
        </p:spPr>
        <p:txBody>
          <a:bodyPr/>
          <a:lstStyle/>
          <a:p>
            <a:pPr eaLnBrk="1" hangingPunct="1"/>
            <a:r>
              <a:rPr lang="cs-CZ" altLang="en-US" sz="4000" smtClean="0">
                <a:solidFill>
                  <a:srgbClr val="FF0000"/>
                </a:solidFill>
              </a:rPr>
              <a:t>Buzan and regional security </a:t>
            </a:r>
            <a:endParaRPr lang="en-GB" altLang="en-US" sz="4000" smtClean="0">
              <a:solidFill>
                <a:srgbClr val="FF0000"/>
              </a:solidFill>
            </a:endParaRPr>
          </a:p>
        </p:txBody>
      </p:sp>
      <p:sp>
        <p:nvSpPr>
          <p:cNvPr id="17411" name="Rectangle 3"/>
          <p:cNvSpPr>
            <a:spLocks noGrp="1" noChangeArrowheads="1"/>
          </p:cNvSpPr>
          <p:nvPr>
            <p:ph type="subTitle" idx="1"/>
          </p:nvPr>
        </p:nvSpPr>
        <p:spPr>
          <a:xfrm>
            <a:off x="0" y="1268413"/>
            <a:ext cx="9324975" cy="5589587"/>
          </a:xfrm>
        </p:spPr>
        <p:txBody>
          <a:bodyPr/>
          <a:lstStyle/>
          <a:p>
            <a:pPr algn="l" eaLnBrk="1" hangingPunct="1">
              <a:buFontTx/>
              <a:buChar char="•"/>
            </a:pPr>
            <a:r>
              <a:rPr lang="cs-CZ" altLang="en-US" smtClean="0">
                <a:solidFill>
                  <a:srgbClr val="FF9933"/>
                </a:solidFill>
              </a:rPr>
              <a:t>Lower level security complex</a:t>
            </a:r>
            <a:r>
              <a:rPr lang="cs-CZ" altLang="en-US" smtClean="0">
                <a:solidFill>
                  <a:schemeClr val="bg1"/>
                </a:solidFill>
              </a:rPr>
              <a:t> – without great powers and not overreaching the region</a:t>
            </a:r>
          </a:p>
          <a:p>
            <a:pPr algn="l" eaLnBrk="1" hangingPunct="1">
              <a:buFontTx/>
              <a:buChar char="•"/>
            </a:pPr>
            <a:r>
              <a:rPr lang="cs-CZ" altLang="en-US" smtClean="0">
                <a:solidFill>
                  <a:srgbClr val="FF9933"/>
                </a:solidFill>
              </a:rPr>
              <a:t>Higher level security complex</a:t>
            </a:r>
            <a:r>
              <a:rPr lang="cs-CZ" altLang="en-US" smtClean="0">
                <a:solidFill>
                  <a:schemeClr val="bg1"/>
                </a:solidFill>
              </a:rPr>
              <a:t> – with great powers whose power overreaches the regional complex</a:t>
            </a:r>
            <a:endParaRPr lang="en-GB" altLang="en-US" smtClean="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827088" y="333375"/>
            <a:ext cx="7772400" cy="574675"/>
          </a:xfrm>
        </p:spPr>
        <p:txBody>
          <a:bodyPr/>
          <a:lstStyle/>
          <a:p>
            <a:pPr eaLnBrk="1" hangingPunct="1"/>
            <a:r>
              <a:rPr lang="cs-CZ" altLang="en-US" sz="4000" smtClean="0">
                <a:solidFill>
                  <a:srgbClr val="FF0000"/>
                </a:solidFill>
              </a:rPr>
              <a:t>Bufffer zones and states „inbetween“ </a:t>
            </a:r>
            <a:endParaRPr lang="en-GB" altLang="en-US" sz="4000" smtClean="0">
              <a:solidFill>
                <a:srgbClr val="FF0000"/>
              </a:solidFill>
            </a:endParaRPr>
          </a:p>
        </p:txBody>
      </p:sp>
      <p:sp>
        <p:nvSpPr>
          <p:cNvPr id="18435" name="Rectangle 3"/>
          <p:cNvSpPr>
            <a:spLocks noGrp="1" noChangeArrowheads="1"/>
          </p:cNvSpPr>
          <p:nvPr>
            <p:ph type="subTitle" idx="1"/>
          </p:nvPr>
        </p:nvSpPr>
        <p:spPr>
          <a:xfrm>
            <a:off x="0" y="1989138"/>
            <a:ext cx="9324975" cy="5589587"/>
          </a:xfrm>
        </p:spPr>
        <p:txBody>
          <a:bodyPr/>
          <a:lstStyle/>
          <a:p>
            <a:pPr algn="l" eaLnBrk="1" hangingPunct="1">
              <a:buFontTx/>
              <a:buChar char="•"/>
            </a:pPr>
            <a:r>
              <a:rPr lang="cs-CZ" altLang="en-US" dirty="0" err="1" smtClean="0">
                <a:solidFill>
                  <a:schemeClr val="bg1"/>
                </a:solidFill>
              </a:rPr>
              <a:t>States</a:t>
            </a:r>
            <a:r>
              <a:rPr lang="cs-CZ" altLang="en-US" dirty="0" smtClean="0">
                <a:solidFill>
                  <a:schemeClr val="bg1"/>
                </a:solidFill>
              </a:rPr>
              <a:t> </a:t>
            </a:r>
            <a:r>
              <a:rPr lang="cs-CZ" altLang="en-US" dirty="0" err="1" smtClean="0">
                <a:solidFill>
                  <a:schemeClr val="bg1"/>
                </a:solidFill>
              </a:rPr>
              <a:t>which</a:t>
            </a:r>
            <a:r>
              <a:rPr lang="cs-CZ" altLang="en-US" dirty="0" smtClean="0">
                <a:solidFill>
                  <a:schemeClr val="bg1"/>
                </a:solidFill>
              </a:rPr>
              <a:t> </a:t>
            </a:r>
            <a:r>
              <a:rPr lang="cs-CZ" altLang="en-US" dirty="0" err="1" smtClean="0">
                <a:solidFill>
                  <a:schemeClr val="bg1"/>
                </a:solidFill>
              </a:rPr>
              <a:t>occupy</a:t>
            </a:r>
            <a:r>
              <a:rPr lang="cs-CZ" altLang="en-US" dirty="0" smtClean="0">
                <a:solidFill>
                  <a:schemeClr val="bg1"/>
                </a:solidFill>
              </a:rPr>
              <a:t> </a:t>
            </a:r>
            <a:r>
              <a:rPr lang="cs-CZ" altLang="en-US" dirty="0" err="1" smtClean="0">
                <a:solidFill>
                  <a:schemeClr val="bg1"/>
                </a:solidFill>
              </a:rPr>
              <a:t>position</a:t>
            </a:r>
            <a:r>
              <a:rPr lang="cs-CZ" altLang="en-US" dirty="0" smtClean="0">
                <a:solidFill>
                  <a:schemeClr val="bg1"/>
                </a:solidFill>
              </a:rPr>
              <a:t> </a:t>
            </a:r>
            <a:r>
              <a:rPr lang="cs-CZ" altLang="en-US" dirty="0" err="1" smtClean="0">
                <a:solidFill>
                  <a:schemeClr val="bg1"/>
                </a:solidFill>
              </a:rPr>
              <a:t>between</a:t>
            </a:r>
            <a:r>
              <a:rPr lang="cs-CZ" altLang="en-US" dirty="0" smtClean="0">
                <a:solidFill>
                  <a:schemeClr val="bg1"/>
                </a:solidFill>
              </a:rPr>
              <a:t> </a:t>
            </a:r>
            <a:r>
              <a:rPr lang="cs-CZ" altLang="en-US" dirty="0" err="1" smtClean="0">
                <a:solidFill>
                  <a:schemeClr val="bg1"/>
                </a:solidFill>
              </a:rPr>
              <a:t>neighbouring</a:t>
            </a:r>
            <a:r>
              <a:rPr lang="cs-CZ" altLang="en-US" dirty="0" smtClean="0">
                <a:solidFill>
                  <a:schemeClr val="bg1"/>
                </a:solidFill>
              </a:rPr>
              <a:t> </a:t>
            </a:r>
            <a:r>
              <a:rPr lang="cs-CZ" altLang="en-US" dirty="0" err="1" smtClean="0">
                <a:solidFill>
                  <a:schemeClr val="bg1"/>
                </a:solidFill>
              </a:rPr>
              <a:t>security</a:t>
            </a:r>
            <a:r>
              <a:rPr lang="cs-CZ" altLang="en-US" dirty="0" smtClean="0">
                <a:solidFill>
                  <a:schemeClr val="bg1"/>
                </a:solidFill>
              </a:rPr>
              <a:t> </a:t>
            </a:r>
            <a:r>
              <a:rPr lang="cs-CZ" altLang="en-US" dirty="0" err="1" smtClean="0">
                <a:solidFill>
                  <a:schemeClr val="bg1"/>
                </a:solidFill>
              </a:rPr>
              <a:t>complexes</a:t>
            </a:r>
            <a:endParaRPr lang="en-GB" altLang="en-US" dirty="0" smtClean="0">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a:xfrm>
            <a:off x="0" y="0"/>
            <a:ext cx="9144000" cy="115888"/>
          </a:xfrm>
        </p:spPr>
        <p:txBody>
          <a:bodyPr/>
          <a:lstStyle/>
          <a:p>
            <a:pPr eaLnBrk="1" hangingPunct="1"/>
            <a:r>
              <a:rPr lang="cs-CZ" altLang="en-US" sz="1800" b="1" smtClean="0">
                <a:solidFill>
                  <a:srgbClr val="FF0000"/>
                </a:solidFill>
              </a:rPr>
              <a:t>Buzan and his comprehensive analytical famework for security analysis</a:t>
            </a:r>
            <a:r>
              <a:rPr lang="cs-CZ" altLang="en-US" sz="4000" smtClean="0">
                <a:solidFill>
                  <a:srgbClr val="FF0000"/>
                </a:solidFill>
              </a:rPr>
              <a:t> </a:t>
            </a:r>
            <a:endParaRPr lang="en-GB" altLang="en-US" sz="4000" smtClean="0">
              <a:solidFill>
                <a:srgbClr val="FF0000"/>
              </a:solidFill>
            </a:endParaRPr>
          </a:p>
        </p:txBody>
      </p:sp>
      <p:sp>
        <p:nvSpPr>
          <p:cNvPr id="20483" name="Rectangle 3"/>
          <p:cNvSpPr>
            <a:spLocks noGrp="1" noChangeArrowheads="1"/>
          </p:cNvSpPr>
          <p:nvPr>
            <p:ph type="subTitle" idx="1"/>
          </p:nvPr>
        </p:nvSpPr>
        <p:spPr>
          <a:xfrm>
            <a:off x="-180975" y="1268413"/>
            <a:ext cx="9324975" cy="5589587"/>
          </a:xfrm>
        </p:spPr>
        <p:txBody>
          <a:bodyPr/>
          <a:lstStyle/>
          <a:p>
            <a:pPr algn="l" eaLnBrk="1" hangingPunct="1">
              <a:buFontTx/>
              <a:buChar char="•"/>
            </a:pPr>
            <a:endParaRPr lang="cs-CZ" altLang="en-US" smtClean="0">
              <a:solidFill>
                <a:schemeClr val="bg1"/>
              </a:solidFill>
            </a:endParaRPr>
          </a:p>
        </p:txBody>
      </p:sp>
      <p:graphicFrame>
        <p:nvGraphicFramePr>
          <p:cNvPr id="11362" name="Group 98"/>
          <p:cNvGraphicFramePr>
            <a:graphicFrameLocks noGrp="1"/>
          </p:cNvGraphicFramePr>
          <p:nvPr/>
        </p:nvGraphicFramePr>
        <p:xfrm>
          <a:off x="0" y="404813"/>
          <a:ext cx="9251950" cy="6627814"/>
        </p:xfrm>
        <a:graphic>
          <a:graphicData uri="http://schemas.openxmlformats.org/drawingml/2006/table">
            <a:tbl>
              <a:tblPr/>
              <a:tblGrid>
                <a:gridCol w="2332038">
                  <a:extLst>
                    <a:ext uri="{9D8B030D-6E8A-4147-A177-3AD203B41FA5}">
                      <a16:colId xmlns:a16="http://schemas.microsoft.com/office/drawing/2014/main" val="20000"/>
                    </a:ext>
                  </a:extLst>
                </a:gridCol>
                <a:gridCol w="2330450">
                  <a:extLst>
                    <a:ext uri="{9D8B030D-6E8A-4147-A177-3AD203B41FA5}">
                      <a16:colId xmlns:a16="http://schemas.microsoft.com/office/drawing/2014/main" val="20001"/>
                    </a:ext>
                  </a:extLst>
                </a:gridCol>
                <a:gridCol w="2332037">
                  <a:extLst>
                    <a:ext uri="{9D8B030D-6E8A-4147-A177-3AD203B41FA5}">
                      <a16:colId xmlns:a16="http://schemas.microsoft.com/office/drawing/2014/main" val="20002"/>
                    </a:ext>
                  </a:extLst>
                </a:gridCol>
                <a:gridCol w="2257425">
                  <a:extLst>
                    <a:ext uri="{9D8B030D-6E8A-4147-A177-3AD203B41FA5}">
                      <a16:colId xmlns:a16="http://schemas.microsoft.com/office/drawing/2014/main" val="20003"/>
                    </a:ext>
                  </a:extLst>
                </a:gridCol>
              </a:tblGrid>
              <a:tr h="63657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600" b="0" i="0" u="none" strike="noStrike" cap="none" normalizeH="0" baseline="0" dirty="0" err="1" smtClean="0">
                          <a:ln>
                            <a:noFill/>
                          </a:ln>
                          <a:solidFill>
                            <a:srgbClr val="FF9933"/>
                          </a:solidFill>
                          <a:effectLst/>
                          <a:latin typeface="Arial" charset="0"/>
                        </a:rPr>
                        <a:t>Levels</a:t>
                      </a:r>
                      <a:endParaRPr kumimoji="0" lang="en-GB" altLang="en-US" sz="1600" b="0" i="0" u="none" strike="noStrike" cap="none" normalizeH="0" baseline="0" dirty="0" smtClean="0">
                        <a:ln>
                          <a:noFill/>
                        </a:ln>
                        <a:solidFill>
                          <a:srgbClr val="FF9933"/>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600" b="0" i="0" u="none" strike="noStrike" cap="none" normalizeH="0" baseline="0" smtClean="0">
                          <a:ln>
                            <a:noFill/>
                          </a:ln>
                          <a:solidFill>
                            <a:srgbClr val="FF9933"/>
                          </a:solidFill>
                          <a:effectLst/>
                          <a:latin typeface="Arial" charset="0"/>
                        </a:rPr>
                        <a:t>Analytical focus</a:t>
                      </a:r>
                      <a:endParaRPr kumimoji="0" lang="en-GB" altLang="en-US" sz="1600" b="0" i="0" u="none" strike="noStrike" cap="none" normalizeH="0" baseline="0" smtClean="0">
                        <a:ln>
                          <a:noFill/>
                        </a:ln>
                        <a:solidFill>
                          <a:srgbClr val="FF9933"/>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600" b="0" i="0" u="none" strike="noStrike" cap="none" normalizeH="0" baseline="0" smtClean="0">
                          <a:ln>
                            <a:noFill/>
                          </a:ln>
                          <a:solidFill>
                            <a:srgbClr val="FF9933"/>
                          </a:solidFill>
                          <a:effectLst/>
                          <a:latin typeface="Arial" charset="0"/>
                        </a:rPr>
                        <a:t>Issues</a:t>
                      </a:r>
                      <a:endParaRPr kumimoji="0" lang="en-GB" altLang="en-US" sz="1600" b="0" i="0" u="none" strike="noStrike" cap="none" normalizeH="0" baseline="0" smtClean="0">
                        <a:ln>
                          <a:noFill/>
                        </a:ln>
                        <a:solidFill>
                          <a:srgbClr val="FF9933"/>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600" b="0" i="0" u="none" strike="noStrike" cap="none" normalizeH="0" baseline="0" smtClean="0">
                          <a:ln>
                            <a:noFill/>
                          </a:ln>
                          <a:solidFill>
                            <a:srgbClr val="FF9933"/>
                          </a:solidFill>
                          <a:effectLst/>
                          <a:latin typeface="Arial" charset="0"/>
                        </a:rPr>
                        <a:t>Examples</a:t>
                      </a:r>
                      <a:endParaRPr kumimoji="0" lang="en-GB" altLang="en-US" sz="1600" b="0" i="0" u="none" strike="noStrike" cap="none" normalizeH="0" baseline="0" smtClean="0">
                        <a:ln>
                          <a:noFill/>
                        </a:ln>
                        <a:solidFill>
                          <a:srgbClr val="FF9933"/>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12797">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600" b="0" i="0" u="none" strike="noStrike" cap="none" normalizeH="0" baseline="0" smtClean="0">
                          <a:ln>
                            <a:noFill/>
                          </a:ln>
                          <a:solidFill>
                            <a:srgbClr val="FF9933"/>
                          </a:solidFill>
                          <a:effectLst/>
                          <a:latin typeface="Arial" charset="0"/>
                        </a:rPr>
                        <a:t>Domestic</a:t>
                      </a:r>
                      <a:endParaRPr kumimoji="0" lang="en-GB" altLang="en-US" sz="1600" b="0" i="0" u="none" strike="noStrike" cap="none" normalizeH="0" baseline="0" smtClean="0">
                        <a:ln>
                          <a:noFill/>
                        </a:ln>
                        <a:solidFill>
                          <a:srgbClr val="FF9933"/>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smtClean="0">
                          <a:ln>
                            <a:noFill/>
                          </a:ln>
                          <a:solidFill>
                            <a:schemeClr val="bg1"/>
                          </a:solidFill>
                          <a:effectLst/>
                          <a:latin typeface="Arial" charset="0"/>
                        </a:rPr>
                        <a:t>Weak/strong state</a:t>
                      </a:r>
                      <a:endParaRPr kumimoji="0" lang="en-GB" altLang="en-US" sz="1200" b="0" i="0" u="none" strike="noStrike" cap="none" normalizeH="0" baseline="0" smtClean="0">
                        <a:ln>
                          <a:noFill/>
                        </a:ln>
                        <a:solidFill>
                          <a:schemeClr val="bg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smtClean="0">
                          <a:ln>
                            <a:noFill/>
                          </a:ln>
                          <a:solidFill>
                            <a:schemeClr val="bg1"/>
                          </a:solidFill>
                          <a:effectLst/>
                          <a:latin typeface="Arial" charset="0"/>
                        </a:rPr>
                        <a:t>-degree of socio-political cohesion</a:t>
                      </a:r>
                    </a:p>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smtClean="0">
                          <a:ln>
                            <a:noFill/>
                          </a:ln>
                          <a:solidFill>
                            <a:schemeClr val="bg1"/>
                          </a:solidFill>
                          <a:effectLst/>
                          <a:latin typeface="Arial" charset="0"/>
                        </a:rPr>
                        <a:t>Domestic political violence</a:t>
                      </a:r>
                      <a:endParaRPr kumimoji="0" lang="en-GB" altLang="en-US" sz="1200" b="0" i="0" u="none" strike="noStrike" cap="none" normalizeH="0" baseline="0" smtClean="0">
                        <a:ln>
                          <a:noFill/>
                        </a:ln>
                        <a:solidFill>
                          <a:schemeClr val="bg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smtClean="0">
                          <a:ln>
                            <a:noFill/>
                          </a:ln>
                          <a:solidFill>
                            <a:schemeClr val="bg1"/>
                          </a:solidFill>
                          <a:effectLst/>
                          <a:latin typeface="Arial" charset="0"/>
                        </a:rPr>
                        <a:t>Strong states: Japan, Sweden</a:t>
                      </a:r>
                    </a:p>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smtClean="0">
                          <a:ln>
                            <a:noFill/>
                          </a:ln>
                          <a:solidFill>
                            <a:schemeClr val="bg1"/>
                          </a:solidFill>
                          <a:effectLst/>
                          <a:latin typeface="Arial" charset="0"/>
                        </a:rPr>
                        <a:t>Weak states: Sri Lanka, Lebanon</a:t>
                      </a:r>
                      <a:endParaRPr kumimoji="0" lang="en-GB" altLang="en-US" sz="1200" b="0" i="0" u="none" strike="noStrike" cap="none" normalizeH="0" baseline="0" smtClean="0">
                        <a:ln>
                          <a:noFill/>
                        </a:ln>
                        <a:solidFill>
                          <a:schemeClr val="bg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35087">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600" b="0" i="0" u="none" strike="noStrike" cap="none" normalizeH="0" baseline="0" smtClean="0">
                          <a:ln>
                            <a:noFill/>
                          </a:ln>
                          <a:solidFill>
                            <a:srgbClr val="FF9933"/>
                          </a:solidFill>
                          <a:effectLst/>
                          <a:latin typeface="Arial" charset="0"/>
                        </a:rPr>
                        <a:t>Regional</a:t>
                      </a:r>
                      <a:endParaRPr kumimoji="0" lang="en-GB" altLang="en-US" sz="1600" b="0" i="0" u="none" strike="noStrike" cap="none" normalizeH="0" baseline="0" smtClean="0">
                        <a:ln>
                          <a:noFill/>
                        </a:ln>
                        <a:solidFill>
                          <a:srgbClr val="FF9933"/>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smtClean="0">
                          <a:ln>
                            <a:noFill/>
                          </a:ln>
                          <a:solidFill>
                            <a:schemeClr val="bg1"/>
                          </a:solidFill>
                          <a:effectLst/>
                          <a:latin typeface="Arial" charset="0"/>
                        </a:rPr>
                        <a:t>Local/regional security complexes</a:t>
                      </a:r>
                      <a:endParaRPr kumimoji="0" lang="en-GB" altLang="en-US" sz="1200" b="0" i="0" u="none" strike="noStrike" cap="none" normalizeH="0" baseline="0" smtClean="0">
                        <a:ln>
                          <a:noFill/>
                        </a:ln>
                        <a:solidFill>
                          <a:schemeClr val="bg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dirty="0" smtClean="0">
                          <a:ln>
                            <a:noFill/>
                          </a:ln>
                          <a:solidFill>
                            <a:schemeClr val="bg1"/>
                          </a:solidFill>
                          <a:effectLst/>
                          <a:latin typeface="Arial" charset="0"/>
                        </a:rPr>
                        <a:t>-</a:t>
                      </a:r>
                      <a:r>
                        <a:rPr kumimoji="0" lang="cs-CZ" altLang="en-US" sz="1200" b="0" i="0" u="none" strike="noStrike" cap="none" normalizeH="0" baseline="0" dirty="0" err="1" smtClean="0">
                          <a:ln>
                            <a:noFill/>
                          </a:ln>
                          <a:solidFill>
                            <a:schemeClr val="bg1"/>
                          </a:solidFill>
                          <a:effectLst/>
                          <a:latin typeface="Arial" charset="0"/>
                        </a:rPr>
                        <a:t>security</a:t>
                      </a:r>
                      <a:r>
                        <a:rPr kumimoji="0" lang="cs-CZ" altLang="en-US" sz="1200" b="0" i="0" u="none" strike="noStrike" cap="none" normalizeH="0" baseline="0" dirty="0" smtClean="0">
                          <a:ln>
                            <a:noFill/>
                          </a:ln>
                          <a:solidFill>
                            <a:schemeClr val="bg1"/>
                          </a:solidFill>
                          <a:effectLst/>
                          <a:latin typeface="Arial" charset="0"/>
                        </a:rPr>
                        <a:t> interdependence</a:t>
                      </a:r>
                    </a:p>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dirty="0" smtClean="0">
                          <a:ln>
                            <a:noFill/>
                          </a:ln>
                          <a:solidFill>
                            <a:schemeClr val="bg1"/>
                          </a:solidFill>
                          <a:effectLst/>
                          <a:latin typeface="Arial" charset="0"/>
                        </a:rPr>
                        <a:t>-</a:t>
                      </a:r>
                      <a:r>
                        <a:rPr kumimoji="0" lang="cs-CZ" altLang="en-US" sz="1200" b="0" i="0" u="none" strike="noStrike" cap="none" normalizeH="0" baseline="0" dirty="0" err="1" smtClean="0">
                          <a:ln>
                            <a:noFill/>
                          </a:ln>
                          <a:solidFill>
                            <a:schemeClr val="bg1"/>
                          </a:solidFill>
                          <a:effectLst/>
                          <a:latin typeface="Arial" charset="0"/>
                        </a:rPr>
                        <a:t>amity</a:t>
                      </a:r>
                      <a:r>
                        <a:rPr kumimoji="0" lang="cs-CZ" altLang="en-US" sz="1200" b="0" i="0" u="none" strike="noStrike" cap="none" normalizeH="0" baseline="0" dirty="0" smtClean="0">
                          <a:ln>
                            <a:noFill/>
                          </a:ln>
                          <a:solidFill>
                            <a:schemeClr val="bg1"/>
                          </a:solidFill>
                          <a:effectLst/>
                          <a:latin typeface="Arial" charset="0"/>
                        </a:rPr>
                        <a:t>/</a:t>
                      </a:r>
                      <a:r>
                        <a:rPr kumimoji="0" lang="cs-CZ" altLang="en-US" sz="1200" b="0" i="0" u="none" strike="noStrike" cap="none" normalizeH="0" baseline="0" dirty="0" err="1" smtClean="0">
                          <a:ln>
                            <a:noFill/>
                          </a:ln>
                          <a:solidFill>
                            <a:schemeClr val="bg1"/>
                          </a:solidFill>
                          <a:effectLst/>
                          <a:latin typeface="Arial" charset="0"/>
                        </a:rPr>
                        <a:t>enmity</a:t>
                      </a:r>
                      <a:endParaRPr kumimoji="0" lang="cs-CZ" altLang="en-US" sz="1200" b="0" i="0" u="none" strike="noStrike" cap="none" normalizeH="0" baseline="0" dirty="0" smtClean="0">
                        <a:ln>
                          <a:noFill/>
                        </a:ln>
                        <a:solidFill>
                          <a:schemeClr val="bg1"/>
                        </a:solidFill>
                        <a:effectLst/>
                        <a:latin typeface="Arial" charset="0"/>
                      </a:endParaRPr>
                    </a:p>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dirty="0" smtClean="0">
                          <a:ln>
                            <a:noFill/>
                          </a:ln>
                          <a:solidFill>
                            <a:schemeClr val="bg1"/>
                          </a:solidFill>
                          <a:effectLst/>
                          <a:latin typeface="Arial" charset="0"/>
                        </a:rPr>
                        <a:t>-polarity</a:t>
                      </a:r>
                    </a:p>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dirty="0" smtClean="0">
                          <a:ln>
                            <a:noFill/>
                          </a:ln>
                          <a:solidFill>
                            <a:schemeClr val="bg1"/>
                          </a:solidFill>
                          <a:effectLst/>
                          <a:latin typeface="Arial" charset="0"/>
                        </a:rPr>
                        <a:t>-</a:t>
                      </a:r>
                      <a:r>
                        <a:rPr kumimoji="0" lang="cs-CZ" altLang="en-US" sz="1200" b="0" i="0" u="none" strike="noStrike" cap="none" normalizeH="0" baseline="0" dirty="0" err="1" smtClean="0">
                          <a:ln>
                            <a:noFill/>
                          </a:ln>
                          <a:solidFill>
                            <a:schemeClr val="bg1"/>
                          </a:solidFill>
                          <a:effectLst/>
                          <a:latin typeface="Arial" charset="0"/>
                        </a:rPr>
                        <a:t>civilizational</a:t>
                      </a:r>
                      <a:r>
                        <a:rPr kumimoji="0" lang="cs-CZ" altLang="en-US" sz="1200" b="0" i="0" u="none" strike="noStrike" cap="none" normalizeH="0" baseline="0" dirty="0" smtClean="0">
                          <a:ln>
                            <a:noFill/>
                          </a:ln>
                          <a:solidFill>
                            <a:schemeClr val="bg1"/>
                          </a:solidFill>
                          <a:effectLst/>
                          <a:latin typeface="Arial" charset="0"/>
                        </a:rPr>
                        <a:t> area</a:t>
                      </a:r>
                    </a:p>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dirty="0" smtClean="0">
                          <a:ln>
                            <a:noFill/>
                          </a:ln>
                          <a:solidFill>
                            <a:schemeClr val="bg1"/>
                          </a:solidFill>
                          <a:effectLst/>
                          <a:latin typeface="Arial" charset="0"/>
                        </a:rPr>
                        <a:t>-</a:t>
                      </a:r>
                      <a:r>
                        <a:rPr kumimoji="0" lang="cs-CZ" altLang="en-US" sz="1200" b="0" i="0" u="none" strike="noStrike" cap="none" normalizeH="0" baseline="0" dirty="0" err="1" smtClean="0">
                          <a:ln>
                            <a:noFill/>
                          </a:ln>
                          <a:solidFill>
                            <a:schemeClr val="bg1"/>
                          </a:solidFill>
                          <a:effectLst/>
                          <a:latin typeface="Arial" charset="0"/>
                        </a:rPr>
                        <a:t>subcomplexes</a:t>
                      </a:r>
                      <a:endParaRPr kumimoji="0" lang="cs-CZ" altLang="en-US" sz="1200" b="0" i="0" u="none" strike="noStrike" cap="none" normalizeH="0" baseline="0" dirty="0" smtClean="0">
                        <a:ln>
                          <a:noFill/>
                        </a:ln>
                        <a:solidFill>
                          <a:schemeClr val="bg1"/>
                        </a:solidFill>
                        <a:effectLst/>
                        <a:latin typeface="Arial" charset="0"/>
                      </a:endParaRPr>
                    </a:p>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dirty="0" smtClean="0">
                          <a:ln>
                            <a:noFill/>
                          </a:ln>
                          <a:solidFill>
                            <a:schemeClr val="bg1"/>
                          </a:solidFill>
                          <a:effectLst/>
                          <a:latin typeface="Arial" charset="0"/>
                        </a:rPr>
                        <a:t>-</a:t>
                      </a:r>
                      <a:r>
                        <a:rPr kumimoji="0" lang="cs-CZ" altLang="en-US" sz="1200" b="0" i="0" u="none" strike="noStrike" cap="none" normalizeH="0" baseline="0" dirty="0" err="1" smtClean="0">
                          <a:ln>
                            <a:noFill/>
                          </a:ln>
                          <a:solidFill>
                            <a:schemeClr val="bg1"/>
                          </a:solidFill>
                          <a:effectLst/>
                          <a:latin typeface="Arial" charset="0"/>
                        </a:rPr>
                        <a:t>domestic</a:t>
                      </a:r>
                      <a:r>
                        <a:rPr kumimoji="0" lang="cs-CZ" altLang="en-US" sz="1200" b="0" i="0" u="none" strike="noStrike" cap="none" normalizeH="0" baseline="0" dirty="0" smtClean="0">
                          <a:ln>
                            <a:noFill/>
                          </a:ln>
                          <a:solidFill>
                            <a:schemeClr val="bg1"/>
                          </a:solidFill>
                          <a:effectLst/>
                          <a:latin typeface="Arial" charset="0"/>
                        </a:rPr>
                        <a:t> </a:t>
                      </a:r>
                      <a:r>
                        <a:rPr kumimoji="0" lang="cs-CZ" altLang="en-US" sz="1200" b="0" i="0" u="none" strike="noStrike" cap="none" normalizeH="0" baseline="0" dirty="0" err="1" smtClean="0">
                          <a:ln>
                            <a:noFill/>
                          </a:ln>
                          <a:solidFill>
                            <a:schemeClr val="bg1"/>
                          </a:solidFill>
                          <a:effectLst/>
                          <a:latin typeface="Arial" charset="0"/>
                        </a:rPr>
                        <a:t>spillover</a:t>
                      </a:r>
                      <a:endParaRPr kumimoji="0" lang="en-GB" altLang="en-US" sz="1200" b="0" i="0" u="none" strike="noStrike" cap="none" normalizeH="0" baseline="0" dirty="0" smtClean="0">
                        <a:ln>
                          <a:noFill/>
                        </a:ln>
                        <a:solidFill>
                          <a:schemeClr val="bg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smtClean="0">
                          <a:ln>
                            <a:noFill/>
                          </a:ln>
                          <a:solidFill>
                            <a:schemeClr val="bg1"/>
                          </a:solidFill>
                          <a:effectLst/>
                          <a:latin typeface="Arial" charset="0"/>
                        </a:rPr>
                        <a:t>India/Pakistan</a:t>
                      </a:r>
                    </a:p>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smtClean="0">
                          <a:ln>
                            <a:noFill/>
                          </a:ln>
                          <a:solidFill>
                            <a:schemeClr val="bg1"/>
                          </a:solidFill>
                          <a:effectLst/>
                          <a:latin typeface="Arial" charset="0"/>
                        </a:rPr>
                        <a:t>Iran/IRaq</a:t>
                      </a:r>
                    </a:p>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smtClean="0">
                          <a:ln>
                            <a:noFill/>
                          </a:ln>
                          <a:solidFill>
                            <a:schemeClr val="bg1"/>
                          </a:solidFill>
                          <a:effectLst/>
                          <a:latin typeface="Arial" charset="0"/>
                        </a:rPr>
                        <a:t>Israel/Palestina</a:t>
                      </a:r>
                    </a:p>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smtClean="0">
                          <a:ln>
                            <a:noFill/>
                          </a:ln>
                          <a:solidFill>
                            <a:schemeClr val="bg1"/>
                          </a:solidFill>
                          <a:effectLst/>
                          <a:latin typeface="Arial" charset="0"/>
                        </a:rPr>
                        <a:t>Mono/bi/multi</a:t>
                      </a:r>
                    </a:p>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smtClean="0">
                          <a:ln>
                            <a:noFill/>
                          </a:ln>
                          <a:solidFill>
                            <a:schemeClr val="bg1"/>
                          </a:solidFill>
                          <a:effectLst/>
                          <a:latin typeface="Arial" charset="0"/>
                        </a:rPr>
                        <a:t>-South America</a:t>
                      </a:r>
                    </a:p>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smtClean="0">
                          <a:ln>
                            <a:noFill/>
                          </a:ln>
                          <a:solidFill>
                            <a:schemeClr val="bg1"/>
                          </a:solidFill>
                          <a:effectLst/>
                          <a:latin typeface="Arial" charset="0"/>
                        </a:rPr>
                        <a:t>Gulf, Balkan</a:t>
                      </a:r>
                    </a:p>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smtClean="0">
                          <a:ln>
                            <a:noFill/>
                          </a:ln>
                          <a:solidFill>
                            <a:schemeClr val="bg1"/>
                          </a:solidFill>
                          <a:effectLst/>
                          <a:latin typeface="Arial" charset="0"/>
                        </a:rPr>
                        <a:t>Kurds, Palestinization</a:t>
                      </a:r>
                      <a:endParaRPr kumimoji="0" lang="en-GB" altLang="en-US" sz="1200" b="0" i="0" u="none" strike="noStrike" cap="none" normalizeH="0" baseline="0" smtClean="0">
                        <a:ln>
                          <a:noFill/>
                        </a:ln>
                        <a:solidFill>
                          <a:schemeClr val="bg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87376">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600" b="0" i="0" u="none" strike="noStrike" cap="none" normalizeH="0" baseline="0" smtClean="0">
                          <a:ln>
                            <a:noFill/>
                          </a:ln>
                          <a:solidFill>
                            <a:srgbClr val="FF9933"/>
                          </a:solidFill>
                          <a:effectLst/>
                          <a:latin typeface="Arial" charset="0"/>
                        </a:rPr>
                        <a:t>Inter-regional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smtClean="0">
                          <a:ln>
                            <a:noFill/>
                          </a:ln>
                          <a:solidFill>
                            <a:schemeClr val="bg1"/>
                          </a:solidFill>
                          <a:effectLst/>
                          <a:latin typeface="Arial" charset="0"/>
                        </a:rPr>
                        <a:t>Boundaries of indifference</a:t>
                      </a:r>
                      <a:endParaRPr kumimoji="0" lang="en-GB" altLang="en-US" sz="1200" b="0" i="0" u="none" strike="noStrike" cap="none" normalizeH="0" baseline="0" smtClean="0">
                        <a:ln>
                          <a:noFill/>
                        </a:ln>
                        <a:solidFill>
                          <a:schemeClr val="bg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smtClean="0">
                          <a:ln>
                            <a:noFill/>
                          </a:ln>
                          <a:solidFill>
                            <a:schemeClr val="bg1"/>
                          </a:solidFill>
                          <a:effectLst/>
                          <a:latin typeface="Arial" charset="0"/>
                        </a:rPr>
                        <a:t>Cross-boundary links</a:t>
                      </a:r>
                    </a:p>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smtClean="0">
                          <a:ln>
                            <a:noFill/>
                          </a:ln>
                          <a:solidFill>
                            <a:schemeClr val="bg1"/>
                          </a:solidFill>
                          <a:effectLst/>
                          <a:latin typeface="Arial" charset="0"/>
                        </a:rPr>
                        <a:t>-boundary change</a:t>
                      </a:r>
                      <a:endParaRPr kumimoji="0" lang="en-GB" altLang="en-US" sz="1200" b="0" i="0" u="none" strike="noStrike" cap="none" normalizeH="0" baseline="0" smtClean="0">
                        <a:ln>
                          <a:noFill/>
                        </a:ln>
                        <a:solidFill>
                          <a:schemeClr val="bg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85000"/>
                        </a:lnSpc>
                        <a:spcBef>
                          <a:spcPct val="20000"/>
                        </a:spcBef>
                        <a:spcAft>
                          <a:spcPct val="0"/>
                        </a:spcAft>
                        <a:buClrTx/>
                        <a:buSzTx/>
                        <a:buFontTx/>
                        <a:buChar char="-"/>
                        <a:tabLst/>
                      </a:pPr>
                      <a:r>
                        <a:rPr kumimoji="0" lang="cs-CZ" altLang="en-US" sz="1200" b="0" i="0" u="none" strike="noStrike" cap="none" normalizeH="0" baseline="0" smtClean="0">
                          <a:ln>
                            <a:noFill/>
                          </a:ln>
                          <a:solidFill>
                            <a:schemeClr val="bg1"/>
                          </a:solidFill>
                          <a:effectLst/>
                          <a:latin typeface="Arial" charset="0"/>
                        </a:rPr>
                        <a:t>Pakistan S. Arabia</a:t>
                      </a:r>
                    </a:p>
                    <a:p>
                      <a:pPr marL="0" marR="0" lvl="0" indent="0" algn="l" defTabSz="914400" rtl="0" eaLnBrk="1" fontAlgn="base" latinLnBrk="0" hangingPunct="1">
                        <a:lnSpc>
                          <a:spcPct val="85000"/>
                        </a:lnSpc>
                        <a:spcBef>
                          <a:spcPct val="20000"/>
                        </a:spcBef>
                        <a:spcAft>
                          <a:spcPct val="0"/>
                        </a:spcAft>
                        <a:buClrTx/>
                        <a:buSzTx/>
                        <a:buFontTx/>
                        <a:buChar char="-"/>
                        <a:tabLst/>
                      </a:pPr>
                      <a:r>
                        <a:rPr kumimoji="0" lang="cs-CZ" altLang="en-US" sz="1200" b="0" i="0" u="none" strike="noStrike" cap="none" normalizeH="0" baseline="0" smtClean="0">
                          <a:ln>
                            <a:noFill/>
                          </a:ln>
                          <a:solidFill>
                            <a:schemeClr val="bg1"/>
                          </a:solidFill>
                          <a:effectLst/>
                          <a:latin typeface="Arial" charset="0"/>
                        </a:rPr>
                        <a:t>Gulf/S.. Arabia</a:t>
                      </a:r>
                      <a:endParaRPr kumimoji="0" lang="en-GB" altLang="en-US" sz="1200" b="0" i="0" u="none" strike="noStrike" cap="none" normalizeH="0" baseline="0" smtClean="0">
                        <a:ln>
                          <a:noFill/>
                        </a:ln>
                        <a:solidFill>
                          <a:schemeClr val="bg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783079">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600" b="0" i="0" u="none" strike="noStrike" cap="none" normalizeH="0" baseline="0" smtClean="0">
                          <a:ln>
                            <a:noFill/>
                          </a:ln>
                          <a:solidFill>
                            <a:srgbClr val="FF9933"/>
                          </a:solidFill>
                          <a:effectLst/>
                          <a:latin typeface="Arial" charset="0"/>
                        </a:rPr>
                        <a:t>Global</a:t>
                      </a:r>
                      <a:endParaRPr kumimoji="0" lang="en-GB" altLang="en-US" sz="1600" b="0" i="0" u="none" strike="noStrike" cap="none" normalizeH="0" baseline="0" smtClean="0">
                        <a:ln>
                          <a:noFill/>
                        </a:ln>
                        <a:solidFill>
                          <a:srgbClr val="FF9933"/>
                        </a:solidFill>
                        <a:effectLst/>
                        <a:latin typeface="Arial" charset="0"/>
                      </a:endParaRPr>
                    </a:p>
                    <a:p>
                      <a:pPr marL="0" marR="0" lvl="0" indent="0" algn="l" defTabSz="914400" rtl="0" eaLnBrk="1" fontAlgn="base" latinLnBrk="0" hangingPunct="1">
                        <a:lnSpc>
                          <a:spcPct val="85000"/>
                        </a:lnSpc>
                        <a:spcBef>
                          <a:spcPct val="20000"/>
                        </a:spcBef>
                        <a:spcAft>
                          <a:spcPct val="0"/>
                        </a:spcAft>
                        <a:buClrTx/>
                        <a:buSzTx/>
                        <a:buFontTx/>
                        <a:buNone/>
                        <a:tabLst/>
                      </a:pPr>
                      <a:endParaRPr kumimoji="0" lang="en-GB" altLang="en-US" sz="1600" b="0" i="0" u="none" strike="noStrike" cap="none" normalizeH="0" baseline="0" smtClean="0">
                        <a:ln>
                          <a:noFill/>
                        </a:ln>
                        <a:solidFill>
                          <a:srgbClr val="FF9933"/>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smtClean="0">
                          <a:ln>
                            <a:noFill/>
                          </a:ln>
                          <a:solidFill>
                            <a:schemeClr val="bg1"/>
                          </a:solidFill>
                          <a:effectLst/>
                          <a:latin typeface="Arial" charset="0"/>
                        </a:rPr>
                        <a:t>Higher level, global security complex</a:t>
                      </a:r>
                      <a:endParaRPr kumimoji="0" lang="en-GB" altLang="en-US" sz="1200" b="0" i="0" u="none" strike="noStrike" cap="none" normalizeH="0" baseline="0" smtClean="0">
                        <a:ln>
                          <a:noFill/>
                        </a:ln>
                        <a:solidFill>
                          <a:schemeClr val="bg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smtClean="0">
                          <a:ln>
                            <a:noFill/>
                          </a:ln>
                          <a:solidFill>
                            <a:schemeClr val="bg1"/>
                          </a:solidFill>
                          <a:effectLst/>
                          <a:latin typeface="Arial" charset="0"/>
                        </a:rPr>
                        <a:t>Great power polarity, rivalry</a:t>
                      </a:r>
                    </a:p>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smtClean="0">
                          <a:ln>
                            <a:noFill/>
                          </a:ln>
                          <a:solidFill>
                            <a:schemeClr val="bg1"/>
                          </a:solidFill>
                          <a:effectLst/>
                          <a:latin typeface="Arial" charset="0"/>
                        </a:rPr>
                        <a:t>Penetration:</a:t>
                      </a:r>
                    </a:p>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smtClean="0">
                          <a:ln>
                            <a:noFill/>
                          </a:ln>
                          <a:solidFill>
                            <a:schemeClr val="bg1"/>
                          </a:solidFill>
                          <a:effectLst/>
                          <a:latin typeface="Arial" charset="0"/>
                        </a:rPr>
                        <a:t>To domestic level</a:t>
                      </a:r>
                    </a:p>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smtClean="0">
                          <a:ln>
                            <a:noFill/>
                          </a:ln>
                          <a:solidFill>
                            <a:schemeClr val="bg1"/>
                          </a:solidFill>
                          <a:effectLst/>
                          <a:latin typeface="Arial" charset="0"/>
                        </a:rPr>
                        <a:t>To regional level</a:t>
                      </a:r>
                    </a:p>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smtClean="0">
                          <a:ln>
                            <a:noFill/>
                          </a:ln>
                          <a:solidFill>
                            <a:schemeClr val="bg1"/>
                          </a:solidFill>
                          <a:effectLst/>
                          <a:latin typeface="Arial" charset="0"/>
                        </a:rPr>
                        <a:t>Overlay</a:t>
                      </a:r>
                    </a:p>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smtClean="0">
                          <a:ln>
                            <a:noFill/>
                          </a:ln>
                          <a:solidFill>
                            <a:schemeClr val="bg1"/>
                          </a:solidFill>
                          <a:effectLst/>
                          <a:latin typeface="Arial" charset="0"/>
                        </a:rPr>
                        <a:t>Adjacency to local security complex</a:t>
                      </a:r>
                    </a:p>
                    <a:p>
                      <a:pPr marL="0" marR="0" lvl="0" indent="0" algn="l" defTabSz="914400" rtl="0" eaLnBrk="1" fontAlgn="base" latinLnBrk="0" hangingPunct="1">
                        <a:lnSpc>
                          <a:spcPct val="85000"/>
                        </a:lnSpc>
                        <a:spcBef>
                          <a:spcPct val="20000"/>
                        </a:spcBef>
                        <a:spcAft>
                          <a:spcPct val="0"/>
                        </a:spcAft>
                        <a:buClrTx/>
                        <a:buSzTx/>
                        <a:buFontTx/>
                        <a:buNone/>
                        <a:tabLst/>
                      </a:pPr>
                      <a:endParaRPr kumimoji="0" lang="en-GB" altLang="en-US" sz="1200" b="0" i="0" u="none" strike="noStrike" cap="none" normalizeH="0" baseline="0" smtClean="0">
                        <a:ln>
                          <a:noFill/>
                        </a:ln>
                        <a:solidFill>
                          <a:schemeClr val="bg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smtClean="0">
                          <a:ln>
                            <a:noFill/>
                          </a:ln>
                          <a:solidFill>
                            <a:schemeClr val="bg1"/>
                          </a:solidFill>
                          <a:effectLst/>
                          <a:latin typeface="Arial" charset="0"/>
                        </a:rPr>
                        <a:t>Cold War</a:t>
                      </a:r>
                    </a:p>
                    <a:p>
                      <a:pPr marL="0" marR="0" lvl="0" indent="0" algn="l" defTabSz="914400" rtl="0" eaLnBrk="1" fontAlgn="base" latinLnBrk="0" hangingPunct="1">
                        <a:lnSpc>
                          <a:spcPct val="85000"/>
                        </a:lnSpc>
                        <a:spcBef>
                          <a:spcPct val="20000"/>
                        </a:spcBef>
                        <a:spcAft>
                          <a:spcPct val="0"/>
                        </a:spcAft>
                        <a:buClrTx/>
                        <a:buSzTx/>
                        <a:buFontTx/>
                        <a:buNone/>
                        <a:tabLst/>
                      </a:pPr>
                      <a:endParaRPr kumimoji="0" lang="cs-CZ" altLang="en-US" sz="1200" b="0" i="0" u="none" strike="noStrike" cap="none" normalizeH="0" baseline="0" smtClean="0">
                        <a:ln>
                          <a:noFill/>
                        </a:ln>
                        <a:solidFill>
                          <a:schemeClr val="bg1"/>
                        </a:solidFill>
                        <a:effectLst/>
                        <a:latin typeface="Arial" charset="0"/>
                      </a:endParaRPr>
                    </a:p>
                    <a:p>
                      <a:pPr marL="0" marR="0" lvl="0" indent="0" algn="l" defTabSz="914400" rtl="0" eaLnBrk="1" fontAlgn="base" latinLnBrk="0" hangingPunct="1">
                        <a:lnSpc>
                          <a:spcPct val="85000"/>
                        </a:lnSpc>
                        <a:spcBef>
                          <a:spcPct val="20000"/>
                        </a:spcBef>
                        <a:spcAft>
                          <a:spcPct val="0"/>
                        </a:spcAft>
                        <a:buClrTx/>
                        <a:buSzTx/>
                        <a:buFontTx/>
                        <a:buNone/>
                        <a:tabLst/>
                      </a:pPr>
                      <a:endParaRPr kumimoji="0" lang="cs-CZ" altLang="en-US" sz="1200" b="0" i="0" u="none" strike="noStrike" cap="none" normalizeH="0" baseline="0" smtClean="0">
                        <a:ln>
                          <a:noFill/>
                        </a:ln>
                        <a:solidFill>
                          <a:schemeClr val="bg1"/>
                        </a:solidFill>
                        <a:effectLst/>
                        <a:latin typeface="Arial" charset="0"/>
                      </a:endParaRPr>
                    </a:p>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smtClean="0">
                          <a:ln>
                            <a:noFill/>
                          </a:ln>
                          <a:solidFill>
                            <a:schemeClr val="bg1"/>
                          </a:solidFill>
                          <a:effectLst/>
                          <a:latin typeface="Arial" charset="0"/>
                        </a:rPr>
                        <a:t>US and Panama</a:t>
                      </a:r>
                    </a:p>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smtClean="0">
                          <a:ln>
                            <a:noFill/>
                          </a:ln>
                          <a:solidFill>
                            <a:schemeClr val="bg1"/>
                          </a:solidFill>
                          <a:effectLst/>
                          <a:latin typeface="Arial" charset="0"/>
                        </a:rPr>
                        <a:t>Superpowers and Middle East</a:t>
                      </a:r>
                    </a:p>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smtClean="0">
                          <a:ln>
                            <a:noFill/>
                          </a:ln>
                          <a:solidFill>
                            <a:schemeClr val="bg1"/>
                          </a:solidFill>
                          <a:effectLst/>
                          <a:latin typeface="Arial" charset="0"/>
                        </a:rPr>
                        <a:t>Colonial period</a:t>
                      </a:r>
                    </a:p>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smtClean="0">
                          <a:ln>
                            <a:noFill/>
                          </a:ln>
                          <a:solidFill>
                            <a:schemeClr val="bg1"/>
                          </a:solidFill>
                          <a:effectLst/>
                          <a:latin typeface="Arial" charset="0"/>
                        </a:rPr>
                        <a:t>Europe 1945-90</a:t>
                      </a:r>
                    </a:p>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smtClean="0">
                          <a:ln>
                            <a:noFill/>
                          </a:ln>
                          <a:solidFill>
                            <a:schemeClr val="bg1"/>
                          </a:solidFill>
                          <a:effectLst/>
                          <a:latin typeface="Arial" charset="0"/>
                        </a:rPr>
                        <a:t>China/SE Asia</a:t>
                      </a:r>
                    </a:p>
                    <a:p>
                      <a:pPr marL="0" marR="0" lvl="0" indent="0" algn="l" defTabSz="914400" rtl="0" eaLnBrk="1" fontAlgn="base" latinLnBrk="0" hangingPunct="1">
                        <a:lnSpc>
                          <a:spcPct val="85000"/>
                        </a:lnSpc>
                        <a:spcBef>
                          <a:spcPct val="20000"/>
                        </a:spcBef>
                        <a:spcAft>
                          <a:spcPct val="0"/>
                        </a:spcAft>
                        <a:buClrTx/>
                        <a:buSzTx/>
                        <a:buFontTx/>
                        <a:buNone/>
                        <a:tabLst/>
                      </a:pPr>
                      <a:r>
                        <a:rPr kumimoji="0" lang="cs-CZ" altLang="en-US" sz="1200" b="0" i="0" u="none" strike="noStrike" cap="none" normalizeH="0" baseline="0" smtClean="0">
                          <a:ln>
                            <a:noFill/>
                          </a:ln>
                          <a:solidFill>
                            <a:schemeClr val="bg1"/>
                          </a:solidFill>
                          <a:effectLst/>
                          <a:latin typeface="Arial" charset="0"/>
                        </a:rPr>
                        <a:t>China /S Asia</a:t>
                      </a:r>
                      <a:endParaRPr kumimoji="0" lang="en-GB" altLang="en-US" sz="1200" b="0" i="0" u="none" strike="noStrike" cap="none" normalizeH="0" baseline="0" smtClean="0">
                        <a:ln>
                          <a:noFill/>
                        </a:ln>
                        <a:solidFill>
                          <a:schemeClr val="bg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072896">
                <a:tc gridSpan="4">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altLang="en-US" sz="1000" b="0" i="0" u="none" strike="noStrike" cap="none" normalizeH="0" baseline="0" smtClean="0">
                          <a:ln>
                            <a:noFill/>
                          </a:ln>
                          <a:solidFill>
                            <a:schemeClr val="bg1"/>
                          </a:solidFill>
                          <a:effectLst/>
                          <a:latin typeface="Arial" charset="0"/>
                        </a:rPr>
                        <a:t>Key questions: - </a:t>
                      </a:r>
                      <a:r>
                        <a:rPr kumimoji="0" lang="cs-CZ" altLang="en-US" sz="1400" b="0" i="0" u="none" strike="noStrike" cap="none" normalizeH="0" baseline="0" smtClean="0">
                          <a:ln>
                            <a:noFill/>
                          </a:ln>
                          <a:solidFill>
                            <a:srgbClr val="FF0000"/>
                          </a:solidFill>
                          <a:effectLst/>
                          <a:latin typeface="Arial" charset="0"/>
                        </a:rPr>
                        <a:t>what are the security dynamics at each level for any given case?</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cs-CZ" altLang="en-US" sz="1400" b="0" i="0" u="none" strike="noStrike" cap="none" normalizeH="0" baseline="0" smtClean="0">
                          <a:ln>
                            <a:noFill/>
                          </a:ln>
                          <a:solidFill>
                            <a:srgbClr val="FF0000"/>
                          </a:solidFill>
                          <a:effectLst/>
                          <a:latin typeface="Arial" charset="0"/>
                        </a:rPr>
                        <a:t>How do these dynamics interact with each other?</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cs-CZ" altLang="en-US" sz="1400" b="0" i="0" u="none" strike="noStrike" cap="none" normalizeH="0" baseline="0" smtClean="0">
                          <a:ln>
                            <a:noFill/>
                          </a:ln>
                          <a:solidFill>
                            <a:srgbClr val="FF0000"/>
                          </a:solidFill>
                          <a:effectLst/>
                          <a:latin typeface="Arial" charset="0"/>
                        </a:rPr>
                        <a:t>What is the relative weight of each level in determining the security situation as a whole?</a:t>
                      </a:r>
                      <a:endParaRPr kumimoji="0" lang="en-GB" altLang="en-US" sz="1400" b="0" i="0" u="none" strike="noStrike" cap="none" normalizeH="0" baseline="0" smtClean="0">
                        <a:ln>
                          <a:noFill/>
                        </a:ln>
                        <a:solidFill>
                          <a:srgbClr val="FF0000"/>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1400" b="0" i="0" u="none" strike="noStrike" cap="none" normalizeH="0" baseline="0" smtClean="0">
                        <a:ln>
                          <a:noFill/>
                        </a:ln>
                        <a:solidFill>
                          <a:srgbClr val="FF0000"/>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a:xfrm>
            <a:off x="684213" y="0"/>
            <a:ext cx="7772400" cy="981075"/>
          </a:xfrm>
        </p:spPr>
        <p:txBody>
          <a:bodyPr/>
          <a:lstStyle/>
          <a:p>
            <a:pPr eaLnBrk="1" hangingPunct="1"/>
            <a:r>
              <a:rPr lang="cs-CZ" altLang="en-US" sz="4000" smtClean="0">
                <a:solidFill>
                  <a:srgbClr val="FF0000"/>
                </a:solidFill>
              </a:rPr>
              <a:t>Securitisation on different levels of analysis</a:t>
            </a:r>
            <a:endParaRPr lang="en-US" altLang="en-US" sz="4000" smtClean="0">
              <a:solidFill>
                <a:srgbClr val="0066FF"/>
              </a:solidFill>
            </a:endParaRPr>
          </a:p>
        </p:txBody>
      </p:sp>
      <p:sp>
        <p:nvSpPr>
          <p:cNvPr id="30723" name="Rectangle 3"/>
          <p:cNvSpPr>
            <a:spLocks noGrp="1" noChangeArrowheads="1"/>
          </p:cNvSpPr>
          <p:nvPr>
            <p:ph type="subTitle" idx="1"/>
          </p:nvPr>
        </p:nvSpPr>
        <p:spPr>
          <a:xfrm>
            <a:off x="0" y="1557338"/>
            <a:ext cx="9144000" cy="5300662"/>
          </a:xfrm>
        </p:spPr>
        <p:txBody>
          <a:bodyPr/>
          <a:lstStyle/>
          <a:p>
            <a:pPr algn="l" eaLnBrk="1" hangingPunct="1">
              <a:buFontTx/>
              <a:buChar char="•"/>
            </a:pPr>
            <a:endParaRPr lang="cs-CZ" altLang="en-US" smtClean="0"/>
          </a:p>
        </p:txBody>
      </p:sp>
      <p:graphicFrame>
        <p:nvGraphicFramePr>
          <p:cNvPr id="16457" name="Group 73"/>
          <p:cNvGraphicFramePr>
            <a:graphicFrameLocks noGrp="1"/>
          </p:cNvGraphicFramePr>
          <p:nvPr/>
        </p:nvGraphicFramePr>
        <p:xfrm>
          <a:off x="0" y="1052513"/>
          <a:ext cx="9144000" cy="5545138"/>
        </p:xfrm>
        <a:graphic>
          <a:graphicData uri="http://schemas.openxmlformats.org/drawingml/2006/table">
            <a:tbl>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2089150">
                  <a:extLst>
                    <a:ext uri="{9D8B030D-6E8A-4147-A177-3AD203B41FA5}">
                      <a16:colId xmlns:a16="http://schemas.microsoft.com/office/drawing/2014/main" val="20002"/>
                    </a:ext>
                  </a:extLst>
                </a:gridCol>
                <a:gridCol w="958850">
                  <a:extLst>
                    <a:ext uri="{9D8B030D-6E8A-4147-A177-3AD203B41FA5}">
                      <a16:colId xmlns:a16="http://schemas.microsoft.com/office/drawing/2014/main" val="20003"/>
                    </a:ext>
                  </a:extLst>
                </a:gridCol>
                <a:gridCol w="1524000">
                  <a:extLst>
                    <a:ext uri="{9D8B030D-6E8A-4147-A177-3AD203B41FA5}">
                      <a16:colId xmlns:a16="http://schemas.microsoft.com/office/drawing/2014/main" val="20004"/>
                    </a:ext>
                  </a:extLst>
                </a:gridCol>
                <a:gridCol w="1524000">
                  <a:extLst>
                    <a:ext uri="{9D8B030D-6E8A-4147-A177-3AD203B41FA5}">
                      <a16:colId xmlns:a16="http://schemas.microsoft.com/office/drawing/2014/main" val="20005"/>
                    </a:ext>
                  </a:extLst>
                </a:gridCol>
              </a:tblGrid>
              <a:tr h="110013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altLang="en-US" sz="2000" b="0" i="0" u="none" strike="noStrike" cap="none" normalizeH="0" baseline="0" smtClean="0">
                          <a:ln>
                            <a:noFill/>
                          </a:ln>
                          <a:solidFill>
                            <a:schemeClr val="tx1"/>
                          </a:solidFill>
                          <a:effectLst/>
                          <a:latin typeface="Arial" charset="0"/>
                        </a:rPr>
                        <a:t>Dynamic/sectors</a:t>
                      </a:r>
                      <a:endParaRPr kumimoji="0" lang="en-GB" altLang="en-US" sz="2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altLang="en-US" sz="2000" b="0" i="0" u="none" strike="noStrike" cap="none" normalizeH="0" baseline="0" smtClean="0">
                          <a:ln>
                            <a:noFill/>
                          </a:ln>
                          <a:solidFill>
                            <a:schemeClr val="tx1"/>
                          </a:solidFill>
                          <a:effectLst/>
                          <a:latin typeface="Arial" charset="0"/>
                        </a:rPr>
                        <a:t>military</a:t>
                      </a:r>
                      <a:endParaRPr kumimoji="0" lang="en-GB" alt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altLang="en-US" sz="2000" b="0" i="0" u="none" strike="noStrike" cap="none" normalizeH="0" baseline="0" smtClean="0">
                          <a:ln>
                            <a:noFill/>
                          </a:ln>
                          <a:solidFill>
                            <a:schemeClr val="tx1"/>
                          </a:solidFill>
                          <a:effectLst/>
                          <a:latin typeface="Arial" charset="0"/>
                        </a:rPr>
                        <a:t>economical</a:t>
                      </a:r>
                      <a:endParaRPr kumimoji="0" lang="en-GB" alt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altLang="en-US" sz="2000" b="0" i="0" u="none" strike="noStrike" cap="none" normalizeH="0" baseline="0" smtClean="0">
                          <a:ln>
                            <a:noFill/>
                          </a:ln>
                          <a:solidFill>
                            <a:schemeClr val="tx1"/>
                          </a:solidFill>
                          <a:effectLst/>
                          <a:latin typeface="Arial" charset="0"/>
                        </a:rPr>
                        <a:t>environmental</a:t>
                      </a:r>
                      <a:endParaRPr kumimoji="0" lang="en-GB" alt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altLang="en-US" sz="2000" b="0" i="0" u="none" strike="noStrike" cap="none" normalizeH="0" baseline="0" smtClean="0">
                          <a:ln>
                            <a:noFill/>
                          </a:ln>
                          <a:solidFill>
                            <a:schemeClr val="tx1"/>
                          </a:solidFill>
                          <a:effectLst/>
                          <a:latin typeface="Arial" charset="0"/>
                        </a:rPr>
                        <a:t>societal</a:t>
                      </a:r>
                      <a:endParaRPr kumimoji="0" lang="en-GB" alt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altLang="en-US" sz="2000" b="0" i="0" u="none" strike="noStrike" cap="none" normalizeH="0" baseline="0" smtClean="0">
                          <a:ln>
                            <a:noFill/>
                          </a:ln>
                          <a:solidFill>
                            <a:schemeClr val="tx1"/>
                          </a:solidFill>
                          <a:effectLst/>
                          <a:latin typeface="Arial" charset="0"/>
                        </a:rPr>
                        <a:t>political</a:t>
                      </a:r>
                      <a:endParaRPr kumimoji="0" lang="en-GB" alt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7397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altLang="en-US" sz="2000" b="0" i="0" u="none" strike="noStrike" cap="none" normalizeH="0" baseline="0" smtClean="0">
                          <a:ln>
                            <a:noFill/>
                          </a:ln>
                          <a:solidFill>
                            <a:schemeClr val="tx1"/>
                          </a:solidFill>
                          <a:effectLst/>
                          <a:latin typeface="Arial" charset="0"/>
                        </a:rPr>
                        <a:t>global</a:t>
                      </a:r>
                      <a:endParaRPr kumimoji="0" lang="en-GB" altLang="en-US" sz="2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altLang="en-US" sz="2000" b="0" i="0" u="none" strike="noStrike" cap="none" normalizeH="0" baseline="0" smtClean="0">
                          <a:ln>
                            <a:noFill/>
                          </a:ln>
                          <a:solidFill>
                            <a:schemeClr val="tx1"/>
                          </a:solidFill>
                          <a:effectLst/>
                          <a:latin typeface="Arial" charset="0"/>
                        </a:rPr>
                        <a:t>**</a:t>
                      </a:r>
                      <a:endParaRPr kumimoji="0" lang="en-GB" alt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altLang="en-US" sz="2000" b="0" i="0" u="none" strike="noStrike" cap="none" normalizeH="0" baseline="0" smtClean="0">
                          <a:ln>
                            <a:noFill/>
                          </a:ln>
                          <a:solidFill>
                            <a:schemeClr val="tx1"/>
                          </a:solidFill>
                          <a:effectLst/>
                          <a:latin typeface="Arial" charset="0"/>
                        </a:rPr>
                        <a:t>****</a:t>
                      </a:r>
                      <a:endParaRPr kumimoji="0" lang="en-GB" alt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altLang="en-US" sz="2000" b="0" i="0" u="none" strike="noStrike" cap="none" normalizeH="0" baseline="0" smtClean="0">
                          <a:ln>
                            <a:noFill/>
                          </a:ln>
                          <a:solidFill>
                            <a:schemeClr val="tx1"/>
                          </a:solidFill>
                          <a:effectLst/>
                          <a:latin typeface="Arial" charset="0"/>
                        </a:rPr>
                        <a:t>****</a:t>
                      </a:r>
                      <a:endParaRPr kumimoji="0" lang="en-GB" alt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altLang="en-US" sz="2000" b="0" i="0" u="none" strike="noStrike" cap="none" normalizeH="0" baseline="0" smtClean="0">
                          <a:ln>
                            <a:noFill/>
                          </a:ln>
                          <a:solidFill>
                            <a:schemeClr val="tx1"/>
                          </a:solidFill>
                          <a:effectLst/>
                          <a:latin typeface="Arial" charset="0"/>
                        </a:rPr>
                        <a:t>**</a:t>
                      </a:r>
                      <a:endParaRPr kumimoji="0" lang="en-GB" alt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altLang="en-US" sz="2000" b="0" i="0" u="none" strike="noStrike" cap="none" normalizeH="0" baseline="0" smtClean="0">
                          <a:ln>
                            <a:noFill/>
                          </a:ln>
                          <a:solidFill>
                            <a:schemeClr val="tx1"/>
                          </a:solidFill>
                          <a:effectLst/>
                          <a:latin typeface="Arial" charset="0"/>
                        </a:rPr>
                        <a:t>***</a:t>
                      </a:r>
                      <a:endParaRPr kumimoji="0" lang="en-GB" alt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1433512">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altLang="en-US" sz="2000" b="0" i="0" u="none" strike="noStrike" cap="none" normalizeH="0" baseline="0" smtClean="0">
                          <a:ln>
                            <a:noFill/>
                          </a:ln>
                          <a:solidFill>
                            <a:schemeClr val="tx1"/>
                          </a:solidFill>
                          <a:effectLst/>
                          <a:latin typeface="Arial" charset="0"/>
                        </a:rPr>
                        <a:t>Nonregional subsystemic</a:t>
                      </a:r>
                      <a:endParaRPr kumimoji="0" lang="en-GB" altLang="en-US" sz="2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altLang="en-US" sz="2000" b="0" i="0" u="none" strike="noStrike" cap="none" normalizeH="0" baseline="0" smtClean="0">
                          <a:ln>
                            <a:noFill/>
                          </a:ln>
                          <a:solidFill>
                            <a:schemeClr val="tx1"/>
                          </a:solidFill>
                          <a:effectLst/>
                          <a:latin typeface="Arial" charset="0"/>
                        </a:rPr>
                        <a:t>**</a:t>
                      </a:r>
                      <a:endParaRPr kumimoji="0" lang="en-GB" alt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altLang="en-US" sz="2000" b="0" i="0" u="none" strike="noStrike" cap="none" normalizeH="0" baseline="0" smtClean="0">
                          <a:ln>
                            <a:noFill/>
                          </a:ln>
                          <a:solidFill>
                            <a:schemeClr val="tx1"/>
                          </a:solidFill>
                          <a:effectLst/>
                          <a:latin typeface="Arial" charset="0"/>
                        </a:rPr>
                        <a:t>**</a:t>
                      </a:r>
                      <a:endParaRPr kumimoji="0" lang="en-GB" alt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altLang="en-US" sz="2000" b="0" i="0" u="none" strike="noStrike" cap="none" normalizeH="0" baseline="0" smtClean="0">
                          <a:ln>
                            <a:noFill/>
                          </a:ln>
                          <a:solidFill>
                            <a:schemeClr val="tx1"/>
                          </a:solidFill>
                          <a:effectLst/>
                          <a:latin typeface="Arial" charset="0"/>
                        </a:rPr>
                        <a:t>**</a:t>
                      </a:r>
                      <a:endParaRPr kumimoji="0" lang="en-GB" alt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altLang="en-US" sz="2000" b="0" i="0" u="none" strike="noStrike" cap="none" normalizeH="0" baseline="0" smtClean="0">
                          <a:ln>
                            <a:noFill/>
                          </a:ln>
                          <a:solidFill>
                            <a:schemeClr val="tx1"/>
                          </a:solidFill>
                          <a:effectLst/>
                          <a:latin typeface="Arial" charset="0"/>
                        </a:rPr>
                        <a:t>**</a:t>
                      </a:r>
                      <a:endParaRPr kumimoji="0" lang="en-GB" alt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altLang="en-US" sz="2000" b="0" i="0" u="none" strike="noStrike" cap="none" normalizeH="0" baseline="0" smtClean="0">
                          <a:ln>
                            <a:noFill/>
                          </a:ln>
                          <a:solidFill>
                            <a:schemeClr val="tx1"/>
                          </a:solidFill>
                          <a:effectLst/>
                          <a:latin typeface="Arial" charset="0"/>
                        </a:rPr>
                        <a:t>*</a:t>
                      </a:r>
                      <a:endParaRPr kumimoji="0" lang="en-GB" alt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7651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altLang="en-US" sz="2000" b="0" i="0" u="none" strike="noStrike" cap="none" normalizeH="0" baseline="0" smtClean="0">
                          <a:ln>
                            <a:noFill/>
                          </a:ln>
                          <a:solidFill>
                            <a:schemeClr val="tx1"/>
                          </a:solidFill>
                          <a:effectLst/>
                          <a:latin typeface="Arial" charset="0"/>
                        </a:rPr>
                        <a:t>Regional</a:t>
                      </a:r>
                      <a:endParaRPr kumimoji="0" lang="en-GB" altLang="en-US" sz="2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altLang="en-US" sz="2000" b="0" i="0" u="none" strike="noStrike" cap="none" normalizeH="0" baseline="0" smtClean="0">
                          <a:ln>
                            <a:noFill/>
                          </a:ln>
                          <a:solidFill>
                            <a:schemeClr val="tx1"/>
                          </a:solidFill>
                          <a:effectLst/>
                          <a:latin typeface="Arial" charset="0"/>
                        </a:rPr>
                        <a:t>****</a:t>
                      </a:r>
                      <a:endParaRPr kumimoji="0" lang="en-GB" alt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altLang="en-US" sz="2000" b="0" i="0" u="none" strike="noStrike" cap="none" normalizeH="0" baseline="0" smtClean="0">
                          <a:ln>
                            <a:noFill/>
                          </a:ln>
                          <a:solidFill>
                            <a:schemeClr val="tx1"/>
                          </a:solidFill>
                          <a:effectLst/>
                          <a:latin typeface="Arial" charset="0"/>
                        </a:rPr>
                        <a:t>***</a:t>
                      </a:r>
                      <a:endParaRPr kumimoji="0" lang="en-GB" alt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altLang="en-US" sz="2000" b="0" i="0" u="none" strike="noStrike" cap="none" normalizeH="0" baseline="0" smtClean="0">
                          <a:ln>
                            <a:noFill/>
                          </a:ln>
                          <a:solidFill>
                            <a:schemeClr val="tx1"/>
                          </a:solidFill>
                          <a:effectLst/>
                          <a:latin typeface="Arial" charset="0"/>
                        </a:rPr>
                        <a:t>***</a:t>
                      </a:r>
                      <a:endParaRPr kumimoji="0" lang="en-GB" alt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altLang="en-US" sz="2000" b="0" i="0" u="none" strike="noStrike" cap="none" normalizeH="0" baseline="0" smtClean="0">
                          <a:ln>
                            <a:noFill/>
                          </a:ln>
                          <a:solidFill>
                            <a:schemeClr val="tx1"/>
                          </a:solidFill>
                          <a:effectLst/>
                          <a:latin typeface="Arial" charset="0"/>
                        </a:rPr>
                        <a:t>****</a:t>
                      </a:r>
                      <a:endParaRPr kumimoji="0" lang="en-GB" alt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altLang="en-US" sz="2000" b="0" i="0" u="none" strike="noStrike" cap="none" normalizeH="0" baseline="0" smtClean="0">
                          <a:ln>
                            <a:noFill/>
                          </a:ln>
                          <a:solidFill>
                            <a:schemeClr val="tx1"/>
                          </a:solidFill>
                          <a:effectLst/>
                          <a:latin typeface="Arial" charset="0"/>
                        </a:rPr>
                        <a:t>****</a:t>
                      </a:r>
                      <a:endParaRPr kumimoji="0" lang="en-GB" alt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7397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altLang="en-US" sz="2000" b="0" i="0" u="none" strike="noStrike" cap="none" normalizeH="0" baseline="0" smtClean="0">
                          <a:ln>
                            <a:noFill/>
                          </a:ln>
                          <a:solidFill>
                            <a:schemeClr val="tx1"/>
                          </a:solidFill>
                          <a:effectLst/>
                          <a:latin typeface="Arial" charset="0"/>
                        </a:rPr>
                        <a:t>Local</a:t>
                      </a:r>
                      <a:endParaRPr kumimoji="0" lang="en-GB" altLang="en-US" sz="2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altLang="en-US" sz="2000" b="0" i="0" u="none" strike="noStrike" cap="none" normalizeH="0" baseline="0" smtClean="0">
                          <a:ln>
                            <a:noFill/>
                          </a:ln>
                          <a:solidFill>
                            <a:schemeClr val="tx1"/>
                          </a:solidFill>
                          <a:effectLst/>
                          <a:latin typeface="Arial" charset="0"/>
                        </a:rPr>
                        <a:t>***</a:t>
                      </a:r>
                      <a:endParaRPr kumimoji="0" lang="en-GB" alt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altLang="en-US" sz="2000" b="0" i="0" u="none" strike="noStrike" cap="none" normalizeH="0" baseline="0" smtClean="0">
                          <a:ln>
                            <a:noFill/>
                          </a:ln>
                          <a:solidFill>
                            <a:schemeClr val="tx1"/>
                          </a:solidFill>
                          <a:effectLst/>
                          <a:latin typeface="Arial" charset="0"/>
                        </a:rPr>
                        <a:t>****</a:t>
                      </a:r>
                      <a:endParaRPr kumimoji="0" lang="en-GB" alt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altLang="en-US" sz="2000" b="0" i="0" u="none" strike="noStrike" cap="none" normalizeH="0" baseline="0" smtClean="0">
                          <a:ln>
                            <a:noFill/>
                          </a:ln>
                          <a:solidFill>
                            <a:schemeClr val="tx1"/>
                          </a:solidFill>
                          <a:effectLst/>
                          <a:latin typeface="Arial" charset="0"/>
                        </a:rPr>
                        <a:t>**</a:t>
                      </a:r>
                      <a:endParaRPr kumimoji="0" lang="en-GB" alt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altLang="en-US" sz="2000" b="0" i="0" u="none" strike="noStrike" cap="none" normalizeH="0" baseline="0" smtClean="0">
                          <a:ln>
                            <a:noFill/>
                          </a:ln>
                          <a:solidFill>
                            <a:schemeClr val="tx1"/>
                          </a:solidFill>
                          <a:effectLst/>
                          <a:latin typeface="Arial" charset="0"/>
                        </a:rPr>
                        <a:t>***</a:t>
                      </a:r>
                      <a:endParaRPr kumimoji="0" lang="en-GB" alt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altLang="en-US" sz="2000" b="0" i="0" u="none" strike="noStrike" cap="none" normalizeH="0" baseline="0" smtClean="0">
                          <a:ln>
                            <a:noFill/>
                          </a:ln>
                          <a:solidFill>
                            <a:schemeClr val="tx1"/>
                          </a:solidFill>
                          <a:effectLst/>
                          <a:latin typeface="Arial" charset="0"/>
                        </a:rPr>
                        <a:t>**</a:t>
                      </a:r>
                      <a:endParaRPr kumimoji="0" lang="en-GB" alt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766763">
                <a:tc gridSpan="6">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altLang="en-US" sz="2000" b="0" i="0" u="none" strike="noStrike" cap="none" normalizeH="0" baseline="0" smtClean="0">
                          <a:ln>
                            <a:noFill/>
                          </a:ln>
                          <a:solidFill>
                            <a:schemeClr val="tx1"/>
                          </a:solidFill>
                          <a:effectLst/>
                          <a:latin typeface="Arial" charset="0"/>
                        </a:rPr>
                        <a:t>**** dominant securitisation, ***subdominant securitisation, **small securitisation, * no securitisation</a:t>
                      </a:r>
                      <a:endParaRPr kumimoji="0" lang="en-GB" altLang="en-US" sz="2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365901123"/>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p:nvPr>
        </p:nvSpPr>
        <p:spPr/>
        <p:txBody>
          <a:bodyPr/>
          <a:lstStyle/>
          <a:p>
            <a:r>
              <a:rPr lang="cs-CZ" altLang="en-US" smtClean="0">
                <a:solidFill>
                  <a:srgbClr val="FF0000"/>
                </a:solidFill>
              </a:rPr>
              <a:t>Regional hegemony/rivalry</a:t>
            </a:r>
            <a:endParaRPr lang="en-US" altLang="en-US" smtClean="0">
              <a:solidFill>
                <a:srgbClr val="FF0000"/>
              </a:solidFill>
            </a:endParaRPr>
          </a:p>
        </p:txBody>
      </p:sp>
      <p:sp>
        <p:nvSpPr>
          <p:cNvPr id="21507" name="Zástupný symbol pro obsah 2"/>
          <p:cNvSpPr>
            <a:spLocks noGrp="1"/>
          </p:cNvSpPr>
          <p:nvPr>
            <p:ph idx="1"/>
          </p:nvPr>
        </p:nvSpPr>
        <p:spPr/>
        <p:txBody>
          <a:bodyPr/>
          <a:lstStyle/>
          <a:p>
            <a:r>
              <a:rPr lang="en-US" altLang="en-US" dirty="0" err="1" smtClean="0">
                <a:solidFill>
                  <a:schemeClr val="bg1"/>
                </a:solidFill>
              </a:rPr>
              <a:t>Haftel</a:t>
            </a:r>
            <a:r>
              <a:rPr lang="en-US" altLang="en-US" dirty="0" smtClean="0">
                <a:solidFill>
                  <a:schemeClr val="bg1"/>
                </a:solidFill>
              </a:rPr>
              <a:t> (2013) finds that </a:t>
            </a:r>
            <a:r>
              <a:rPr lang="en-US" altLang="en-US" dirty="0" smtClean="0">
                <a:solidFill>
                  <a:srgbClr val="FFC000"/>
                </a:solidFill>
              </a:rPr>
              <a:t>regional hegemony </a:t>
            </a:r>
            <a:r>
              <a:rPr lang="en-US" altLang="en-US" dirty="0" smtClean="0">
                <a:solidFill>
                  <a:schemeClr val="bg1"/>
                </a:solidFill>
              </a:rPr>
              <a:t>(</a:t>
            </a:r>
            <a:r>
              <a:rPr lang="en-US" altLang="en-US" dirty="0" err="1" smtClean="0">
                <a:solidFill>
                  <a:schemeClr val="bg1"/>
                </a:solidFill>
              </a:rPr>
              <a:t>Buzan</a:t>
            </a:r>
            <a:r>
              <a:rPr lang="en-US" altLang="en-US" dirty="0" smtClean="0">
                <a:solidFill>
                  <a:schemeClr val="bg1"/>
                </a:solidFill>
              </a:rPr>
              <a:t> and </a:t>
            </a:r>
            <a:r>
              <a:rPr lang="en-US" altLang="en-US" dirty="0" err="1" smtClean="0">
                <a:solidFill>
                  <a:schemeClr val="bg1"/>
                </a:solidFill>
              </a:rPr>
              <a:t>Wæver</a:t>
            </a:r>
            <a:r>
              <a:rPr lang="en-US" altLang="en-US" dirty="0" smtClean="0">
                <a:solidFill>
                  <a:schemeClr val="bg1"/>
                </a:solidFill>
              </a:rPr>
              <a:t> 2003) </a:t>
            </a:r>
            <a:r>
              <a:rPr lang="en-US" altLang="en-US" dirty="0" smtClean="0">
                <a:solidFill>
                  <a:srgbClr val="FF0000"/>
                </a:solidFill>
              </a:rPr>
              <a:t>increases security cooperation</a:t>
            </a:r>
            <a:r>
              <a:rPr lang="en-US" altLang="en-US" dirty="0" smtClean="0">
                <a:solidFill>
                  <a:schemeClr val="bg1"/>
                </a:solidFill>
              </a:rPr>
              <a:t>, while </a:t>
            </a:r>
            <a:r>
              <a:rPr lang="en-US" altLang="en-US" dirty="0" smtClean="0">
                <a:solidFill>
                  <a:srgbClr val="FFC000"/>
                </a:solidFill>
              </a:rPr>
              <a:t>rivalry</a:t>
            </a:r>
            <a:r>
              <a:rPr lang="en-US" altLang="en-US" dirty="0" smtClean="0">
                <a:solidFill>
                  <a:schemeClr val="bg1"/>
                </a:solidFill>
              </a:rPr>
              <a:t> between major powers in the region (</a:t>
            </a:r>
            <a:r>
              <a:rPr lang="en-US" altLang="en-US" dirty="0" err="1" smtClean="0">
                <a:solidFill>
                  <a:schemeClr val="bg1"/>
                </a:solidFill>
              </a:rPr>
              <a:t>Colaresi</a:t>
            </a:r>
            <a:r>
              <a:rPr lang="en-US" altLang="en-US" dirty="0" smtClean="0">
                <a:solidFill>
                  <a:schemeClr val="bg1"/>
                </a:solidFill>
              </a:rPr>
              <a:t> et al. 2007)</a:t>
            </a:r>
            <a:r>
              <a:rPr lang="en-US" altLang="en-US" dirty="0" smtClean="0">
                <a:solidFill>
                  <a:srgbClr val="FF0000"/>
                </a:solidFill>
              </a:rPr>
              <a:t> limits </a:t>
            </a:r>
            <a:r>
              <a:rPr lang="en-US" altLang="en-US" dirty="0" smtClean="0">
                <a:solidFill>
                  <a:schemeClr val="bg1"/>
                </a:solidFill>
              </a:rPr>
              <a:t>it.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solidFill>
                  <a:srgbClr val="FFC000"/>
                </a:solidFill>
              </a:rPr>
              <a:t>Concepts</a:t>
            </a:r>
            <a:endParaRPr lang="en-US" dirty="0">
              <a:solidFill>
                <a:srgbClr val="FFC000"/>
              </a:solidFill>
            </a:endParaRPr>
          </a:p>
        </p:txBody>
      </p:sp>
      <p:sp>
        <p:nvSpPr>
          <p:cNvPr id="3" name="Zástupný symbol pro obsah 2"/>
          <p:cNvSpPr>
            <a:spLocks noGrp="1"/>
          </p:cNvSpPr>
          <p:nvPr>
            <p:ph idx="1"/>
          </p:nvPr>
        </p:nvSpPr>
        <p:spPr/>
        <p:txBody>
          <a:bodyPr/>
          <a:lstStyle/>
          <a:p>
            <a:r>
              <a:rPr lang="cs-CZ" dirty="0" err="1" smtClean="0">
                <a:solidFill>
                  <a:schemeClr val="bg1"/>
                </a:solidFill>
              </a:rPr>
              <a:t>Security</a:t>
            </a:r>
            <a:r>
              <a:rPr lang="cs-CZ" dirty="0" smtClean="0">
                <a:solidFill>
                  <a:schemeClr val="bg1"/>
                </a:solidFill>
              </a:rPr>
              <a:t> </a:t>
            </a:r>
            <a:r>
              <a:rPr lang="cs-CZ" dirty="0" err="1" smtClean="0">
                <a:solidFill>
                  <a:schemeClr val="bg1"/>
                </a:solidFill>
              </a:rPr>
              <a:t>complex</a:t>
            </a:r>
            <a:endParaRPr lang="cs-CZ" dirty="0" smtClean="0">
              <a:solidFill>
                <a:schemeClr val="bg1"/>
              </a:solidFill>
            </a:endParaRPr>
          </a:p>
          <a:p>
            <a:r>
              <a:rPr lang="cs-CZ" dirty="0" smtClean="0">
                <a:solidFill>
                  <a:schemeClr val="bg1"/>
                </a:solidFill>
              </a:rPr>
              <a:t>Region</a:t>
            </a:r>
          </a:p>
          <a:p>
            <a:r>
              <a:rPr lang="cs-CZ" dirty="0" err="1" smtClean="0">
                <a:solidFill>
                  <a:schemeClr val="bg1"/>
                </a:solidFill>
              </a:rPr>
              <a:t>Regionalism</a:t>
            </a:r>
            <a:endParaRPr lang="cs-CZ" dirty="0" smtClean="0">
              <a:solidFill>
                <a:schemeClr val="bg1"/>
              </a:solidFill>
            </a:endParaRPr>
          </a:p>
          <a:p>
            <a:r>
              <a:rPr lang="cs-CZ" dirty="0" err="1" smtClean="0">
                <a:solidFill>
                  <a:schemeClr val="bg1"/>
                </a:solidFill>
              </a:rPr>
              <a:t>Regionalisation</a:t>
            </a:r>
            <a:endParaRPr lang="cs-CZ" dirty="0" smtClean="0">
              <a:solidFill>
                <a:schemeClr val="bg1"/>
              </a:solidFill>
            </a:endParaRPr>
          </a:p>
          <a:p>
            <a:r>
              <a:rPr lang="cs-CZ" dirty="0" err="1" smtClean="0">
                <a:solidFill>
                  <a:schemeClr val="bg1"/>
                </a:solidFill>
              </a:rPr>
              <a:t>Globalism</a:t>
            </a:r>
            <a:endParaRPr lang="cs-CZ" dirty="0" smtClean="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18012066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p:txBody>
          <a:bodyPr/>
          <a:lstStyle/>
          <a:p>
            <a:r>
              <a:rPr lang="cs-CZ" altLang="en-US" smtClean="0">
                <a:solidFill>
                  <a:srgbClr val="FF0000"/>
                </a:solidFill>
              </a:rPr>
              <a:t>Security governance</a:t>
            </a:r>
            <a:endParaRPr lang="en-US" altLang="en-US" smtClean="0">
              <a:solidFill>
                <a:srgbClr val="FF0000"/>
              </a:solidFill>
            </a:endParaRPr>
          </a:p>
        </p:txBody>
      </p:sp>
      <p:sp>
        <p:nvSpPr>
          <p:cNvPr id="28675" name="Zástupný symbol pro obsah 2"/>
          <p:cNvSpPr>
            <a:spLocks noGrp="1"/>
          </p:cNvSpPr>
          <p:nvPr>
            <p:ph idx="1"/>
          </p:nvPr>
        </p:nvSpPr>
        <p:spPr/>
        <p:txBody>
          <a:bodyPr/>
          <a:lstStyle/>
          <a:p>
            <a:r>
              <a:rPr lang="en-US" altLang="en-US" sz="3600" dirty="0" smtClean="0">
                <a:solidFill>
                  <a:schemeClr val="bg1"/>
                </a:solidFill>
              </a:rPr>
              <a:t>‘an </a:t>
            </a:r>
            <a:r>
              <a:rPr lang="en-US" altLang="en-US" sz="3600" dirty="0" smtClean="0">
                <a:solidFill>
                  <a:srgbClr val="FF0000"/>
                </a:solidFill>
              </a:rPr>
              <a:t>international system of rule</a:t>
            </a:r>
            <a:r>
              <a:rPr lang="en-US" altLang="en-US" sz="3600" dirty="0" smtClean="0">
                <a:solidFill>
                  <a:schemeClr val="bg1"/>
                </a:solidFill>
              </a:rPr>
              <a:t>, dependent on the </a:t>
            </a:r>
            <a:r>
              <a:rPr lang="en-US" altLang="en-US" sz="3600" dirty="0" smtClean="0">
                <a:solidFill>
                  <a:srgbClr val="FF0000"/>
                </a:solidFill>
              </a:rPr>
              <a:t>acceptance</a:t>
            </a:r>
            <a:r>
              <a:rPr lang="en-US" altLang="en-US" sz="3600" dirty="0" smtClean="0">
                <a:solidFill>
                  <a:schemeClr val="bg1"/>
                </a:solidFill>
              </a:rPr>
              <a:t> of a </a:t>
            </a:r>
            <a:r>
              <a:rPr lang="en-US" altLang="en-US" sz="3600" dirty="0" smtClean="0">
                <a:solidFill>
                  <a:srgbClr val="FF0000"/>
                </a:solidFill>
              </a:rPr>
              <a:t>majority of states </a:t>
            </a:r>
            <a:r>
              <a:rPr lang="en-US" altLang="en-US" sz="3600" dirty="0" smtClean="0">
                <a:solidFill>
                  <a:schemeClr val="bg1"/>
                </a:solidFill>
              </a:rPr>
              <a:t>that are affected, which through regulatory mechanism (both formal and informal), </a:t>
            </a:r>
            <a:r>
              <a:rPr lang="en-US" altLang="en-US" sz="3600" dirty="0" smtClean="0">
                <a:solidFill>
                  <a:srgbClr val="FF0000"/>
                </a:solidFill>
              </a:rPr>
              <a:t>governs activities across a range of security</a:t>
            </a:r>
            <a:r>
              <a:rPr lang="en-US" altLang="en-US" sz="3600" dirty="0" smtClean="0">
                <a:solidFill>
                  <a:schemeClr val="bg1"/>
                </a:solidFill>
              </a:rPr>
              <a:t> and security-related </a:t>
            </a:r>
            <a:r>
              <a:rPr lang="en-US" altLang="en-US" sz="3600" dirty="0" smtClean="0">
                <a:solidFill>
                  <a:srgbClr val="FF0000"/>
                </a:solidFill>
              </a:rPr>
              <a:t>issue</a:t>
            </a:r>
            <a:r>
              <a:rPr lang="en-US" altLang="en-US" sz="3600" dirty="0" smtClean="0">
                <a:solidFill>
                  <a:schemeClr val="bg1"/>
                </a:solidFill>
              </a:rPr>
              <a:t> areas’ (Webber 2002: 44).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143000"/>
          </a:xfrm>
        </p:spPr>
        <p:txBody>
          <a:bodyPr/>
          <a:lstStyle/>
          <a:p>
            <a:r>
              <a:rPr lang="cs-CZ" dirty="0" err="1" smtClean="0">
                <a:solidFill>
                  <a:srgbClr val="FF0000"/>
                </a:solidFill>
              </a:rPr>
              <a:t>Security</a:t>
            </a:r>
            <a:r>
              <a:rPr lang="cs-CZ" dirty="0" smtClean="0">
                <a:solidFill>
                  <a:srgbClr val="FF0000"/>
                </a:solidFill>
              </a:rPr>
              <a:t> </a:t>
            </a:r>
            <a:r>
              <a:rPr lang="cs-CZ" dirty="0" err="1" smtClean="0">
                <a:solidFill>
                  <a:srgbClr val="FF0000"/>
                </a:solidFill>
              </a:rPr>
              <a:t>governance</a:t>
            </a:r>
            <a:endParaRPr lang="en-US" dirty="0">
              <a:solidFill>
                <a:srgbClr val="FF0000"/>
              </a:solidFill>
            </a:endParaRPr>
          </a:p>
        </p:txBody>
      </p:sp>
      <p:sp>
        <p:nvSpPr>
          <p:cNvPr id="3" name="Zástupný symbol pro obsah 2"/>
          <p:cNvSpPr>
            <a:spLocks noGrp="1"/>
          </p:cNvSpPr>
          <p:nvPr>
            <p:ph idx="1"/>
          </p:nvPr>
        </p:nvSpPr>
        <p:spPr>
          <a:xfrm>
            <a:off x="0" y="1417638"/>
            <a:ext cx="8686800" cy="5440362"/>
          </a:xfrm>
        </p:spPr>
        <p:txBody>
          <a:bodyPr/>
          <a:lstStyle/>
          <a:p>
            <a:r>
              <a:rPr lang="cs-CZ" altLang="en-US" dirty="0" smtClean="0">
                <a:solidFill>
                  <a:srgbClr val="FF0000"/>
                </a:solidFill>
              </a:rPr>
              <a:t>SG </a:t>
            </a:r>
            <a:r>
              <a:rPr lang="cs-CZ" altLang="en-US" dirty="0" err="1" smtClean="0">
                <a:solidFill>
                  <a:srgbClr val="FF0000"/>
                </a:solidFill>
              </a:rPr>
              <a:t>functions</a:t>
            </a:r>
            <a:r>
              <a:rPr lang="cs-CZ" altLang="en-US" dirty="0" smtClean="0">
                <a:solidFill>
                  <a:srgbClr val="FF0000"/>
                </a:solidFill>
              </a:rPr>
              <a:t>: </a:t>
            </a:r>
            <a:r>
              <a:rPr lang="en-US" altLang="en-US" dirty="0" smtClean="0">
                <a:solidFill>
                  <a:schemeClr val="bg1"/>
                </a:solidFill>
              </a:rPr>
              <a:t>institution building and conflict resolution </a:t>
            </a:r>
            <a:endParaRPr lang="cs-CZ" altLang="en-US" dirty="0" smtClean="0">
              <a:solidFill>
                <a:schemeClr val="bg1"/>
              </a:solidFill>
            </a:endParaRPr>
          </a:p>
          <a:p>
            <a:pPr marL="0" indent="0">
              <a:buNone/>
            </a:pPr>
            <a:r>
              <a:rPr lang="en-US" altLang="en-US" dirty="0" smtClean="0">
                <a:solidFill>
                  <a:srgbClr val="FF0000"/>
                </a:solidFill>
              </a:rPr>
              <a:t> </a:t>
            </a:r>
            <a:r>
              <a:rPr lang="cs-CZ" altLang="en-US" dirty="0" smtClean="0">
                <a:solidFill>
                  <a:srgbClr val="FF0000"/>
                </a:solidFill>
              </a:rPr>
              <a:t>SG </a:t>
            </a:r>
            <a:r>
              <a:rPr lang="cs-CZ" altLang="en-US" dirty="0" err="1" smtClean="0">
                <a:solidFill>
                  <a:srgbClr val="FF0000"/>
                </a:solidFill>
              </a:rPr>
              <a:t>employs</a:t>
            </a:r>
            <a:r>
              <a:rPr lang="cs-CZ" altLang="en-US" dirty="0" smtClean="0">
                <a:solidFill>
                  <a:srgbClr val="FF0000"/>
                </a:solidFill>
              </a:rPr>
              <a:t> </a:t>
            </a:r>
            <a:r>
              <a:rPr lang="en-US" altLang="en-US" dirty="0" smtClean="0">
                <a:solidFill>
                  <a:srgbClr val="FF0000"/>
                </a:solidFill>
              </a:rPr>
              <a:t>two sets of instruments</a:t>
            </a:r>
            <a:r>
              <a:rPr lang="cs-CZ" altLang="en-US" dirty="0" smtClean="0">
                <a:solidFill>
                  <a:srgbClr val="FF0000"/>
                </a:solidFill>
              </a:rPr>
              <a:t>: </a:t>
            </a:r>
          </a:p>
          <a:p>
            <a:pPr marL="0" indent="0">
              <a:buNone/>
            </a:pPr>
            <a:r>
              <a:rPr lang="en-US" altLang="en-US" dirty="0" smtClean="0">
                <a:solidFill>
                  <a:schemeClr val="bg1"/>
                </a:solidFill>
              </a:rPr>
              <a:t> </a:t>
            </a:r>
            <a:r>
              <a:rPr lang="en-US" altLang="en-US" dirty="0" smtClean="0">
                <a:solidFill>
                  <a:srgbClr val="FFFF00"/>
                </a:solidFill>
              </a:rPr>
              <a:t>the persuasive </a:t>
            </a:r>
            <a:r>
              <a:rPr lang="en-US" altLang="en-US" dirty="0" smtClean="0">
                <a:solidFill>
                  <a:schemeClr val="bg1"/>
                </a:solidFill>
              </a:rPr>
              <a:t>(economic, political and diplomatic) </a:t>
            </a:r>
            <a:endParaRPr lang="cs-CZ" altLang="en-US" dirty="0" smtClean="0">
              <a:solidFill>
                <a:schemeClr val="bg1"/>
              </a:solidFill>
            </a:endParaRPr>
          </a:p>
          <a:p>
            <a:pPr marL="0" indent="0">
              <a:buNone/>
            </a:pPr>
            <a:r>
              <a:rPr lang="en-US" altLang="en-US" dirty="0" smtClean="0">
                <a:solidFill>
                  <a:srgbClr val="FFFF00"/>
                </a:solidFill>
              </a:rPr>
              <a:t>and the coercive </a:t>
            </a:r>
            <a:r>
              <a:rPr lang="en-US" altLang="en-US" dirty="0" smtClean="0">
                <a:solidFill>
                  <a:schemeClr val="bg1"/>
                </a:solidFill>
              </a:rPr>
              <a:t>(medium to high-intensity military interventions and internal policing. </a:t>
            </a:r>
            <a:endParaRPr lang="cs-CZ" altLang="en-US" dirty="0" smtClean="0">
              <a:solidFill>
                <a:schemeClr val="bg1"/>
              </a:solidFill>
            </a:endParaRPr>
          </a:p>
          <a:p>
            <a:pPr marL="0" indent="0">
              <a:buNone/>
            </a:pPr>
            <a:r>
              <a:rPr lang="en-US" altLang="en-US" dirty="0" smtClean="0">
                <a:solidFill>
                  <a:srgbClr val="FF0000"/>
                </a:solidFill>
              </a:rPr>
              <a:t>four categories of security governance emerge: </a:t>
            </a:r>
            <a:r>
              <a:rPr lang="en-US" altLang="en-US" dirty="0" smtClean="0">
                <a:solidFill>
                  <a:schemeClr val="bg1"/>
                </a:solidFill>
              </a:rPr>
              <a:t>assurance, prevention, protection and </a:t>
            </a:r>
            <a:r>
              <a:rPr lang="en-US" altLang="en-US" dirty="0" err="1" smtClean="0">
                <a:solidFill>
                  <a:schemeClr val="bg1"/>
                </a:solidFill>
              </a:rPr>
              <a:t>compellence</a:t>
            </a:r>
            <a:r>
              <a:rPr lang="cs-CZ" altLang="en-US" dirty="0" smtClean="0">
                <a:solidFill>
                  <a:schemeClr val="bg1"/>
                </a:solidFill>
              </a:rPr>
              <a:t>. </a:t>
            </a:r>
            <a:endParaRPr lang="en-US" dirty="0"/>
          </a:p>
        </p:txBody>
      </p:sp>
    </p:spTree>
    <p:extLst>
      <p:ext uri="{BB962C8B-B14F-4D97-AF65-F5344CB8AC3E}">
        <p14:creationId xmlns:p14="http://schemas.microsoft.com/office/powerpoint/2010/main" val="17639116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700808"/>
          </a:xfrm>
        </p:spPr>
        <p:txBody>
          <a:bodyPr/>
          <a:lstStyle/>
          <a:p>
            <a:r>
              <a:rPr lang="cs-CZ" dirty="0" err="1" smtClean="0">
                <a:solidFill>
                  <a:srgbClr val="FFC000"/>
                </a:solidFill>
              </a:rPr>
              <a:t>Security</a:t>
            </a:r>
            <a:r>
              <a:rPr lang="cs-CZ" dirty="0" smtClean="0">
                <a:solidFill>
                  <a:srgbClr val="FFC000"/>
                </a:solidFill>
              </a:rPr>
              <a:t> </a:t>
            </a:r>
            <a:r>
              <a:rPr lang="cs-CZ" dirty="0" err="1" smtClean="0">
                <a:solidFill>
                  <a:srgbClr val="FFC000"/>
                </a:solidFill>
              </a:rPr>
              <a:t>governance</a:t>
            </a:r>
            <a:r>
              <a:rPr lang="cs-CZ" dirty="0" smtClean="0">
                <a:solidFill>
                  <a:srgbClr val="FFC000"/>
                </a:solidFill>
              </a:rPr>
              <a:t/>
            </a:r>
            <a:br>
              <a:rPr lang="cs-CZ" dirty="0" smtClean="0">
                <a:solidFill>
                  <a:srgbClr val="FFC000"/>
                </a:solidFill>
              </a:rPr>
            </a:br>
            <a:r>
              <a:rPr lang="cs-CZ" dirty="0" smtClean="0">
                <a:solidFill>
                  <a:srgbClr val="92D050"/>
                </a:solidFill>
              </a:rPr>
              <a:t>Instruments</a:t>
            </a:r>
            <a:r>
              <a:rPr lang="cs-CZ" dirty="0" smtClean="0">
                <a:solidFill>
                  <a:srgbClr val="FFC000"/>
                </a:solidFill>
              </a:rPr>
              <a:t/>
            </a:r>
            <a:br>
              <a:rPr lang="cs-CZ" dirty="0" smtClean="0">
                <a:solidFill>
                  <a:srgbClr val="FFC000"/>
                </a:solidFill>
              </a:rPr>
            </a:br>
            <a:endParaRPr lang="en-US" dirty="0">
              <a:solidFill>
                <a:srgbClr val="FFC000"/>
              </a:solidFill>
            </a:endParaRPr>
          </a:p>
        </p:txBody>
      </p:sp>
      <p:sp>
        <p:nvSpPr>
          <p:cNvPr id="3" name="Zástupný symbol pro obsah 2"/>
          <p:cNvSpPr>
            <a:spLocks noGrp="1"/>
          </p:cNvSpPr>
          <p:nvPr>
            <p:ph idx="1"/>
          </p:nvPr>
        </p:nvSpPr>
        <p:spPr>
          <a:xfrm>
            <a:off x="861774" y="1417638"/>
            <a:ext cx="8435280" cy="5440362"/>
          </a:xfrm>
        </p:spPr>
        <p:txBody>
          <a:bodyPr/>
          <a:lstStyle/>
          <a:p>
            <a:pPr marL="0" indent="0">
              <a:buNone/>
            </a:pPr>
            <a:r>
              <a:rPr lang="cs-CZ" dirty="0" smtClean="0">
                <a:solidFill>
                  <a:srgbClr val="FFC000"/>
                </a:solidFill>
              </a:rPr>
              <a:t>                       </a:t>
            </a:r>
            <a:r>
              <a:rPr lang="cs-CZ" sz="2800" dirty="0" smtClean="0">
                <a:solidFill>
                  <a:srgbClr val="FFC000"/>
                </a:solidFill>
              </a:rPr>
              <a:t> </a:t>
            </a:r>
            <a:r>
              <a:rPr lang="cs-CZ" sz="2800" dirty="0" err="1" smtClean="0">
                <a:solidFill>
                  <a:srgbClr val="FFC000"/>
                </a:solidFill>
              </a:rPr>
              <a:t>Persuasive</a:t>
            </a:r>
            <a:r>
              <a:rPr lang="cs-CZ" sz="2800" dirty="0" smtClean="0">
                <a:solidFill>
                  <a:srgbClr val="FFC000"/>
                </a:solidFill>
              </a:rPr>
              <a:t>             </a:t>
            </a:r>
            <a:r>
              <a:rPr lang="cs-CZ" sz="2800" dirty="0" err="1" smtClean="0">
                <a:solidFill>
                  <a:srgbClr val="FFC000"/>
                </a:solidFill>
              </a:rPr>
              <a:t>Coercive</a:t>
            </a:r>
            <a:endParaRPr lang="cs-CZ" sz="2800" dirty="0" smtClean="0">
              <a:solidFill>
                <a:srgbClr val="FFC000"/>
              </a:solidFill>
            </a:endParaRPr>
          </a:p>
          <a:p>
            <a:endParaRPr lang="cs-CZ" dirty="0" smtClean="0">
              <a:solidFill>
                <a:srgbClr val="FFC000"/>
              </a:solidFill>
            </a:endParaRPr>
          </a:p>
          <a:p>
            <a:endParaRPr lang="cs-CZ" dirty="0">
              <a:solidFill>
                <a:srgbClr val="FFC000"/>
              </a:solidFill>
            </a:endParaRPr>
          </a:p>
          <a:p>
            <a:pPr marL="0" indent="0">
              <a:buNone/>
            </a:pPr>
            <a:r>
              <a:rPr lang="cs-CZ" sz="2800" dirty="0" err="1" smtClean="0">
                <a:solidFill>
                  <a:srgbClr val="FFC000"/>
                </a:solidFill>
              </a:rPr>
              <a:t>Institution</a:t>
            </a:r>
            <a:r>
              <a:rPr lang="cs-CZ" sz="2800" dirty="0" smtClean="0">
                <a:solidFill>
                  <a:srgbClr val="FFC000"/>
                </a:solidFill>
              </a:rPr>
              <a:t> </a:t>
            </a:r>
            <a:r>
              <a:rPr lang="cs-CZ" sz="2800" dirty="0" err="1" smtClean="0">
                <a:solidFill>
                  <a:srgbClr val="FFC000"/>
                </a:solidFill>
              </a:rPr>
              <a:t>building</a:t>
            </a:r>
            <a:endParaRPr lang="cs-CZ" sz="2800" dirty="0" smtClean="0">
              <a:solidFill>
                <a:srgbClr val="FFC000"/>
              </a:solidFill>
            </a:endParaRPr>
          </a:p>
          <a:p>
            <a:endParaRPr lang="cs-CZ" sz="2400" dirty="0" smtClean="0">
              <a:solidFill>
                <a:srgbClr val="FFC000"/>
              </a:solidFill>
            </a:endParaRPr>
          </a:p>
          <a:p>
            <a:endParaRPr lang="cs-CZ" dirty="0">
              <a:solidFill>
                <a:srgbClr val="FFC000"/>
              </a:solidFill>
            </a:endParaRPr>
          </a:p>
          <a:p>
            <a:pPr marL="0" indent="0">
              <a:buNone/>
            </a:pPr>
            <a:r>
              <a:rPr lang="cs-CZ" sz="2800" dirty="0" err="1" smtClean="0">
                <a:solidFill>
                  <a:srgbClr val="FFC000"/>
                </a:solidFill>
              </a:rPr>
              <a:t>Conflict</a:t>
            </a:r>
            <a:r>
              <a:rPr lang="cs-CZ" sz="2800" dirty="0" smtClean="0">
                <a:solidFill>
                  <a:srgbClr val="FFC000"/>
                </a:solidFill>
              </a:rPr>
              <a:t> </a:t>
            </a:r>
            <a:r>
              <a:rPr lang="cs-CZ" sz="2800" dirty="0" err="1" smtClean="0">
                <a:solidFill>
                  <a:srgbClr val="FFC000"/>
                </a:solidFill>
              </a:rPr>
              <a:t>resolution</a:t>
            </a:r>
            <a:endParaRPr lang="cs-CZ" sz="2800" dirty="0">
              <a:solidFill>
                <a:srgbClr val="FFC000"/>
              </a:solidFill>
            </a:endParaRPr>
          </a:p>
          <a:p>
            <a:endParaRPr lang="cs-CZ" dirty="0" smtClean="0">
              <a:solidFill>
                <a:srgbClr val="FFC000"/>
              </a:solidFill>
            </a:endParaRPr>
          </a:p>
          <a:p>
            <a:endParaRPr lang="cs-CZ" dirty="0">
              <a:solidFill>
                <a:srgbClr val="FFC000"/>
              </a:solidFill>
            </a:endParaRPr>
          </a:p>
          <a:p>
            <a:endParaRPr lang="cs-CZ" dirty="0" smtClean="0">
              <a:solidFill>
                <a:srgbClr val="FFC000"/>
              </a:solidFill>
            </a:endParaRPr>
          </a:p>
          <a:p>
            <a:endParaRPr lang="en-US" dirty="0">
              <a:solidFill>
                <a:srgbClr val="FFC000"/>
              </a:solidFill>
            </a:endParaRPr>
          </a:p>
        </p:txBody>
      </p:sp>
      <p:graphicFrame>
        <p:nvGraphicFramePr>
          <p:cNvPr id="4" name="Tabulka 3"/>
          <p:cNvGraphicFramePr>
            <a:graphicFrameLocks noGrp="1"/>
          </p:cNvGraphicFramePr>
          <p:nvPr>
            <p:extLst>
              <p:ext uri="{D42A27DB-BD31-4B8C-83A1-F6EECF244321}">
                <p14:modId xmlns:p14="http://schemas.microsoft.com/office/powerpoint/2010/main" val="1377158296"/>
              </p:ext>
            </p:extLst>
          </p:nvPr>
        </p:nvGraphicFramePr>
        <p:xfrm>
          <a:off x="3815408" y="2285583"/>
          <a:ext cx="5328592" cy="4127205"/>
        </p:xfrm>
        <a:graphic>
          <a:graphicData uri="http://schemas.openxmlformats.org/drawingml/2006/table">
            <a:tbl>
              <a:tblPr firstRow="1" bandRow="1">
                <a:tableStyleId>{5C22544A-7EE6-4342-B048-85BDC9FD1C3A}</a:tableStyleId>
              </a:tblPr>
              <a:tblGrid>
                <a:gridCol w="2664296">
                  <a:extLst>
                    <a:ext uri="{9D8B030D-6E8A-4147-A177-3AD203B41FA5}">
                      <a16:colId xmlns:a16="http://schemas.microsoft.com/office/drawing/2014/main" val="20000"/>
                    </a:ext>
                  </a:extLst>
                </a:gridCol>
                <a:gridCol w="2664296">
                  <a:extLst>
                    <a:ext uri="{9D8B030D-6E8A-4147-A177-3AD203B41FA5}">
                      <a16:colId xmlns:a16="http://schemas.microsoft.com/office/drawing/2014/main" val="20001"/>
                    </a:ext>
                  </a:extLst>
                </a:gridCol>
              </a:tblGrid>
              <a:tr h="2198858">
                <a:tc>
                  <a:txBody>
                    <a:bodyPr/>
                    <a:lstStyle/>
                    <a:p>
                      <a:r>
                        <a:rPr lang="cs-CZ" dirty="0" err="1" smtClean="0">
                          <a:solidFill>
                            <a:srgbClr val="FF0000"/>
                          </a:solidFill>
                        </a:rPr>
                        <a:t>Prevention</a:t>
                      </a:r>
                      <a:r>
                        <a:rPr lang="cs-CZ" dirty="0" smtClean="0"/>
                        <a:t> </a:t>
                      </a:r>
                      <a:r>
                        <a:rPr lang="cs-CZ" b="0" dirty="0" smtClean="0">
                          <a:solidFill>
                            <a:schemeClr val="tx1"/>
                          </a:solidFill>
                        </a:rPr>
                        <a:t>(</a:t>
                      </a:r>
                      <a:r>
                        <a:rPr lang="cs-CZ" b="0" dirty="0" err="1" smtClean="0">
                          <a:solidFill>
                            <a:schemeClr val="tx1"/>
                          </a:solidFill>
                        </a:rPr>
                        <a:t>e.i</a:t>
                      </a:r>
                      <a:r>
                        <a:rPr lang="cs-CZ" b="0" dirty="0" smtClean="0">
                          <a:solidFill>
                            <a:schemeClr val="tx1"/>
                          </a:solidFill>
                        </a:rPr>
                        <a:t>.</a:t>
                      </a:r>
                      <a:r>
                        <a:rPr lang="cs-CZ" b="0" baseline="0" dirty="0" smtClean="0">
                          <a:solidFill>
                            <a:schemeClr val="tx1"/>
                          </a:solidFill>
                        </a:rPr>
                        <a:t> </a:t>
                      </a:r>
                      <a:r>
                        <a:rPr lang="cs-CZ" b="0" baseline="0" dirty="0" err="1" smtClean="0">
                          <a:solidFill>
                            <a:schemeClr val="tx1"/>
                          </a:solidFill>
                        </a:rPr>
                        <a:t>Democratisation</a:t>
                      </a:r>
                      <a:r>
                        <a:rPr lang="cs-CZ" b="0" baseline="0" dirty="0" smtClean="0">
                          <a:solidFill>
                            <a:schemeClr val="tx1"/>
                          </a:solidFill>
                        </a:rPr>
                        <a:t> </a:t>
                      </a:r>
                      <a:r>
                        <a:rPr lang="cs-CZ" b="0" baseline="0" dirty="0" err="1" smtClean="0">
                          <a:solidFill>
                            <a:schemeClr val="tx1"/>
                          </a:solidFill>
                        </a:rPr>
                        <a:t>promotion</a:t>
                      </a:r>
                      <a:r>
                        <a:rPr lang="cs-CZ" b="0" baseline="0" dirty="0" smtClean="0">
                          <a:solidFill>
                            <a:schemeClr val="tx1"/>
                          </a:solidFill>
                        </a:rPr>
                        <a:t>, civil-</a:t>
                      </a:r>
                      <a:r>
                        <a:rPr lang="cs-CZ" b="0" baseline="0" dirty="0" err="1" smtClean="0">
                          <a:solidFill>
                            <a:schemeClr val="tx1"/>
                          </a:solidFill>
                        </a:rPr>
                        <a:t>military</a:t>
                      </a:r>
                      <a:r>
                        <a:rPr lang="cs-CZ" b="0" baseline="0" dirty="0" smtClean="0">
                          <a:solidFill>
                            <a:schemeClr val="tx1"/>
                          </a:solidFill>
                        </a:rPr>
                        <a:t> </a:t>
                      </a:r>
                      <a:r>
                        <a:rPr lang="cs-CZ" b="0" baseline="0" dirty="0" err="1" smtClean="0">
                          <a:solidFill>
                            <a:schemeClr val="tx1"/>
                          </a:solidFill>
                        </a:rPr>
                        <a:t>relations,mediation</a:t>
                      </a:r>
                      <a:r>
                        <a:rPr lang="cs-CZ" b="0" baseline="0" dirty="0" smtClean="0">
                          <a:solidFill>
                            <a:schemeClr val="tx1"/>
                          </a:solidFill>
                        </a:rPr>
                        <a:t> </a:t>
                      </a:r>
                      <a:r>
                        <a:rPr lang="cs-CZ" b="0" baseline="0" dirty="0" err="1" smtClean="0">
                          <a:solidFill>
                            <a:schemeClr val="tx1"/>
                          </a:solidFill>
                        </a:rPr>
                        <a:t>migration,aid</a:t>
                      </a:r>
                      <a:r>
                        <a:rPr lang="cs-CZ" b="0" baseline="0" dirty="0" smtClean="0">
                          <a:solidFill>
                            <a:schemeClr val="tx1"/>
                          </a:solidFill>
                        </a:rPr>
                        <a:t>, </a:t>
                      </a:r>
                      <a:r>
                        <a:rPr lang="cs-CZ" b="0" baseline="0" dirty="0" err="1" smtClean="0">
                          <a:solidFill>
                            <a:schemeClr val="tx1"/>
                          </a:solidFill>
                        </a:rPr>
                        <a:t>poverty,root</a:t>
                      </a:r>
                      <a:r>
                        <a:rPr lang="cs-CZ" b="0" baseline="0" dirty="0" smtClean="0">
                          <a:solidFill>
                            <a:schemeClr val="tx1"/>
                          </a:solidFill>
                        </a:rPr>
                        <a:t> </a:t>
                      </a:r>
                      <a:r>
                        <a:rPr lang="cs-CZ" b="0" baseline="0" dirty="0" err="1" smtClean="0">
                          <a:solidFill>
                            <a:schemeClr val="tx1"/>
                          </a:solidFill>
                        </a:rPr>
                        <a:t>causes</a:t>
                      </a:r>
                      <a:r>
                        <a:rPr lang="cs-CZ" b="0" baseline="0" dirty="0" smtClean="0">
                          <a:solidFill>
                            <a:schemeClr val="tx1"/>
                          </a:solidFill>
                        </a:rPr>
                        <a:t> </a:t>
                      </a:r>
                      <a:r>
                        <a:rPr lang="cs-CZ" b="0" baseline="0" dirty="0" err="1" smtClean="0">
                          <a:solidFill>
                            <a:schemeClr val="tx1"/>
                          </a:solidFill>
                        </a:rPr>
                        <a:t>of</a:t>
                      </a:r>
                      <a:r>
                        <a:rPr lang="cs-CZ" b="0" baseline="0" dirty="0" smtClean="0">
                          <a:solidFill>
                            <a:schemeClr val="tx1"/>
                          </a:solidFill>
                        </a:rPr>
                        <a:t> </a:t>
                      </a:r>
                      <a:r>
                        <a:rPr lang="cs-CZ" b="0" baseline="0" dirty="0" err="1" smtClean="0">
                          <a:solidFill>
                            <a:schemeClr val="tx1"/>
                          </a:solidFill>
                        </a:rPr>
                        <a:t>conflict</a:t>
                      </a:r>
                      <a:r>
                        <a:rPr lang="cs-CZ" b="0" baseline="0" dirty="0" smtClean="0">
                          <a:solidFill>
                            <a:schemeClr val="tx1"/>
                          </a:solidFill>
                        </a:rPr>
                        <a:t>)</a:t>
                      </a:r>
                      <a:endParaRPr lang="en-US" b="0" dirty="0">
                        <a:solidFill>
                          <a:schemeClr val="tx1"/>
                        </a:solidFill>
                      </a:endParaRPr>
                    </a:p>
                  </a:txBody>
                  <a:tcPr/>
                </a:tc>
                <a:tc>
                  <a:txBody>
                    <a:bodyPr/>
                    <a:lstStyle/>
                    <a:p>
                      <a:r>
                        <a:rPr lang="cs-CZ" dirty="0" err="1" smtClean="0">
                          <a:solidFill>
                            <a:srgbClr val="FF0000"/>
                          </a:solidFill>
                        </a:rPr>
                        <a:t>Protection</a:t>
                      </a:r>
                      <a:endParaRPr lang="cs-CZ" dirty="0" smtClean="0">
                        <a:solidFill>
                          <a:srgbClr val="FF0000"/>
                        </a:solidFill>
                      </a:endParaRPr>
                    </a:p>
                    <a:p>
                      <a:r>
                        <a:rPr lang="cs-CZ" dirty="0" smtClean="0">
                          <a:solidFill>
                            <a:schemeClr val="tx1"/>
                          </a:solidFill>
                        </a:rPr>
                        <a:t> </a:t>
                      </a:r>
                      <a:r>
                        <a:rPr lang="cs-CZ" b="0" dirty="0" smtClean="0">
                          <a:solidFill>
                            <a:schemeClr val="tx1"/>
                          </a:solidFill>
                        </a:rPr>
                        <a:t>(</a:t>
                      </a:r>
                      <a:r>
                        <a:rPr lang="cs-CZ" b="0" dirty="0" err="1" smtClean="0">
                          <a:solidFill>
                            <a:schemeClr val="tx1"/>
                          </a:solidFill>
                        </a:rPr>
                        <a:t>health</a:t>
                      </a:r>
                      <a:r>
                        <a:rPr lang="cs-CZ" b="0" dirty="0" smtClean="0">
                          <a:solidFill>
                            <a:schemeClr val="tx1"/>
                          </a:solidFill>
                        </a:rPr>
                        <a:t> </a:t>
                      </a:r>
                      <a:r>
                        <a:rPr lang="cs-CZ" b="0" dirty="0" err="1" smtClean="0">
                          <a:solidFill>
                            <a:schemeClr val="tx1"/>
                          </a:solidFill>
                        </a:rPr>
                        <a:t>security,terroris</a:t>
                      </a:r>
                      <a:r>
                        <a:rPr lang="cs-CZ" b="0" dirty="0" smtClean="0">
                          <a:solidFill>
                            <a:schemeClr val="tx1"/>
                          </a:solidFill>
                        </a:rPr>
                        <a:t>,</a:t>
                      </a:r>
                      <a:r>
                        <a:rPr lang="cs-CZ" b="0" baseline="0" dirty="0" smtClean="0">
                          <a:solidFill>
                            <a:schemeClr val="tx1"/>
                          </a:solidFill>
                        </a:rPr>
                        <a:t> OC, </a:t>
                      </a:r>
                      <a:r>
                        <a:rPr lang="cs-CZ" b="0" baseline="0" dirty="0" err="1" smtClean="0">
                          <a:solidFill>
                            <a:schemeClr val="tx1"/>
                          </a:solidFill>
                        </a:rPr>
                        <a:t>environment</a:t>
                      </a:r>
                      <a:r>
                        <a:rPr lang="cs-CZ" b="0" baseline="0" dirty="0" smtClean="0">
                          <a:solidFill>
                            <a:schemeClr val="tx1"/>
                          </a:solidFill>
                        </a:rPr>
                        <a:t>)</a:t>
                      </a:r>
                      <a:endParaRPr lang="en-US" b="0" dirty="0">
                        <a:solidFill>
                          <a:schemeClr val="tx1"/>
                        </a:solidFill>
                      </a:endParaRPr>
                    </a:p>
                  </a:txBody>
                  <a:tcPr/>
                </a:tc>
                <a:extLst>
                  <a:ext uri="{0D108BD9-81ED-4DB2-BD59-A6C34878D82A}">
                    <a16:rowId xmlns:a16="http://schemas.microsoft.com/office/drawing/2014/main" val="10000"/>
                  </a:ext>
                </a:extLst>
              </a:tr>
              <a:tr h="1928347">
                <a:tc>
                  <a:txBody>
                    <a:bodyPr/>
                    <a:lstStyle/>
                    <a:p>
                      <a:r>
                        <a:rPr lang="cs-CZ" b="1" dirty="0" err="1" smtClean="0">
                          <a:solidFill>
                            <a:srgbClr val="FF0000"/>
                          </a:solidFill>
                        </a:rPr>
                        <a:t>Assurance</a:t>
                      </a:r>
                      <a:endParaRPr lang="cs-CZ" b="1" dirty="0" smtClean="0">
                        <a:solidFill>
                          <a:srgbClr val="FF0000"/>
                        </a:solidFill>
                      </a:endParaRPr>
                    </a:p>
                    <a:p>
                      <a:r>
                        <a:rPr lang="cs-CZ" b="0" dirty="0" smtClean="0">
                          <a:solidFill>
                            <a:schemeClr val="tx1"/>
                          </a:solidFill>
                        </a:rPr>
                        <a:t>(</a:t>
                      </a:r>
                      <a:r>
                        <a:rPr lang="cs-CZ" b="0" dirty="0" err="1" smtClean="0">
                          <a:solidFill>
                            <a:schemeClr val="tx1"/>
                          </a:solidFill>
                        </a:rPr>
                        <a:t>policing</a:t>
                      </a:r>
                      <a:r>
                        <a:rPr lang="cs-CZ" b="0" baseline="0" dirty="0" smtClean="0">
                          <a:solidFill>
                            <a:schemeClr val="tx1"/>
                          </a:solidFill>
                        </a:rPr>
                        <a:t> </a:t>
                      </a:r>
                      <a:r>
                        <a:rPr lang="cs-CZ" b="0" baseline="0" dirty="0" err="1" smtClean="0">
                          <a:solidFill>
                            <a:schemeClr val="tx1"/>
                          </a:solidFill>
                        </a:rPr>
                        <a:t>missions</a:t>
                      </a:r>
                      <a:r>
                        <a:rPr lang="cs-CZ" b="0" baseline="0" dirty="0" smtClean="0">
                          <a:solidFill>
                            <a:schemeClr val="tx1"/>
                          </a:solidFill>
                        </a:rPr>
                        <a:t>,  </a:t>
                      </a:r>
                      <a:r>
                        <a:rPr lang="cs-CZ" b="0" baseline="0" dirty="0" err="1" smtClean="0">
                          <a:solidFill>
                            <a:schemeClr val="tx1"/>
                          </a:solidFill>
                        </a:rPr>
                        <a:t>border</a:t>
                      </a:r>
                      <a:r>
                        <a:rPr lang="cs-CZ" b="0" baseline="0" dirty="0" smtClean="0">
                          <a:solidFill>
                            <a:schemeClr val="tx1"/>
                          </a:solidFill>
                        </a:rPr>
                        <a:t> </a:t>
                      </a:r>
                      <a:r>
                        <a:rPr lang="cs-CZ" b="0" baseline="0" dirty="0" err="1" smtClean="0">
                          <a:solidFill>
                            <a:schemeClr val="tx1"/>
                          </a:solidFill>
                        </a:rPr>
                        <a:t>missions</a:t>
                      </a:r>
                      <a:r>
                        <a:rPr lang="cs-CZ" b="0" baseline="0" dirty="0" smtClean="0">
                          <a:solidFill>
                            <a:schemeClr val="tx1"/>
                          </a:solidFill>
                        </a:rPr>
                        <a:t>, </a:t>
                      </a:r>
                      <a:r>
                        <a:rPr lang="cs-CZ" b="0" baseline="0" dirty="0" err="1" smtClean="0">
                          <a:solidFill>
                            <a:schemeClr val="tx1"/>
                          </a:solidFill>
                        </a:rPr>
                        <a:t>economic</a:t>
                      </a:r>
                      <a:r>
                        <a:rPr lang="cs-CZ" b="0" baseline="0" dirty="0" smtClean="0">
                          <a:solidFill>
                            <a:schemeClr val="tx1"/>
                          </a:solidFill>
                        </a:rPr>
                        <a:t> </a:t>
                      </a:r>
                      <a:r>
                        <a:rPr lang="cs-CZ" b="0" baseline="0" dirty="0" err="1" smtClean="0">
                          <a:solidFill>
                            <a:schemeClr val="tx1"/>
                          </a:solidFill>
                        </a:rPr>
                        <a:t>reconstruction</a:t>
                      </a:r>
                      <a:r>
                        <a:rPr lang="cs-CZ" b="0" baseline="0" dirty="0" smtClean="0">
                          <a:solidFill>
                            <a:schemeClr val="tx1"/>
                          </a:solidFill>
                        </a:rPr>
                        <a:t>)</a:t>
                      </a:r>
                      <a:endParaRPr lang="en-US" b="0" dirty="0">
                        <a:solidFill>
                          <a:schemeClr val="tx1"/>
                        </a:solidFill>
                      </a:endParaRPr>
                    </a:p>
                  </a:txBody>
                  <a:tcPr/>
                </a:tc>
                <a:tc>
                  <a:txBody>
                    <a:bodyPr/>
                    <a:lstStyle/>
                    <a:p>
                      <a:r>
                        <a:rPr lang="cs-CZ" b="1" dirty="0" err="1" smtClean="0">
                          <a:solidFill>
                            <a:srgbClr val="FF0000"/>
                          </a:solidFill>
                        </a:rPr>
                        <a:t>Compellence</a:t>
                      </a:r>
                      <a:endParaRPr lang="cs-CZ" b="1" dirty="0" smtClean="0">
                        <a:solidFill>
                          <a:srgbClr val="FF0000"/>
                        </a:solidFill>
                      </a:endParaRPr>
                    </a:p>
                    <a:p>
                      <a:r>
                        <a:rPr lang="cs-CZ" dirty="0" smtClean="0">
                          <a:solidFill>
                            <a:schemeClr val="tx1"/>
                          </a:solidFill>
                        </a:rPr>
                        <a:t>(</a:t>
                      </a:r>
                      <a:r>
                        <a:rPr lang="cs-CZ" dirty="0" err="1" smtClean="0">
                          <a:solidFill>
                            <a:schemeClr val="tx1"/>
                          </a:solidFill>
                        </a:rPr>
                        <a:t>projection</a:t>
                      </a:r>
                      <a:r>
                        <a:rPr lang="cs-CZ" baseline="0" dirty="0" smtClean="0">
                          <a:solidFill>
                            <a:schemeClr val="tx1"/>
                          </a:solidFill>
                        </a:rPr>
                        <a:t> </a:t>
                      </a:r>
                      <a:r>
                        <a:rPr lang="cs-CZ" baseline="0" dirty="0" err="1" smtClean="0">
                          <a:solidFill>
                            <a:schemeClr val="tx1"/>
                          </a:solidFill>
                        </a:rPr>
                        <a:t>of</a:t>
                      </a:r>
                      <a:r>
                        <a:rPr lang="cs-CZ" baseline="0" dirty="0" smtClean="0">
                          <a:solidFill>
                            <a:schemeClr val="tx1"/>
                          </a:solidFill>
                        </a:rPr>
                        <a:t> </a:t>
                      </a:r>
                      <a:r>
                        <a:rPr lang="cs-CZ" baseline="0" dirty="0" err="1" smtClean="0">
                          <a:solidFill>
                            <a:schemeClr val="tx1"/>
                          </a:solidFill>
                        </a:rPr>
                        <a:t>force</a:t>
                      </a:r>
                      <a:r>
                        <a:rPr lang="cs-CZ" baseline="0" dirty="0" smtClean="0">
                          <a:solidFill>
                            <a:schemeClr val="tx1"/>
                          </a:solidFill>
                        </a:rPr>
                        <a:t>, </a:t>
                      </a:r>
                      <a:r>
                        <a:rPr lang="cs-CZ" baseline="0" dirty="0" err="1" smtClean="0">
                          <a:solidFill>
                            <a:schemeClr val="tx1"/>
                          </a:solidFill>
                        </a:rPr>
                        <a:t>military</a:t>
                      </a:r>
                      <a:r>
                        <a:rPr lang="cs-CZ" baseline="0" dirty="0" smtClean="0">
                          <a:solidFill>
                            <a:schemeClr val="tx1"/>
                          </a:solidFill>
                        </a:rPr>
                        <a:t> </a:t>
                      </a:r>
                      <a:r>
                        <a:rPr lang="cs-CZ" baseline="0" dirty="0" err="1" smtClean="0">
                          <a:solidFill>
                            <a:schemeClr val="tx1"/>
                          </a:solidFill>
                        </a:rPr>
                        <a:t>doctrine</a:t>
                      </a:r>
                      <a:r>
                        <a:rPr lang="cs-CZ" baseline="0" dirty="0" smtClean="0">
                          <a:solidFill>
                            <a:schemeClr val="tx1"/>
                          </a:solidFill>
                        </a:rPr>
                        <a:t>, </a:t>
                      </a:r>
                      <a:r>
                        <a:rPr lang="cs-CZ" baseline="0" dirty="0" err="1" smtClean="0">
                          <a:solidFill>
                            <a:schemeClr val="tx1"/>
                          </a:solidFill>
                        </a:rPr>
                        <a:t>ability</a:t>
                      </a:r>
                      <a:r>
                        <a:rPr lang="cs-CZ" baseline="0" dirty="0" smtClean="0">
                          <a:solidFill>
                            <a:schemeClr val="tx1"/>
                          </a:solidFill>
                        </a:rPr>
                        <a:t> to use </a:t>
                      </a:r>
                      <a:r>
                        <a:rPr lang="cs-CZ" baseline="0" dirty="0" err="1" smtClean="0">
                          <a:solidFill>
                            <a:schemeClr val="tx1"/>
                          </a:solidFill>
                        </a:rPr>
                        <a:t>force</a:t>
                      </a:r>
                      <a:r>
                        <a:rPr lang="cs-CZ" baseline="0" dirty="0" smtClean="0">
                          <a:solidFill>
                            <a:schemeClr val="tx1"/>
                          </a:solidFill>
                        </a:rPr>
                        <a:t>) </a:t>
                      </a:r>
                      <a:endParaRPr lang="en-US" dirty="0">
                        <a:solidFill>
                          <a:schemeClr val="tx1"/>
                        </a:solidFill>
                      </a:endParaRPr>
                    </a:p>
                  </a:txBody>
                  <a:tcPr/>
                </a:tc>
                <a:extLst>
                  <a:ext uri="{0D108BD9-81ED-4DB2-BD59-A6C34878D82A}">
                    <a16:rowId xmlns:a16="http://schemas.microsoft.com/office/drawing/2014/main" val="10001"/>
                  </a:ext>
                </a:extLst>
              </a:tr>
            </a:tbl>
          </a:graphicData>
        </a:graphic>
      </p:graphicFrame>
      <p:sp>
        <p:nvSpPr>
          <p:cNvPr id="6" name="TextovéPole 5"/>
          <p:cNvSpPr txBox="1"/>
          <p:nvPr/>
        </p:nvSpPr>
        <p:spPr>
          <a:xfrm>
            <a:off x="251520" y="1700808"/>
            <a:ext cx="205680" cy="584775"/>
          </a:xfrm>
          <a:prstGeom prst="rect">
            <a:avLst/>
          </a:prstGeom>
          <a:noFill/>
        </p:spPr>
        <p:txBody>
          <a:bodyPr wrap="square" rtlCol="0">
            <a:spAutoFit/>
          </a:bodyPr>
          <a:lstStyle/>
          <a:p>
            <a:endParaRPr lang="en-US" dirty="0"/>
          </a:p>
        </p:txBody>
      </p:sp>
      <p:sp>
        <p:nvSpPr>
          <p:cNvPr id="7" name="TextovéPole 6"/>
          <p:cNvSpPr txBox="1"/>
          <p:nvPr/>
        </p:nvSpPr>
        <p:spPr>
          <a:xfrm>
            <a:off x="0" y="1700808"/>
            <a:ext cx="861774" cy="2648377"/>
          </a:xfrm>
          <a:prstGeom prst="rect">
            <a:avLst/>
          </a:prstGeom>
          <a:noFill/>
        </p:spPr>
        <p:txBody>
          <a:bodyPr vert="vert270" wrap="square" rtlCol="0">
            <a:spAutoFit/>
          </a:bodyPr>
          <a:lstStyle/>
          <a:p>
            <a:r>
              <a:rPr lang="cs-CZ" sz="4400" dirty="0" err="1" smtClean="0">
                <a:solidFill>
                  <a:srgbClr val="92D050"/>
                </a:solidFill>
              </a:rPr>
              <a:t>Functions</a:t>
            </a:r>
            <a:endParaRPr lang="en-US" sz="4400" dirty="0">
              <a:solidFill>
                <a:srgbClr val="92D050"/>
              </a:solidFill>
            </a:endParaRPr>
          </a:p>
        </p:txBody>
      </p:sp>
    </p:spTree>
    <p:extLst>
      <p:ext uri="{BB962C8B-B14F-4D97-AF65-F5344CB8AC3E}">
        <p14:creationId xmlns:p14="http://schemas.microsoft.com/office/powerpoint/2010/main" val="30609268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p:cNvSpPr>
          <p:nvPr>
            <p:ph type="title"/>
          </p:nvPr>
        </p:nvSpPr>
        <p:spPr>
          <a:xfrm>
            <a:off x="457200" y="0"/>
            <a:ext cx="8229600" cy="1916832"/>
          </a:xfrm>
        </p:spPr>
        <p:txBody>
          <a:bodyPr/>
          <a:lstStyle/>
          <a:p>
            <a:r>
              <a:rPr lang="cs-CZ" altLang="en-US" dirty="0" err="1" smtClean="0">
                <a:solidFill>
                  <a:srgbClr val="FF0000"/>
                </a:solidFill>
              </a:rPr>
              <a:t>Global</a:t>
            </a:r>
            <a:r>
              <a:rPr lang="cs-CZ" altLang="en-US" dirty="0" smtClean="0">
                <a:solidFill>
                  <a:srgbClr val="FF0000"/>
                </a:solidFill>
              </a:rPr>
              <a:t> </a:t>
            </a:r>
            <a:r>
              <a:rPr lang="cs-CZ" altLang="en-US" dirty="0" err="1" smtClean="0">
                <a:solidFill>
                  <a:srgbClr val="FF0000"/>
                </a:solidFill>
              </a:rPr>
              <a:t>security</a:t>
            </a:r>
            <a:r>
              <a:rPr lang="cs-CZ" altLang="en-US" dirty="0" smtClean="0">
                <a:solidFill>
                  <a:srgbClr val="FF0000"/>
                </a:solidFill>
              </a:rPr>
              <a:t> </a:t>
            </a:r>
            <a:r>
              <a:rPr lang="cs-CZ" altLang="en-US" dirty="0" err="1" smtClean="0">
                <a:solidFill>
                  <a:srgbClr val="FF0000"/>
                </a:solidFill>
              </a:rPr>
              <a:t>governance</a:t>
            </a:r>
            <a:r>
              <a:rPr lang="cs-CZ" altLang="en-US" dirty="0" smtClean="0">
                <a:solidFill>
                  <a:srgbClr val="FF0000"/>
                </a:solidFill>
              </a:rPr>
              <a:t> 5 </a:t>
            </a:r>
            <a:r>
              <a:rPr lang="cs-CZ" altLang="en-US" dirty="0" err="1" smtClean="0">
                <a:solidFill>
                  <a:srgbClr val="FF0000"/>
                </a:solidFill>
              </a:rPr>
              <a:t>conditions</a:t>
            </a:r>
            <a:r>
              <a:rPr lang="cs-CZ" altLang="en-US" dirty="0" smtClean="0">
                <a:solidFill>
                  <a:srgbClr val="FF0000"/>
                </a:solidFill>
              </a:rPr>
              <a:t/>
            </a:r>
            <a:br>
              <a:rPr lang="cs-CZ" altLang="en-US" dirty="0" smtClean="0">
                <a:solidFill>
                  <a:srgbClr val="FF0000"/>
                </a:solidFill>
              </a:rPr>
            </a:br>
            <a:r>
              <a:rPr lang="cs-CZ" altLang="en-US" dirty="0" err="1" smtClean="0">
                <a:solidFill>
                  <a:srgbClr val="FF0000"/>
                </a:solidFill>
              </a:rPr>
              <a:t>Jervis</a:t>
            </a:r>
            <a:r>
              <a:rPr lang="cs-CZ" altLang="en-US" dirty="0" smtClean="0">
                <a:solidFill>
                  <a:srgbClr val="FF0000"/>
                </a:solidFill>
              </a:rPr>
              <a:t> 2002</a:t>
            </a:r>
            <a:endParaRPr lang="en-US" altLang="en-US" dirty="0" smtClean="0">
              <a:solidFill>
                <a:srgbClr val="FF0000"/>
              </a:solidFill>
            </a:endParaRPr>
          </a:p>
        </p:txBody>
      </p:sp>
      <p:sp>
        <p:nvSpPr>
          <p:cNvPr id="29699" name="Zástupný symbol pro obsah 2"/>
          <p:cNvSpPr>
            <a:spLocks noGrp="1"/>
          </p:cNvSpPr>
          <p:nvPr>
            <p:ph idx="1"/>
          </p:nvPr>
        </p:nvSpPr>
        <p:spPr>
          <a:xfrm>
            <a:off x="457200" y="1916832"/>
            <a:ext cx="8229600" cy="4941168"/>
          </a:xfrm>
        </p:spPr>
        <p:txBody>
          <a:bodyPr/>
          <a:lstStyle/>
          <a:p>
            <a:r>
              <a:rPr lang="en-US" altLang="en-US" sz="2800" dirty="0" smtClean="0">
                <a:solidFill>
                  <a:srgbClr val="FF0000"/>
                </a:solidFill>
              </a:rPr>
              <a:t>national elites must:</a:t>
            </a:r>
            <a:endParaRPr lang="cs-CZ" altLang="en-US" sz="2800" dirty="0" smtClean="0">
              <a:solidFill>
                <a:srgbClr val="FF0000"/>
              </a:solidFill>
            </a:endParaRPr>
          </a:p>
          <a:p>
            <a:r>
              <a:rPr lang="en-US" altLang="en-US" sz="2800" dirty="0" smtClean="0">
                <a:solidFill>
                  <a:schemeClr val="bg1"/>
                </a:solidFill>
              </a:rPr>
              <a:t> </a:t>
            </a:r>
            <a:r>
              <a:rPr lang="en-US" altLang="en-US" sz="2800" dirty="0" smtClean="0">
                <a:solidFill>
                  <a:srgbClr val="FFC000"/>
                </a:solidFill>
              </a:rPr>
              <a:t>eschew wars </a:t>
            </a:r>
            <a:r>
              <a:rPr lang="en-US" altLang="en-US" sz="2800" dirty="0" smtClean="0">
                <a:solidFill>
                  <a:schemeClr val="bg1"/>
                </a:solidFill>
              </a:rPr>
              <a:t>of conquest and war as an instrument of statecraft; </a:t>
            </a:r>
            <a:endParaRPr lang="cs-CZ" altLang="en-US" sz="2800" dirty="0" smtClean="0">
              <a:solidFill>
                <a:schemeClr val="bg1"/>
              </a:solidFill>
            </a:endParaRPr>
          </a:p>
          <a:p>
            <a:r>
              <a:rPr lang="en-US" altLang="en-US" sz="2800" dirty="0" smtClean="0">
                <a:solidFill>
                  <a:schemeClr val="bg1"/>
                </a:solidFill>
              </a:rPr>
              <a:t>accept that the </a:t>
            </a:r>
            <a:r>
              <a:rPr lang="en-US" altLang="en-US" sz="2800" dirty="0" smtClean="0">
                <a:solidFill>
                  <a:srgbClr val="FFC000"/>
                </a:solidFill>
              </a:rPr>
              <a:t>cost</a:t>
            </a:r>
            <a:r>
              <a:rPr lang="en-US" altLang="en-US" sz="2800" dirty="0" smtClean="0">
                <a:solidFill>
                  <a:schemeClr val="bg1"/>
                </a:solidFill>
              </a:rPr>
              <a:t> of waging such a war is perceived as outweighing any conceivable benefits; </a:t>
            </a:r>
            <a:endParaRPr lang="cs-CZ" altLang="en-US" sz="2800" dirty="0" smtClean="0">
              <a:solidFill>
                <a:schemeClr val="bg1"/>
              </a:solidFill>
            </a:endParaRPr>
          </a:p>
          <a:p>
            <a:r>
              <a:rPr lang="en-US" altLang="en-US" sz="2800" dirty="0" smtClean="0">
                <a:solidFill>
                  <a:schemeClr val="bg1"/>
                </a:solidFill>
              </a:rPr>
              <a:t>embrace the principle of </a:t>
            </a:r>
            <a:r>
              <a:rPr lang="en-US" altLang="en-US" sz="2800" dirty="0" smtClean="0">
                <a:solidFill>
                  <a:srgbClr val="FFC000"/>
                </a:solidFill>
              </a:rPr>
              <a:t>economic liberalism </a:t>
            </a:r>
            <a:r>
              <a:rPr lang="en-US" altLang="en-US" sz="2800" dirty="0" smtClean="0">
                <a:solidFill>
                  <a:schemeClr val="bg1"/>
                </a:solidFill>
              </a:rPr>
              <a:t>rather than conquest or empire; </a:t>
            </a:r>
            <a:endParaRPr lang="cs-CZ" altLang="en-US" sz="2800" dirty="0" smtClean="0">
              <a:solidFill>
                <a:schemeClr val="bg1"/>
              </a:solidFill>
            </a:endParaRPr>
          </a:p>
          <a:p>
            <a:r>
              <a:rPr lang="en-US" altLang="en-US" sz="2800" dirty="0" smtClean="0">
                <a:solidFill>
                  <a:schemeClr val="bg1"/>
                </a:solidFill>
              </a:rPr>
              <a:t>establish </a:t>
            </a:r>
            <a:r>
              <a:rPr lang="en-US" altLang="en-US" sz="2800" dirty="0" smtClean="0">
                <a:solidFill>
                  <a:srgbClr val="FFC000"/>
                </a:solidFill>
              </a:rPr>
              <a:t>domestic democratic governance</a:t>
            </a:r>
            <a:r>
              <a:rPr lang="en-US" altLang="en-US" sz="2800" dirty="0" smtClean="0">
                <a:solidFill>
                  <a:schemeClr val="bg1"/>
                </a:solidFill>
              </a:rPr>
              <a:t>; </a:t>
            </a:r>
            <a:endParaRPr lang="cs-CZ" altLang="en-US" sz="2800" dirty="0" smtClean="0">
              <a:solidFill>
                <a:schemeClr val="bg1"/>
              </a:solidFill>
            </a:endParaRPr>
          </a:p>
          <a:p>
            <a:r>
              <a:rPr lang="en-US" altLang="en-US" sz="2800" dirty="0" smtClean="0">
                <a:solidFill>
                  <a:schemeClr val="bg1"/>
                </a:solidFill>
              </a:rPr>
              <a:t>and </a:t>
            </a:r>
            <a:r>
              <a:rPr lang="en-US" altLang="en-US" sz="2800" dirty="0" smtClean="0">
                <a:solidFill>
                  <a:srgbClr val="FFC000"/>
                </a:solidFill>
              </a:rPr>
              <a:t>respect the territorial status quo</a:t>
            </a:r>
            <a:r>
              <a:rPr lang="en-US" altLang="en-US" sz="2800" dirty="0" smtClean="0">
                <a:solidFill>
                  <a:schemeClr val="bg1"/>
                </a:solidFill>
              </a:rPr>
              <a: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99392"/>
            <a:ext cx="8229600" cy="1440160"/>
          </a:xfrm>
        </p:spPr>
        <p:txBody>
          <a:bodyPr/>
          <a:lstStyle/>
          <a:p>
            <a:r>
              <a:rPr lang="cs-CZ" dirty="0" err="1" smtClean="0">
                <a:solidFill>
                  <a:srgbClr val="FF0000"/>
                </a:solidFill>
              </a:rPr>
              <a:t>Global</a:t>
            </a:r>
            <a:r>
              <a:rPr lang="cs-CZ" dirty="0" smtClean="0">
                <a:solidFill>
                  <a:srgbClr val="FF0000"/>
                </a:solidFill>
              </a:rPr>
              <a:t> </a:t>
            </a:r>
            <a:r>
              <a:rPr lang="cs-CZ" dirty="0" err="1" smtClean="0">
                <a:solidFill>
                  <a:srgbClr val="FF0000"/>
                </a:solidFill>
              </a:rPr>
              <a:t>security</a:t>
            </a:r>
            <a:r>
              <a:rPr lang="cs-CZ" dirty="0" smtClean="0">
                <a:solidFill>
                  <a:srgbClr val="FF0000"/>
                </a:solidFill>
              </a:rPr>
              <a:t> </a:t>
            </a:r>
            <a:r>
              <a:rPr lang="cs-CZ" dirty="0" err="1" smtClean="0">
                <a:solidFill>
                  <a:srgbClr val="FF0000"/>
                </a:solidFill>
              </a:rPr>
              <a:t>governance</a:t>
            </a:r>
            <a:r>
              <a:rPr lang="cs-CZ" dirty="0" smtClean="0">
                <a:solidFill>
                  <a:srgbClr val="FF0000"/>
                </a:solidFill>
              </a:rPr>
              <a:t/>
            </a:r>
            <a:br>
              <a:rPr lang="cs-CZ" dirty="0" smtClean="0">
                <a:solidFill>
                  <a:srgbClr val="FF0000"/>
                </a:solidFill>
              </a:rPr>
            </a:br>
            <a:r>
              <a:rPr lang="cs-CZ" dirty="0" smtClean="0">
                <a:solidFill>
                  <a:srgbClr val="FF0000"/>
                </a:solidFill>
              </a:rPr>
              <a:t>3 </a:t>
            </a:r>
            <a:r>
              <a:rPr lang="cs-CZ" dirty="0" err="1" smtClean="0">
                <a:solidFill>
                  <a:srgbClr val="FF0000"/>
                </a:solidFill>
              </a:rPr>
              <a:t>barriers</a:t>
            </a:r>
            <a:r>
              <a:rPr lang="cs-CZ" dirty="0" smtClean="0">
                <a:solidFill>
                  <a:srgbClr val="FF0000"/>
                </a:solidFill>
              </a:rPr>
              <a:t> by </a:t>
            </a:r>
            <a:r>
              <a:rPr lang="cs-CZ" dirty="0" err="1" smtClean="0">
                <a:solidFill>
                  <a:srgbClr val="FF0000"/>
                </a:solidFill>
              </a:rPr>
              <a:t>Keohane</a:t>
            </a:r>
            <a:r>
              <a:rPr lang="cs-CZ" dirty="0" smtClean="0">
                <a:solidFill>
                  <a:srgbClr val="FF0000"/>
                </a:solidFill>
              </a:rPr>
              <a:t> 2002</a:t>
            </a:r>
            <a:endParaRPr lang="en-US" dirty="0">
              <a:solidFill>
                <a:srgbClr val="FF0000"/>
              </a:solidFill>
            </a:endParaRPr>
          </a:p>
        </p:txBody>
      </p:sp>
      <p:sp>
        <p:nvSpPr>
          <p:cNvPr id="3" name="Zástupný symbol pro obsah 2"/>
          <p:cNvSpPr>
            <a:spLocks noGrp="1"/>
          </p:cNvSpPr>
          <p:nvPr>
            <p:ph idx="1"/>
          </p:nvPr>
        </p:nvSpPr>
        <p:spPr>
          <a:xfrm>
            <a:off x="-11012" y="1642726"/>
            <a:ext cx="9155012" cy="5184576"/>
          </a:xfrm>
        </p:spPr>
        <p:txBody>
          <a:bodyPr/>
          <a:lstStyle/>
          <a:p>
            <a:r>
              <a:rPr lang="en-US" altLang="en-US" dirty="0" smtClean="0">
                <a:solidFill>
                  <a:schemeClr val="bg1"/>
                </a:solidFill>
              </a:rPr>
              <a:t>cultural, religious and civilizational </a:t>
            </a:r>
            <a:r>
              <a:rPr lang="en-US" altLang="en-US" dirty="0" smtClean="0">
                <a:solidFill>
                  <a:srgbClr val="FFC000"/>
                </a:solidFill>
              </a:rPr>
              <a:t>heterogeneity</a:t>
            </a:r>
            <a:r>
              <a:rPr lang="en-US" altLang="en-US" dirty="0" smtClean="0">
                <a:solidFill>
                  <a:schemeClr val="bg1"/>
                </a:solidFill>
              </a:rPr>
              <a:t> on a global scale. </a:t>
            </a:r>
            <a:endParaRPr lang="cs-CZ" altLang="en-US" dirty="0" smtClean="0">
              <a:solidFill>
                <a:schemeClr val="bg1"/>
              </a:solidFill>
            </a:endParaRPr>
          </a:p>
          <a:p>
            <a:r>
              <a:rPr lang="en-US" altLang="en-US" dirty="0" smtClean="0">
                <a:solidFill>
                  <a:srgbClr val="FFC000"/>
                </a:solidFill>
              </a:rPr>
              <a:t>absence of a consensus </a:t>
            </a:r>
            <a:r>
              <a:rPr lang="en-US" altLang="en-US" dirty="0" smtClean="0">
                <a:solidFill>
                  <a:schemeClr val="bg1"/>
                </a:solidFill>
              </a:rPr>
              <a:t>on beliefs and norms at global level. </a:t>
            </a:r>
            <a:endParaRPr lang="cs-CZ" altLang="en-US" dirty="0" smtClean="0">
              <a:solidFill>
                <a:schemeClr val="bg1"/>
              </a:solidFill>
            </a:endParaRPr>
          </a:p>
          <a:p>
            <a:r>
              <a:rPr lang="en-US" altLang="en-US" dirty="0" smtClean="0">
                <a:solidFill>
                  <a:srgbClr val="FFC000"/>
                </a:solidFill>
              </a:rPr>
              <a:t>absence of an institutional </a:t>
            </a:r>
            <a:r>
              <a:rPr lang="en-US" altLang="en-US" dirty="0" smtClean="0">
                <a:solidFill>
                  <a:schemeClr val="bg1"/>
                </a:solidFill>
              </a:rPr>
              <a:t>fabric that is thick enough to meet the challenge of governance. </a:t>
            </a:r>
          </a:p>
        </p:txBody>
      </p:sp>
    </p:spTree>
    <p:extLst>
      <p:ext uri="{BB962C8B-B14F-4D97-AF65-F5344CB8AC3E}">
        <p14:creationId xmlns:p14="http://schemas.microsoft.com/office/powerpoint/2010/main" val="33485854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79332" y="-99392"/>
            <a:ext cx="8229600" cy="908720"/>
          </a:xfrm>
        </p:spPr>
        <p:txBody>
          <a:bodyPr/>
          <a:lstStyle/>
          <a:p>
            <a:r>
              <a:rPr lang="cs-CZ" dirty="0" smtClean="0">
                <a:solidFill>
                  <a:srgbClr val="FF0000"/>
                </a:solidFill>
              </a:rPr>
              <a:t>New </a:t>
            </a:r>
            <a:r>
              <a:rPr lang="cs-CZ" dirty="0" err="1" smtClean="0">
                <a:solidFill>
                  <a:srgbClr val="FF0000"/>
                </a:solidFill>
              </a:rPr>
              <a:t>era</a:t>
            </a:r>
            <a:r>
              <a:rPr lang="cs-CZ" dirty="0" smtClean="0">
                <a:solidFill>
                  <a:srgbClr val="FF0000"/>
                </a:solidFill>
              </a:rPr>
              <a:t> </a:t>
            </a:r>
            <a:r>
              <a:rPr lang="cs-CZ" dirty="0" err="1" smtClean="0">
                <a:solidFill>
                  <a:srgbClr val="FF0000"/>
                </a:solidFill>
              </a:rPr>
              <a:t>of</a:t>
            </a:r>
            <a:r>
              <a:rPr lang="cs-CZ" dirty="0">
                <a:solidFill>
                  <a:srgbClr val="FF0000"/>
                </a:solidFill>
              </a:rPr>
              <a:t> </a:t>
            </a:r>
            <a:r>
              <a:rPr lang="cs-CZ" dirty="0" err="1" smtClean="0">
                <a:solidFill>
                  <a:srgbClr val="FF0000"/>
                </a:solidFill>
              </a:rPr>
              <a:t>Globalisation</a:t>
            </a:r>
            <a:endParaRPr lang="en-US" dirty="0">
              <a:solidFill>
                <a:srgbClr val="FF0000"/>
              </a:solidFill>
            </a:endParaRPr>
          </a:p>
        </p:txBody>
      </p:sp>
      <p:sp>
        <p:nvSpPr>
          <p:cNvPr id="3" name="Zástupný symbol pro obsah 2"/>
          <p:cNvSpPr>
            <a:spLocks noGrp="1"/>
          </p:cNvSpPr>
          <p:nvPr>
            <p:ph idx="1"/>
          </p:nvPr>
        </p:nvSpPr>
        <p:spPr>
          <a:xfrm>
            <a:off x="75884" y="980728"/>
            <a:ext cx="9036496" cy="5262067"/>
          </a:xfrm>
        </p:spPr>
        <p:txBody>
          <a:bodyPr/>
          <a:lstStyle/>
          <a:p>
            <a:r>
              <a:rPr lang="en-US" dirty="0" smtClean="0">
                <a:solidFill>
                  <a:srgbClr val="FFC000"/>
                </a:solidFill>
              </a:rPr>
              <a:t>global </a:t>
            </a:r>
            <a:r>
              <a:rPr lang="en-US" dirty="0">
                <a:solidFill>
                  <a:srgbClr val="FFC000"/>
                </a:solidFill>
              </a:rPr>
              <a:t>financial crisis </a:t>
            </a:r>
            <a:r>
              <a:rPr lang="en-US" dirty="0">
                <a:solidFill>
                  <a:schemeClr val="bg1"/>
                </a:solidFill>
              </a:rPr>
              <a:t>of </a:t>
            </a:r>
            <a:r>
              <a:rPr lang="en-US" dirty="0" smtClean="0">
                <a:solidFill>
                  <a:schemeClr val="bg1"/>
                </a:solidFill>
              </a:rPr>
              <a:t>2008-09</a:t>
            </a:r>
            <a:endParaRPr lang="cs-CZ" dirty="0" smtClean="0">
              <a:solidFill>
                <a:schemeClr val="bg1"/>
              </a:solidFill>
            </a:endParaRPr>
          </a:p>
          <a:p>
            <a:r>
              <a:rPr lang="en-US" dirty="0" smtClean="0">
                <a:solidFill>
                  <a:schemeClr val="bg1"/>
                </a:solidFill>
              </a:rPr>
              <a:t>the </a:t>
            </a:r>
            <a:r>
              <a:rPr lang="en-US" dirty="0">
                <a:solidFill>
                  <a:schemeClr val="bg1"/>
                </a:solidFill>
              </a:rPr>
              <a:t>spread of swine </a:t>
            </a:r>
            <a:r>
              <a:rPr lang="en-US" dirty="0" smtClean="0">
                <a:solidFill>
                  <a:schemeClr val="bg1"/>
                </a:solidFill>
              </a:rPr>
              <a:t>flu</a:t>
            </a:r>
            <a:endParaRPr lang="cs-CZ" dirty="0" smtClean="0">
              <a:solidFill>
                <a:schemeClr val="bg1"/>
              </a:solidFill>
            </a:endParaRPr>
          </a:p>
          <a:p>
            <a:r>
              <a:rPr lang="en-US" dirty="0" smtClean="0">
                <a:solidFill>
                  <a:schemeClr val="bg1"/>
                </a:solidFill>
              </a:rPr>
              <a:t> </a:t>
            </a:r>
            <a:r>
              <a:rPr lang="en-US" dirty="0">
                <a:solidFill>
                  <a:schemeClr val="bg1"/>
                </a:solidFill>
              </a:rPr>
              <a:t>the rise in </a:t>
            </a:r>
            <a:r>
              <a:rPr lang="en-US" dirty="0">
                <a:solidFill>
                  <a:srgbClr val="FFC000"/>
                </a:solidFill>
              </a:rPr>
              <a:t>the price of oil </a:t>
            </a:r>
            <a:r>
              <a:rPr lang="en-US" dirty="0">
                <a:solidFill>
                  <a:schemeClr val="bg1"/>
                </a:solidFill>
              </a:rPr>
              <a:t>to $140 per </a:t>
            </a:r>
            <a:r>
              <a:rPr lang="en-US" dirty="0" smtClean="0">
                <a:solidFill>
                  <a:schemeClr val="bg1"/>
                </a:solidFill>
              </a:rPr>
              <a:t>barrel</a:t>
            </a:r>
            <a:endParaRPr lang="cs-CZ" dirty="0" smtClean="0">
              <a:solidFill>
                <a:schemeClr val="bg1"/>
              </a:solidFill>
            </a:endParaRPr>
          </a:p>
          <a:p>
            <a:r>
              <a:rPr lang="en-US" dirty="0" smtClean="0">
                <a:solidFill>
                  <a:schemeClr val="bg1"/>
                </a:solidFill>
              </a:rPr>
              <a:t> </a:t>
            </a:r>
            <a:r>
              <a:rPr lang="en-US" dirty="0">
                <a:solidFill>
                  <a:schemeClr val="bg1"/>
                </a:solidFill>
              </a:rPr>
              <a:t>the breakdown of transatlantic solidarity over </a:t>
            </a:r>
            <a:r>
              <a:rPr lang="en-US" dirty="0" smtClean="0">
                <a:solidFill>
                  <a:schemeClr val="bg1"/>
                </a:solidFill>
              </a:rPr>
              <a:t>Iraq</a:t>
            </a:r>
            <a:endParaRPr lang="cs-CZ" dirty="0" smtClean="0">
              <a:solidFill>
                <a:schemeClr val="bg1"/>
              </a:solidFill>
            </a:endParaRPr>
          </a:p>
          <a:p>
            <a:r>
              <a:rPr lang="en-US" dirty="0" smtClean="0">
                <a:solidFill>
                  <a:schemeClr val="bg1"/>
                </a:solidFill>
              </a:rPr>
              <a:t>the </a:t>
            </a:r>
            <a:r>
              <a:rPr lang="en-US" dirty="0">
                <a:solidFill>
                  <a:schemeClr val="bg1"/>
                </a:solidFill>
              </a:rPr>
              <a:t>effects of the Indian Ocean tsunami and Hurricane </a:t>
            </a:r>
            <a:r>
              <a:rPr lang="en-US" dirty="0" smtClean="0">
                <a:solidFill>
                  <a:schemeClr val="bg1"/>
                </a:solidFill>
              </a:rPr>
              <a:t>Katrina</a:t>
            </a:r>
            <a:endParaRPr lang="cs-CZ" dirty="0" smtClean="0">
              <a:solidFill>
                <a:schemeClr val="bg1"/>
              </a:solidFill>
            </a:endParaRPr>
          </a:p>
          <a:p>
            <a:r>
              <a:rPr lang="en-US" dirty="0" smtClean="0">
                <a:solidFill>
                  <a:schemeClr val="bg1"/>
                </a:solidFill>
              </a:rPr>
              <a:t> </a:t>
            </a:r>
            <a:r>
              <a:rPr lang="en-US" dirty="0">
                <a:solidFill>
                  <a:schemeClr val="bg1"/>
                </a:solidFill>
              </a:rPr>
              <a:t>the terrorist attacks </a:t>
            </a:r>
            <a:r>
              <a:rPr lang="en-US" dirty="0">
                <a:solidFill>
                  <a:srgbClr val="FFC000"/>
                </a:solidFill>
              </a:rPr>
              <a:t>of </a:t>
            </a:r>
            <a:r>
              <a:rPr lang="en-US" dirty="0" smtClean="0">
                <a:solidFill>
                  <a:srgbClr val="FFC000"/>
                </a:solidFill>
              </a:rPr>
              <a:t>9/11</a:t>
            </a:r>
            <a:endParaRPr lang="cs-CZ" dirty="0" smtClean="0">
              <a:solidFill>
                <a:srgbClr val="FFC000"/>
              </a:solidFill>
            </a:endParaRPr>
          </a:p>
          <a:p>
            <a:r>
              <a:rPr lang="cs-CZ" dirty="0" smtClean="0">
                <a:solidFill>
                  <a:srgbClr val="FFC000"/>
                </a:solidFill>
              </a:rPr>
              <a:t>COVID-19</a:t>
            </a:r>
            <a:endParaRPr lang="en-US" dirty="0">
              <a:solidFill>
                <a:srgbClr val="FFC000"/>
              </a:solidFill>
            </a:endParaRPr>
          </a:p>
        </p:txBody>
      </p:sp>
    </p:spTree>
    <p:extLst>
      <p:ext uri="{BB962C8B-B14F-4D97-AF65-F5344CB8AC3E}">
        <p14:creationId xmlns:p14="http://schemas.microsoft.com/office/powerpoint/2010/main" val="2243821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p:txBody>
          <a:bodyPr/>
          <a:lstStyle/>
          <a:p>
            <a:r>
              <a:rPr lang="cs-CZ" altLang="en-US" smtClean="0">
                <a:solidFill>
                  <a:srgbClr val="FF0000"/>
                </a:solidFill>
              </a:rPr>
              <a:t>Main sources of threat</a:t>
            </a:r>
            <a:endParaRPr lang="en-US" altLang="en-US" smtClean="0">
              <a:solidFill>
                <a:srgbClr val="FF0000"/>
              </a:solidFill>
            </a:endParaRPr>
          </a:p>
        </p:txBody>
      </p:sp>
      <p:sp>
        <p:nvSpPr>
          <p:cNvPr id="24579" name="Zástupný symbol pro obsah 2"/>
          <p:cNvSpPr>
            <a:spLocks noGrp="1"/>
          </p:cNvSpPr>
          <p:nvPr>
            <p:ph idx="1"/>
          </p:nvPr>
        </p:nvSpPr>
        <p:spPr/>
        <p:txBody>
          <a:bodyPr/>
          <a:lstStyle/>
          <a:p>
            <a:r>
              <a:rPr lang="en-US" altLang="en-US" dirty="0" smtClean="0">
                <a:solidFill>
                  <a:schemeClr val="bg1"/>
                </a:solidFill>
              </a:rPr>
              <a:t>territorial </a:t>
            </a:r>
            <a:r>
              <a:rPr lang="en-US" altLang="en-US" dirty="0" smtClean="0">
                <a:solidFill>
                  <a:srgbClr val="FFC000"/>
                </a:solidFill>
              </a:rPr>
              <a:t>conflicts</a:t>
            </a:r>
            <a:endParaRPr lang="cs-CZ" altLang="en-US" dirty="0" smtClean="0">
              <a:solidFill>
                <a:srgbClr val="FFC000"/>
              </a:solidFill>
            </a:endParaRPr>
          </a:p>
          <a:p>
            <a:r>
              <a:rPr lang="en-US" altLang="en-US" dirty="0" smtClean="0">
                <a:solidFill>
                  <a:srgbClr val="FFC000"/>
                </a:solidFill>
              </a:rPr>
              <a:t>the proliferation </a:t>
            </a:r>
            <a:r>
              <a:rPr lang="en-US" altLang="en-US" dirty="0" smtClean="0">
                <a:solidFill>
                  <a:schemeClr val="bg1"/>
                </a:solidFill>
              </a:rPr>
              <a:t>of weapons of mass destruction</a:t>
            </a:r>
            <a:endParaRPr lang="cs-CZ" altLang="en-US" dirty="0" smtClean="0">
              <a:solidFill>
                <a:schemeClr val="bg1"/>
              </a:solidFill>
            </a:endParaRPr>
          </a:p>
          <a:p>
            <a:r>
              <a:rPr lang="en-US" altLang="en-US" dirty="0" smtClean="0">
                <a:solidFill>
                  <a:schemeClr val="bg1"/>
                </a:solidFill>
              </a:rPr>
              <a:t> regional </a:t>
            </a:r>
            <a:r>
              <a:rPr lang="en-US" altLang="en-US" dirty="0" smtClean="0">
                <a:solidFill>
                  <a:srgbClr val="FFC000"/>
                </a:solidFill>
              </a:rPr>
              <a:t>rivalries</a:t>
            </a:r>
            <a:endParaRPr lang="cs-CZ" altLang="en-US" dirty="0" smtClean="0">
              <a:solidFill>
                <a:srgbClr val="FFC000"/>
              </a:solidFill>
            </a:endParaRPr>
          </a:p>
          <a:p>
            <a:r>
              <a:rPr lang="en-US" altLang="en-US" dirty="0" smtClean="0">
                <a:solidFill>
                  <a:srgbClr val="FFC000"/>
                </a:solidFill>
              </a:rPr>
              <a:t> terrorist </a:t>
            </a:r>
            <a:r>
              <a:rPr lang="en-US" altLang="en-US" dirty="0" smtClean="0">
                <a:solidFill>
                  <a:schemeClr val="bg1"/>
                </a:solidFill>
              </a:rPr>
              <a:t>activities,</a:t>
            </a:r>
            <a:endParaRPr lang="cs-CZ" altLang="en-US" dirty="0" smtClean="0">
              <a:solidFill>
                <a:schemeClr val="bg1"/>
              </a:solidFill>
            </a:endParaRPr>
          </a:p>
          <a:p>
            <a:r>
              <a:rPr lang="en-US" altLang="en-US" dirty="0" smtClean="0">
                <a:solidFill>
                  <a:schemeClr val="bg1"/>
                </a:solidFill>
              </a:rPr>
              <a:t>the fall-out from ‘</a:t>
            </a:r>
            <a:r>
              <a:rPr lang="en-US" altLang="en-US" dirty="0" smtClean="0">
                <a:solidFill>
                  <a:srgbClr val="FFC000"/>
                </a:solidFill>
              </a:rPr>
              <a:t>failed states</a:t>
            </a:r>
            <a:r>
              <a:rPr lang="en-US" altLang="en-US" dirty="0" smtClean="0">
                <a:solidFill>
                  <a:schemeClr val="bg1"/>
                </a:solidFill>
              </a:rPr>
              <a:t>’</a:t>
            </a:r>
            <a:endParaRPr lang="cs-CZ" altLang="en-US" dirty="0" smtClean="0">
              <a:solidFill>
                <a:schemeClr val="bg1"/>
              </a:solidFill>
            </a:endParaRPr>
          </a:p>
          <a:p>
            <a:r>
              <a:rPr lang="en-US" altLang="en-US" dirty="0" err="1" smtClean="0">
                <a:solidFill>
                  <a:srgbClr val="FFC000"/>
                </a:solidFill>
              </a:rPr>
              <a:t>organised</a:t>
            </a:r>
            <a:r>
              <a:rPr lang="en-US" altLang="en-US" dirty="0" smtClean="0">
                <a:solidFill>
                  <a:srgbClr val="FFC000"/>
                </a:solidFill>
              </a:rPr>
              <a:t> crime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Nadpis 1"/>
          <p:cNvSpPr>
            <a:spLocks noGrp="1"/>
          </p:cNvSpPr>
          <p:nvPr>
            <p:ph type="title"/>
          </p:nvPr>
        </p:nvSpPr>
        <p:spPr/>
        <p:txBody>
          <a:bodyPr/>
          <a:lstStyle/>
          <a:p>
            <a:r>
              <a:rPr lang="cs-CZ" altLang="en-US" smtClean="0">
                <a:solidFill>
                  <a:srgbClr val="FF0000"/>
                </a:solidFill>
              </a:rPr>
              <a:t>Main sources of threat</a:t>
            </a:r>
            <a:endParaRPr lang="en-US" altLang="en-US" smtClean="0">
              <a:solidFill>
                <a:srgbClr val="FF0000"/>
              </a:solidFill>
            </a:endParaRPr>
          </a:p>
        </p:txBody>
      </p:sp>
      <p:sp>
        <p:nvSpPr>
          <p:cNvPr id="26627" name="Zástupný symbol pro obsah 2"/>
          <p:cNvSpPr>
            <a:spLocks noGrp="1"/>
          </p:cNvSpPr>
          <p:nvPr>
            <p:ph idx="1"/>
          </p:nvPr>
        </p:nvSpPr>
        <p:spPr/>
        <p:txBody>
          <a:bodyPr/>
          <a:lstStyle/>
          <a:p>
            <a:r>
              <a:rPr lang="cs-CZ" altLang="en-US" smtClean="0">
                <a:solidFill>
                  <a:schemeClr val="bg1"/>
                </a:solidFill>
              </a:rPr>
              <a:t>Asia</a:t>
            </a:r>
          </a:p>
          <a:p>
            <a:r>
              <a:rPr lang="cs-CZ" altLang="en-US" smtClean="0">
                <a:solidFill>
                  <a:schemeClr val="bg1"/>
                </a:solidFill>
              </a:rPr>
              <a:t>Latin America</a:t>
            </a:r>
          </a:p>
          <a:p>
            <a:r>
              <a:rPr lang="cs-CZ" altLang="en-US" smtClean="0">
                <a:solidFill>
                  <a:schemeClr val="bg1"/>
                </a:solidFill>
              </a:rPr>
              <a:t>Africa</a:t>
            </a:r>
          </a:p>
          <a:p>
            <a:r>
              <a:rPr lang="cs-CZ" altLang="en-US" smtClean="0">
                <a:solidFill>
                  <a:schemeClr val="bg1"/>
                </a:solidFill>
              </a:rPr>
              <a:t>Europe</a:t>
            </a:r>
            <a:endParaRPr lang="en-US" altLang="en-US" smtClean="0">
              <a:solidFill>
                <a:schemeClr val="bg1"/>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p:txBody>
          <a:bodyPr/>
          <a:lstStyle/>
          <a:p>
            <a:r>
              <a:rPr lang="cs-CZ" altLang="en-US" dirty="0" err="1" smtClean="0">
                <a:solidFill>
                  <a:srgbClr val="FF0000"/>
                </a:solidFill>
              </a:rPr>
              <a:t>Regional</a:t>
            </a:r>
            <a:r>
              <a:rPr lang="cs-CZ" altLang="en-US" dirty="0">
                <a:solidFill>
                  <a:srgbClr val="FF0000"/>
                </a:solidFill>
              </a:rPr>
              <a:t> </a:t>
            </a:r>
            <a:r>
              <a:rPr lang="cs-CZ" altLang="en-US" dirty="0" err="1" smtClean="0">
                <a:solidFill>
                  <a:srgbClr val="FF0000"/>
                </a:solidFill>
              </a:rPr>
              <a:t>security</a:t>
            </a:r>
            <a:r>
              <a:rPr lang="cs-CZ" altLang="en-US" dirty="0" smtClean="0">
                <a:solidFill>
                  <a:srgbClr val="FF0000"/>
                </a:solidFill>
              </a:rPr>
              <a:t> </a:t>
            </a:r>
            <a:r>
              <a:rPr lang="cs-CZ" altLang="en-US" dirty="0" err="1" smtClean="0">
                <a:solidFill>
                  <a:srgbClr val="FF0000"/>
                </a:solidFill>
              </a:rPr>
              <a:t>providers</a:t>
            </a:r>
            <a:r>
              <a:rPr lang="cs-CZ" altLang="en-US" dirty="0" smtClean="0">
                <a:solidFill>
                  <a:srgbClr val="FF0000"/>
                </a:solidFill>
              </a:rPr>
              <a:t>?</a:t>
            </a:r>
            <a:endParaRPr lang="en-US" altLang="en-US" dirty="0" smtClean="0">
              <a:solidFill>
                <a:srgbClr val="FF0000"/>
              </a:solidFill>
            </a:endParaRPr>
          </a:p>
        </p:txBody>
      </p:sp>
      <p:sp>
        <p:nvSpPr>
          <p:cNvPr id="3" name="Zástupný symbol pro obsah 2"/>
          <p:cNvSpPr>
            <a:spLocks noGrp="1"/>
          </p:cNvSpPr>
          <p:nvPr>
            <p:ph idx="1"/>
          </p:nvPr>
        </p:nvSpPr>
        <p:spPr/>
        <p:txBody>
          <a:bodyPr/>
          <a:lstStyle/>
          <a:p>
            <a:pPr>
              <a:defRPr/>
            </a:pPr>
            <a:r>
              <a:rPr lang="cs-CZ" dirty="0" smtClean="0">
                <a:solidFill>
                  <a:schemeClr val="bg1"/>
                </a:solidFill>
              </a:rPr>
              <a:t>USA </a:t>
            </a:r>
          </a:p>
          <a:p>
            <a:pPr>
              <a:defRPr/>
            </a:pPr>
            <a:r>
              <a:rPr lang="cs-CZ" dirty="0" smtClean="0">
                <a:solidFill>
                  <a:schemeClr val="bg1"/>
                </a:solidFill>
              </a:rPr>
              <a:t>EU, NATO</a:t>
            </a:r>
          </a:p>
          <a:p>
            <a:pPr>
              <a:defRPr/>
            </a:pPr>
            <a:r>
              <a:rPr lang="cs-CZ" dirty="0" smtClean="0">
                <a:solidFill>
                  <a:schemeClr val="bg1"/>
                </a:solidFill>
              </a:rPr>
              <a:t>BRICS</a:t>
            </a:r>
          </a:p>
          <a:p>
            <a:pPr>
              <a:defRPr/>
            </a:pPr>
            <a:r>
              <a:rPr lang="cs-CZ" dirty="0" smtClean="0">
                <a:solidFill>
                  <a:schemeClr val="bg1"/>
                </a:solidFill>
              </a:rPr>
              <a:t>MINT</a:t>
            </a:r>
          </a:p>
          <a:p>
            <a:pPr marL="0" indent="0">
              <a:buFontTx/>
              <a:buNone/>
              <a:defRPr/>
            </a:pPr>
            <a:endParaRPr lang="en-US" dirty="0">
              <a:solidFill>
                <a:schemeClr val="bg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USA – </a:t>
            </a:r>
            <a:r>
              <a:rPr lang="cs-CZ" dirty="0" err="1" smtClean="0">
                <a:solidFill>
                  <a:srgbClr val="FF0000"/>
                </a:solidFill>
              </a:rPr>
              <a:t>approach</a:t>
            </a:r>
            <a:r>
              <a:rPr lang="cs-CZ" dirty="0" smtClean="0">
                <a:solidFill>
                  <a:srgbClr val="FF0000"/>
                </a:solidFill>
              </a:rPr>
              <a:t> to </a:t>
            </a:r>
            <a:r>
              <a:rPr lang="cs-CZ" dirty="0" err="1" smtClean="0">
                <a:solidFill>
                  <a:srgbClr val="FF0000"/>
                </a:solidFill>
              </a:rPr>
              <a:t>security</a:t>
            </a:r>
            <a:endParaRPr lang="en-US" dirty="0">
              <a:solidFill>
                <a:srgbClr val="FF0000"/>
              </a:solidFill>
            </a:endParaRPr>
          </a:p>
        </p:txBody>
      </p:sp>
      <p:sp>
        <p:nvSpPr>
          <p:cNvPr id="3" name="Zástupný symbol pro obsah 2"/>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3685766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827088" y="333375"/>
            <a:ext cx="7772400" cy="574675"/>
          </a:xfrm>
        </p:spPr>
        <p:txBody>
          <a:bodyPr/>
          <a:lstStyle/>
          <a:p>
            <a:pPr eaLnBrk="1" hangingPunct="1"/>
            <a:r>
              <a:rPr lang="cs-CZ" altLang="en-US" sz="4000" smtClean="0">
                <a:solidFill>
                  <a:srgbClr val="FF0000"/>
                </a:solidFill>
              </a:rPr>
              <a:t>Security complex </a:t>
            </a:r>
            <a:endParaRPr lang="en-GB" altLang="en-US" sz="4000" smtClean="0">
              <a:solidFill>
                <a:srgbClr val="FF0000"/>
              </a:solidFill>
            </a:endParaRPr>
          </a:p>
        </p:txBody>
      </p:sp>
      <p:sp>
        <p:nvSpPr>
          <p:cNvPr id="4099" name="Rectangle 3"/>
          <p:cNvSpPr>
            <a:spLocks noGrp="1" noChangeArrowheads="1"/>
          </p:cNvSpPr>
          <p:nvPr>
            <p:ph type="subTitle" idx="1"/>
          </p:nvPr>
        </p:nvSpPr>
        <p:spPr>
          <a:xfrm>
            <a:off x="0" y="1844675"/>
            <a:ext cx="9324975" cy="5589588"/>
          </a:xfrm>
        </p:spPr>
        <p:txBody>
          <a:bodyPr/>
          <a:lstStyle/>
          <a:p>
            <a:pPr algn="l" eaLnBrk="1" hangingPunct="1">
              <a:buFontTx/>
              <a:buChar char="•"/>
            </a:pPr>
            <a:r>
              <a:rPr lang="cs-CZ" altLang="en-US" smtClean="0">
                <a:solidFill>
                  <a:schemeClr val="bg1"/>
                </a:solidFill>
              </a:rPr>
              <a:t>Group of states whose primary security concerns link together sufficiently closely that </a:t>
            </a:r>
            <a:r>
              <a:rPr lang="cs-CZ" altLang="en-US" smtClean="0">
                <a:solidFill>
                  <a:srgbClr val="FF9933"/>
                </a:solidFill>
              </a:rPr>
              <a:t>their national securities cannot realistically be considered apart from one another. </a:t>
            </a:r>
          </a:p>
          <a:p>
            <a:pPr algn="l" eaLnBrk="1" hangingPunct="1">
              <a:buFontTx/>
              <a:buChar char="•"/>
            </a:pPr>
            <a:r>
              <a:rPr lang="cs-CZ" altLang="en-US" smtClean="0">
                <a:solidFill>
                  <a:srgbClr val="FF9933"/>
                </a:solidFill>
              </a:rPr>
              <a:t>Cultural and racial</a:t>
            </a:r>
            <a:r>
              <a:rPr lang="cs-CZ" altLang="en-US" smtClean="0">
                <a:solidFill>
                  <a:schemeClr val="bg1"/>
                </a:solidFill>
              </a:rPr>
              <a:t> characteristics may be contributing factor but </a:t>
            </a:r>
            <a:r>
              <a:rPr lang="cs-CZ" altLang="en-US" smtClean="0">
                <a:solidFill>
                  <a:srgbClr val="FF9933"/>
                </a:solidFill>
              </a:rPr>
              <a:t>are not principal in defining security complexes</a:t>
            </a:r>
            <a:endParaRPr lang="en-GB" altLang="en-US" smtClean="0">
              <a:solidFill>
                <a:srgbClr val="FF9933"/>
              </a:solidFill>
            </a:endParaRPr>
          </a:p>
          <a:p>
            <a:pPr algn="l" eaLnBrk="1" hangingPunct="1">
              <a:buFontTx/>
              <a:buChar char="•"/>
            </a:pPr>
            <a:endParaRPr lang="en-GB" altLang="en-US" smtClean="0">
              <a:solidFill>
                <a:srgbClr val="FF9933"/>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solidFill>
                  <a:srgbClr val="FF0000"/>
                </a:solidFill>
              </a:rPr>
              <a:t>USA´s</a:t>
            </a:r>
            <a:r>
              <a:rPr lang="cs-CZ" dirty="0" smtClean="0">
                <a:solidFill>
                  <a:srgbClr val="FF0000"/>
                </a:solidFill>
              </a:rPr>
              <a:t> </a:t>
            </a:r>
            <a:r>
              <a:rPr lang="cs-CZ" dirty="0" err="1" smtClean="0">
                <a:solidFill>
                  <a:srgbClr val="FF0000"/>
                </a:solidFill>
              </a:rPr>
              <a:t>approach</a:t>
            </a:r>
            <a:r>
              <a:rPr lang="cs-CZ" dirty="0" smtClean="0">
                <a:solidFill>
                  <a:srgbClr val="FF0000"/>
                </a:solidFill>
              </a:rPr>
              <a:t> to </a:t>
            </a:r>
            <a:r>
              <a:rPr lang="cs-CZ" dirty="0" err="1" smtClean="0">
                <a:solidFill>
                  <a:srgbClr val="FF0000"/>
                </a:solidFill>
              </a:rPr>
              <a:t>security</a:t>
            </a:r>
            <a:endParaRPr lang="en-US" dirty="0">
              <a:solidFill>
                <a:srgbClr val="FF0000"/>
              </a:solidFill>
            </a:endParaRPr>
          </a:p>
        </p:txBody>
      </p:sp>
      <p:sp>
        <p:nvSpPr>
          <p:cNvPr id="3" name="Zástupný symbol pro obsah 2"/>
          <p:cNvSpPr>
            <a:spLocks noGrp="1"/>
          </p:cNvSpPr>
          <p:nvPr>
            <p:ph idx="1"/>
          </p:nvPr>
        </p:nvSpPr>
        <p:spPr/>
        <p:txBody>
          <a:bodyPr/>
          <a:lstStyle/>
          <a:p>
            <a:r>
              <a:rPr lang="cs-CZ" dirty="0" err="1" smtClean="0">
                <a:solidFill>
                  <a:schemeClr val="bg1"/>
                </a:solidFill>
              </a:rPr>
              <a:t>Cold</a:t>
            </a:r>
            <a:r>
              <a:rPr lang="cs-CZ" dirty="0" smtClean="0">
                <a:solidFill>
                  <a:schemeClr val="bg1"/>
                </a:solidFill>
              </a:rPr>
              <a:t> </a:t>
            </a:r>
            <a:r>
              <a:rPr lang="cs-CZ" dirty="0" err="1" smtClean="0">
                <a:solidFill>
                  <a:schemeClr val="bg1"/>
                </a:solidFill>
              </a:rPr>
              <a:t>war</a:t>
            </a:r>
            <a:r>
              <a:rPr lang="cs-CZ" dirty="0" smtClean="0">
                <a:solidFill>
                  <a:schemeClr val="bg1"/>
                </a:solidFill>
              </a:rPr>
              <a:t>, </a:t>
            </a:r>
            <a:r>
              <a:rPr lang="cs-CZ" dirty="0" err="1" smtClean="0">
                <a:solidFill>
                  <a:schemeClr val="bg1"/>
                </a:solidFill>
              </a:rPr>
              <a:t>bipolarism</a:t>
            </a:r>
            <a:r>
              <a:rPr lang="cs-CZ" dirty="0" smtClean="0">
                <a:solidFill>
                  <a:schemeClr val="bg1"/>
                </a:solidFill>
              </a:rPr>
              <a:t>, </a:t>
            </a:r>
            <a:r>
              <a:rPr lang="cs-CZ" dirty="0" err="1" smtClean="0">
                <a:solidFill>
                  <a:schemeClr val="bg1"/>
                </a:solidFill>
              </a:rPr>
              <a:t>usa</a:t>
            </a:r>
            <a:r>
              <a:rPr lang="cs-CZ" dirty="0">
                <a:solidFill>
                  <a:schemeClr val="bg1"/>
                </a:solidFill>
              </a:rPr>
              <a:t> </a:t>
            </a:r>
            <a:r>
              <a:rPr lang="cs-CZ" dirty="0" smtClean="0">
                <a:solidFill>
                  <a:schemeClr val="bg1"/>
                </a:solidFill>
              </a:rPr>
              <a:t>role</a:t>
            </a:r>
          </a:p>
          <a:p>
            <a:r>
              <a:rPr lang="cs-CZ" dirty="0" smtClean="0">
                <a:solidFill>
                  <a:schemeClr val="bg1"/>
                </a:solidFill>
              </a:rPr>
              <a:t>But </a:t>
            </a:r>
            <a:r>
              <a:rPr lang="cs-CZ" dirty="0" err="1" smtClean="0">
                <a:solidFill>
                  <a:schemeClr val="bg1"/>
                </a:solidFill>
              </a:rPr>
              <a:t>yugoslavia</a:t>
            </a:r>
            <a:endParaRPr lang="cs-CZ" dirty="0" smtClean="0">
              <a:solidFill>
                <a:schemeClr val="bg1"/>
              </a:solidFill>
            </a:endParaRPr>
          </a:p>
          <a:p>
            <a:r>
              <a:rPr lang="cs-CZ" dirty="0" smtClean="0">
                <a:solidFill>
                  <a:schemeClr val="bg1"/>
                </a:solidFill>
              </a:rPr>
              <a:t>But 9/11 and </a:t>
            </a:r>
            <a:r>
              <a:rPr lang="cs-CZ" dirty="0" err="1" smtClean="0">
                <a:solidFill>
                  <a:schemeClr val="bg1"/>
                </a:solidFill>
              </a:rPr>
              <a:t>war</a:t>
            </a:r>
            <a:r>
              <a:rPr lang="cs-CZ" dirty="0" smtClean="0">
                <a:solidFill>
                  <a:schemeClr val="bg1"/>
                </a:solidFill>
              </a:rPr>
              <a:t> on </a:t>
            </a:r>
            <a:r>
              <a:rPr lang="cs-CZ" dirty="0" err="1" smtClean="0">
                <a:solidFill>
                  <a:schemeClr val="bg1"/>
                </a:solidFill>
              </a:rPr>
              <a:t>terror</a:t>
            </a:r>
            <a:endParaRPr lang="cs-CZ" dirty="0" smtClean="0">
              <a:solidFill>
                <a:schemeClr val="bg1"/>
              </a:solidFill>
            </a:endParaRPr>
          </a:p>
          <a:p>
            <a:r>
              <a:rPr lang="cs-CZ" dirty="0" smtClean="0">
                <a:solidFill>
                  <a:schemeClr val="bg1"/>
                </a:solidFill>
              </a:rPr>
              <a:t>Obama – return to </a:t>
            </a:r>
            <a:r>
              <a:rPr lang="cs-CZ" dirty="0" err="1" smtClean="0">
                <a:solidFill>
                  <a:schemeClr val="bg1"/>
                </a:solidFill>
              </a:rPr>
              <a:t>multilateralism</a:t>
            </a:r>
            <a:endParaRPr lang="cs-CZ" dirty="0" smtClean="0">
              <a:solidFill>
                <a:schemeClr val="bg1"/>
              </a:solidFill>
            </a:endParaRPr>
          </a:p>
          <a:p>
            <a:r>
              <a:rPr lang="cs-CZ" dirty="0" smtClean="0">
                <a:solidFill>
                  <a:schemeClr val="bg1"/>
                </a:solidFill>
              </a:rPr>
              <a:t>Clinton vs. </a:t>
            </a:r>
            <a:r>
              <a:rPr lang="cs-CZ" dirty="0" err="1" smtClean="0">
                <a:solidFill>
                  <a:schemeClr val="bg1"/>
                </a:solidFill>
              </a:rPr>
              <a:t>Trump</a:t>
            </a:r>
            <a:r>
              <a:rPr lang="cs-CZ" dirty="0" smtClean="0">
                <a:solidFill>
                  <a:schemeClr val="bg1"/>
                </a:solidFill>
              </a:rPr>
              <a:t> </a:t>
            </a:r>
            <a:r>
              <a:rPr lang="cs-CZ" dirty="0">
                <a:solidFill>
                  <a:schemeClr val="bg1"/>
                </a:solidFill>
              </a:rPr>
              <a:t> </a:t>
            </a:r>
            <a:r>
              <a:rPr lang="cs-CZ" dirty="0" smtClean="0">
                <a:solidFill>
                  <a:schemeClr val="bg1"/>
                </a:solidFill>
              </a:rPr>
              <a:t>vs. </a:t>
            </a:r>
            <a:r>
              <a:rPr lang="cs-CZ" dirty="0" err="1" smtClean="0">
                <a:solidFill>
                  <a:schemeClr val="bg1"/>
                </a:solidFill>
              </a:rPr>
              <a:t>Biden</a:t>
            </a:r>
            <a:endParaRPr lang="cs-CZ" dirty="0" smtClean="0">
              <a:solidFill>
                <a:schemeClr val="bg1"/>
              </a:solidFill>
            </a:endParaRPr>
          </a:p>
        </p:txBody>
      </p:sp>
    </p:spTree>
    <p:extLst>
      <p:ext uri="{BB962C8B-B14F-4D97-AF65-F5344CB8AC3E}">
        <p14:creationId xmlns:p14="http://schemas.microsoft.com/office/powerpoint/2010/main" val="9723610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NATO – </a:t>
            </a:r>
            <a:r>
              <a:rPr lang="cs-CZ" dirty="0" err="1" smtClean="0">
                <a:solidFill>
                  <a:srgbClr val="FF0000"/>
                </a:solidFill>
              </a:rPr>
              <a:t>approach</a:t>
            </a:r>
            <a:r>
              <a:rPr lang="cs-CZ" dirty="0" smtClean="0">
                <a:solidFill>
                  <a:srgbClr val="FF0000"/>
                </a:solidFill>
              </a:rPr>
              <a:t> to </a:t>
            </a:r>
            <a:r>
              <a:rPr lang="cs-CZ" dirty="0" err="1" smtClean="0">
                <a:solidFill>
                  <a:srgbClr val="FF0000"/>
                </a:solidFill>
              </a:rPr>
              <a:t>security</a:t>
            </a:r>
            <a:endParaRPr lang="en-US" dirty="0">
              <a:solidFill>
                <a:srgbClr val="FF0000"/>
              </a:solidFill>
            </a:endParaRPr>
          </a:p>
        </p:txBody>
      </p:sp>
      <p:sp>
        <p:nvSpPr>
          <p:cNvPr id="3" name="Zástupný symbol pro obsah 2"/>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18680809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solidFill>
                  <a:srgbClr val="FF0000"/>
                </a:solidFill>
              </a:rPr>
              <a:t>NATO´s</a:t>
            </a:r>
            <a:r>
              <a:rPr lang="cs-CZ" dirty="0" smtClean="0">
                <a:solidFill>
                  <a:srgbClr val="FF0000"/>
                </a:solidFill>
              </a:rPr>
              <a:t> </a:t>
            </a:r>
            <a:r>
              <a:rPr lang="cs-CZ" dirty="0" err="1" smtClean="0">
                <a:solidFill>
                  <a:srgbClr val="FF0000"/>
                </a:solidFill>
              </a:rPr>
              <a:t>approach</a:t>
            </a:r>
            <a:r>
              <a:rPr lang="cs-CZ" dirty="0" smtClean="0">
                <a:solidFill>
                  <a:srgbClr val="FF0000"/>
                </a:solidFill>
              </a:rPr>
              <a:t> to </a:t>
            </a:r>
            <a:r>
              <a:rPr lang="cs-CZ" dirty="0" err="1" smtClean="0">
                <a:solidFill>
                  <a:srgbClr val="FF0000"/>
                </a:solidFill>
              </a:rPr>
              <a:t>security</a:t>
            </a:r>
            <a:endParaRPr lang="en-US" dirty="0">
              <a:solidFill>
                <a:srgbClr val="FF0000"/>
              </a:solidFill>
            </a:endParaRPr>
          </a:p>
        </p:txBody>
      </p:sp>
      <p:sp>
        <p:nvSpPr>
          <p:cNvPr id="3" name="Zástupný symbol pro obsah 2"/>
          <p:cNvSpPr>
            <a:spLocks noGrp="1"/>
          </p:cNvSpPr>
          <p:nvPr>
            <p:ph idx="1"/>
          </p:nvPr>
        </p:nvSpPr>
        <p:spPr/>
        <p:txBody>
          <a:bodyPr/>
          <a:lstStyle/>
          <a:p>
            <a:r>
              <a:rPr lang="cs-CZ" dirty="0" err="1" smtClean="0">
                <a:solidFill>
                  <a:schemeClr val="bg1"/>
                </a:solidFill>
              </a:rPr>
              <a:t>Cold</a:t>
            </a:r>
            <a:r>
              <a:rPr lang="cs-CZ" dirty="0" smtClean="0">
                <a:solidFill>
                  <a:schemeClr val="bg1"/>
                </a:solidFill>
              </a:rPr>
              <a:t> </a:t>
            </a:r>
            <a:r>
              <a:rPr lang="cs-CZ" dirty="0" err="1" smtClean="0">
                <a:solidFill>
                  <a:schemeClr val="bg1"/>
                </a:solidFill>
              </a:rPr>
              <a:t>war</a:t>
            </a:r>
            <a:endParaRPr lang="cs-CZ" dirty="0" smtClean="0">
              <a:solidFill>
                <a:schemeClr val="bg1"/>
              </a:solidFill>
            </a:endParaRPr>
          </a:p>
          <a:p>
            <a:r>
              <a:rPr lang="cs-CZ" dirty="0" smtClean="0">
                <a:solidFill>
                  <a:schemeClr val="bg1"/>
                </a:solidFill>
              </a:rPr>
              <a:t>Art. 5 – </a:t>
            </a:r>
            <a:r>
              <a:rPr lang="cs-CZ" dirty="0" err="1" smtClean="0">
                <a:solidFill>
                  <a:schemeClr val="bg1"/>
                </a:solidFill>
              </a:rPr>
              <a:t>common</a:t>
            </a:r>
            <a:r>
              <a:rPr lang="cs-CZ" dirty="0" smtClean="0">
                <a:solidFill>
                  <a:schemeClr val="bg1"/>
                </a:solidFill>
              </a:rPr>
              <a:t> </a:t>
            </a:r>
            <a:r>
              <a:rPr lang="cs-CZ" dirty="0" err="1" smtClean="0">
                <a:solidFill>
                  <a:schemeClr val="bg1"/>
                </a:solidFill>
              </a:rPr>
              <a:t>commitment</a:t>
            </a:r>
            <a:endParaRPr lang="cs-CZ" dirty="0" smtClean="0">
              <a:solidFill>
                <a:schemeClr val="bg1"/>
              </a:solidFill>
            </a:endParaRPr>
          </a:p>
          <a:p>
            <a:r>
              <a:rPr lang="cs-CZ" dirty="0" smtClean="0">
                <a:solidFill>
                  <a:schemeClr val="bg1"/>
                </a:solidFill>
              </a:rPr>
              <a:t>IFOR, SFOR, Kosovo </a:t>
            </a:r>
            <a:r>
              <a:rPr lang="cs-CZ" dirty="0" err="1" smtClean="0">
                <a:solidFill>
                  <a:schemeClr val="bg1"/>
                </a:solidFill>
              </a:rPr>
              <a:t>war</a:t>
            </a:r>
            <a:r>
              <a:rPr lang="cs-CZ" dirty="0" smtClean="0">
                <a:solidFill>
                  <a:schemeClr val="bg1"/>
                </a:solidFill>
              </a:rPr>
              <a:t>, KFOR, </a:t>
            </a:r>
            <a:r>
              <a:rPr lang="cs-CZ" dirty="0" err="1" smtClean="0">
                <a:solidFill>
                  <a:schemeClr val="bg1"/>
                </a:solidFill>
              </a:rPr>
              <a:t>Macedonia</a:t>
            </a:r>
            <a:r>
              <a:rPr lang="cs-CZ" dirty="0" smtClean="0">
                <a:solidFill>
                  <a:schemeClr val="bg1"/>
                </a:solidFill>
              </a:rPr>
              <a:t>, ISAF</a:t>
            </a:r>
          </a:p>
          <a:p>
            <a:r>
              <a:rPr lang="cs-CZ" dirty="0" err="1" smtClean="0">
                <a:solidFill>
                  <a:schemeClr val="bg1"/>
                </a:solidFill>
              </a:rPr>
              <a:t>Afghanistan,Libye</a:t>
            </a:r>
            <a:endParaRPr lang="cs-CZ" dirty="0" smtClean="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6386957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EU – </a:t>
            </a:r>
            <a:r>
              <a:rPr lang="cs-CZ" dirty="0" err="1" smtClean="0">
                <a:solidFill>
                  <a:srgbClr val="FF0000"/>
                </a:solidFill>
              </a:rPr>
              <a:t>approach</a:t>
            </a:r>
            <a:r>
              <a:rPr lang="cs-CZ" dirty="0" smtClean="0">
                <a:solidFill>
                  <a:srgbClr val="FF0000"/>
                </a:solidFill>
              </a:rPr>
              <a:t> to </a:t>
            </a:r>
            <a:r>
              <a:rPr lang="cs-CZ" dirty="0" err="1" smtClean="0">
                <a:solidFill>
                  <a:srgbClr val="FF0000"/>
                </a:solidFill>
              </a:rPr>
              <a:t>security</a:t>
            </a:r>
            <a:endParaRPr lang="en-US" dirty="0">
              <a:solidFill>
                <a:srgbClr val="FF0000"/>
              </a:solidFill>
            </a:endParaRPr>
          </a:p>
        </p:txBody>
      </p:sp>
      <p:sp>
        <p:nvSpPr>
          <p:cNvPr id="3" name="Zástupný symbol pro obsah 2"/>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38386664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solidFill>
                  <a:srgbClr val="FF0000"/>
                </a:solidFill>
              </a:rPr>
              <a:t>EU´s</a:t>
            </a:r>
            <a:r>
              <a:rPr lang="cs-CZ" dirty="0" smtClean="0">
                <a:solidFill>
                  <a:srgbClr val="FF0000"/>
                </a:solidFill>
              </a:rPr>
              <a:t> </a:t>
            </a:r>
            <a:r>
              <a:rPr lang="cs-CZ" dirty="0" err="1" smtClean="0">
                <a:solidFill>
                  <a:srgbClr val="FF0000"/>
                </a:solidFill>
              </a:rPr>
              <a:t>approach</a:t>
            </a:r>
            <a:r>
              <a:rPr lang="cs-CZ" dirty="0" smtClean="0">
                <a:solidFill>
                  <a:srgbClr val="FF0000"/>
                </a:solidFill>
              </a:rPr>
              <a:t> to </a:t>
            </a:r>
            <a:r>
              <a:rPr lang="cs-CZ" dirty="0" err="1" smtClean="0">
                <a:solidFill>
                  <a:srgbClr val="FF0000"/>
                </a:solidFill>
              </a:rPr>
              <a:t>security</a:t>
            </a:r>
            <a:endParaRPr lang="en-US" dirty="0">
              <a:solidFill>
                <a:srgbClr val="FF0000"/>
              </a:solidFill>
            </a:endParaRPr>
          </a:p>
        </p:txBody>
      </p:sp>
      <p:sp>
        <p:nvSpPr>
          <p:cNvPr id="3" name="Zástupný symbol pro obsah 2"/>
          <p:cNvSpPr>
            <a:spLocks noGrp="1"/>
          </p:cNvSpPr>
          <p:nvPr>
            <p:ph idx="1"/>
          </p:nvPr>
        </p:nvSpPr>
        <p:spPr/>
        <p:txBody>
          <a:bodyPr/>
          <a:lstStyle/>
          <a:p>
            <a:r>
              <a:rPr lang="cs-CZ" dirty="0" smtClean="0">
                <a:solidFill>
                  <a:schemeClr val="bg1"/>
                </a:solidFill>
              </a:rPr>
              <a:t>New </a:t>
            </a:r>
            <a:r>
              <a:rPr lang="cs-CZ" dirty="0" err="1" smtClean="0">
                <a:solidFill>
                  <a:schemeClr val="bg1"/>
                </a:solidFill>
              </a:rPr>
              <a:t>threats</a:t>
            </a:r>
            <a:r>
              <a:rPr lang="cs-CZ" dirty="0" smtClean="0">
                <a:solidFill>
                  <a:schemeClr val="bg1"/>
                </a:solidFill>
              </a:rPr>
              <a:t>, non-</a:t>
            </a:r>
            <a:r>
              <a:rPr lang="cs-CZ" dirty="0" err="1" smtClean="0">
                <a:solidFill>
                  <a:schemeClr val="bg1"/>
                </a:solidFill>
              </a:rPr>
              <a:t>conventional</a:t>
            </a:r>
            <a:endParaRPr lang="cs-CZ" dirty="0" smtClean="0">
              <a:solidFill>
                <a:schemeClr val="bg1"/>
              </a:solidFill>
            </a:endParaRPr>
          </a:p>
          <a:p>
            <a:r>
              <a:rPr lang="cs-CZ" dirty="0" err="1" smtClean="0">
                <a:solidFill>
                  <a:schemeClr val="bg1"/>
                </a:solidFill>
              </a:rPr>
              <a:t>terrorism</a:t>
            </a:r>
            <a:r>
              <a:rPr lang="cs-CZ" dirty="0" smtClean="0">
                <a:solidFill>
                  <a:schemeClr val="bg1"/>
                </a:solidFill>
              </a:rPr>
              <a:t>, OC, </a:t>
            </a:r>
            <a:r>
              <a:rPr lang="cs-CZ" dirty="0" err="1" smtClean="0">
                <a:solidFill>
                  <a:schemeClr val="bg1"/>
                </a:solidFill>
              </a:rPr>
              <a:t>migration,proliferation</a:t>
            </a:r>
            <a:r>
              <a:rPr lang="cs-CZ" dirty="0" smtClean="0">
                <a:solidFill>
                  <a:schemeClr val="bg1"/>
                </a:solidFill>
              </a:rPr>
              <a:t> </a:t>
            </a:r>
            <a:r>
              <a:rPr lang="cs-CZ" dirty="0" err="1" smtClean="0">
                <a:solidFill>
                  <a:schemeClr val="bg1"/>
                </a:solidFill>
              </a:rPr>
              <a:t>of</a:t>
            </a:r>
            <a:r>
              <a:rPr lang="cs-CZ" dirty="0" smtClean="0">
                <a:solidFill>
                  <a:schemeClr val="bg1"/>
                </a:solidFill>
              </a:rPr>
              <a:t> </a:t>
            </a:r>
            <a:r>
              <a:rPr lang="cs-CZ" dirty="0" err="1" smtClean="0">
                <a:solidFill>
                  <a:schemeClr val="bg1"/>
                </a:solidFill>
              </a:rPr>
              <a:t>weapons</a:t>
            </a:r>
            <a:r>
              <a:rPr lang="cs-CZ" dirty="0" smtClean="0">
                <a:solidFill>
                  <a:schemeClr val="bg1"/>
                </a:solidFill>
              </a:rPr>
              <a:t> </a:t>
            </a:r>
            <a:r>
              <a:rPr lang="cs-CZ" dirty="0" err="1" smtClean="0">
                <a:solidFill>
                  <a:schemeClr val="bg1"/>
                </a:solidFill>
              </a:rPr>
              <a:t>of</a:t>
            </a:r>
            <a:r>
              <a:rPr lang="cs-CZ" dirty="0" smtClean="0">
                <a:solidFill>
                  <a:schemeClr val="bg1"/>
                </a:solidFill>
              </a:rPr>
              <a:t> </a:t>
            </a:r>
            <a:r>
              <a:rPr lang="cs-CZ" dirty="0" err="1" smtClean="0">
                <a:solidFill>
                  <a:schemeClr val="bg1"/>
                </a:solidFill>
              </a:rPr>
              <a:t>mass</a:t>
            </a:r>
            <a:r>
              <a:rPr lang="cs-CZ" dirty="0" smtClean="0">
                <a:solidFill>
                  <a:schemeClr val="bg1"/>
                </a:solidFill>
              </a:rPr>
              <a:t> </a:t>
            </a:r>
            <a:r>
              <a:rPr lang="cs-CZ" dirty="0" err="1" smtClean="0">
                <a:solidFill>
                  <a:schemeClr val="bg1"/>
                </a:solidFill>
              </a:rPr>
              <a:t>destruction</a:t>
            </a:r>
            <a:r>
              <a:rPr lang="cs-CZ" dirty="0" smtClean="0">
                <a:solidFill>
                  <a:schemeClr val="bg1"/>
                </a:solidFill>
              </a:rPr>
              <a:t>, </a:t>
            </a:r>
            <a:r>
              <a:rPr lang="cs-CZ" dirty="0" err="1" smtClean="0">
                <a:solidFill>
                  <a:schemeClr val="bg1"/>
                </a:solidFill>
              </a:rPr>
              <a:t>regional</a:t>
            </a:r>
            <a:r>
              <a:rPr lang="cs-CZ" dirty="0" smtClean="0">
                <a:solidFill>
                  <a:schemeClr val="bg1"/>
                </a:solidFill>
              </a:rPr>
              <a:t> </a:t>
            </a:r>
            <a:r>
              <a:rPr lang="cs-CZ" dirty="0" err="1" smtClean="0">
                <a:solidFill>
                  <a:schemeClr val="bg1"/>
                </a:solidFill>
              </a:rPr>
              <a:t>conflicts</a:t>
            </a:r>
            <a:r>
              <a:rPr lang="cs-CZ" dirty="0" smtClean="0">
                <a:solidFill>
                  <a:schemeClr val="bg1"/>
                </a:solidFill>
              </a:rPr>
              <a:t>, </a:t>
            </a:r>
            <a:r>
              <a:rPr lang="cs-CZ" dirty="0" err="1" smtClean="0">
                <a:solidFill>
                  <a:schemeClr val="bg1"/>
                </a:solidFill>
              </a:rPr>
              <a:t>state</a:t>
            </a:r>
            <a:r>
              <a:rPr lang="cs-CZ" dirty="0" smtClean="0">
                <a:solidFill>
                  <a:schemeClr val="bg1"/>
                </a:solidFill>
              </a:rPr>
              <a:t> </a:t>
            </a:r>
            <a:r>
              <a:rPr lang="cs-CZ" dirty="0" err="1" smtClean="0">
                <a:solidFill>
                  <a:schemeClr val="bg1"/>
                </a:solidFill>
              </a:rPr>
              <a:t>failure</a:t>
            </a:r>
            <a:endParaRPr lang="cs-CZ" dirty="0" smtClean="0">
              <a:solidFill>
                <a:schemeClr val="bg1"/>
              </a:solidFill>
            </a:endParaRPr>
          </a:p>
          <a:p>
            <a:r>
              <a:rPr lang="cs-CZ" dirty="0" smtClean="0">
                <a:solidFill>
                  <a:schemeClr val="bg1"/>
                </a:solidFill>
              </a:rPr>
              <a:t>Post-</a:t>
            </a:r>
            <a:r>
              <a:rPr lang="cs-CZ" dirty="0" err="1" smtClean="0">
                <a:solidFill>
                  <a:schemeClr val="bg1"/>
                </a:solidFill>
              </a:rPr>
              <a:t>conflict</a:t>
            </a:r>
            <a:r>
              <a:rPr lang="cs-CZ" dirty="0" smtClean="0">
                <a:solidFill>
                  <a:schemeClr val="bg1"/>
                </a:solidFill>
              </a:rPr>
              <a:t> </a:t>
            </a:r>
            <a:r>
              <a:rPr lang="cs-CZ" dirty="0" err="1" smtClean="0">
                <a:solidFill>
                  <a:schemeClr val="bg1"/>
                </a:solidFill>
              </a:rPr>
              <a:t>state</a:t>
            </a:r>
            <a:r>
              <a:rPr lang="cs-CZ" dirty="0" smtClean="0">
                <a:solidFill>
                  <a:schemeClr val="bg1"/>
                </a:solidFill>
              </a:rPr>
              <a:t>  and </a:t>
            </a:r>
            <a:r>
              <a:rPr lang="cs-CZ" dirty="0" err="1" smtClean="0">
                <a:solidFill>
                  <a:schemeClr val="bg1"/>
                </a:solidFill>
              </a:rPr>
              <a:t>institution</a:t>
            </a:r>
            <a:r>
              <a:rPr lang="cs-CZ" dirty="0" smtClean="0">
                <a:solidFill>
                  <a:schemeClr val="bg1"/>
                </a:solidFill>
              </a:rPr>
              <a:t> </a:t>
            </a:r>
            <a:r>
              <a:rPr lang="cs-CZ" dirty="0" err="1" smtClean="0">
                <a:solidFill>
                  <a:schemeClr val="bg1"/>
                </a:solidFill>
              </a:rPr>
              <a:t>building</a:t>
            </a:r>
            <a:endParaRPr lang="cs-CZ" dirty="0" smtClean="0">
              <a:solidFill>
                <a:schemeClr val="bg1"/>
              </a:solidFill>
            </a:endParaRPr>
          </a:p>
          <a:p>
            <a:r>
              <a:rPr lang="cs-CZ" dirty="0" err="1">
                <a:solidFill>
                  <a:schemeClr val="bg1"/>
                </a:solidFill>
              </a:rPr>
              <a:t>Ambition</a:t>
            </a:r>
            <a:r>
              <a:rPr lang="cs-CZ" dirty="0">
                <a:solidFill>
                  <a:schemeClr val="bg1"/>
                </a:solidFill>
              </a:rPr>
              <a:t> to </a:t>
            </a:r>
            <a:r>
              <a:rPr lang="cs-CZ" dirty="0" err="1">
                <a:solidFill>
                  <a:schemeClr val="bg1"/>
                </a:solidFill>
              </a:rPr>
              <a:t>become</a:t>
            </a:r>
            <a:r>
              <a:rPr lang="cs-CZ" dirty="0">
                <a:solidFill>
                  <a:schemeClr val="bg1"/>
                </a:solidFill>
              </a:rPr>
              <a:t> </a:t>
            </a:r>
            <a:r>
              <a:rPr lang="cs-CZ" dirty="0" err="1">
                <a:solidFill>
                  <a:schemeClr val="bg1"/>
                </a:solidFill>
              </a:rPr>
              <a:t>global</a:t>
            </a:r>
            <a:r>
              <a:rPr lang="cs-CZ" dirty="0">
                <a:solidFill>
                  <a:schemeClr val="bg1"/>
                </a:solidFill>
              </a:rPr>
              <a:t> </a:t>
            </a:r>
            <a:r>
              <a:rPr lang="cs-CZ" dirty="0" err="1">
                <a:solidFill>
                  <a:schemeClr val="bg1"/>
                </a:solidFill>
              </a:rPr>
              <a:t>player</a:t>
            </a:r>
            <a:r>
              <a:rPr lang="cs-CZ" dirty="0">
                <a:solidFill>
                  <a:schemeClr val="bg1"/>
                </a:solidFill>
              </a:rPr>
              <a:t> but </a:t>
            </a:r>
            <a:endParaRPr lang="en-US" dirty="0">
              <a:solidFill>
                <a:schemeClr val="bg1"/>
              </a:solidFill>
            </a:endParaRPr>
          </a:p>
          <a:p>
            <a:r>
              <a:rPr lang="cs-CZ" dirty="0" smtClean="0">
                <a:solidFill>
                  <a:schemeClr val="bg1"/>
                </a:solidFill>
              </a:rPr>
              <a:t>ESDP vs. NATO </a:t>
            </a:r>
            <a:r>
              <a:rPr lang="cs-CZ" dirty="0" err="1" smtClean="0">
                <a:solidFill>
                  <a:schemeClr val="bg1"/>
                </a:solidFill>
              </a:rPr>
              <a:t>vs</a:t>
            </a:r>
            <a:r>
              <a:rPr lang="cs-CZ" dirty="0" smtClean="0">
                <a:solidFill>
                  <a:schemeClr val="bg1"/>
                </a:solidFill>
              </a:rPr>
              <a:t> UN</a:t>
            </a:r>
          </a:p>
        </p:txBody>
      </p:sp>
    </p:spTree>
    <p:extLst>
      <p:ext uri="{BB962C8B-B14F-4D97-AF65-F5344CB8AC3E}">
        <p14:creationId xmlns:p14="http://schemas.microsoft.com/office/powerpoint/2010/main" val="30841343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solidFill>
                  <a:srgbClr val="FF0000"/>
                </a:solidFill>
              </a:rPr>
              <a:t>Brazil</a:t>
            </a:r>
            <a:r>
              <a:rPr lang="cs-CZ" dirty="0" smtClean="0">
                <a:solidFill>
                  <a:srgbClr val="FF0000"/>
                </a:solidFill>
              </a:rPr>
              <a:t> – </a:t>
            </a:r>
            <a:r>
              <a:rPr lang="cs-CZ" dirty="0" err="1" smtClean="0">
                <a:solidFill>
                  <a:srgbClr val="FF0000"/>
                </a:solidFill>
              </a:rPr>
              <a:t>approach</a:t>
            </a:r>
            <a:r>
              <a:rPr lang="cs-CZ" dirty="0" smtClean="0">
                <a:solidFill>
                  <a:srgbClr val="FF0000"/>
                </a:solidFill>
              </a:rPr>
              <a:t> to </a:t>
            </a:r>
            <a:r>
              <a:rPr lang="cs-CZ" dirty="0" err="1" smtClean="0">
                <a:solidFill>
                  <a:srgbClr val="FF0000"/>
                </a:solidFill>
              </a:rPr>
              <a:t>security</a:t>
            </a:r>
            <a:endParaRPr lang="en-US" dirty="0">
              <a:solidFill>
                <a:srgbClr val="FF0000"/>
              </a:solidFill>
            </a:endParaRPr>
          </a:p>
        </p:txBody>
      </p:sp>
      <p:sp>
        <p:nvSpPr>
          <p:cNvPr id="3" name="Zástupný symbol pro obsah 2"/>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33438327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71400"/>
            <a:ext cx="8229600" cy="1143000"/>
          </a:xfrm>
        </p:spPr>
        <p:txBody>
          <a:bodyPr/>
          <a:lstStyle/>
          <a:p>
            <a:r>
              <a:rPr lang="cs-CZ" dirty="0" err="1" smtClean="0">
                <a:solidFill>
                  <a:srgbClr val="FF0000"/>
                </a:solidFill>
              </a:rPr>
              <a:t>Brazil</a:t>
            </a:r>
            <a:r>
              <a:rPr lang="cs-CZ" dirty="0" smtClean="0">
                <a:solidFill>
                  <a:srgbClr val="FF0000"/>
                </a:solidFill>
              </a:rPr>
              <a:t> ´s </a:t>
            </a:r>
            <a:r>
              <a:rPr lang="cs-CZ" dirty="0" err="1" smtClean="0">
                <a:solidFill>
                  <a:srgbClr val="FF0000"/>
                </a:solidFill>
              </a:rPr>
              <a:t>approach</a:t>
            </a:r>
            <a:r>
              <a:rPr lang="cs-CZ" dirty="0" smtClean="0">
                <a:solidFill>
                  <a:srgbClr val="FF0000"/>
                </a:solidFill>
              </a:rPr>
              <a:t> to </a:t>
            </a:r>
            <a:r>
              <a:rPr lang="cs-CZ" dirty="0" err="1" smtClean="0">
                <a:solidFill>
                  <a:srgbClr val="FF0000"/>
                </a:solidFill>
              </a:rPr>
              <a:t>security</a:t>
            </a:r>
            <a:endParaRPr lang="en-US" dirty="0">
              <a:solidFill>
                <a:srgbClr val="FF0000"/>
              </a:solidFill>
            </a:endParaRPr>
          </a:p>
        </p:txBody>
      </p:sp>
      <p:sp>
        <p:nvSpPr>
          <p:cNvPr id="3" name="Zástupný symbol pro obsah 2"/>
          <p:cNvSpPr>
            <a:spLocks noGrp="1"/>
          </p:cNvSpPr>
          <p:nvPr>
            <p:ph idx="1"/>
          </p:nvPr>
        </p:nvSpPr>
        <p:spPr>
          <a:xfrm>
            <a:off x="0" y="764704"/>
            <a:ext cx="9144000" cy="6300192"/>
          </a:xfrm>
        </p:spPr>
        <p:txBody>
          <a:bodyPr/>
          <a:lstStyle/>
          <a:p>
            <a:r>
              <a:rPr lang="cs-CZ" dirty="0" smtClean="0">
                <a:solidFill>
                  <a:schemeClr val="bg1"/>
                </a:solidFill>
              </a:rPr>
              <a:t>On </a:t>
            </a:r>
            <a:r>
              <a:rPr lang="cs-CZ" dirty="0" err="1" smtClean="0">
                <a:solidFill>
                  <a:srgbClr val="FFC000"/>
                </a:solidFill>
              </a:rPr>
              <a:t>the</a:t>
            </a:r>
            <a:r>
              <a:rPr lang="cs-CZ" dirty="0" smtClean="0">
                <a:solidFill>
                  <a:srgbClr val="FFC000"/>
                </a:solidFill>
              </a:rPr>
              <a:t> </a:t>
            </a:r>
            <a:r>
              <a:rPr lang="cs-CZ" dirty="0" err="1" smtClean="0">
                <a:solidFill>
                  <a:srgbClr val="FFC000"/>
                </a:solidFill>
              </a:rPr>
              <a:t>path</a:t>
            </a:r>
            <a:r>
              <a:rPr lang="cs-CZ" dirty="0" smtClean="0">
                <a:solidFill>
                  <a:srgbClr val="FFC000"/>
                </a:solidFill>
              </a:rPr>
              <a:t> to </a:t>
            </a:r>
            <a:r>
              <a:rPr lang="cs-CZ" dirty="0" err="1" smtClean="0">
                <a:solidFill>
                  <a:srgbClr val="FFC000"/>
                </a:solidFill>
              </a:rPr>
              <a:t>become</a:t>
            </a:r>
            <a:r>
              <a:rPr lang="cs-CZ" dirty="0" smtClean="0">
                <a:solidFill>
                  <a:srgbClr val="FFC000"/>
                </a:solidFill>
              </a:rPr>
              <a:t> </a:t>
            </a:r>
            <a:r>
              <a:rPr lang="cs-CZ" dirty="0" err="1" smtClean="0">
                <a:solidFill>
                  <a:srgbClr val="FFC000"/>
                </a:solidFill>
              </a:rPr>
              <a:t>great</a:t>
            </a:r>
            <a:r>
              <a:rPr lang="cs-CZ" dirty="0" smtClean="0">
                <a:solidFill>
                  <a:srgbClr val="FFC000"/>
                </a:solidFill>
              </a:rPr>
              <a:t> </a:t>
            </a:r>
            <a:r>
              <a:rPr lang="cs-CZ" dirty="0" err="1" smtClean="0">
                <a:solidFill>
                  <a:srgbClr val="FFC000"/>
                </a:solidFill>
              </a:rPr>
              <a:t>power</a:t>
            </a:r>
            <a:endParaRPr lang="cs-CZ" dirty="0" smtClean="0">
              <a:solidFill>
                <a:srgbClr val="FFC000"/>
              </a:solidFill>
            </a:endParaRPr>
          </a:p>
          <a:p>
            <a:r>
              <a:rPr lang="cs-CZ" dirty="0" err="1" smtClean="0">
                <a:solidFill>
                  <a:srgbClr val="FFC000"/>
                </a:solidFill>
              </a:rPr>
              <a:t>Little</a:t>
            </a:r>
            <a:r>
              <a:rPr lang="cs-CZ" dirty="0" smtClean="0">
                <a:solidFill>
                  <a:srgbClr val="FFC000"/>
                </a:solidFill>
              </a:rPr>
              <a:t> </a:t>
            </a:r>
            <a:r>
              <a:rPr lang="cs-CZ" dirty="0" err="1" smtClean="0">
                <a:solidFill>
                  <a:srgbClr val="FFC000"/>
                </a:solidFill>
              </a:rPr>
              <a:t>war</a:t>
            </a:r>
            <a:r>
              <a:rPr lang="cs-CZ" dirty="0" smtClean="0">
                <a:solidFill>
                  <a:srgbClr val="FFC000"/>
                </a:solidFill>
              </a:rPr>
              <a:t> </a:t>
            </a:r>
            <a:r>
              <a:rPr lang="cs-CZ" dirty="0" err="1" smtClean="0">
                <a:solidFill>
                  <a:srgbClr val="FFC000"/>
                </a:solidFill>
              </a:rPr>
              <a:t>experience</a:t>
            </a:r>
            <a:r>
              <a:rPr lang="cs-CZ" dirty="0" smtClean="0">
                <a:solidFill>
                  <a:srgbClr val="FFC000"/>
                </a:solidFill>
              </a:rPr>
              <a:t> </a:t>
            </a:r>
            <a:r>
              <a:rPr lang="cs-CZ" dirty="0" smtClean="0">
                <a:solidFill>
                  <a:schemeClr val="bg1"/>
                </a:solidFill>
              </a:rPr>
              <a:t>(19th </a:t>
            </a:r>
            <a:r>
              <a:rPr lang="cs-CZ" dirty="0" err="1" smtClean="0">
                <a:solidFill>
                  <a:schemeClr val="bg1"/>
                </a:solidFill>
              </a:rPr>
              <a:t>century</a:t>
            </a:r>
            <a:r>
              <a:rPr lang="cs-CZ" dirty="0" smtClean="0">
                <a:solidFill>
                  <a:schemeClr val="bg1"/>
                </a:solidFill>
              </a:rPr>
              <a:t>)</a:t>
            </a:r>
          </a:p>
          <a:p>
            <a:r>
              <a:rPr lang="cs-CZ" dirty="0" err="1" smtClean="0">
                <a:solidFill>
                  <a:schemeClr val="bg1"/>
                </a:solidFill>
              </a:rPr>
              <a:t>Defence</a:t>
            </a:r>
            <a:r>
              <a:rPr lang="cs-CZ" dirty="0" smtClean="0">
                <a:solidFill>
                  <a:schemeClr val="bg1"/>
                </a:solidFill>
              </a:rPr>
              <a:t> ministry </a:t>
            </a:r>
            <a:r>
              <a:rPr lang="cs-CZ" dirty="0" err="1" smtClean="0">
                <a:solidFill>
                  <a:schemeClr val="bg1"/>
                </a:solidFill>
              </a:rPr>
              <a:t>under</a:t>
            </a:r>
            <a:r>
              <a:rPr lang="cs-CZ" dirty="0" smtClean="0">
                <a:solidFill>
                  <a:schemeClr val="bg1"/>
                </a:solidFill>
              </a:rPr>
              <a:t> </a:t>
            </a:r>
            <a:r>
              <a:rPr lang="cs-CZ" dirty="0" err="1" smtClean="0">
                <a:solidFill>
                  <a:schemeClr val="bg1"/>
                </a:solidFill>
              </a:rPr>
              <a:t>civilian</a:t>
            </a:r>
            <a:r>
              <a:rPr lang="cs-CZ" dirty="0" smtClean="0">
                <a:solidFill>
                  <a:schemeClr val="bg1"/>
                </a:solidFill>
              </a:rPr>
              <a:t> </a:t>
            </a:r>
            <a:r>
              <a:rPr lang="cs-CZ" dirty="0" err="1" smtClean="0">
                <a:solidFill>
                  <a:schemeClr val="bg1"/>
                </a:solidFill>
              </a:rPr>
              <a:t>control</a:t>
            </a:r>
            <a:r>
              <a:rPr lang="cs-CZ" dirty="0" smtClean="0">
                <a:solidFill>
                  <a:schemeClr val="bg1"/>
                </a:solidFill>
              </a:rPr>
              <a:t> in 1999</a:t>
            </a:r>
          </a:p>
          <a:p>
            <a:r>
              <a:rPr lang="cs-CZ" dirty="0" smtClean="0">
                <a:solidFill>
                  <a:schemeClr val="bg1"/>
                </a:solidFill>
              </a:rPr>
              <a:t>Region on </a:t>
            </a:r>
            <a:r>
              <a:rPr lang="cs-CZ" dirty="0" err="1" smtClean="0">
                <a:solidFill>
                  <a:schemeClr val="bg1"/>
                </a:solidFill>
              </a:rPr>
              <a:t>the</a:t>
            </a:r>
            <a:r>
              <a:rPr lang="cs-CZ" dirty="0" smtClean="0">
                <a:solidFill>
                  <a:schemeClr val="bg1"/>
                </a:solidFill>
              </a:rPr>
              <a:t> </a:t>
            </a:r>
            <a:r>
              <a:rPr lang="cs-CZ" dirty="0" err="1" smtClean="0">
                <a:solidFill>
                  <a:schemeClr val="bg1"/>
                </a:solidFill>
              </a:rPr>
              <a:t>margin</a:t>
            </a:r>
            <a:r>
              <a:rPr lang="cs-CZ" dirty="0" smtClean="0">
                <a:solidFill>
                  <a:schemeClr val="bg1"/>
                </a:solidFill>
              </a:rPr>
              <a:t> </a:t>
            </a:r>
            <a:r>
              <a:rPr lang="cs-CZ" dirty="0" err="1" smtClean="0">
                <a:solidFill>
                  <a:schemeClr val="bg1"/>
                </a:solidFill>
              </a:rPr>
              <a:t>of</a:t>
            </a:r>
            <a:r>
              <a:rPr lang="cs-CZ" dirty="0" smtClean="0">
                <a:solidFill>
                  <a:schemeClr val="bg1"/>
                </a:solidFill>
              </a:rPr>
              <a:t> </a:t>
            </a:r>
            <a:r>
              <a:rPr lang="cs-CZ" dirty="0" err="1" smtClean="0">
                <a:solidFill>
                  <a:schemeClr val="bg1"/>
                </a:solidFill>
              </a:rPr>
              <a:t>the</a:t>
            </a:r>
            <a:r>
              <a:rPr lang="cs-CZ" dirty="0" smtClean="0">
                <a:solidFill>
                  <a:schemeClr val="bg1"/>
                </a:solidFill>
              </a:rPr>
              <a:t> </a:t>
            </a:r>
            <a:r>
              <a:rPr lang="cs-CZ" dirty="0" err="1" smtClean="0">
                <a:solidFill>
                  <a:schemeClr val="bg1"/>
                </a:solidFill>
              </a:rPr>
              <a:t>world</a:t>
            </a:r>
            <a:r>
              <a:rPr lang="cs-CZ" dirty="0" smtClean="0">
                <a:solidFill>
                  <a:schemeClr val="bg1"/>
                </a:solidFill>
              </a:rPr>
              <a:t> </a:t>
            </a:r>
            <a:r>
              <a:rPr lang="cs-CZ" dirty="0" err="1" smtClean="0">
                <a:solidFill>
                  <a:schemeClr val="bg1"/>
                </a:solidFill>
              </a:rPr>
              <a:t>significance</a:t>
            </a:r>
            <a:endParaRPr lang="cs-CZ" dirty="0" smtClean="0">
              <a:solidFill>
                <a:schemeClr val="bg1"/>
              </a:solidFill>
            </a:endParaRPr>
          </a:p>
          <a:p>
            <a:r>
              <a:rPr lang="cs-CZ" dirty="0" smtClean="0">
                <a:solidFill>
                  <a:schemeClr val="bg1"/>
                </a:solidFill>
              </a:rPr>
              <a:t>3 </a:t>
            </a:r>
            <a:r>
              <a:rPr lang="cs-CZ" dirty="0" err="1" smtClean="0">
                <a:solidFill>
                  <a:schemeClr val="bg1"/>
                </a:solidFill>
              </a:rPr>
              <a:t>crucial</a:t>
            </a:r>
            <a:r>
              <a:rPr lang="cs-CZ" dirty="0" smtClean="0">
                <a:solidFill>
                  <a:schemeClr val="bg1"/>
                </a:solidFill>
              </a:rPr>
              <a:t> </a:t>
            </a:r>
            <a:r>
              <a:rPr lang="cs-CZ" dirty="0" err="1" smtClean="0">
                <a:solidFill>
                  <a:schemeClr val="bg1"/>
                </a:solidFill>
              </a:rPr>
              <a:t>areas</a:t>
            </a:r>
            <a:r>
              <a:rPr lang="cs-CZ" dirty="0" smtClean="0">
                <a:solidFill>
                  <a:schemeClr val="bg1"/>
                </a:solidFill>
              </a:rPr>
              <a:t> </a:t>
            </a:r>
            <a:r>
              <a:rPr lang="cs-CZ" dirty="0" err="1" smtClean="0">
                <a:solidFill>
                  <a:schemeClr val="bg1"/>
                </a:solidFill>
              </a:rPr>
              <a:t>for</a:t>
            </a:r>
            <a:r>
              <a:rPr lang="cs-CZ" dirty="0" smtClean="0">
                <a:solidFill>
                  <a:schemeClr val="bg1"/>
                </a:solidFill>
              </a:rPr>
              <a:t> </a:t>
            </a:r>
            <a:r>
              <a:rPr lang="cs-CZ" dirty="0" err="1" smtClean="0">
                <a:solidFill>
                  <a:schemeClr val="bg1"/>
                </a:solidFill>
              </a:rPr>
              <a:t>Brazil</a:t>
            </a:r>
            <a:r>
              <a:rPr lang="cs-CZ" dirty="0" smtClean="0">
                <a:solidFill>
                  <a:schemeClr val="bg1"/>
                </a:solidFill>
              </a:rPr>
              <a:t> </a:t>
            </a:r>
            <a:r>
              <a:rPr lang="cs-CZ" dirty="0" err="1" smtClean="0">
                <a:solidFill>
                  <a:schemeClr val="bg1"/>
                </a:solidFill>
              </a:rPr>
              <a:t>security:cybernetics</a:t>
            </a:r>
            <a:r>
              <a:rPr lang="cs-CZ" dirty="0" smtClean="0">
                <a:solidFill>
                  <a:schemeClr val="bg1"/>
                </a:solidFill>
              </a:rPr>
              <a:t>, </a:t>
            </a:r>
            <a:r>
              <a:rPr lang="cs-CZ" dirty="0" err="1" smtClean="0">
                <a:solidFill>
                  <a:schemeClr val="bg1"/>
                </a:solidFill>
              </a:rPr>
              <a:t>nuclear</a:t>
            </a:r>
            <a:r>
              <a:rPr lang="cs-CZ" dirty="0" smtClean="0">
                <a:solidFill>
                  <a:schemeClr val="bg1"/>
                </a:solidFill>
              </a:rPr>
              <a:t> technology, </a:t>
            </a:r>
            <a:r>
              <a:rPr lang="cs-CZ" dirty="0" err="1" smtClean="0">
                <a:solidFill>
                  <a:schemeClr val="bg1"/>
                </a:solidFill>
              </a:rPr>
              <a:t>space</a:t>
            </a:r>
            <a:r>
              <a:rPr lang="cs-CZ" dirty="0" smtClean="0">
                <a:solidFill>
                  <a:schemeClr val="bg1"/>
                </a:solidFill>
              </a:rPr>
              <a:t> technology, </a:t>
            </a:r>
            <a:r>
              <a:rPr lang="cs-CZ" dirty="0" err="1" smtClean="0">
                <a:solidFill>
                  <a:schemeClr val="bg1"/>
                </a:solidFill>
              </a:rPr>
              <a:t>also</a:t>
            </a:r>
            <a:r>
              <a:rPr lang="cs-CZ" dirty="0" smtClean="0">
                <a:solidFill>
                  <a:schemeClr val="bg1"/>
                </a:solidFill>
              </a:rPr>
              <a:t> </a:t>
            </a:r>
            <a:r>
              <a:rPr lang="cs-CZ" dirty="0" err="1" smtClean="0">
                <a:solidFill>
                  <a:schemeClr val="bg1"/>
                </a:solidFill>
              </a:rPr>
              <a:t>indigenous</a:t>
            </a:r>
            <a:r>
              <a:rPr lang="cs-CZ" dirty="0" smtClean="0">
                <a:solidFill>
                  <a:schemeClr val="bg1"/>
                </a:solidFill>
              </a:rPr>
              <a:t> </a:t>
            </a:r>
            <a:r>
              <a:rPr lang="cs-CZ" dirty="0" err="1" smtClean="0">
                <a:solidFill>
                  <a:schemeClr val="bg1"/>
                </a:solidFill>
              </a:rPr>
              <a:t>production</a:t>
            </a:r>
            <a:r>
              <a:rPr lang="cs-CZ" dirty="0" smtClean="0">
                <a:solidFill>
                  <a:schemeClr val="bg1"/>
                </a:solidFill>
              </a:rPr>
              <a:t> of </a:t>
            </a:r>
            <a:r>
              <a:rPr lang="cs-CZ" dirty="0" err="1" smtClean="0">
                <a:solidFill>
                  <a:schemeClr val="bg1"/>
                </a:solidFill>
              </a:rPr>
              <a:t>military</a:t>
            </a:r>
            <a:r>
              <a:rPr lang="cs-CZ" dirty="0" smtClean="0">
                <a:solidFill>
                  <a:schemeClr val="bg1"/>
                </a:solidFill>
              </a:rPr>
              <a:t> hardware</a:t>
            </a:r>
          </a:p>
          <a:p>
            <a:r>
              <a:rPr lang="cs-CZ" dirty="0" err="1" smtClean="0">
                <a:solidFill>
                  <a:srgbClr val="FFC000"/>
                </a:solidFill>
              </a:rPr>
              <a:t>Prioritize</a:t>
            </a:r>
            <a:r>
              <a:rPr lang="cs-CZ" dirty="0" smtClean="0">
                <a:solidFill>
                  <a:srgbClr val="FFC000"/>
                </a:solidFill>
              </a:rPr>
              <a:t> permanent </a:t>
            </a:r>
            <a:r>
              <a:rPr lang="cs-CZ" dirty="0" err="1" smtClean="0">
                <a:solidFill>
                  <a:srgbClr val="FFC000"/>
                </a:solidFill>
              </a:rPr>
              <a:t>membership</a:t>
            </a:r>
            <a:r>
              <a:rPr lang="cs-CZ" dirty="0" smtClean="0">
                <a:solidFill>
                  <a:srgbClr val="FFC000"/>
                </a:solidFill>
              </a:rPr>
              <a:t> in UNSC</a:t>
            </a:r>
          </a:p>
          <a:p>
            <a:r>
              <a:rPr lang="cs-CZ" dirty="0" err="1" smtClean="0">
                <a:solidFill>
                  <a:schemeClr val="bg1"/>
                </a:solidFill>
              </a:rPr>
              <a:t>Participation</a:t>
            </a:r>
            <a:r>
              <a:rPr lang="cs-CZ" dirty="0" smtClean="0">
                <a:solidFill>
                  <a:schemeClr val="bg1"/>
                </a:solidFill>
              </a:rPr>
              <a:t> on UN </a:t>
            </a:r>
            <a:r>
              <a:rPr lang="cs-CZ" dirty="0" err="1" smtClean="0">
                <a:solidFill>
                  <a:schemeClr val="bg1"/>
                </a:solidFill>
              </a:rPr>
              <a:t>peacekeeping</a:t>
            </a:r>
            <a:r>
              <a:rPr lang="cs-CZ" dirty="0" smtClean="0">
                <a:solidFill>
                  <a:schemeClr val="bg1"/>
                </a:solidFill>
              </a:rPr>
              <a:t> </a:t>
            </a:r>
            <a:r>
              <a:rPr lang="cs-CZ" dirty="0" err="1" smtClean="0">
                <a:solidFill>
                  <a:schemeClr val="bg1"/>
                </a:solidFill>
              </a:rPr>
              <a:t>missions</a:t>
            </a:r>
            <a:r>
              <a:rPr lang="cs-CZ" dirty="0" smtClean="0">
                <a:solidFill>
                  <a:schemeClr val="bg1"/>
                </a:solidFill>
              </a:rPr>
              <a:t> (</a:t>
            </a:r>
            <a:r>
              <a:rPr lang="cs-CZ" dirty="0" err="1" smtClean="0">
                <a:solidFill>
                  <a:schemeClr val="bg1"/>
                </a:solidFill>
              </a:rPr>
              <a:t>haiti</a:t>
            </a:r>
            <a:r>
              <a:rPr lang="cs-CZ" dirty="0" smtClean="0">
                <a:solidFill>
                  <a:schemeClr val="bg1"/>
                </a:solidFill>
              </a:rPr>
              <a:t>)</a:t>
            </a:r>
          </a:p>
          <a:p>
            <a:r>
              <a:rPr lang="cs-CZ" dirty="0" err="1" smtClean="0">
                <a:solidFill>
                  <a:schemeClr val="bg1"/>
                </a:solidFill>
              </a:rPr>
              <a:t>Tries</a:t>
            </a:r>
            <a:r>
              <a:rPr lang="cs-CZ" dirty="0" smtClean="0">
                <a:solidFill>
                  <a:schemeClr val="bg1"/>
                </a:solidFill>
              </a:rPr>
              <a:t> to </a:t>
            </a:r>
            <a:r>
              <a:rPr lang="cs-CZ" dirty="0" err="1" smtClean="0">
                <a:solidFill>
                  <a:schemeClr val="bg1"/>
                </a:solidFill>
              </a:rPr>
              <a:t>act</a:t>
            </a:r>
            <a:r>
              <a:rPr lang="cs-CZ" dirty="0" smtClean="0">
                <a:solidFill>
                  <a:schemeClr val="bg1"/>
                </a:solidFill>
              </a:rPr>
              <a:t> as </a:t>
            </a:r>
            <a:r>
              <a:rPr lang="cs-CZ" dirty="0" err="1" smtClean="0">
                <a:solidFill>
                  <a:schemeClr val="bg1"/>
                </a:solidFill>
              </a:rPr>
              <a:t>mediator</a:t>
            </a:r>
            <a:r>
              <a:rPr lang="cs-CZ" dirty="0" smtClean="0">
                <a:solidFill>
                  <a:schemeClr val="bg1"/>
                </a:solidFill>
              </a:rPr>
              <a:t> in </a:t>
            </a:r>
            <a:r>
              <a:rPr lang="cs-CZ" dirty="0" err="1" smtClean="0">
                <a:solidFill>
                  <a:schemeClr val="bg1"/>
                </a:solidFill>
              </a:rPr>
              <a:t>regional</a:t>
            </a:r>
            <a:r>
              <a:rPr lang="cs-CZ" dirty="0" smtClean="0">
                <a:solidFill>
                  <a:schemeClr val="bg1"/>
                </a:solidFill>
              </a:rPr>
              <a:t> </a:t>
            </a:r>
            <a:r>
              <a:rPr lang="cs-CZ" dirty="0" err="1" smtClean="0">
                <a:solidFill>
                  <a:schemeClr val="bg1"/>
                </a:solidFill>
              </a:rPr>
              <a:t>disputes</a:t>
            </a:r>
            <a:endParaRPr lang="en-US" dirty="0">
              <a:solidFill>
                <a:schemeClr val="bg1"/>
              </a:solidFill>
            </a:endParaRPr>
          </a:p>
        </p:txBody>
      </p:sp>
    </p:spTree>
    <p:extLst>
      <p:ext uri="{BB962C8B-B14F-4D97-AF65-F5344CB8AC3E}">
        <p14:creationId xmlns:p14="http://schemas.microsoft.com/office/powerpoint/2010/main" val="41998965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71400"/>
            <a:ext cx="8229600" cy="1143000"/>
          </a:xfrm>
        </p:spPr>
        <p:txBody>
          <a:bodyPr/>
          <a:lstStyle/>
          <a:p>
            <a:r>
              <a:rPr lang="cs-CZ" dirty="0" err="1" smtClean="0">
                <a:solidFill>
                  <a:srgbClr val="FF0000"/>
                </a:solidFill>
              </a:rPr>
              <a:t>Brazil</a:t>
            </a:r>
            <a:r>
              <a:rPr lang="cs-CZ" dirty="0" smtClean="0">
                <a:solidFill>
                  <a:srgbClr val="FF0000"/>
                </a:solidFill>
              </a:rPr>
              <a:t> ´s </a:t>
            </a:r>
            <a:r>
              <a:rPr lang="cs-CZ" dirty="0" err="1" smtClean="0">
                <a:solidFill>
                  <a:srgbClr val="FF0000"/>
                </a:solidFill>
              </a:rPr>
              <a:t>approach</a:t>
            </a:r>
            <a:r>
              <a:rPr lang="cs-CZ" dirty="0" smtClean="0">
                <a:solidFill>
                  <a:srgbClr val="FF0000"/>
                </a:solidFill>
              </a:rPr>
              <a:t> to </a:t>
            </a:r>
            <a:r>
              <a:rPr lang="cs-CZ" dirty="0" err="1" smtClean="0">
                <a:solidFill>
                  <a:srgbClr val="FF0000"/>
                </a:solidFill>
              </a:rPr>
              <a:t>security</a:t>
            </a:r>
            <a:endParaRPr lang="en-US" dirty="0">
              <a:solidFill>
                <a:srgbClr val="FF0000"/>
              </a:solidFill>
            </a:endParaRPr>
          </a:p>
        </p:txBody>
      </p:sp>
      <p:sp>
        <p:nvSpPr>
          <p:cNvPr id="3" name="Zástupný symbol pro obsah 2"/>
          <p:cNvSpPr>
            <a:spLocks noGrp="1"/>
          </p:cNvSpPr>
          <p:nvPr>
            <p:ph idx="1"/>
          </p:nvPr>
        </p:nvSpPr>
        <p:spPr>
          <a:xfrm>
            <a:off x="0" y="764704"/>
            <a:ext cx="9144000" cy="6300192"/>
          </a:xfrm>
        </p:spPr>
        <p:txBody>
          <a:bodyPr/>
          <a:lstStyle/>
          <a:p>
            <a:r>
              <a:rPr lang="cs-CZ" dirty="0" smtClean="0">
                <a:solidFill>
                  <a:schemeClr val="bg1"/>
                </a:solidFill>
              </a:rPr>
              <a:t>UNASUR 2009</a:t>
            </a:r>
          </a:p>
          <a:p>
            <a:r>
              <a:rPr lang="cs-CZ" dirty="0" err="1" smtClean="0">
                <a:solidFill>
                  <a:schemeClr val="bg1"/>
                </a:solidFill>
              </a:rPr>
              <a:t>South</a:t>
            </a:r>
            <a:r>
              <a:rPr lang="cs-CZ" dirty="0" smtClean="0">
                <a:solidFill>
                  <a:schemeClr val="bg1"/>
                </a:solidFill>
              </a:rPr>
              <a:t> </a:t>
            </a:r>
            <a:r>
              <a:rPr lang="cs-CZ" dirty="0" err="1" smtClean="0">
                <a:solidFill>
                  <a:schemeClr val="bg1"/>
                </a:solidFill>
              </a:rPr>
              <a:t>American</a:t>
            </a:r>
            <a:r>
              <a:rPr lang="cs-CZ" dirty="0" smtClean="0">
                <a:solidFill>
                  <a:schemeClr val="bg1"/>
                </a:solidFill>
              </a:rPr>
              <a:t> </a:t>
            </a:r>
            <a:r>
              <a:rPr lang="cs-CZ" dirty="0" err="1" smtClean="0">
                <a:solidFill>
                  <a:schemeClr val="bg1"/>
                </a:solidFill>
              </a:rPr>
              <a:t>Defence</a:t>
            </a:r>
            <a:r>
              <a:rPr lang="cs-CZ" dirty="0" smtClean="0">
                <a:solidFill>
                  <a:schemeClr val="bg1"/>
                </a:solidFill>
              </a:rPr>
              <a:t> </a:t>
            </a:r>
            <a:r>
              <a:rPr lang="cs-CZ" dirty="0" err="1" smtClean="0">
                <a:solidFill>
                  <a:schemeClr val="bg1"/>
                </a:solidFill>
              </a:rPr>
              <a:t>Council</a:t>
            </a:r>
            <a:r>
              <a:rPr lang="cs-CZ" dirty="0" smtClean="0">
                <a:solidFill>
                  <a:schemeClr val="bg1"/>
                </a:solidFill>
              </a:rPr>
              <a:t> (CDS) 2012</a:t>
            </a:r>
          </a:p>
          <a:p>
            <a:r>
              <a:rPr lang="cs-CZ" dirty="0" err="1" smtClean="0">
                <a:solidFill>
                  <a:schemeClr val="bg1"/>
                </a:solidFill>
              </a:rPr>
              <a:t>Strategic</a:t>
            </a:r>
            <a:r>
              <a:rPr lang="cs-CZ" dirty="0" smtClean="0">
                <a:solidFill>
                  <a:schemeClr val="bg1"/>
                </a:solidFill>
              </a:rPr>
              <a:t> </a:t>
            </a:r>
            <a:r>
              <a:rPr lang="cs-CZ" dirty="0" err="1" smtClean="0">
                <a:solidFill>
                  <a:schemeClr val="bg1"/>
                </a:solidFill>
              </a:rPr>
              <a:t>partnership</a:t>
            </a:r>
            <a:r>
              <a:rPr lang="cs-CZ" dirty="0" smtClean="0">
                <a:solidFill>
                  <a:schemeClr val="bg1"/>
                </a:solidFill>
              </a:rPr>
              <a:t> </a:t>
            </a:r>
            <a:r>
              <a:rPr lang="cs-CZ" dirty="0" err="1" smtClean="0">
                <a:solidFill>
                  <a:schemeClr val="bg1"/>
                </a:solidFill>
              </a:rPr>
              <a:t>with</a:t>
            </a:r>
            <a:r>
              <a:rPr lang="cs-CZ" dirty="0" smtClean="0">
                <a:solidFill>
                  <a:schemeClr val="bg1"/>
                </a:solidFill>
              </a:rPr>
              <a:t> </a:t>
            </a:r>
            <a:r>
              <a:rPr lang="cs-CZ" dirty="0" err="1" smtClean="0">
                <a:solidFill>
                  <a:schemeClr val="bg1"/>
                </a:solidFill>
              </a:rPr>
              <a:t>the</a:t>
            </a:r>
            <a:r>
              <a:rPr lang="cs-CZ" dirty="0" smtClean="0">
                <a:solidFill>
                  <a:schemeClr val="bg1"/>
                </a:solidFill>
              </a:rPr>
              <a:t> EU 2007</a:t>
            </a:r>
          </a:p>
          <a:p>
            <a:r>
              <a:rPr lang="cs-CZ" dirty="0" err="1" smtClean="0">
                <a:solidFill>
                  <a:schemeClr val="bg1"/>
                </a:solidFill>
              </a:rPr>
              <a:t>Successful</a:t>
            </a:r>
            <a:r>
              <a:rPr lang="cs-CZ" dirty="0" smtClean="0">
                <a:solidFill>
                  <a:schemeClr val="bg1"/>
                </a:solidFill>
              </a:rPr>
              <a:t> story in </a:t>
            </a:r>
            <a:r>
              <a:rPr lang="cs-CZ" dirty="0" err="1" smtClean="0">
                <a:solidFill>
                  <a:schemeClr val="bg1"/>
                </a:solidFill>
              </a:rPr>
              <a:t>attracting</a:t>
            </a:r>
            <a:r>
              <a:rPr lang="cs-CZ" dirty="0" smtClean="0">
                <a:solidFill>
                  <a:schemeClr val="bg1"/>
                </a:solidFill>
              </a:rPr>
              <a:t> FDI –BRIC</a:t>
            </a:r>
          </a:p>
          <a:p>
            <a:r>
              <a:rPr lang="cs-CZ" dirty="0" err="1" smtClean="0">
                <a:solidFill>
                  <a:srgbClr val="FFC000"/>
                </a:solidFill>
              </a:rPr>
              <a:t>Energy</a:t>
            </a:r>
            <a:r>
              <a:rPr lang="cs-CZ" dirty="0" smtClean="0">
                <a:solidFill>
                  <a:srgbClr val="FFC000"/>
                </a:solidFill>
              </a:rPr>
              <a:t> </a:t>
            </a:r>
            <a:r>
              <a:rPr lang="cs-CZ" dirty="0" err="1" smtClean="0">
                <a:solidFill>
                  <a:srgbClr val="FFC000"/>
                </a:solidFill>
              </a:rPr>
              <a:t>security</a:t>
            </a:r>
            <a:r>
              <a:rPr lang="cs-CZ" dirty="0" smtClean="0">
                <a:solidFill>
                  <a:srgbClr val="FFC000"/>
                </a:solidFill>
              </a:rPr>
              <a:t>: </a:t>
            </a:r>
            <a:r>
              <a:rPr lang="cs-CZ" dirty="0" err="1" smtClean="0">
                <a:solidFill>
                  <a:schemeClr val="bg1"/>
                </a:solidFill>
              </a:rPr>
              <a:t>the</a:t>
            </a:r>
            <a:r>
              <a:rPr lang="cs-CZ" dirty="0" smtClean="0">
                <a:solidFill>
                  <a:schemeClr val="bg1"/>
                </a:solidFill>
              </a:rPr>
              <a:t> </a:t>
            </a:r>
            <a:r>
              <a:rPr lang="cs-CZ" dirty="0" err="1" smtClean="0">
                <a:solidFill>
                  <a:schemeClr val="bg1"/>
                </a:solidFill>
              </a:rPr>
              <a:t>cleanest</a:t>
            </a:r>
            <a:r>
              <a:rPr lang="cs-CZ" dirty="0" smtClean="0">
                <a:solidFill>
                  <a:schemeClr val="bg1"/>
                </a:solidFill>
              </a:rPr>
              <a:t> </a:t>
            </a:r>
            <a:r>
              <a:rPr lang="cs-CZ" dirty="0" err="1" smtClean="0">
                <a:solidFill>
                  <a:schemeClr val="bg1"/>
                </a:solidFill>
              </a:rPr>
              <a:t>energy</a:t>
            </a:r>
            <a:r>
              <a:rPr lang="cs-CZ" dirty="0" smtClean="0">
                <a:solidFill>
                  <a:schemeClr val="bg1"/>
                </a:solidFill>
              </a:rPr>
              <a:t> mix in </a:t>
            </a:r>
            <a:r>
              <a:rPr lang="cs-CZ" dirty="0" err="1" smtClean="0">
                <a:solidFill>
                  <a:schemeClr val="bg1"/>
                </a:solidFill>
              </a:rPr>
              <a:t>the</a:t>
            </a:r>
            <a:r>
              <a:rPr lang="cs-CZ" dirty="0" smtClean="0">
                <a:solidFill>
                  <a:schemeClr val="bg1"/>
                </a:solidFill>
              </a:rPr>
              <a:t> </a:t>
            </a:r>
            <a:r>
              <a:rPr lang="cs-CZ" dirty="0" err="1" smtClean="0">
                <a:solidFill>
                  <a:schemeClr val="bg1"/>
                </a:solidFill>
              </a:rPr>
              <a:t>world</a:t>
            </a:r>
            <a:r>
              <a:rPr lang="cs-CZ" dirty="0" smtClean="0">
                <a:solidFill>
                  <a:schemeClr val="bg1"/>
                </a:solidFill>
              </a:rPr>
              <a:t> in 2008 48% </a:t>
            </a:r>
            <a:r>
              <a:rPr lang="cs-CZ" dirty="0" err="1" smtClean="0">
                <a:solidFill>
                  <a:schemeClr val="bg1"/>
                </a:solidFill>
              </a:rPr>
              <a:t>of</a:t>
            </a:r>
            <a:r>
              <a:rPr lang="cs-CZ" dirty="0" smtClean="0">
                <a:solidFill>
                  <a:schemeClr val="bg1"/>
                </a:solidFill>
              </a:rPr>
              <a:t> </a:t>
            </a:r>
            <a:r>
              <a:rPr lang="cs-CZ" dirty="0" err="1" smtClean="0">
                <a:solidFill>
                  <a:schemeClr val="bg1"/>
                </a:solidFill>
              </a:rPr>
              <a:t>energy</a:t>
            </a:r>
            <a:r>
              <a:rPr lang="cs-CZ" dirty="0" smtClean="0">
                <a:solidFill>
                  <a:schemeClr val="bg1"/>
                </a:solidFill>
              </a:rPr>
              <a:t> </a:t>
            </a:r>
            <a:r>
              <a:rPr lang="cs-CZ" dirty="0" err="1" smtClean="0">
                <a:solidFill>
                  <a:schemeClr val="bg1"/>
                </a:solidFill>
              </a:rPr>
              <a:t>came</a:t>
            </a:r>
            <a:r>
              <a:rPr lang="cs-CZ" dirty="0" smtClean="0">
                <a:solidFill>
                  <a:schemeClr val="bg1"/>
                </a:solidFill>
              </a:rPr>
              <a:t> </a:t>
            </a:r>
            <a:r>
              <a:rPr lang="cs-CZ" dirty="0" err="1" smtClean="0">
                <a:solidFill>
                  <a:schemeClr val="bg1"/>
                </a:solidFill>
              </a:rPr>
              <a:t>from</a:t>
            </a:r>
            <a:r>
              <a:rPr lang="cs-CZ" dirty="0" smtClean="0">
                <a:solidFill>
                  <a:schemeClr val="bg1"/>
                </a:solidFill>
              </a:rPr>
              <a:t> </a:t>
            </a:r>
            <a:r>
              <a:rPr lang="cs-CZ" dirty="0" err="1" smtClean="0">
                <a:solidFill>
                  <a:schemeClr val="bg1"/>
                </a:solidFill>
              </a:rPr>
              <a:t>renewable</a:t>
            </a:r>
            <a:r>
              <a:rPr lang="cs-CZ" dirty="0" smtClean="0">
                <a:solidFill>
                  <a:schemeClr val="bg1"/>
                </a:solidFill>
              </a:rPr>
              <a:t> </a:t>
            </a:r>
            <a:r>
              <a:rPr lang="cs-CZ" dirty="0" err="1" smtClean="0">
                <a:solidFill>
                  <a:schemeClr val="bg1"/>
                </a:solidFill>
              </a:rPr>
              <a:t>resources</a:t>
            </a:r>
            <a:r>
              <a:rPr lang="cs-CZ" dirty="0" smtClean="0">
                <a:solidFill>
                  <a:schemeClr val="bg1"/>
                </a:solidFill>
              </a:rPr>
              <a:t> </a:t>
            </a:r>
          </a:p>
          <a:p>
            <a:r>
              <a:rPr lang="cs-CZ" dirty="0" err="1" smtClean="0">
                <a:solidFill>
                  <a:srgbClr val="FFC000"/>
                </a:solidFill>
              </a:rPr>
              <a:t>Environmental</a:t>
            </a:r>
            <a:r>
              <a:rPr lang="cs-CZ" dirty="0" smtClean="0">
                <a:solidFill>
                  <a:srgbClr val="FFC000"/>
                </a:solidFill>
              </a:rPr>
              <a:t> </a:t>
            </a:r>
            <a:r>
              <a:rPr lang="cs-CZ" dirty="0" err="1" smtClean="0">
                <a:solidFill>
                  <a:srgbClr val="FFC000"/>
                </a:solidFill>
              </a:rPr>
              <a:t>security</a:t>
            </a:r>
            <a:r>
              <a:rPr lang="cs-CZ" dirty="0" smtClean="0">
                <a:solidFill>
                  <a:schemeClr val="bg1"/>
                </a:solidFill>
              </a:rPr>
              <a:t>: </a:t>
            </a:r>
            <a:r>
              <a:rPr lang="cs-CZ" dirty="0" err="1" smtClean="0">
                <a:solidFill>
                  <a:schemeClr val="bg1"/>
                </a:solidFill>
              </a:rPr>
              <a:t>deforestation</a:t>
            </a:r>
            <a:r>
              <a:rPr lang="cs-CZ" dirty="0" smtClean="0">
                <a:solidFill>
                  <a:schemeClr val="bg1"/>
                </a:solidFill>
              </a:rPr>
              <a:t> of </a:t>
            </a:r>
            <a:r>
              <a:rPr lang="cs-CZ" dirty="0" err="1" smtClean="0">
                <a:solidFill>
                  <a:schemeClr val="bg1"/>
                </a:solidFill>
              </a:rPr>
              <a:t>amazon</a:t>
            </a:r>
            <a:endParaRPr lang="cs-CZ" dirty="0" smtClean="0">
              <a:solidFill>
                <a:schemeClr val="bg1"/>
              </a:solidFill>
            </a:endParaRPr>
          </a:p>
          <a:p>
            <a:endParaRPr lang="cs-CZ" dirty="0">
              <a:solidFill>
                <a:schemeClr val="bg1"/>
              </a:solidFill>
            </a:endParaRPr>
          </a:p>
          <a:p>
            <a:endParaRPr lang="cs-CZ" dirty="0" smtClean="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381188024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solidFill>
                  <a:srgbClr val="FF0000"/>
                </a:solidFill>
              </a:rPr>
              <a:t>Russia</a:t>
            </a:r>
            <a:r>
              <a:rPr lang="cs-CZ" dirty="0" smtClean="0">
                <a:solidFill>
                  <a:srgbClr val="FF0000"/>
                </a:solidFill>
              </a:rPr>
              <a:t> – </a:t>
            </a:r>
            <a:r>
              <a:rPr lang="cs-CZ" dirty="0" err="1" smtClean="0">
                <a:solidFill>
                  <a:srgbClr val="FF0000"/>
                </a:solidFill>
              </a:rPr>
              <a:t>approach</a:t>
            </a:r>
            <a:r>
              <a:rPr lang="cs-CZ" dirty="0" smtClean="0">
                <a:solidFill>
                  <a:srgbClr val="FF0000"/>
                </a:solidFill>
              </a:rPr>
              <a:t> to </a:t>
            </a:r>
            <a:r>
              <a:rPr lang="cs-CZ" dirty="0" err="1" smtClean="0">
                <a:solidFill>
                  <a:srgbClr val="FF0000"/>
                </a:solidFill>
              </a:rPr>
              <a:t>security</a:t>
            </a:r>
            <a:endParaRPr lang="en-US" dirty="0">
              <a:solidFill>
                <a:srgbClr val="FF0000"/>
              </a:solidFill>
            </a:endParaRPr>
          </a:p>
        </p:txBody>
      </p:sp>
      <p:sp>
        <p:nvSpPr>
          <p:cNvPr id="3" name="Zástupný symbol pro obsah 2"/>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33946401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04662" cy="648072"/>
          </a:xfrm>
        </p:spPr>
        <p:txBody>
          <a:bodyPr/>
          <a:lstStyle/>
          <a:p>
            <a:r>
              <a:rPr lang="cs-CZ" dirty="0" err="1" smtClean="0">
                <a:solidFill>
                  <a:srgbClr val="FF0000"/>
                </a:solidFill>
              </a:rPr>
              <a:t>Russia´s</a:t>
            </a:r>
            <a:r>
              <a:rPr lang="cs-CZ" dirty="0" smtClean="0">
                <a:solidFill>
                  <a:srgbClr val="FF0000"/>
                </a:solidFill>
              </a:rPr>
              <a:t> </a:t>
            </a:r>
            <a:r>
              <a:rPr lang="cs-CZ" dirty="0" err="1" smtClean="0">
                <a:solidFill>
                  <a:srgbClr val="FF0000"/>
                </a:solidFill>
              </a:rPr>
              <a:t>approach</a:t>
            </a:r>
            <a:r>
              <a:rPr lang="cs-CZ" dirty="0" smtClean="0">
                <a:solidFill>
                  <a:srgbClr val="FF0000"/>
                </a:solidFill>
              </a:rPr>
              <a:t> to </a:t>
            </a:r>
            <a:r>
              <a:rPr lang="cs-CZ" dirty="0" err="1" smtClean="0">
                <a:solidFill>
                  <a:srgbClr val="FF0000"/>
                </a:solidFill>
              </a:rPr>
              <a:t>security</a:t>
            </a:r>
            <a:endParaRPr lang="en-US" dirty="0">
              <a:solidFill>
                <a:srgbClr val="FF0000"/>
              </a:solidFill>
            </a:endParaRPr>
          </a:p>
        </p:txBody>
      </p:sp>
      <p:sp>
        <p:nvSpPr>
          <p:cNvPr id="3" name="Zástupný symbol pro obsah 2"/>
          <p:cNvSpPr>
            <a:spLocks noGrp="1"/>
          </p:cNvSpPr>
          <p:nvPr>
            <p:ph idx="1"/>
          </p:nvPr>
        </p:nvSpPr>
        <p:spPr>
          <a:xfrm>
            <a:off x="0" y="764704"/>
            <a:ext cx="9144000" cy="6093296"/>
          </a:xfrm>
        </p:spPr>
        <p:txBody>
          <a:bodyPr/>
          <a:lstStyle/>
          <a:p>
            <a:r>
              <a:rPr lang="cs-CZ" dirty="0" err="1" smtClean="0">
                <a:solidFill>
                  <a:schemeClr val="bg1"/>
                </a:solidFill>
              </a:rPr>
              <a:t>Recognition</a:t>
            </a:r>
            <a:r>
              <a:rPr lang="cs-CZ" dirty="0" smtClean="0">
                <a:solidFill>
                  <a:schemeClr val="bg1"/>
                </a:solidFill>
              </a:rPr>
              <a:t> </a:t>
            </a:r>
            <a:r>
              <a:rPr lang="cs-CZ" dirty="0" err="1" smtClean="0">
                <a:solidFill>
                  <a:schemeClr val="bg1"/>
                </a:solidFill>
              </a:rPr>
              <a:t>changing</a:t>
            </a:r>
            <a:r>
              <a:rPr lang="cs-CZ" dirty="0" smtClean="0">
                <a:solidFill>
                  <a:schemeClr val="bg1"/>
                </a:solidFill>
              </a:rPr>
              <a:t> </a:t>
            </a:r>
            <a:r>
              <a:rPr lang="cs-CZ" dirty="0" err="1" smtClean="0">
                <a:solidFill>
                  <a:schemeClr val="bg1"/>
                </a:solidFill>
              </a:rPr>
              <a:t>nature</a:t>
            </a:r>
            <a:r>
              <a:rPr lang="cs-CZ" dirty="0" smtClean="0">
                <a:solidFill>
                  <a:schemeClr val="bg1"/>
                </a:solidFill>
              </a:rPr>
              <a:t> </a:t>
            </a:r>
            <a:r>
              <a:rPr lang="cs-CZ" dirty="0" err="1" smtClean="0">
                <a:solidFill>
                  <a:schemeClr val="bg1"/>
                </a:solidFill>
              </a:rPr>
              <a:t>of</a:t>
            </a:r>
            <a:r>
              <a:rPr lang="cs-CZ" dirty="0" smtClean="0">
                <a:solidFill>
                  <a:schemeClr val="bg1"/>
                </a:solidFill>
              </a:rPr>
              <a:t> </a:t>
            </a:r>
            <a:r>
              <a:rPr lang="cs-CZ" dirty="0" err="1" smtClean="0">
                <a:solidFill>
                  <a:schemeClr val="bg1"/>
                </a:solidFill>
              </a:rPr>
              <a:t>security</a:t>
            </a:r>
            <a:r>
              <a:rPr lang="cs-CZ" dirty="0" smtClean="0">
                <a:solidFill>
                  <a:schemeClr val="bg1"/>
                </a:solidFill>
              </a:rPr>
              <a:t> </a:t>
            </a:r>
            <a:r>
              <a:rPr lang="cs-CZ" dirty="0" err="1" smtClean="0">
                <a:solidFill>
                  <a:schemeClr val="bg1"/>
                </a:solidFill>
              </a:rPr>
              <a:t>threats</a:t>
            </a:r>
            <a:r>
              <a:rPr lang="cs-CZ" dirty="0" smtClean="0">
                <a:solidFill>
                  <a:schemeClr val="bg1"/>
                </a:solidFill>
              </a:rPr>
              <a:t> but </a:t>
            </a:r>
            <a:r>
              <a:rPr lang="cs-CZ" dirty="0" smtClean="0">
                <a:solidFill>
                  <a:srgbClr val="FFC000"/>
                </a:solidFill>
              </a:rPr>
              <a:t>hard </a:t>
            </a:r>
            <a:r>
              <a:rPr lang="cs-CZ" dirty="0" err="1" smtClean="0">
                <a:solidFill>
                  <a:srgbClr val="FFC000"/>
                </a:solidFill>
              </a:rPr>
              <a:t>security</a:t>
            </a:r>
            <a:r>
              <a:rPr lang="cs-CZ" dirty="0" smtClean="0">
                <a:solidFill>
                  <a:srgbClr val="FFC000"/>
                </a:solidFill>
              </a:rPr>
              <a:t> </a:t>
            </a:r>
            <a:r>
              <a:rPr lang="cs-CZ" dirty="0" err="1" smtClean="0">
                <a:solidFill>
                  <a:schemeClr val="bg1"/>
                </a:solidFill>
              </a:rPr>
              <a:t>dominates</a:t>
            </a:r>
            <a:r>
              <a:rPr lang="cs-CZ" dirty="0" smtClean="0">
                <a:solidFill>
                  <a:schemeClr val="bg1"/>
                </a:solidFill>
              </a:rPr>
              <a:t> </a:t>
            </a:r>
            <a:r>
              <a:rPr lang="cs-CZ" dirty="0" err="1" smtClean="0">
                <a:solidFill>
                  <a:schemeClr val="bg1"/>
                </a:solidFill>
              </a:rPr>
              <a:t>the</a:t>
            </a:r>
            <a:r>
              <a:rPr lang="cs-CZ" dirty="0" smtClean="0">
                <a:solidFill>
                  <a:schemeClr val="bg1"/>
                </a:solidFill>
              </a:rPr>
              <a:t> agenda</a:t>
            </a:r>
          </a:p>
          <a:p>
            <a:r>
              <a:rPr lang="cs-CZ" dirty="0" err="1" smtClean="0">
                <a:solidFill>
                  <a:schemeClr val="bg1"/>
                </a:solidFill>
              </a:rPr>
              <a:t>Rejects</a:t>
            </a:r>
            <a:r>
              <a:rPr lang="cs-CZ" dirty="0" smtClean="0">
                <a:solidFill>
                  <a:schemeClr val="bg1"/>
                </a:solidFill>
              </a:rPr>
              <a:t> </a:t>
            </a:r>
            <a:r>
              <a:rPr lang="cs-CZ" dirty="0" err="1" smtClean="0">
                <a:solidFill>
                  <a:schemeClr val="bg1"/>
                </a:solidFill>
              </a:rPr>
              <a:t>good</a:t>
            </a:r>
            <a:r>
              <a:rPr lang="cs-CZ" dirty="0" smtClean="0">
                <a:solidFill>
                  <a:schemeClr val="bg1"/>
                </a:solidFill>
              </a:rPr>
              <a:t> </a:t>
            </a:r>
            <a:r>
              <a:rPr lang="cs-CZ" dirty="0" err="1" smtClean="0">
                <a:solidFill>
                  <a:schemeClr val="bg1"/>
                </a:solidFill>
              </a:rPr>
              <a:t>governance</a:t>
            </a:r>
            <a:r>
              <a:rPr lang="cs-CZ" dirty="0" smtClean="0">
                <a:solidFill>
                  <a:schemeClr val="bg1"/>
                </a:solidFill>
              </a:rPr>
              <a:t>, </a:t>
            </a:r>
            <a:r>
              <a:rPr lang="cs-CZ" dirty="0" err="1" smtClean="0">
                <a:solidFill>
                  <a:schemeClr val="bg1"/>
                </a:solidFill>
              </a:rPr>
              <a:t>promotion</a:t>
            </a:r>
            <a:r>
              <a:rPr lang="cs-CZ" dirty="0" smtClean="0">
                <a:solidFill>
                  <a:schemeClr val="bg1"/>
                </a:solidFill>
              </a:rPr>
              <a:t> </a:t>
            </a:r>
            <a:r>
              <a:rPr lang="cs-CZ" dirty="0" err="1" smtClean="0">
                <a:solidFill>
                  <a:schemeClr val="bg1"/>
                </a:solidFill>
              </a:rPr>
              <a:t>of</a:t>
            </a:r>
            <a:r>
              <a:rPr lang="cs-CZ" dirty="0" smtClean="0">
                <a:solidFill>
                  <a:schemeClr val="bg1"/>
                </a:solidFill>
              </a:rPr>
              <a:t> </a:t>
            </a:r>
            <a:r>
              <a:rPr lang="cs-CZ" dirty="0" err="1" smtClean="0">
                <a:solidFill>
                  <a:schemeClr val="bg1"/>
                </a:solidFill>
              </a:rPr>
              <a:t>democracy</a:t>
            </a:r>
            <a:r>
              <a:rPr lang="cs-CZ" dirty="0" smtClean="0">
                <a:solidFill>
                  <a:schemeClr val="bg1"/>
                </a:solidFill>
              </a:rPr>
              <a:t> and rule </a:t>
            </a:r>
            <a:r>
              <a:rPr lang="cs-CZ" dirty="0" err="1" smtClean="0">
                <a:solidFill>
                  <a:schemeClr val="bg1"/>
                </a:solidFill>
              </a:rPr>
              <a:t>of</a:t>
            </a:r>
            <a:r>
              <a:rPr lang="cs-CZ" dirty="0" smtClean="0">
                <a:solidFill>
                  <a:schemeClr val="bg1"/>
                </a:solidFill>
              </a:rPr>
              <a:t> </a:t>
            </a:r>
            <a:r>
              <a:rPr lang="cs-CZ" dirty="0" err="1" smtClean="0">
                <a:solidFill>
                  <a:schemeClr val="bg1"/>
                </a:solidFill>
              </a:rPr>
              <a:t>law</a:t>
            </a:r>
            <a:r>
              <a:rPr lang="cs-CZ" dirty="0" smtClean="0">
                <a:solidFill>
                  <a:schemeClr val="bg1"/>
                </a:solidFill>
              </a:rPr>
              <a:t> </a:t>
            </a:r>
            <a:r>
              <a:rPr lang="cs-CZ" dirty="0" err="1" smtClean="0">
                <a:solidFill>
                  <a:schemeClr val="bg1"/>
                </a:solidFill>
              </a:rPr>
              <a:t>leads</a:t>
            </a:r>
            <a:r>
              <a:rPr lang="cs-CZ" dirty="0" smtClean="0">
                <a:solidFill>
                  <a:schemeClr val="bg1"/>
                </a:solidFill>
              </a:rPr>
              <a:t> to </a:t>
            </a:r>
            <a:r>
              <a:rPr lang="cs-CZ" dirty="0" err="1" smtClean="0">
                <a:solidFill>
                  <a:schemeClr val="bg1"/>
                </a:solidFill>
              </a:rPr>
              <a:t>destabilisation</a:t>
            </a:r>
            <a:endParaRPr lang="cs-CZ" dirty="0" smtClean="0">
              <a:solidFill>
                <a:schemeClr val="bg1"/>
              </a:solidFill>
            </a:endParaRPr>
          </a:p>
          <a:p>
            <a:r>
              <a:rPr lang="cs-CZ" dirty="0" err="1" smtClean="0">
                <a:solidFill>
                  <a:srgbClr val="FFC000"/>
                </a:solidFill>
              </a:rPr>
              <a:t>Human</a:t>
            </a:r>
            <a:r>
              <a:rPr lang="cs-CZ" dirty="0" smtClean="0">
                <a:solidFill>
                  <a:srgbClr val="FFC000"/>
                </a:solidFill>
              </a:rPr>
              <a:t> </a:t>
            </a:r>
            <a:r>
              <a:rPr lang="cs-CZ" dirty="0" err="1" smtClean="0">
                <a:solidFill>
                  <a:srgbClr val="FFC000"/>
                </a:solidFill>
              </a:rPr>
              <a:t>security</a:t>
            </a:r>
            <a:r>
              <a:rPr lang="cs-CZ" dirty="0" smtClean="0">
                <a:solidFill>
                  <a:srgbClr val="FFC000"/>
                </a:solidFill>
              </a:rPr>
              <a:t> </a:t>
            </a:r>
            <a:r>
              <a:rPr lang="cs-CZ" dirty="0" err="1" smtClean="0">
                <a:solidFill>
                  <a:schemeClr val="bg1"/>
                </a:solidFill>
              </a:rPr>
              <a:t>absent</a:t>
            </a:r>
            <a:endParaRPr lang="cs-CZ" dirty="0" smtClean="0">
              <a:solidFill>
                <a:schemeClr val="bg1"/>
              </a:solidFill>
            </a:endParaRPr>
          </a:p>
          <a:p>
            <a:r>
              <a:rPr lang="cs-CZ" dirty="0" err="1" smtClean="0">
                <a:solidFill>
                  <a:srgbClr val="FFC000"/>
                </a:solidFill>
              </a:rPr>
              <a:t>State</a:t>
            </a:r>
            <a:r>
              <a:rPr lang="cs-CZ" dirty="0" smtClean="0">
                <a:solidFill>
                  <a:srgbClr val="FFC000"/>
                </a:solidFill>
              </a:rPr>
              <a:t> </a:t>
            </a:r>
            <a:r>
              <a:rPr lang="cs-CZ" dirty="0" err="1" smtClean="0">
                <a:solidFill>
                  <a:srgbClr val="FFC000"/>
                </a:solidFill>
              </a:rPr>
              <a:t>sovereignity</a:t>
            </a:r>
            <a:r>
              <a:rPr lang="cs-CZ" dirty="0" smtClean="0">
                <a:solidFill>
                  <a:srgbClr val="FFC000"/>
                </a:solidFill>
              </a:rPr>
              <a:t> and non-interference</a:t>
            </a:r>
          </a:p>
          <a:p>
            <a:r>
              <a:rPr lang="en-US" dirty="0">
                <a:solidFill>
                  <a:schemeClr val="bg1"/>
                </a:solidFill>
              </a:rPr>
              <a:t>system of global governance in the form of a </a:t>
            </a:r>
            <a:r>
              <a:rPr lang="en-US" dirty="0">
                <a:solidFill>
                  <a:srgbClr val="FFC000"/>
                </a:solidFill>
              </a:rPr>
              <a:t>concert of great powers </a:t>
            </a:r>
            <a:r>
              <a:rPr lang="en-US" dirty="0">
                <a:solidFill>
                  <a:schemeClr val="bg1"/>
                </a:solidFill>
              </a:rPr>
              <a:t>based on national interests rather than on shared values.</a:t>
            </a:r>
          </a:p>
        </p:txBody>
      </p:sp>
    </p:spTree>
    <p:extLst>
      <p:ext uri="{BB962C8B-B14F-4D97-AF65-F5344CB8AC3E}">
        <p14:creationId xmlns:p14="http://schemas.microsoft.com/office/powerpoint/2010/main" val="37281740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827088" y="333375"/>
            <a:ext cx="7772400" cy="574675"/>
          </a:xfrm>
        </p:spPr>
        <p:txBody>
          <a:bodyPr/>
          <a:lstStyle/>
          <a:p>
            <a:pPr eaLnBrk="1" hangingPunct="1"/>
            <a:r>
              <a:rPr lang="cs-CZ" altLang="en-US" sz="4000" smtClean="0">
                <a:solidFill>
                  <a:srgbClr val="FF0000"/>
                </a:solidFill>
              </a:rPr>
              <a:t>Region </a:t>
            </a:r>
            <a:endParaRPr lang="en-GB" altLang="en-US" sz="4000" smtClean="0">
              <a:solidFill>
                <a:srgbClr val="FF0000"/>
              </a:solidFill>
            </a:endParaRPr>
          </a:p>
        </p:txBody>
      </p:sp>
      <p:sp>
        <p:nvSpPr>
          <p:cNvPr id="5123" name="Rectangle 3"/>
          <p:cNvSpPr>
            <a:spLocks noGrp="1" noChangeArrowheads="1"/>
          </p:cNvSpPr>
          <p:nvPr>
            <p:ph type="subTitle" idx="1"/>
          </p:nvPr>
        </p:nvSpPr>
        <p:spPr>
          <a:xfrm>
            <a:off x="0" y="1700213"/>
            <a:ext cx="9324975" cy="5157787"/>
          </a:xfrm>
        </p:spPr>
        <p:txBody>
          <a:bodyPr/>
          <a:lstStyle/>
          <a:p>
            <a:pPr algn="l" eaLnBrk="1" hangingPunct="1">
              <a:buFontTx/>
              <a:buChar char="•"/>
            </a:pPr>
            <a:r>
              <a:rPr lang="cs-CZ" altLang="en-US" smtClean="0">
                <a:solidFill>
                  <a:schemeClr val="bg1"/>
                </a:solidFill>
              </a:rPr>
              <a:t>Means that a distinct and significant subsystem of security relations exists among a set of states whose </a:t>
            </a:r>
            <a:r>
              <a:rPr lang="cs-CZ" altLang="en-US" smtClean="0">
                <a:solidFill>
                  <a:srgbClr val="FF9933"/>
                </a:solidFill>
              </a:rPr>
              <a:t>fate is that they have been locked into geographical proximity with each other</a:t>
            </a:r>
          </a:p>
          <a:p>
            <a:pPr algn="l" eaLnBrk="1" hangingPunct="1">
              <a:buFontTx/>
              <a:buChar char="•"/>
            </a:pPr>
            <a:r>
              <a:rPr lang="cs-CZ" altLang="en-US" smtClean="0">
                <a:solidFill>
                  <a:schemeClr val="bg1"/>
                </a:solidFill>
              </a:rPr>
              <a:t>E.g. European regional subsystem</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India – </a:t>
            </a:r>
            <a:r>
              <a:rPr lang="cs-CZ" dirty="0" err="1" smtClean="0">
                <a:solidFill>
                  <a:srgbClr val="FF0000"/>
                </a:solidFill>
              </a:rPr>
              <a:t>approach</a:t>
            </a:r>
            <a:r>
              <a:rPr lang="cs-CZ" dirty="0" smtClean="0">
                <a:solidFill>
                  <a:srgbClr val="FF0000"/>
                </a:solidFill>
              </a:rPr>
              <a:t> to </a:t>
            </a:r>
            <a:r>
              <a:rPr lang="cs-CZ" dirty="0" err="1" smtClean="0">
                <a:solidFill>
                  <a:srgbClr val="FF0000"/>
                </a:solidFill>
              </a:rPr>
              <a:t>security</a:t>
            </a:r>
            <a:endParaRPr lang="en-US" dirty="0">
              <a:solidFill>
                <a:srgbClr val="FF0000"/>
              </a:solidFill>
            </a:endParaRPr>
          </a:p>
        </p:txBody>
      </p:sp>
      <p:sp>
        <p:nvSpPr>
          <p:cNvPr id="3" name="Zástupný symbol pro obsah 2"/>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6788571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836712"/>
          </a:xfrm>
        </p:spPr>
        <p:txBody>
          <a:bodyPr/>
          <a:lstStyle/>
          <a:p>
            <a:r>
              <a:rPr lang="cs-CZ" dirty="0" smtClean="0">
                <a:solidFill>
                  <a:srgbClr val="FF0000"/>
                </a:solidFill>
              </a:rPr>
              <a:t>India ´s </a:t>
            </a:r>
            <a:r>
              <a:rPr lang="cs-CZ" dirty="0" err="1" smtClean="0">
                <a:solidFill>
                  <a:srgbClr val="FF0000"/>
                </a:solidFill>
              </a:rPr>
              <a:t>approach</a:t>
            </a:r>
            <a:r>
              <a:rPr lang="cs-CZ" dirty="0" smtClean="0">
                <a:solidFill>
                  <a:srgbClr val="FF0000"/>
                </a:solidFill>
              </a:rPr>
              <a:t> to </a:t>
            </a:r>
            <a:r>
              <a:rPr lang="cs-CZ" dirty="0" err="1" smtClean="0">
                <a:solidFill>
                  <a:srgbClr val="FF0000"/>
                </a:solidFill>
              </a:rPr>
              <a:t>security</a:t>
            </a:r>
            <a:endParaRPr lang="en-US" dirty="0">
              <a:solidFill>
                <a:srgbClr val="FF0000"/>
              </a:solidFill>
            </a:endParaRPr>
          </a:p>
        </p:txBody>
      </p:sp>
      <p:sp>
        <p:nvSpPr>
          <p:cNvPr id="3" name="Zástupný symbol pro obsah 2"/>
          <p:cNvSpPr>
            <a:spLocks noGrp="1"/>
          </p:cNvSpPr>
          <p:nvPr>
            <p:ph idx="1"/>
          </p:nvPr>
        </p:nvSpPr>
        <p:spPr>
          <a:xfrm>
            <a:off x="0" y="980728"/>
            <a:ext cx="9119062" cy="6408712"/>
          </a:xfrm>
        </p:spPr>
        <p:txBody>
          <a:bodyPr/>
          <a:lstStyle/>
          <a:p>
            <a:r>
              <a:rPr lang="en-US" dirty="0" smtClean="0">
                <a:solidFill>
                  <a:schemeClr val="bg1"/>
                </a:solidFill>
              </a:rPr>
              <a:t>‘strategic </a:t>
            </a:r>
            <a:r>
              <a:rPr lang="en-US" dirty="0">
                <a:solidFill>
                  <a:schemeClr val="bg1"/>
                </a:solidFill>
              </a:rPr>
              <a:t>partnerships’ with the US, Russia, China, Japan and the EU, </a:t>
            </a:r>
            <a:endParaRPr lang="cs-CZ" dirty="0" smtClean="0">
              <a:solidFill>
                <a:schemeClr val="bg1"/>
              </a:solidFill>
            </a:endParaRPr>
          </a:p>
          <a:p>
            <a:r>
              <a:rPr lang="en-US" dirty="0" smtClean="0">
                <a:solidFill>
                  <a:srgbClr val="FFC000"/>
                </a:solidFill>
              </a:rPr>
              <a:t>‘</a:t>
            </a:r>
            <a:r>
              <a:rPr lang="en-US" dirty="0">
                <a:solidFill>
                  <a:srgbClr val="FFC000"/>
                </a:solidFill>
              </a:rPr>
              <a:t>Look East’ </a:t>
            </a:r>
            <a:r>
              <a:rPr lang="en-US" dirty="0" smtClean="0">
                <a:solidFill>
                  <a:srgbClr val="FFC000"/>
                </a:solidFill>
              </a:rPr>
              <a:t>policy</a:t>
            </a:r>
            <a:endParaRPr lang="cs-CZ" dirty="0" smtClean="0">
              <a:solidFill>
                <a:srgbClr val="FFC000"/>
              </a:solidFill>
            </a:endParaRPr>
          </a:p>
          <a:p>
            <a:r>
              <a:rPr lang="en-US" dirty="0" smtClean="0">
                <a:solidFill>
                  <a:schemeClr val="bg1"/>
                </a:solidFill>
              </a:rPr>
              <a:t>and </a:t>
            </a:r>
            <a:r>
              <a:rPr lang="en-US" dirty="0">
                <a:solidFill>
                  <a:schemeClr val="bg1"/>
                </a:solidFill>
              </a:rPr>
              <a:t>engage with the world as ‘a responsible power</a:t>
            </a:r>
            <a:r>
              <a:rPr lang="en-US" dirty="0" smtClean="0">
                <a:solidFill>
                  <a:schemeClr val="bg1"/>
                </a:solidFill>
              </a:rPr>
              <a:t>’</a:t>
            </a:r>
            <a:endParaRPr lang="cs-CZ" dirty="0" smtClean="0">
              <a:solidFill>
                <a:schemeClr val="bg1"/>
              </a:solidFill>
            </a:endParaRPr>
          </a:p>
          <a:p>
            <a:r>
              <a:rPr lang="cs-CZ" dirty="0" err="1" smtClean="0">
                <a:solidFill>
                  <a:schemeClr val="bg1"/>
                </a:solidFill>
              </a:rPr>
              <a:t>Modernisation</a:t>
            </a:r>
            <a:r>
              <a:rPr lang="cs-CZ" dirty="0" smtClean="0">
                <a:solidFill>
                  <a:schemeClr val="bg1"/>
                </a:solidFill>
              </a:rPr>
              <a:t> </a:t>
            </a:r>
            <a:r>
              <a:rPr lang="cs-CZ" dirty="0" err="1" smtClean="0">
                <a:solidFill>
                  <a:schemeClr val="bg1"/>
                </a:solidFill>
              </a:rPr>
              <a:t>of</a:t>
            </a:r>
            <a:r>
              <a:rPr lang="cs-CZ" dirty="0" smtClean="0">
                <a:solidFill>
                  <a:schemeClr val="bg1"/>
                </a:solidFill>
              </a:rPr>
              <a:t> </a:t>
            </a:r>
            <a:r>
              <a:rPr lang="cs-CZ" dirty="0" err="1" smtClean="0">
                <a:solidFill>
                  <a:schemeClr val="bg1"/>
                </a:solidFill>
              </a:rPr>
              <a:t>armament</a:t>
            </a:r>
            <a:r>
              <a:rPr lang="cs-CZ" dirty="0" smtClean="0">
                <a:solidFill>
                  <a:schemeClr val="bg1"/>
                </a:solidFill>
              </a:rPr>
              <a:t>, </a:t>
            </a:r>
            <a:r>
              <a:rPr lang="cs-CZ" dirty="0" err="1" smtClean="0">
                <a:solidFill>
                  <a:schemeClr val="bg1"/>
                </a:solidFill>
              </a:rPr>
              <a:t>poverty</a:t>
            </a:r>
            <a:r>
              <a:rPr lang="cs-CZ" dirty="0" smtClean="0">
                <a:solidFill>
                  <a:schemeClr val="bg1"/>
                </a:solidFill>
              </a:rPr>
              <a:t> </a:t>
            </a:r>
            <a:r>
              <a:rPr lang="cs-CZ" dirty="0" err="1" smtClean="0">
                <a:solidFill>
                  <a:schemeClr val="bg1"/>
                </a:solidFill>
              </a:rPr>
              <a:t>reduction</a:t>
            </a:r>
            <a:endParaRPr lang="cs-CZ" dirty="0" smtClean="0">
              <a:solidFill>
                <a:schemeClr val="bg1"/>
              </a:solidFill>
            </a:endParaRPr>
          </a:p>
          <a:p>
            <a:r>
              <a:rPr lang="cs-CZ" dirty="0" err="1" smtClean="0">
                <a:solidFill>
                  <a:schemeClr val="bg1"/>
                </a:solidFill>
              </a:rPr>
              <a:t>Security</a:t>
            </a:r>
            <a:r>
              <a:rPr lang="cs-CZ" dirty="0" smtClean="0">
                <a:solidFill>
                  <a:schemeClr val="bg1"/>
                </a:solidFill>
              </a:rPr>
              <a:t> agenda:</a:t>
            </a:r>
            <a:r>
              <a:rPr lang="cs-CZ" dirty="0" smtClean="0">
                <a:solidFill>
                  <a:srgbClr val="FFC000"/>
                </a:solidFill>
              </a:rPr>
              <a:t>1.Pakistan,2.China,3.poor </a:t>
            </a:r>
            <a:r>
              <a:rPr lang="cs-CZ" dirty="0" err="1" smtClean="0">
                <a:solidFill>
                  <a:srgbClr val="FFC000"/>
                </a:solidFill>
              </a:rPr>
              <a:t>training</a:t>
            </a:r>
            <a:r>
              <a:rPr lang="cs-CZ" dirty="0" smtClean="0">
                <a:solidFill>
                  <a:srgbClr val="FFC000"/>
                </a:solidFill>
              </a:rPr>
              <a:t> and </a:t>
            </a:r>
            <a:r>
              <a:rPr lang="cs-CZ" dirty="0" err="1" smtClean="0">
                <a:solidFill>
                  <a:srgbClr val="FFC000"/>
                </a:solidFill>
              </a:rPr>
              <a:t>equipment</a:t>
            </a:r>
            <a:endParaRPr lang="cs-CZ" dirty="0" smtClean="0">
              <a:solidFill>
                <a:srgbClr val="FFC000"/>
              </a:solidFill>
            </a:endParaRPr>
          </a:p>
        </p:txBody>
      </p:sp>
    </p:spTree>
    <p:extLst>
      <p:ext uri="{BB962C8B-B14F-4D97-AF65-F5344CB8AC3E}">
        <p14:creationId xmlns:p14="http://schemas.microsoft.com/office/powerpoint/2010/main" val="37729933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solidFill>
                  <a:srgbClr val="FF0000"/>
                </a:solidFill>
              </a:rPr>
              <a:t>China</a:t>
            </a:r>
            <a:r>
              <a:rPr lang="cs-CZ" dirty="0" smtClean="0">
                <a:solidFill>
                  <a:srgbClr val="FF0000"/>
                </a:solidFill>
              </a:rPr>
              <a:t> – </a:t>
            </a:r>
            <a:r>
              <a:rPr lang="cs-CZ" dirty="0" err="1" smtClean="0">
                <a:solidFill>
                  <a:srgbClr val="FF0000"/>
                </a:solidFill>
              </a:rPr>
              <a:t>approach</a:t>
            </a:r>
            <a:r>
              <a:rPr lang="cs-CZ" dirty="0" smtClean="0">
                <a:solidFill>
                  <a:srgbClr val="FF0000"/>
                </a:solidFill>
              </a:rPr>
              <a:t> to </a:t>
            </a:r>
            <a:r>
              <a:rPr lang="cs-CZ" dirty="0" err="1" smtClean="0">
                <a:solidFill>
                  <a:srgbClr val="FF0000"/>
                </a:solidFill>
              </a:rPr>
              <a:t>security</a:t>
            </a:r>
            <a:endParaRPr lang="en-US" dirty="0">
              <a:solidFill>
                <a:srgbClr val="FF0000"/>
              </a:solidFill>
            </a:endParaRPr>
          </a:p>
        </p:txBody>
      </p:sp>
      <p:sp>
        <p:nvSpPr>
          <p:cNvPr id="3" name="Zástupný symbol pro obsah 2"/>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6043363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solidFill>
                  <a:srgbClr val="FF0000"/>
                </a:solidFill>
              </a:rPr>
              <a:t>China´s</a:t>
            </a:r>
            <a:r>
              <a:rPr lang="cs-CZ" dirty="0" smtClean="0">
                <a:solidFill>
                  <a:srgbClr val="FF0000"/>
                </a:solidFill>
              </a:rPr>
              <a:t> </a:t>
            </a:r>
            <a:r>
              <a:rPr lang="cs-CZ" dirty="0" err="1" smtClean="0">
                <a:solidFill>
                  <a:srgbClr val="FF0000"/>
                </a:solidFill>
              </a:rPr>
              <a:t>approach</a:t>
            </a:r>
            <a:r>
              <a:rPr lang="cs-CZ" dirty="0" smtClean="0">
                <a:solidFill>
                  <a:srgbClr val="FF0000"/>
                </a:solidFill>
              </a:rPr>
              <a:t> to </a:t>
            </a:r>
            <a:r>
              <a:rPr lang="cs-CZ" dirty="0" err="1" smtClean="0">
                <a:solidFill>
                  <a:srgbClr val="FF0000"/>
                </a:solidFill>
              </a:rPr>
              <a:t>security</a:t>
            </a:r>
            <a:endParaRPr lang="en-US" dirty="0">
              <a:solidFill>
                <a:srgbClr val="FF0000"/>
              </a:solidFill>
            </a:endParaRPr>
          </a:p>
        </p:txBody>
      </p:sp>
      <p:sp>
        <p:nvSpPr>
          <p:cNvPr id="3" name="Zástupný symbol pro obsah 2"/>
          <p:cNvSpPr>
            <a:spLocks noGrp="1"/>
          </p:cNvSpPr>
          <p:nvPr>
            <p:ph idx="1"/>
          </p:nvPr>
        </p:nvSpPr>
        <p:spPr/>
        <p:txBody>
          <a:bodyPr/>
          <a:lstStyle/>
          <a:p>
            <a:r>
              <a:rPr lang="cs-CZ" dirty="0" err="1" smtClean="0">
                <a:solidFill>
                  <a:srgbClr val="FFC000"/>
                </a:solidFill>
              </a:rPr>
              <a:t>Multilateralism</a:t>
            </a:r>
            <a:r>
              <a:rPr lang="cs-CZ" dirty="0" smtClean="0">
                <a:solidFill>
                  <a:srgbClr val="FFC000"/>
                </a:solidFill>
              </a:rPr>
              <a:t> and UNSC</a:t>
            </a:r>
          </a:p>
          <a:p>
            <a:r>
              <a:rPr lang="cs-CZ" dirty="0" err="1" smtClean="0">
                <a:solidFill>
                  <a:srgbClr val="FFC000"/>
                </a:solidFill>
              </a:rPr>
              <a:t>regional</a:t>
            </a:r>
            <a:r>
              <a:rPr lang="cs-CZ" dirty="0" smtClean="0">
                <a:solidFill>
                  <a:srgbClr val="FFC000"/>
                </a:solidFill>
              </a:rPr>
              <a:t> </a:t>
            </a:r>
            <a:r>
              <a:rPr lang="cs-CZ" dirty="0" err="1" smtClean="0">
                <a:solidFill>
                  <a:srgbClr val="FFC000"/>
                </a:solidFill>
              </a:rPr>
              <a:t>security</a:t>
            </a:r>
            <a:r>
              <a:rPr lang="cs-CZ" dirty="0" smtClean="0">
                <a:solidFill>
                  <a:srgbClr val="FFC000"/>
                </a:solidFill>
              </a:rPr>
              <a:t> </a:t>
            </a:r>
            <a:r>
              <a:rPr lang="cs-CZ" dirty="0" err="1" smtClean="0">
                <a:solidFill>
                  <a:srgbClr val="FFC000"/>
                </a:solidFill>
              </a:rPr>
              <a:t>dialogue</a:t>
            </a:r>
            <a:endParaRPr lang="cs-CZ" dirty="0" smtClean="0">
              <a:solidFill>
                <a:srgbClr val="FFC000"/>
              </a:solidFill>
            </a:endParaRPr>
          </a:p>
          <a:p>
            <a:r>
              <a:rPr lang="cs-CZ" dirty="0" err="1" smtClean="0">
                <a:solidFill>
                  <a:schemeClr val="bg1"/>
                </a:solidFill>
              </a:rPr>
              <a:t>Concern</a:t>
            </a:r>
            <a:r>
              <a:rPr lang="cs-CZ" dirty="0" smtClean="0">
                <a:solidFill>
                  <a:schemeClr val="bg1"/>
                </a:solidFill>
              </a:rPr>
              <a:t> – </a:t>
            </a:r>
            <a:r>
              <a:rPr lang="cs-CZ" dirty="0" err="1" smtClean="0">
                <a:solidFill>
                  <a:schemeClr val="bg1"/>
                </a:solidFill>
              </a:rPr>
              <a:t>nuclear</a:t>
            </a:r>
            <a:r>
              <a:rPr lang="cs-CZ" dirty="0" smtClean="0">
                <a:solidFill>
                  <a:schemeClr val="bg1"/>
                </a:solidFill>
              </a:rPr>
              <a:t> </a:t>
            </a:r>
            <a:r>
              <a:rPr lang="cs-CZ" dirty="0" err="1" smtClean="0">
                <a:solidFill>
                  <a:schemeClr val="bg1"/>
                </a:solidFill>
              </a:rPr>
              <a:t>programme</a:t>
            </a:r>
            <a:r>
              <a:rPr lang="cs-CZ" dirty="0" smtClean="0">
                <a:solidFill>
                  <a:schemeClr val="bg1"/>
                </a:solidFill>
              </a:rPr>
              <a:t> in </a:t>
            </a:r>
            <a:r>
              <a:rPr lang="cs-CZ" dirty="0" err="1" smtClean="0">
                <a:solidFill>
                  <a:schemeClr val="bg1"/>
                </a:solidFill>
              </a:rPr>
              <a:t>the</a:t>
            </a:r>
            <a:r>
              <a:rPr lang="cs-CZ" dirty="0" smtClean="0">
                <a:solidFill>
                  <a:schemeClr val="bg1"/>
                </a:solidFill>
              </a:rPr>
              <a:t> </a:t>
            </a:r>
            <a:r>
              <a:rPr lang="cs-CZ" dirty="0" err="1" smtClean="0">
                <a:solidFill>
                  <a:schemeClr val="bg1"/>
                </a:solidFill>
              </a:rPr>
              <a:t>regional</a:t>
            </a:r>
            <a:r>
              <a:rPr lang="cs-CZ" dirty="0" smtClean="0">
                <a:solidFill>
                  <a:schemeClr val="bg1"/>
                </a:solidFill>
              </a:rPr>
              <a:t> </a:t>
            </a:r>
            <a:r>
              <a:rPr lang="cs-CZ" dirty="0" err="1" smtClean="0">
                <a:solidFill>
                  <a:schemeClr val="bg1"/>
                </a:solidFill>
              </a:rPr>
              <a:t>countries</a:t>
            </a:r>
            <a:r>
              <a:rPr lang="cs-CZ" dirty="0" smtClean="0">
                <a:solidFill>
                  <a:schemeClr val="bg1"/>
                </a:solidFill>
              </a:rPr>
              <a:t>, </a:t>
            </a:r>
            <a:r>
              <a:rPr lang="cs-CZ" dirty="0" err="1" smtClean="0">
                <a:solidFill>
                  <a:schemeClr val="bg1"/>
                </a:solidFill>
              </a:rPr>
              <a:t>north</a:t>
            </a:r>
            <a:r>
              <a:rPr lang="cs-CZ" dirty="0" smtClean="0">
                <a:solidFill>
                  <a:schemeClr val="bg1"/>
                </a:solidFill>
              </a:rPr>
              <a:t> </a:t>
            </a:r>
            <a:r>
              <a:rPr lang="cs-CZ" dirty="0" err="1" smtClean="0">
                <a:solidFill>
                  <a:schemeClr val="bg1"/>
                </a:solidFill>
              </a:rPr>
              <a:t>korea</a:t>
            </a:r>
            <a:endParaRPr lang="cs-CZ" dirty="0" smtClean="0">
              <a:solidFill>
                <a:schemeClr val="bg1"/>
              </a:solidFill>
            </a:endParaRPr>
          </a:p>
          <a:p>
            <a:r>
              <a:rPr lang="cs-CZ" dirty="0" err="1" smtClean="0">
                <a:solidFill>
                  <a:schemeClr val="bg1"/>
                </a:solidFill>
              </a:rPr>
              <a:t>Cyber</a:t>
            </a:r>
            <a:r>
              <a:rPr lang="cs-CZ" dirty="0" smtClean="0">
                <a:solidFill>
                  <a:schemeClr val="bg1"/>
                </a:solidFill>
              </a:rPr>
              <a:t> </a:t>
            </a:r>
            <a:r>
              <a:rPr lang="cs-CZ" dirty="0" err="1" smtClean="0">
                <a:solidFill>
                  <a:schemeClr val="bg1"/>
                </a:solidFill>
              </a:rPr>
              <a:t>security</a:t>
            </a:r>
            <a:r>
              <a:rPr lang="cs-CZ" dirty="0" smtClean="0">
                <a:solidFill>
                  <a:schemeClr val="bg1"/>
                </a:solidFill>
              </a:rPr>
              <a:t> </a:t>
            </a:r>
            <a:endParaRPr lang="en-US" dirty="0">
              <a:solidFill>
                <a:schemeClr val="bg1"/>
              </a:solidFill>
            </a:endParaRPr>
          </a:p>
        </p:txBody>
      </p:sp>
    </p:spTree>
    <p:extLst>
      <p:ext uri="{BB962C8B-B14F-4D97-AF65-F5344CB8AC3E}">
        <p14:creationId xmlns:p14="http://schemas.microsoft.com/office/powerpoint/2010/main" val="3867051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solidFill>
                  <a:srgbClr val="FF0000"/>
                </a:solidFill>
              </a:rPr>
              <a:t>South</a:t>
            </a:r>
            <a:r>
              <a:rPr lang="cs-CZ" dirty="0" smtClean="0">
                <a:solidFill>
                  <a:srgbClr val="FF0000"/>
                </a:solidFill>
              </a:rPr>
              <a:t> </a:t>
            </a:r>
            <a:r>
              <a:rPr lang="cs-CZ" dirty="0" err="1" smtClean="0">
                <a:solidFill>
                  <a:srgbClr val="FF0000"/>
                </a:solidFill>
              </a:rPr>
              <a:t>Africa</a:t>
            </a:r>
            <a:r>
              <a:rPr lang="cs-CZ" dirty="0" smtClean="0">
                <a:solidFill>
                  <a:srgbClr val="FF0000"/>
                </a:solidFill>
              </a:rPr>
              <a:t> – </a:t>
            </a:r>
            <a:r>
              <a:rPr lang="cs-CZ" dirty="0" err="1" smtClean="0">
                <a:solidFill>
                  <a:srgbClr val="FF0000"/>
                </a:solidFill>
              </a:rPr>
              <a:t>approach</a:t>
            </a:r>
            <a:r>
              <a:rPr lang="cs-CZ" dirty="0" smtClean="0">
                <a:solidFill>
                  <a:srgbClr val="FF0000"/>
                </a:solidFill>
              </a:rPr>
              <a:t> to </a:t>
            </a:r>
            <a:r>
              <a:rPr lang="cs-CZ" dirty="0" err="1" smtClean="0">
                <a:solidFill>
                  <a:srgbClr val="FF0000"/>
                </a:solidFill>
              </a:rPr>
              <a:t>security</a:t>
            </a:r>
            <a:endParaRPr lang="en-US" dirty="0">
              <a:solidFill>
                <a:srgbClr val="FF0000"/>
              </a:solidFill>
            </a:endParaRPr>
          </a:p>
        </p:txBody>
      </p:sp>
      <p:sp>
        <p:nvSpPr>
          <p:cNvPr id="3" name="Zástupný symbol pro obsah 2"/>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7998752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5680"/>
            <a:ext cx="9144000" cy="1143000"/>
          </a:xfrm>
        </p:spPr>
        <p:txBody>
          <a:bodyPr/>
          <a:lstStyle/>
          <a:p>
            <a:r>
              <a:rPr lang="cs-CZ" dirty="0" err="1" smtClean="0">
                <a:solidFill>
                  <a:srgbClr val="FF0000"/>
                </a:solidFill>
              </a:rPr>
              <a:t>South</a:t>
            </a:r>
            <a:r>
              <a:rPr lang="cs-CZ" dirty="0" smtClean="0">
                <a:solidFill>
                  <a:srgbClr val="FF0000"/>
                </a:solidFill>
              </a:rPr>
              <a:t> </a:t>
            </a:r>
            <a:r>
              <a:rPr lang="cs-CZ" dirty="0" err="1" smtClean="0">
                <a:solidFill>
                  <a:srgbClr val="FF0000"/>
                </a:solidFill>
              </a:rPr>
              <a:t>Africas</a:t>
            </a:r>
            <a:r>
              <a:rPr lang="cs-CZ" dirty="0" smtClean="0">
                <a:solidFill>
                  <a:srgbClr val="FF0000"/>
                </a:solidFill>
              </a:rPr>
              <a:t> ´s </a:t>
            </a:r>
            <a:r>
              <a:rPr lang="cs-CZ" dirty="0" err="1" smtClean="0">
                <a:solidFill>
                  <a:srgbClr val="FF0000"/>
                </a:solidFill>
              </a:rPr>
              <a:t>approach</a:t>
            </a:r>
            <a:r>
              <a:rPr lang="cs-CZ" dirty="0" smtClean="0">
                <a:solidFill>
                  <a:srgbClr val="FF0000"/>
                </a:solidFill>
              </a:rPr>
              <a:t> to </a:t>
            </a:r>
            <a:r>
              <a:rPr lang="cs-CZ" dirty="0" err="1" smtClean="0">
                <a:solidFill>
                  <a:srgbClr val="FF0000"/>
                </a:solidFill>
              </a:rPr>
              <a:t>security</a:t>
            </a:r>
            <a:endParaRPr lang="en-US" dirty="0">
              <a:solidFill>
                <a:srgbClr val="FF0000"/>
              </a:solidFill>
            </a:endParaRPr>
          </a:p>
        </p:txBody>
      </p:sp>
      <p:sp>
        <p:nvSpPr>
          <p:cNvPr id="3" name="Zástupný symbol pro obsah 2"/>
          <p:cNvSpPr>
            <a:spLocks noGrp="1"/>
          </p:cNvSpPr>
          <p:nvPr>
            <p:ph idx="1"/>
          </p:nvPr>
        </p:nvSpPr>
        <p:spPr>
          <a:xfrm>
            <a:off x="107504" y="980728"/>
            <a:ext cx="9036496" cy="5877272"/>
          </a:xfrm>
        </p:spPr>
        <p:txBody>
          <a:bodyPr/>
          <a:lstStyle/>
          <a:p>
            <a:r>
              <a:rPr lang="cs-CZ" dirty="0" err="1" smtClean="0">
                <a:solidFill>
                  <a:schemeClr val="bg1"/>
                </a:solidFill>
              </a:rPr>
              <a:t>Regional</a:t>
            </a:r>
            <a:r>
              <a:rPr lang="cs-CZ" dirty="0" smtClean="0">
                <a:solidFill>
                  <a:schemeClr val="bg1"/>
                </a:solidFill>
              </a:rPr>
              <a:t> </a:t>
            </a:r>
            <a:r>
              <a:rPr lang="cs-CZ" dirty="0" err="1" smtClean="0">
                <a:solidFill>
                  <a:schemeClr val="bg1"/>
                </a:solidFill>
              </a:rPr>
              <a:t>power</a:t>
            </a:r>
            <a:r>
              <a:rPr lang="cs-CZ" dirty="0" smtClean="0">
                <a:solidFill>
                  <a:schemeClr val="bg1"/>
                </a:solidFill>
              </a:rPr>
              <a:t>, rule maker</a:t>
            </a:r>
          </a:p>
          <a:p>
            <a:r>
              <a:rPr lang="en-US" dirty="0" smtClean="0">
                <a:solidFill>
                  <a:srgbClr val="FFC000"/>
                </a:solidFill>
              </a:rPr>
              <a:t>Threats</a:t>
            </a:r>
            <a:r>
              <a:rPr lang="cs-CZ" dirty="0" smtClean="0">
                <a:solidFill>
                  <a:srgbClr val="FFC000"/>
                </a:solidFill>
              </a:rPr>
              <a:t>: </a:t>
            </a:r>
            <a:r>
              <a:rPr lang="en-US" dirty="0" smtClean="0">
                <a:solidFill>
                  <a:schemeClr val="bg1"/>
                </a:solidFill>
              </a:rPr>
              <a:t>poverty</a:t>
            </a:r>
            <a:r>
              <a:rPr lang="en-US" dirty="0">
                <a:solidFill>
                  <a:schemeClr val="bg1"/>
                </a:solidFill>
              </a:rPr>
              <a:t>, unemployment, the HIV/Aids pandemic, poor education, the lack of housing, the absence of adequate social services, and the high level of crime and </a:t>
            </a:r>
            <a:r>
              <a:rPr lang="en-US" dirty="0" smtClean="0">
                <a:solidFill>
                  <a:schemeClr val="bg1"/>
                </a:solidFill>
              </a:rPr>
              <a:t>violence</a:t>
            </a:r>
            <a:r>
              <a:rPr lang="cs-CZ" dirty="0" smtClean="0">
                <a:solidFill>
                  <a:schemeClr val="bg1"/>
                </a:solidFill>
              </a:rPr>
              <a:t>,</a:t>
            </a:r>
          </a:p>
          <a:p>
            <a:r>
              <a:rPr lang="cs-CZ" dirty="0" smtClean="0">
                <a:solidFill>
                  <a:schemeClr val="bg1"/>
                </a:solidFill>
              </a:rPr>
              <a:t> </a:t>
            </a:r>
            <a:r>
              <a:rPr lang="en-US" dirty="0" smtClean="0">
                <a:solidFill>
                  <a:schemeClr val="bg1"/>
                </a:solidFill>
              </a:rPr>
              <a:t>the </a:t>
            </a:r>
            <a:r>
              <a:rPr lang="en-US" dirty="0">
                <a:solidFill>
                  <a:schemeClr val="bg1"/>
                </a:solidFill>
              </a:rPr>
              <a:t>‘</a:t>
            </a:r>
            <a:r>
              <a:rPr lang="en-US" dirty="0" err="1">
                <a:solidFill>
                  <a:schemeClr val="bg1"/>
                </a:solidFill>
              </a:rPr>
              <a:t>defence</a:t>
            </a:r>
            <a:r>
              <a:rPr lang="en-US" dirty="0">
                <a:solidFill>
                  <a:schemeClr val="bg1"/>
                </a:solidFill>
              </a:rPr>
              <a:t> of the sovereignty, territorial integrity </a:t>
            </a:r>
            <a:r>
              <a:rPr lang="en-US" dirty="0" smtClean="0">
                <a:solidFill>
                  <a:schemeClr val="bg1"/>
                </a:solidFill>
              </a:rPr>
              <a:t>and </a:t>
            </a:r>
            <a:r>
              <a:rPr lang="en-US" dirty="0">
                <a:solidFill>
                  <a:schemeClr val="bg1"/>
                </a:solidFill>
              </a:rPr>
              <a:t>the promotion of regional security in Southern Africa</a:t>
            </a:r>
            <a:r>
              <a:rPr lang="en-US" dirty="0" smtClean="0">
                <a:solidFill>
                  <a:schemeClr val="bg1"/>
                </a:solidFill>
              </a:rPr>
              <a:t>’</a:t>
            </a:r>
            <a:endParaRPr lang="cs-CZ" dirty="0" smtClean="0">
              <a:solidFill>
                <a:schemeClr val="bg1"/>
              </a:solidFill>
            </a:endParaRPr>
          </a:p>
          <a:p>
            <a:r>
              <a:rPr lang="en-US" dirty="0" smtClean="0">
                <a:solidFill>
                  <a:srgbClr val="FFC000"/>
                </a:solidFill>
              </a:rPr>
              <a:t>external </a:t>
            </a:r>
            <a:r>
              <a:rPr lang="en-US" dirty="0">
                <a:solidFill>
                  <a:srgbClr val="FFC000"/>
                </a:solidFill>
              </a:rPr>
              <a:t>threats are largely </a:t>
            </a:r>
            <a:r>
              <a:rPr lang="en-US" dirty="0" smtClean="0">
                <a:solidFill>
                  <a:srgbClr val="FFC000"/>
                </a:solidFill>
              </a:rPr>
              <a:t>non-conventional </a:t>
            </a:r>
            <a:r>
              <a:rPr lang="en-US" dirty="0">
                <a:solidFill>
                  <a:schemeClr val="bg1"/>
                </a:solidFill>
              </a:rPr>
              <a:t>They are transnational in nature or the indirect result of political instability in the region.</a:t>
            </a:r>
          </a:p>
        </p:txBody>
      </p:sp>
    </p:spTree>
    <p:extLst>
      <p:ext uri="{BB962C8B-B14F-4D97-AF65-F5344CB8AC3E}">
        <p14:creationId xmlns:p14="http://schemas.microsoft.com/office/powerpoint/2010/main" val="26789383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cs-CZ" altLang="en-US" smtClean="0">
                <a:solidFill>
                  <a:srgbClr val="FF0000"/>
                </a:solidFill>
              </a:rPr>
              <a:t>Seminar: Presentations </a:t>
            </a:r>
            <a:endParaRPr lang="en-GB" altLang="en-US" smtClean="0">
              <a:solidFill>
                <a:srgbClr val="FF0000"/>
              </a:solidFill>
            </a:endParaRPr>
          </a:p>
        </p:txBody>
      </p:sp>
      <p:sp>
        <p:nvSpPr>
          <p:cNvPr id="31747" name="Rectangle 3"/>
          <p:cNvSpPr>
            <a:spLocks noGrp="1" noChangeArrowheads="1"/>
          </p:cNvSpPr>
          <p:nvPr>
            <p:ph type="body" idx="1"/>
          </p:nvPr>
        </p:nvSpPr>
        <p:spPr/>
        <p:txBody>
          <a:bodyPr/>
          <a:lstStyle/>
          <a:p>
            <a:pPr>
              <a:lnSpc>
                <a:spcPct val="80000"/>
              </a:lnSpc>
            </a:pPr>
            <a:r>
              <a:rPr lang="cs-CZ" altLang="en-US" sz="3600" smtClean="0">
                <a:solidFill>
                  <a:schemeClr val="bg1"/>
                </a:solidFill>
              </a:rPr>
              <a:t>t</a:t>
            </a:r>
            <a:r>
              <a:rPr lang="en-GB" altLang="en-US" sz="3600" smtClean="0">
                <a:solidFill>
                  <a:schemeClr val="bg1"/>
                </a:solidFill>
              </a:rPr>
              <a:t>ime for one presentation is 10 - 15 minutes</a:t>
            </a:r>
            <a:endParaRPr lang="cs-CZ" altLang="en-US" sz="3600" smtClean="0">
              <a:solidFill>
                <a:schemeClr val="bg1"/>
              </a:solidFill>
            </a:endParaRPr>
          </a:p>
          <a:p>
            <a:pPr>
              <a:lnSpc>
                <a:spcPct val="80000"/>
              </a:lnSpc>
            </a:pPr>
            <a:r>
              <a:rPr lang="cs-CZ" altLang="en-US" sz="3600" smtClean="0">
                <a:solidFill>
                  <a:schemeClr val="bg1"/>
                </a:solidFill>
              </a:rPr>
              <a:t>t</a:t>
            </a:r>
            <a:r>
              <a:rPr lang="en-GB" altLang="en-US" sz="3600" smtClean="0">
                <a:solidFill>
                  <a:schemeClr val="bg1"/>
                </a:solidFill>
              </a:rPr>
              <a:t>he content</a:t>
            </a:r>
            <a:endParaRPr lang="cs-CZ" altLang="en-US" sz="3600" smtClean="0">
              <a:solidFill>
                <a:schemeClr val="bg1"/>
              </a:solidFill>
            </a:endParaRPr>
          </a:p>
          <a:p>
            <a:pPr>
              <a:lnSpc>
                <a:spcPct val="80000"/>
              </a:lnSpc>
            </a:pPr>
            <a:r>
              <a:rPr lang="en-GB" altLang="en-US" sz="3600" smtClean="0">
                <a:solidFill>
                  <a:schemeClr val="bg1"/>
                </a:solidFill>
              </a:rPr>
              <a:t>presentation skills</a:t>
            </a:r>
            <a:endParaRPr lang="cs-CZ" altLang="en-US" sz="3600" smtClean="0">
              <a:solidFill>
                <a:schemeClr val="bg1"/>
              </a:solidFill>
            </a:endParaRPr>
          </a:p>
          <a:p>
            <a:pPr>
              <a:lnSpc>
                <a:spcPct val="80000"/>
              </a:lnSpc>
            </a:pPr>
            <a:r>
              <a:rPr lang="cs-CZ" altLang="en-US" sz="3600" smtClean="0">
                <a:solidFill>
                  <a:schemeClr val="bg1"/>
                </a:solidFill>
              </a:rPr>
              <a:t>s</a:t>
            </a:r>
            <a:r>
              <a:rPr lang="en-GB" altLang="en-US" sz="3600" smtClean="0">
                <a:solidFill>
                  <a:schemeClr val="bg1"/>
                </a:solidFill>
              </a:rPr>
              <a:t>ources</a:t>
            </a:r>
            <a:r>
              <a:rPr lang="cs-CZ" altLang="en-US" sz="3600" smtClean="0">
                <a:solidFill>
                  <a:schemeClr val="bg1"/>
                </a:solidFill>
              </a:rPr>
              <a:t> and </a:t>
            </a:r>
          </a:p>
          <a:p>
            <a:pPr>
              <a:lnSpc>
                <a:spcPct val="80000"/>
              </a:lnSpc>
            </a:pPr>
            <a:r>
              <a:rPr lang="en-GB" altLang="en-US" sz="3600" smtClean="0">
                <a:solidFill>
                  <a:schemeClr val="bg1"/>
                </a:solidFill>
              </a:rPr>
              <a:t>ability to accelerate discussion are under assessment consideration.</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altLang="en-US" dirty="0" err="1">
                <a:solidFill>
                  <a:srgbClr val="FF0000"/>
                </a:solidFill>
              </a:rPr>
              <a:t>Seminar</a:t>
            </a:r>
            <a:r>
              <a:rPr lang="cs-CZ" altLang="en-US" dirty="0">
                <a:solidFill>
                  <a:srgbClr val="FF0000"/>
                </a:solidFill>
              </a:rPr>
              <a:t> – </a:t>
            </a:r>
            <a:r>
              <a:rPr lang="cs-CZ" altLang="en-US" dirty="0" err="1">
                <a:solidFill>
                  <a:srgbClr val="FF0000"/>
                </a:solidFill>
              </a:rPr>
              <a:t>sketch</a:t>
            </a:r>
            <a:r>
              <a:rPr lang="cs-CZ" altLang="en-US" dirty="0">
                <a:solidFill>
                  <a:srgbClr val="FF0000"/>
                </a:solidFill>
              </a:rPr>
              <a:t> </a:t>
            </a:r>
            <a:r>
              <a:rPr lang="cs-CZ" altLang="en-US" dirty="0" err="1">
                <a:solidFill>
                  <a:srgbClr val="FF0000"/>
                </a:solidFill>
              </a:rPr>
              <a:t>security</a:t>
            </a:r>
            <a:r>
              <a:rPr lang="cs-CZ" altLang="en-US" dirty="0">
                <a:solidFill>
                  <a:srgbClr val="FF0000"/>
                </a:solidFill>
              </a:rPr>
              <a:t> </a:t>
            </a:r>
            <a:r>
              <a:rPr lang="cs-CZ" altLang="en-US" dirty="0" err="1">
                <a:solidFill>
                  <a:srgbClr val="FF0000"/>
                </a:solidFill>
              </a:rPr>
              <a:t>analysis</a:t>
            </a:r>
            <a:r>
              <a:rPr lang="cs-CZ" altLang="en-US" dirty="0">
                <a:solidFill>
                  <a:srgbClr val="FF0000"/>
                </a:solidFill>
              </a:rPr>
              <a:t> </a:t>
            </a:r>
            <a:r>
              <a:rPr lang="cs-CZ" altLang="en-US" dirty="0" err="1">
                <a:solidFill>
                  <a:srgbClr val="FF0000"/>
                </a:solidFill>
              </a:rPr>
              <a:t>of</a:t>
            </a:r>
            <a:r>
              <a:rPr lang="cs-CZ" altLang="en-US" dirty="0">
                <a:solidFill>
                  <a:srgbClr val="FF0000"/>
                </a:solidFill>
              </a:rPr>
              <a:t> </a:t>
            </a:r>
            <a:r>
              <a:rPr lang="cs-CZ" altLang="en-US" dirty="0" err="1" smtClean="0">
                <a:solidFill>
                  <a:srgbClr val="FF0000"/>
                </a:solidFill>
              </a:rPr>
              <a:t>selected</a:t>
            </a:r>
            <a:r>
              <a:rPr lang="cs-CZ" altLang="en-US" dirty="0" smtClean="0">
                <a:solidFill>
                  <a:srgbClr val="FF0000"/>
                </a:solidFill>
              </a:rPr>
              <a:t> region</a:t>
            </a:r>
            <a:endParaRPr lang="en-US" dirty="0">
              <a:solidFill>
                <a:srgbClr val="FF0000"/>
              </a:solidFill>
            </a:endParaRPr>
          </a:p>
        </p:txBody>
      </p:sp>
      <p:sp>
        <p:nvSpPr>
          <p:cNvPr id="5" name="Zástupný symbol pro text 4"/>
          <p:cNvSpPr>
            <a:spLocks noGrp="1"/>
          </p:cNvSpPr>
          <p:nvPr>
            <p:ph type="body" idx="1"/>
          </p:nvPr>
        </p:nvSpPr>
        <p:spPr/>
        <p:txBody>
          <a:bodyPr/>
          <a:lstStyle/>
          <a:p>
            <a:endParaRPr lang="en-US"/>
          </a:p>
        </p:txBody>
      </p:sp>
      <p:sp>
        <p:nvSpPr>
          <p:cNvPr id="6" name="Zástupný symbol pro obsah 5"/>
          <p:cNvSpPr>
            <a:spLocks noGrp="1"/>
          </p:cNvSpPr>
          <p:nvPr>
            <p:ph sz="half" idx="2"/>
          </p:nvPr>
        </p:nvSpPr>
        <p:spPr/>
        <p:txBody>
          <a:bodyPr/>
          <a:lstStyle/>
          <a:p>
            <a:pPr eaLnBrk="1" hangingPunct="1"/>
            <a:r>
              <a:rPr lang="cs-CZ" altLang="en-US" dirty="0">
                <a:solidFill>
                  <a:schemeClr val="bg1"/>
                </a:solidFill>
              </a:rPr>
              <a:t>European Union</a:t>
            </a:r>
          </a:p>
          <a:p>
            <a:pPr eaLnBrk="1" hangingPunct="1"/>
            <a:r>
              <a:rPr lang="cs-CZ" altLang="en-US" dirty="0" err="1">
                <a:solidFill>
                  <a:schemeClr val="bg1"/>
                </a:solidFill>
              </a:rPr>
              <a:t>Visegrad</a:t>
            </a:r>
            <a:r>
              <a:rPr lang="cs-CZ" altLang="en-US" dirty="0">
                <a:solidFill>
                  <a:schemeClr val="bg1"/>
                </a:solidFill>
              </a:rPr>
              <a:t> </a:t>
            </a:r>
            <a:r>
              <a:rPr lang="cs-CZ" altLang="en-US" dirty="0" err="1">
                <a:solidFill>
                  <a:schemeClr val="bg1"/>
                </a:solidFill>
              </a:rPr>
              <a:t>countries</a:t>
            </a:r>
            <a:endParaRPr lang="cs-CZ" altLang="en-US" dirty="0">
              <a:solidFill>
                <a:schemeClr val="bg1"/>
              </a:solidFill>
            </a:endParaRPr>
          </a:p>
          <a:p>
            <a:pPr eaLnBrk="1" hangingPunct="1"/>
            <a:r>
              <a:rPr lang="cs-CZ" altLang="en-US" dirty="0">
                <a:solidFill>
                  <a:schemeClr val="bg1"/>
                </a:solidFill>
              </a:rPr>
              <a:t>USA</a:t>
            </a:r>
          </a:p>
          <a:p>
            <a:pPr eaLnBrk="1" hangingPunct="1"/>
            <a:r>
              <a:rPr lang="cs-CZ" altLang="en-US" dirty="0">
                <a:solidFill>
                  <a:schemeClr val="bg1"/>
                </a:solidFill>
              </a:rPr>
              <a:t>Central </a:t>
            </a:r>
            <a:r>
              <a:rPr lang="cs-CZ" altLang="en-US" dirty="0" err="1">
                <a:solidFill>
                  <a:schemeClr val="bg1"/>
                </a:solidFill>
              </a:rPr>
              <a:t>Asia</a:t>
            </a:r>
            <a:endParaRPr lang="cs-CZ" altLang="en-US" dirty="0">
              <a:solidFill>
                <a:schemeClr val="bg1"/>
              </a:solidFill>
            </a:endParaRPr>
          </a:p>
          <a:p>
            <a:pPr eaLnBrk="1" hangingPunct="1"/>
            <a:r>
              <a:rPr lang="cs-CZ" altLang="en-US" dirty="0" err="1">
                <a:solidFill>
                  <a:schemeClr val="bg1"/>
                </a:solidFill>
              </a:rPr>
              <a:t>Andean</a:t>
            </a:r>
            <a:r>
              <a:rPr lang="cs-CZ" altLang="en-US" dirty="0">
                <a:solidFill>
                  <a:schemeClr val="bg1"/>
                </a:solidFill>
              </a:rPr>
              <a:t> region</a:t>
            </a:r>
          </a:p>
          <a:p>
            <a:pPr eaLnBrk="1" hangingPunct="1"/>
            <a:r>
              <a:rPr lang="cs-CZ" altLang="en-US" dirty="0" err="1">
                <a:solidFill>
                  <a:schemeClr val="bg1"/>
                </a:solidFill>
              </a:rPr>
              <a:t>South</a:t>
            </a:r>
            <a:r>
              <a:rPr lang="cs-CZ" altLang="en-US" dirty="0">
                <a:solidFill>
                  <a:schemeClr val="bg1"/>
                </a:solidFill>
              </a:rPr>
              <a:t>-East </a:t>
            </a:r>
            <a:r>
              <a:rPr lang="cs-CZ" altLang="en-US" dirty="0" err="1">
                <a:solidFill>
                  <a:schemeClr val="bg1"/>
                </a:solidFill>
              </a:rPr>
              <a:t>Asia</a:t>
            </a:r>
            <a:endParaRPr lang="cs-CZ" altLang="en-US" dirty="0">
              <a:solidFill>
                <a:schemeClr val="bg1"/>
              </a:solidFill>
            </a:endParaRPr>
          </a:p>
          <a:p>
            <a:pPr eaLnBrk="1" hangingPunct="1"/>
            <a:r>
              <a:rPr lang="cs-CZ" altLang="en-US" dirty="0" err="1">
                <a:solidFill>
                  <a:schemeClr val="bg1"/>
                </a:solidFill>
              </a:rPr>
              <a:t>Balkans</a:t>
            </a:r>
            <a:r>
              <a:rPr lang="cs-CZ" altLang="en-US" dirty="0">
                <a:solidFill>
                  <a:schemeClr val="bg1"/>
                </a:solidFill>
              </a:rPr>
              <a:t> </a:t>
            </a:r>
          </a:p>
          <a:p>
            <a:pPr eaLnBrk="1" hangingPunct="1"/>
            <a:r>
              <a:rPr lang="cs-CZ" altLang="en-US" dirty="0" err="1">
                <a:solidFill>
                  <a:schemeClr val="bg1"/>
                </a:solidFill>
              </a:rPr>
              <a:t>Caucasus</a:t>
            </a:r>
            <a:endParaRPr lang="cs-CZ" altLang="en-US" dirty="0">
              <a:solidFill>
                <a:schemeClr val="bg1"/>
              </a:solidFill>
            </a:endParaRPr>
          </a:p>
          <a:p>
            <a:pPr eaLnBrk="1" hangingPunct="1"/>
            <a:r>
              <a:rPr lang="cs-CZ" altLang="en-US" dirty="0" err="1">
                <a:solidFill>
                  <a:schemeClr val="bg1"/>
                </a:solidFill>
              </a:rPr>
              <a:t>Middle</a:t>
            </a:r>
            <a:r>
              <a:rPr lang="cs-CZ" altLang="en-US" dirty="0">
                <a:solidFill>
                  <a:schemeClr val="bg1"/>
                </a:solidFill>
              </a:rPr>
              <a:t> </a:t>
            </a:r>
            <a:r>
              <a:rPr lang="cs-CZ" altLang="en-US" dirty="0" smtClean="0">
                <a:solidFill>
                  <a:schemeClr val="bg1"/>
                </a:solidFill>
              </a:rPr>
              <a:t>East</a:t>
            </a:r>
          </a:p>
          <a:p>
            <a:pPr eaLnBrk="1" hangingPunct="1"/>
            <a:r>
              <a:rPr lang="cs-CZ" altLang="en-US" dirty="0" err="1" smtClean="0">
                <a:solidFill>
                  <a:schemeClr val="bg1"/>
                </a:solidFill>
              </a:rPr>
              <a:t>Korean</a:t>
            </a:r>
            <a:r>
              <a:rPr lang="cs-CZ" altLang="en-US" dirty="0" smtClean="0">
                <a:solidFill>
                  <a:schemeClr val="bg1"/>
                </a:solidFill>
              </a:rPr>
              <a:t> </a:t>
            </a:r>
            <a:r>
              <a:rPr lang="cs-CZ" altLang="en-US" dirty="0" err="1" smtClean="0">
                <a:solidFill>
                  <a:schemeClr val="bg1"/>
                </a:solidFill>
              </a:rPr>
              <a:t>peninsula</a:t>
            </a:r>
            <a:r>
              <a:rPr lang="cs-CZ" altLang="en-US" dirty="0" smtClean="0">
                <a:solidFill>
                  <a:schemeClr val="bg1"/>
                </a:solidFill>
              </a:rPr>
              <a:t> </a:t>
            </a:r>
            <a:endParaRPr lang="en-GB" altLang="en-US" dirty="0">
              <a:solidFill>
                <a:schemeClr val="bg1"/>
              </a:solidFill>
            </a:endParaRPr>
          </a:p>
          <a:p>
            <a:endParaRPr lang="en-US" dirty="0"/>
          </a:p>
        </p:txBody>
      </p:sp>
      <p:sp>
        <p:nvSpPr>
          <p:cNvPr id="7" name="Zástupný symbol pro text 6"/>
          <p:cNvSpPr>
            <a:spLocks noGrp="1"/>
          </p:cNvSpPr>
          <p:nvPr>
            <p:ph type="body" sz="quarter" idx="3"/>
          </p:nvPr>
        </p:nvSpPr>
        <p:spPr/>
        <p:txBody>
          <a:bodyPr/>
          <a:lstStyle/>
          <a:p>
            <a:endParaRPr lang="en-US" dirty="0"/>
          </a:p>
        </p:txBody>
      </p:sp>
      <p:sp>
        <p:nvSpPr>
          <p:cNvPr id="8" name="Zástupný symbol pro obsah 7"/>
          <p:cNvSpPr>
            <a:spLocks noGrp="1"/>
          </p:cNvSpPr>
          <p:nvPr>
            <p:ph sz="quarter" idx="4"/>
          </p:nvPr>
        </p:nvSpPr>
        <p:spPr>
          <a:xfrm>
            <a:off x="4645025" y="2174874"/>
            <a:ext cx="4498975" cy="4683125"/>
          </a:xfrm>
        </p:spPr>
        <p:txBody>
          <a:bodyPr/>
          <a:lstStyle/>
          <a:p>
            <a:pPr marL="0" lvl="0" indent="0" eaLnBrk="1" hangingPunct="1">
              <a:lnSpc>
                <a:spcPct val="85000"/>
              </a:lnSpc>
              <a:buNone/>
            </a:pPr>
            <a:r>
              <a:rPr lang="cs-CZ" altLang="en-US" dirty="0" err="1" smtClean="0">
                <a:solidFill>
                  <a:srgbClr val="FF9933"/>
                </a:solidFill>
              </a:rPr>
              <a:t>Actors</a:t>
            </a:r>
            <a:r>
              <a:rPr lang="cs-CZ" altLang="en-US" dirty="0" smtClean="0">
                <a:solidFill>
                  <a:srgbClr val="FF9933"/>
                </a:solidFill>
              </a:rPr>
              <a:t>, </a:t>
            </a:r>
            <a:r>
              <a:rPr lang="cs-CZ" altLang="en-US" dirty="0" err="1" smtClean="0">
                <a:solidFill>
                  <a:srgbClr val="FF9933"/>
                </a:solidFill>
              </a:rPr>
              <a:t>motivations</a:t>
            </a:r>
            <a:r>
              <a:rPr lang="cs-CZ" altLang="en-US" dirty="0" smtClean="0">
                <a:solidFill>
                  <a:srgbClr val="FF9933"/>
                </a:solidFill>
              </a:rPr>
              <a:t>, </a:t>
            </a:r>
            <a:r>
              <a:rPr lang="cs-CZ" altLang="en-US" dirty="0" err="1" smtClean="0">
                <a:solidFill>
                  <a:srgbClr val="FF9933"/>
                </a:solidFill>
              </a:rPr>
              <a:t>capabilities</a:t>
            </a:r>
            <a:r>
              <a:rPr lang="cs-CZ" altLang="en-US" dirty="0" smtClean="0">
                <a:solidFill>
                  <a:srgbClr val="FF9933"/>
                </a:solidFill>
              </a:rPr>
              <a:t>, </a:t>
            </a:r>
            <a:r>
              <a:rPr lang="cs-CZ" altLang="en-US" dirty="0" err="1" smtClean="0">
                <a:solidFill>
                  <a:srgbClr val="FF9933"/>
                </a:solidFill>
              </a:rPr>
              <a:t>threats</a:t>
            </a:r>
            <a:r>
              <a:rPr lang="cs-CZ" altLang="en-US" dirty="0" smtClean="0">
                <a:solidFill>
                  <a:srgbClr val="FF9933"/>
                </a:solidFill>
              </a:rPr>
              <a:t>, </a:t>
            </a:r>
            <a:r>
              <a:rPr lang="cs-CZ" altLang="en-US" dirty="0" err="1" smtClean="0">
                <a:solidFill>
                  <a:srgbClr val="FF9933"/>
                </a:solidFill>
              </a:rPr>
              <a:t>issues</a:t>
            </a:r>
            <a:r>
              <a:rPr lang="cs-CZ" altLang="en-US" dirty="0" smtClean="0">
                <a:solidFill>
                  <a:srgbClr val="FF9933"/>
                </a:solidFill>
              </a:rPr>
              <a:t> </a:t>
            </a:r>
            <a:r>
              <a:rPr lang="cs-CZ" altLang="en-US" dirty="0" err="1" smtClean="0">
                <a:solidFill>
                  <a:srgbClr val="FF9933"/>
                </a:solidFill>
              </a:rPr>
              <a:t>Military</a:t>
            </a:r>
            <a:r>
              <a:rPr lang="cs-CZ" altLang="en-US" dirty="0" smtClean="0">
                <a:solidFill>
                  <a:srgbClr val="FF9933"/>
                </a:solidFill>
              </a:rPr>
              <a:t>/</a:t>
            </a:r>
            <a:r>
              <a:rPr lang="cs-CZ" altLang="en-US" dirty="0" err="1" smtClean="0">
                <a:solidFill>
                  <a:srgbClr val="FF9933"/>
                </a:solidFill>
              </a:rPr>
              <a:t>political</a:t>
            </a:r>
            <a:r>
              <a:rPr lang="cs-CZ" altLang="en-US" dirty="0" smtClean="0">
                <a:solidFill>
                  <a:srgbClr val="FF9933"/>
                </a:solidFill>
              </a:rPr>
              <a:t>/</a:t>
            </a:r>
            <a:r>
              <a:rPr lang="cs-CZ" altLang="en-US" dirty="0" err="1" smtClean="0">
                <a:solidFill>
                  <a:srgbClr val="FF9933"/>
                </a:solidFill>
              </a:rPr>
              <a:t>societal</a:t>
            </a:r>
            <a:r>
              <a:rPr lang="cs-CZ" altLang="en-US" dirty="0" smtClean="0">
                <a:solidFill>
                  <a:srgbClr val="FF9933"/>
                </a:solidFill>
              </a:rPr>
              <a:t>/</a:t>
            </a:r>
            <a:r>
              <a:rPr lang="cs-CZ" altLang="en-US" dirty="0" err="1" smtClean="0">
                <a:solidFill>
                  <a:srgbClr val="FF9933"/>
                </a:solidFill>
              </a:rPr>
              <a:t>economical</a:t>
            </a:r>
            <a:r>
              <a:rPr lang="cs-CZ" altLang="en-US" dirty="0" smtClean="0">
                <a:solidFill>
                  <a:srgbClr val="FF9933"/>
                </a:solidFill>
              </a:rPr>
              <a:t>/</a:t>
            </a:r>
            <a:r>
              <a:rPr lang="cs-CZ" altLang="en-US" dirty="0" err="1" smtClean="0">
                <a:solidFill>
                  <a:srgbClr val="FF9933"/>
                </a:solidFill>
              </a:rPr>
              <a:t>environmental</a:t>
            </a:r>
            <a:r>
              <a:rPr lang="cs-CZ" altLang="en-US" dirty="0" smtClean="0">
                <a:solidFill>
                  <a:srgbClr val="FF9933"/>
                </a:solidFill>
              </a:rPr>
              <a:t> </a:t>
            </a:r>
            <a:r>
              <a:rPr lang="cs-CZ" altLang="en-US" dirty="0" err="1" smtClean="0">
                <a:solidFill>
                  <a:srgbClr val="FF9933"/>
                </a:solidFill>
              </a:rPr>
              <a:t>dimensions</a:t>
            </a:r>
            <a:r>
              <a:rPr lang="cs-CZ" altLang="en-US" dirty="0" smtClean="0">
                <a:solidFill>
                  <a:srgbClr val="FF9933"/>
                </a:solidFill>
                <a:latin typeface="Arial" charset="0"/>
              </a:rPr>
              <a:t> </a:t>
            </a:r>
            <a:endParaRPr lang="cs-CZ" altLang="en-US" dirty="0" smtClean="0">
              <a:solidFill>
                <a:schemeClr val="bg1"/>
              </a:solidFill>
              <a:latin typeface="Arial" charset="0"/>
            </a:endParaRPr>
          </a:p>
          <a:p>
            <a:pPr marL="0" lvl="0" indent="0" eaLnBrk="1" hangingPunct="1">
              <a:lnSpc>
                <a:spcPct val="85000"/>
              </a:lnSpc>
              <a:buNone/>
            </a:pPr>
            <a:r>
              <a:rPr lang="cs-CZ" altLang="en-US" dirty="0" err="1" smtClean="0">
                <a:solidFill>
                  <a:schemeClr val="bg1"/>
                </a:solidFill>
                <a:latin typeface="Arial" charset="0"/>
              </a:rPr>
              <a:t>Higher</a:t>
            </a:r>
            <a:r>
              <a:rPr lang="cs-CZ" altLang="en-US" dirty="0" smtClean="0">
                <a:solidFill>
                  <a:schemeClr val="bg1"/>
                </a:solidFill>
                <a:latin typeface="Arial" charset="0"/>
              </a:rPr>
              <a:t> </a:t>
            </a:r>
            <a:r>
              <a:rPr lang="cs-CZ" altLang="en-US" dirty="0" err="1" smtClean="0">
                <a:solidFill>
                  <a:schemeClr val="bg1"/>
                </a:solidFill>
                <a:latin typeface="Arial" charset="0"/>
              </a:rPr>
              <a:t>level</a:t>
            </a:r>
            <a:r>
              <a:rPr lang="cs-CZ" altLang="en-US" dirty="0" smtClean="0">
                <a:solidFill>
                  <a:schemeClr val="bg1"/>
                </a:solidFill>
                <a:latin typeface="Arial" charset="0"/>
              </a:rPr>
              <a:t>/</a:t>
            </a:r>
            <a:r>
              <a:rPr lang="cs-CZ" altLang="en-US" dirty="0" err="1" smtClean="0">
                <a:solidFill>
                  <a:schemeClr val="bg1"/>
                </a:solidFill>
                <a:latin typeface="Arial" charset="0"/>
              </a:rPr>
              <a:t>lower</a:t>
            </a:r>
            <a:r>
              <a:rPr lang="cs-CZ" altLang="en-US" dirty="0" smtClean="0">
                <a:solidFill>
                  <a:schemeClr val="bg1"/>
                </a:solidFill>
                <a:latin typeface="Arial" charset="0"/>
              </a:rPr>
              <a:t> </a:t>
            </a:r>
            <a:r>
              <a:rPr lang="cs-CZ" altLang="en-US" dirty="0" err="1" smtClean="0">
                <a:solidFill>
                  <a:schemeClr val="bg1"/>
                </a:solidFill>
                <a:latin typeface="Arial" charset="0"/>
              </a:rPr>
              <a:t>level</a:t>
            </a:r>
            <a:r>
              <a:rPr lang="cs-CZ" altLang="en-US" dirty="0" smtClean="0">
                <a:solidFill>
                  <a:schemeClr val="bg1"/>
                </a:solidFill>
                <a:latin typeface="Arial" charset="0"/>
              </a:rPr>
              <a:t> </a:t>
            </a:r>
            <a:r>
              <a:rPr lang="cs-CZ" altLang="en-US" dirty="0" err="1" smtClean="0">
                <a:solidFill>
                  <a:schemeClr val="bg1"/>
                </a:solidFill>
                <a:latin typeface="Arial" charset="0"/>
              </a:rPr>
              <a:t>security</a:t>
            </a:r>
            <a:r>
              <a:rPr lang="cs-CZ" altLang="en-US" dirty="0" smtClean="0">
                <a:solidFill>
                  <a:schemeClr val="bg1"/>
                </a:solidFill>
                <a:latin typeface="Arial" charset="0"/>
              </a:rPr>
              <a:t> </a:t>
            </a:r>
            <a:r>
              <a:rPr lang="cs-CZ" altLang="en-US" dirty="0" err="1" smtClean="0">
                <a:solidFill>
                  <a:schemeClr val="bg1"/>
                </a:solidFill>
                <a:latin typeface="Arial" charset="0"/>
              </a:rPr>
              <a:t>complex</a:t>
            </a:r>
            <a:endParaRPr lang="cs-CZ" altLang="en-US" dirty="0" smtClean="0">
              <a:solidFill>
                <a:schemeClr val="bg1"/>
              </a:solidFill>
              <a:latin typeface="Arial" charset="0"/>
            </a:endParaRPr>
          </a:p>
          <a:p>
            <a:pPr marL="0" lvl="0" indent="0" eaLnBrk="1" hangingPunct="1">
              <a:lnSpc>
                <a:spcPct val="85000"/>
              </a:lnSpc>
              <a:buNone/>
            </a:pPr>
            <a:r>
              <a:rPr lang="cs-CZ" altLang="en-US" dirty="0" err="1" smtClean="0">
                <a:solidFill>
                  <a:schemeClr val="bg1"/>
                </a:solidFill>
                <a:latin typeface="Arial" charset="0"/>
              </a:rPr>
              <a:t>security</a:t>
            </a:r>
            <a:r>
              <a:rPr lang="cs-CZ" altLang="en-US" dirty="0" smtClean="0">
                <a:solidFill>
                  <a:schemeClr val="bg1"/>
                </a:solidFill>
                <a:latin typeface="Arial" charset="0"/>
              </a:rPr>
              <a:t> </a:t>
            </a:r>
            <a:r>
              <a:rPr lang="cs-CZ" altLang="en-US" dirty="0">
                <a:solidFill>
                  <a:schemeClr val="bg1"/>
                </a:solidFill>
                <a:latin typeface="Arial" charset="0"/>
              </a:rPr>
              <a:t>interdependence</a:t>
            </a:r>
          </a:p>
          <a:p>
            <a:pPr marL="0" lvl="0" indent="0" eaLnBrk="1" hangingPunct="1">
              <a:lnSpc>
                <a:spcPct val="85000"/>
              </a:lnSpc>
              <a:buNone/>
            </a:pPr>
            <a:r>
              <a:rPr lang="cs-CZ" altLang="en-US" dirty="0">
                <a:solidFill>
                  <a:schemeClr val="bg1"/>
                </a:solidFill>
                <a:latin typeface="Arial" charset="0"/>
              </a:rPr>
              <a:t>-</a:t>
            </a:r>
            <a:r>
              <a:rPr lang="cs-CZ" altLang="en-US" dirty="0" err="1">
                <a:solidFill>
                  <a:schemeClr val="bg1"/>
                </a:solidFill>
                <a:latin typeface="Arial" charset="0"/>
              </a:rPr>
              <a:t>amity</a:t>
            </a:r>
            <a:r>
              <a:rPr lang="cs-CZ" altLang="en-US" dirty="0">
                <a:solidFill>
                  <a:schemeClr val="bg1"/>
                </a:solidFill>
                <a:latin typeface="Arial" charset="0"/>
              </a:rPr>
              <a:t>/</a:t>
            </a:r>
            <a:r>
              <a:rPr lang="cs-CZ" altLang="en-US" dirty="0" err="1">
                <a:solidFill>
                  <a:schemeClr val="bg1"/>
                </a:solidFill>
                <a:latin typeface="Arial" charset="0"/>
              </a:rPr>
              <a:t>enmity</a:t>
            </a:r>
            <a:endParaRPr lang="cs-CZ" altLang="en-US" dirty="0">
              <a:solidFill>
                <a:schemeClr val="bg1"/>
              </a:solidFill>
              <a:latin typeface="Arial" charset="0"/>
            </a:endParaRPr>
          </a:p>
          <a:p>
            <a:pPr marL="0" lvl="0" indent="0" eaLnBrk="1" hangingPunct="1">
              <a:lnSpc>
                <a:spcPct val="85000"/>
              </a:lnSpc>
              <a:buNone/>
            </a:pPr>
            <a:r>
              <a:rPr lang="cs-CZ" altLang="en-US" dirty="0">
                <a:solidFill>
                  <a:schemeClr val="bg1"/>
                </a:solidFill>
                <a:latin typeface="Arial" charset="0"/>
              </a:rPr>
              <a:t>-polarity</a:t>
            </a:r>
          </a:p>
          <a:p>
            <a:pPr marL="0" lvl="0" indent="0" eaLnBrk="1" hangingPunct="1">
              <a:lnSpc>
                <a:spcPct val="85000"/>
              </a:lnSpc>
              <a:buNone/>
            </a:pPr>
            <a:r>
              <a:rPr lang="cs-CZ" altLang="en-US" dirty="0" smtClean="0">
                <a:solidFill>
                  <a:schemeClr val="bg1"/>
                </a:solidFill>
                <a:latin typeface="Arial" charset="0"/>
              </a:rPr>
              <a:t>-</a:t>
            </a:r>
            <a:r>
              <a:rPr lang="cs-CZ" altLang="en-US" dirty="0" err="1" smtClean="0">
                <a:solidFill>
                  <a:schemeClr val="bg1"/>
                </a:solidFill>
                <a:latin typeface="Arial" charset="0"/>
              </a:rPr>
              <a:t>buffer</a:t>
            </a:r>
            <a:r>
              <a:rPr lang="cs-CZ" altLang="en-US" dirty="0" smtClean="0">
                <a:solidFill>
                  <a:schemeClr val="bg1"/>
                </a:solidFill>
                <a:latin typeface="Arial" charset="0"/>
              </a:rPr>
              <a:t> </a:t>
            </a:r>
            <a:r>
              <a:rPr lang="cs-CZ" altLang="en-US" dirty="0" err="1" smtClean="0">
                <a:solidFill>
                  <a:schemeClr val="bg1"/>
                </a:solidFill>
                <a:latin typeface="Arial" charset="0"/>
              </a:rPr>
              <a:t>zone</a:t>
            </a:r>
            <a:endParaRPr lang="cs-CZ" altLang="en-US" dirty="0">
              <a:solidFill>
                <a:schemeClr val="bg1"/>
              </a:solidFill>
              <a:latin typeface="Arial" charset="0"/>
            </a:endParaRPr>
          </a:p>
          <a:p>
            <a:pPr marL="0" lvl="0" indent="0" eaLnBrk="1" hangingPunct="1">
              <a:lnSpc>
                <a:spcPct val="85000"/>
              </a:lnSpc>
              <a:buNone/>
            </a:pPr>
            <a:r>
              <a:rPr lang="cs-CZ" altLang="en-US" dirty="0">
                <a:solidFill>
                  <a:schemeClr val="bg1"/>
                </a:solidFill>
                <a:latin typeface="Arial" charset="0"/>
              </a:rPr>
              <a:t>-</a:t>
            </a:r>
            <a:r>
              <a:rPr lang="cs-CZ" altLang="en-US" dirty="0" err="1">
                <a:solidFill>
                  <a:schemeClr val="bg1"/>
                </a:solidFill>
                <a:latin typeface="Arial" charset="0"/>
              </a:rPr>
              <a:t>subcomplexes</a:t>
            </a:r>
            <a:endParaRPr lang="cs-CZ" altLang="en-US" dirty="0">
              <a:solidFill>
                <a:schemeClr val="bg1"/>
              </a:solidFill>
              <a:latin typeface="Arial" charset="0"/>
            </a:endParaRPr>
          </a:p>
          <a:p>
            <a:pPr marL="0" lvl="0" indent="0" eaLnBrk="1" hangingPunct="1">
              <a:lnSpc>
                <a:spcPct val="85000"/>
              </a:lnSpc>
              <a:buNone/>
            </a:pPr>
            <a:r>
              <a:rPr lang="cs-CZ" altLang="en-US" dirty="0">
                <a:solidFill>
                  <a:schemeClr val="bg1"/>
                </a:solidFill>
                <a:latin typeface="Arial" charset="0"/>
              </a:rPr>
              <a:t>-</a:t>
            </a:r>
            <a:r>
              <a:rPr lang="cs-CZ" altLang="en-US" dirty="0" err="1">
                <a:solidFill>
                  <a:schemeClr val="bg1"/>
                </a:solidFill>
                <a:latin typeface="Arial" charset="0"/>
              </a:rPr>
              <a:t>domestic</a:t>
            </a:r>
            <a:r>
              <a:rPr lang="cs-CZ" altLang="en-US" dirty="0">
                <a:solidFill>
                  <a:schemeClr val="bg1"/>
                </a:solidFill>
                <a:latin typeface="Arial" charset="0"/>
              </a:rPr>
              <a:t> </a:t>
            </a:r>
            <a:r>
              <a:rPr lang="cs-CZ" altLang="en-US" dirty="0" err="1">
                <a:solidFill>
                  <a:schemeClr val="bg1"/>
                </a:solidFill>
                <a:latin typeface="Arial" charset="0"/>
              </a:rPr>
              <a:t>spillover</a:t>
            </a:r>
            <a:endParaRPr lang="en-GB" altLang="en-US" dirty="0">
              <a:solidFill>
                <a:schemeClr val="bg1"/>
              </a:solidFill>
              <a:latin typeface="Arial" charset="0"/>
            </a:endParaRPr>
          </a:p>
          <a:p>
            <a:endParaRPr lang="en-US" dirty="0">
              <a:solidFill>
                <a:schemeClr val="bg1"/>
              </a:solidFill>
            </a:endParaRPr>
          </a:p>
        </p:txBody>
      </p:sp>
    </p:spTree>
    <p:extLst>
      <p:ext uri="{BB962C8B-B14F-4D97-AF65-F5344CB8AC3E}">
        <p14:creationId xmlns:p14="http://schemas.microsoft.com/office/powerpoint/2010/main" val="40953780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827088" y="333375"/>
            <a:ext cx="7772400" cy="574675"/>
          </a:xfrm>
        </p:spPr>
        <p:txBody>
          <a:bodyPr/>
          <a:lstStyle/>
          <a:p>
            <a:pPr eaLnBrk="1" hangingPunct="1"/>
            <a:r>
              <a:rPr lang="cs-CZ" altLang="en-US" sz="4000" smtClean="0">
                <a:solidFill>
                  <a:srgbClr val="FF0000"/>
                </a:solidFill>
              </a:rPr>
              <a:t>Local balances of power </a:t>
            </a:r>
            <a:endParaRPr lang="en-GB" altLang="en-US" sz="4000" smtClean="0">
              <a:solidFill>
                <a:srgbClr val="FF0000"/>
              </a:solidFill>
            </a:endParaRPr>
          </a:p>
        </p:txBody>
      </p:sp>
      <p:sp>
        <p:nvSpPr>
          <p:cNvPr id="6147" name="Rectangle 3"/>
          <p:cNvSpPr>
            <a:spLocks noGrp="1" noChangeArrowheads="1"/>
          </p:cNvSpPr>
          <p:nvPr>
            <p:ph type="subTitle" idx="1"/>
          </p:nvPr>
        </p:nvSpPr>
        <p:spPr>
          <a:xfrm>
            <a:off x="0" y="1268413"/>
            <a:ext cx="8748713" cy="5589587"/>
          </a:xfrm>
        </p:spPr>
        <p:txBody>
          <a:bodyPr/>
          <a:lstStyle/>
          <a:p>
            <a:pPr algn="l" eaLnBrk="1" hangingPunct="1">
              <a:buFontTx/>
              <a:buChar char="•"/>
            </a:pPr>
            <a:r>
              <a:rPr lang="cs-CZ" altLang="en-US" smtClean="0">
                <a:solidFill>
                  <a:schemeClr val="bg1"/>
                </a:solidFill>
              </a:rPr>
              <a:t>are </a:t>
            </a:r>
            <a:r>
              <a:rPr lang="cs-CZ" altLang="en-US" smtClean="0">
                <a:solidFill>
                  <a:srgbClr val="FF9933"/>
                </a:solidFill>
              </a:rPr>
              <a:t>important features</a:t>
            </a:r>
            <a:r>
              <a:rPr lang="cs-CZ" altLang="en-US" smtClean="0">
                <a:solidFill>
                  <a:schemeClr val="bg1"/>
                </a:solidFill>
              </a:rPr>
              <a:t> of the security environment</a:t>
            </a:r>
          </a:p>
          <a:p>
            <a:pPr algn="l" eaLnBrk="1" hangingPunct="1">
              <a:buFontTx/>
              <a:buChar char="•"/>
            </a:pPr>
            <a:r>
              <a:rPr lang="cs-CZ" altLang="en-US" smtClean="0">
                <a:solidFill>
                  <a:schemeClr val="bg1"/>
                </a:solidFill>
              </a:rPr>
              <a:t>However, </a:t>
            </a:r>
            <a:r>
              <a:rPr lang="cs-CZ" altLang="en-US" smtClean="0">
                <a:solidFill>
                  <a:srgbClr val="FF9933"/>
                </a:solidFill>
              </a:rPr>
              <a:t>can be easily distorted by great powers</a:t>
            </a:r>
            <a:r>
              <a:rPr lang="cs-CZ" altLang="en-US" smtClean="0">
                <a:solidFill>
                  <a:schemeClr val="bg1"/>
                </a:solidFill>
              </a:rPr>
              <a:t> vis a vis globalisation and external influences</a:t>
            </a:r>
            <a:endParaRPr lang="en-GB" altLang="en-US" smtClean="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lstStyle/>
          <a:p>
            <a:r>
              <a:rPr lang="cs-CZ" altLang="en-US" smtClean="0">
                <a:solidFill>
                  <a:srgbClr val="FF0000"/>
                </a:solidFill>
              </a:rPr>
              <a:t>Regionalism</a:t>
            </a:r>
            <a:endParaRPr lang="en-US" altLang="en-US" smtClean="0">
              <a:solidFill>
                <a:srgbClr val="FF0000"/>
              </a:solidFill>
            </a:endParaRPr>
          </a:p>
        </p:txBody>
      </p:sp>
      <p:sp>
        <p:nvSpPr>
          <p:cNvPr id="7171" name="Zástupný symbol pro obsah 2"/>
          <p:cNvSpPr>
            <a:spLocks noGrp="1"/>
          </p:cNvSpPr>
          <p:nvPr>
            <p:ph idx="1"/>
          </p:nvPr>
        </p:nvSpPr>
        <p:spPr>
          <a:xfrm>
            <a:off x="179388" y="1196975"/>
            <a:ext cx="8507412" cy="5400675"/>
          </a:xfrm>
        </p:spPr>
        <p:txBody>
          <a:bodyPr/>
          <a:lstStyle/>
          <a:p>
            <a:r>
              <a:rPr lang="en-US" altLang="en-US" dirty="0" smtClean="0">
                <a:solidFill>
                  <a:schemeClr val="bg1"/>
                </a:solidFill>
              </a:rPr>
              <a:t>‘a state-led or states</a:t>
            </a:r>
            <a:r>
              <a:rPr lang="cs-CZ" altLang="en-US" dirty="0">
                <a:solidFill>
                  <a:schemeClr val="bg1"/>
                </a:solidFill>
              </a:rPr>
              <a:t>-</a:t>
            </a:r>
            <a:r>
              <a:rPr lang="en-US" altLang="en-US" dirty="0" smtClean="0">
                <a:solidFill>
                  <a:schemeClr val="bg1"/>
                </a:solidFill>
              </a:rPr>
              <a:t>led </a:t>
            </a:r>
            <a:r>
              <a:rPr lang="en-US" altLang="en-US" dirty="0" smtClean="0">
                <a:solidFill>
                  <a:srgbClr val="FFC000"/>
                </a:solidFill>
              </a:rPr>
              <a:t>project designed to </a:t>
            </a:r>
            <a:r>
              <a:rPr lang="en-US" altLang="en-US" dirty="0" err="1" smtClean="0">
                <a:solidFill>
                  <a:srgbClr val="FFC000"/>
                </a:solidFill>
              </a:rPr>
              <a:t>recognise</a:t>
            </a:r>
            <a:r>
              <a:rPr lang="en-US" altLang="en-US" dirty="0" smtClean="0">
                <a:solidFill>
                  <a:srgbClr val="FFC000"/>
                </a:solidFill>
              </a:rPr>
              <a:t> a particular regional space</a:t>
            </a:r>
            <a:r>
              <a:rPr lang="en-US" altLang="en-US" dirty="0" smtClean="0">
                <a:solidFill>
                  <a:schemeClr val="bg1"/>
                </a:solidFill>
              </a:rPr>
              <a:t> along defined economic and political lines’</a:t>
            </a:r>
            <a:endParaRPr lang="cs-CZ" altLang="en-US" dirty="0" smtClean="0">
              <a:solidFill>
                <a:schemeClr val="bg1"/>
              </a:solidFill>
            </a:endParaRPr>
          </a:p>
          <a:p>
            <a:r>
              <a:rPr lang="en-US" altLang="en-US" dirty="0" smtClean="0">
                <a:solidFill>
                  <a:schemeClr val="bg1"/>
                </a:solidFill>
              </a:rPr>
              <a:t>even though ‘the state is most often one of the </a:t>
            </a:r>
            <a:r>
              <a:rPr lang="en-US" altLang="en-US" dirty="0" err="1" smtClean="0">
                <a:solidFill>
                  <a:schemeClr val="bg1"/>
                </a:solidFill>
              </a:rPr>
              <a:t>regionalising</a:t>
            </a:r>
            <a:r>
              <a:rPr lang="en-US" altLang="en-US" dirty="0" smtClean="0">
                <a:solidFill>
                  <a:schemeClr val="bg1"/>
                </a:solidFill>
              </a:rPr>
              <a:t> actors, [nonetheless] equally important are </a:t>
            </a:r>
            <a:r>
              <a:rPr lang="en-US" altLang="en-US" dirty="0" smtClean="0">
                <a:solidFill>
                  <a:srgbClr val="FF0000"/>
                </a:solidFill>
              </a:rPr>
              <a:t>NGOs, new social movements, media, companies </a:t>
            </a:r>
            <a:r>
              <a:rPr lang="en-US" altLang="en-US" dirty="0" smtClean="0">
                <a:solidFill>
                  <a:schemeClr val="bg1"/>
                </a:solidFill>
              </a:rPr>
              <a:t>as well as a range of actors based in the second economy of the informal sector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lstStyle/>
          <a:p>
            <a:r>
              <a:rPr lang="cs-CZ" altLang="en-US" smtClean="0">
                <a:solidFill>
                  <a:srgbClr val="FF0000"/>
                </a:solidFill>
              </a:rPr>
              <a:t>Regionalism – two waves</a:t>
            </a:r>
            <a:endParaRPr lang="en-US" altLang="en-US" smtClean="0">
              <a:solidFill>
                <a:srgbClr val="FF0000"/>
              </a:solidFill>
            </a:endParaRPr>
          </a:p>
        </p:txBody>
      </p:sp>
      <p:sp>
        <p:nvSpPr>
          <p:cNvPr id="8195" name="Zástupný symbol pro obsah 2"/>
          <p:cNvSpPr>
            <a:spLocks noGrp="1"/>
          </p:cNvSpPr>
          <p:nvPr>
            <p:ph idx="1"/>
          </p:nvPr>
        </p:nvSpPr>
        <p:spPr/>
        <p:txBody>
          <a:bodyPr/>
          <a:lstStyle/>
          <a:p>
            <a:r>
              <a:rPr lang="en-US" altLang="en-US" smtClean="0">
                <a:solidFill>
                  <a:srgbClr val="FF0000"/>
                </a:solidFill>
              </a:rPr>
              <a:t>old </a:t>
            </a:r>
            <a:r>
              <a:rPr lang="cs-CZ" altLang="en-US" smtClean="0">
                <a:solidFill>
                  <a:srgbClr val="FF0000"/>
                </a:solidFill>
              </a:rPr>
              <a:t>: </a:t>
            </a:r>
            <a:r>
              <a:rPr lang="en-US" altLang="en-US" smtClean="0">
                <a:solidFill>
                  <a:schemeClr val="bg1"/>
                </a:solidFill>
              </a:rPr>
              <a:t>the late 1940s and ended in late 1960s and early 1970s  state-centric, internally focused and imposed from above</a:t>
            </a:r>
            <a:endParaRPr lang="cs-CZ" altLang="en-US" smtClean="0">
              <a:solidFill>
                <a:schemeClr val="bg1"/>
              </a:solidFill>
            </a:endParaRPr>
          </a:p>
          <a:p>
            <a:r>
              <a:rPr lang="en-US" altLang="en-US" smtClean="0">
                <a:solidFill>
                  <a:schemeClr val="bg1"/>
                </a:solidFill>
              </a:rPr>
              <a:t> </a:t>
            </a:r>
            <a:r>
              <a:rPr lang="en-US" altLang="en-US" smtClean="0">
                <a:solidFill>
                  <a:srgbClr val="FF0000"/>
                </a:solidFill>
              </a:rPr>
              <a:t>new</a:t>
            </a:r>
            <a:r>
              <a:rPr lang="cs-CZ" altLang="en-US" smtClean="0">
                <a:solidFill>
                  <a:srgbClr val="FF0000"/>
                </a:solidFill>
              </a:rPr>
              <a:t>: </a:t>
            </a:r>
            <a:r>
              <a:rPr lang="cs-CZ" altLang="en-US" smtClean="0">
                <a:solidFill>
                  <a:schemeClr val="bg1"/>
                </a:solidFill>
              </a:rPr>
              <a:t>began in </a:t>
            </a:r>
            <a:r>
              <a:rPr lang="en-US" altLang="en-US" smtClean="0">
                <a:solidFill>
                  <a:schemeClr val="bg1"/>
                </a:solidFill>
              </a:rPr>
              <a:t>mid 1980s and in particular</a:t>
            </a:r>
            <a:r>
              <a:rPr lang="cs-CZ" altLang="en-US" smtClean="0">
                <a:solidFill>
                  <a:schemeClr val="bg1"/>
                </a:solidFill>
              </a:rPr>
              <a:t> </a:t>
            </a:r>
            <a:r>
              <a:rPr lang="en-US" altLang="en-US" smtClean="0">
                <a:solidFill>
                  <a:schemeClr val="bg1"/>
                </a:solidFill>
              </a:rPr>
              <a:t>1990s. In contrast to classical regionalism, the new regionalism involves non-state actors, and is more open</a:t>
            </a:r>
            <a:r>
              <a:rPr lang="cs-CZ" altLang="en-US" smtClean="0">
                <a:solidFill>
                  <a:schemeClr val="bg1"/>
                </a:solidFill>
              </a:rPr>
              <a:t>, </a:t>
            </a:r>
            <a:r>
              <a:rPr lang="cs-CZ" altLang="en-US" i="1" smtClean="0">
                <a:solidFill>
                  <a:schemeClr val="bg1"/>
                </a:solidFill>
              </a:rPr>
              <a:t>extrovert</a:t>
            </a:r>
            <a:r>
              <a:rPr lang="en-US" altLang="en-US" smtClean="0">
                <a:solidFill>
                  <a:schemeClr val="bg1"/>
                </a:solidFill>
              </a:rPr>
              <a:t> and more comprehensiv</a:t>
            </a:r>
            <a:r>
              <a:rPr lang="cs-CZ" altLang="en-US" smtClean="0">
                <a:solidFill>
                  <a:schemeClr val="bg1"/>
                </a:solidFill>
              </a:rPr>
              <a:t>e.</a:t>
            </a:r>
            <a:endParaRPr lang="en-US" altLang="en-US" smtClean="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a:xfrm>
            <a:off x="755650" y="274638"/>
            <a:ext cx="7931150" cy="633412"/>
          </a:xfrm>
        </p:spPr>
        <p:txBody>
          <a:bodyPr/>
          <a:lstStyle/>
          <a:p>
            <a:r>
              <a:rPr lang="cs-CZ" altLang="en-US" smtClean="0">
                <a:solidFill>
                  <a:srgbClr val="FF0000"/>
                </a:solidFill>
              </a:rPr>
              <a:t>Regionalisation</a:t>
            </a:r>
            <a:endParaRPr lang="en-US" altLang="en-US" smtClean="0">
              <a:solidFill>
                <a:srgbClr val="FF0000"/>
              </a:solidFill>
            </a:endParaRPr>
          </a:p>
        </p:txBody>
      </p:sp>
      <p:sp>
        <p:nvSpPr>
          <p:cNvPr id="9219" name="Zástupný symbol pro obsah 2"/>
          <p:cNvSpPr>
            <a:spLocks noGrp="1"/>
          </p:cNvSpPr>
          <p:nvPr>
            <p:ph idx="1"/>
          </p:nvPr>
        </p:nvSpPr>
        <p:spPr>
          <a:xfrm>
            <a:off x="457200" y="908050"/>
            <a:ext cx="8229600" cy="5218113"/>
          </a:xfrm>
        </p:spPr>
        <p:txBody>
          <a:bodyPr/>
          <a:lstStyle/>
          <a:p>
            <a:r>
              <a:rPr lang="en-US" altLang="en-US" dirty="0" smtClean="0">
                <a:solidFill>
                  <a:schemeClr val="bg1"/>
                </a:solidFill>
              </a:rPr>
              <a:t>growth of societal integration within a region and to the often undirected processes of social and economic interaction’ </a:t>
            </a:r>
            <a:endParaRPr lang="cs-CZ" altLang="en-US" dirty="0" smtClean="0">
              <a:solidFill>
                <a:schemeClr val="bg1"/>
              </a:solidFill>
            </a:endParaRPr>
          </a:p>
          <a:p>
            <a:r>
              <a:rPr lang="en-US" altLang="en-US" dirty="0" err="1" smtClean="0">
                <a:solidFill>
                  <a:schemeClr val="bg1"/>
                </a:solidFill>
              </a:rPr>
              <a:t>Regionalisation</a:t>
            </a:r>
            <a:r>
              <a:rPr lang="en-US" altLang="en-US" dirty="0" smtClean="0">
                <a:solidFill>
                  <a:schemeClr val="bg1"/>
                </a:solidFill>
              </a:rPr>
              <a:t> is </a:t>
            </a:r>
            <a:r>
              <a:rPr lang="en-US" altLang="en-US" dirty="0" smtClean="0">
                <a:solidFill>
                  <a:srgbClr val="FF0000"/>
                </a:solidFill>
              </a:rPr>
              <a:t>a process </a:t>
            </a:r>
            <a:r>
              <a:rPr lang="en-US" altLang="en-US" dirty="0" smtClean="0">
                <a:solidFill>
                  <a:schemeClr val="bg1"/>
                </a:solidFill>
              </a:rPr>
              <a:t>that can occur even without regionalism.</a:t>
            </a:r>
            <a:endParaRPr lang="cs-CZ" altLang="en-US" dirty="0" smtClean="0">
              <a:solidFill>
                <a:schemeClr val="bg1"/>
              </a:solidFill>
            </a:endParaRPr>
          </a:p>
          <a:p>
            <a:r>
              <a:rPr lang="en-US" altLang="en-US" dirty="0" smtClean="0">
                <a:solidFill>
                  <a:schemeClr val="bg1"/>
                </a:solidFill>
              </a:rPr>
              <a:t> ‘the process of </a:t>
            </a:r>
            <a:r>
              <a:rPr lang="en-US" altLang="en-US" dirty="0" err="1" smtClean="0">
                <a:solidFill>
                  <a:schemeClr val="bg1"/>
                </a:solidFill>
              </a:rPr>
              <a:t>regionalisation</a:t>
            </a:r>
            <a:r>
              <a:rPr lang="en-US" altLang="en-US" dirty="0" smtClean="0">
                <a:solidFill>
                  <a:schemeClr val="bg1"/>
                </a:solidFill>
              </a:rPr>
              <a:t> can only be understood within the context of </a:t>
            </a:r>
            <a:r>
              <a:rPr lang="en-US" altLang="en-US" dirty="0" err="1" smtClean="0">
                <a:solidFill>
                  <a:srgbClr val="FF0000"/>
                </a:solidFill>
              </a:rPr>
              <a:t>globalisation</a:t>
            </a:r>
            <a:r>
              <a:rPr lang="en-US" altLang="en-US" dirty="0" smtClean="0">
                <a:solidFill>
                  <a:srgbClr val="FF0000"/>
                </a:solidFill>
              </a:rPr>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p:txBody>
          <a:bodyPr/>
          <a:lstStyle/>
          <a:p>
            <a:r>
              <a:rPr lang="cs-CZ" altLang="en-US" smtClean="0">
                <a:solidFill>
                  <a:srgbClr val="FF0000"/>
                </a:solidFill>
              </a:rPr>
              <a:t>Globalisation</a:t>
            </a:r>
            <a:endParaRPr lang="en-US" altLang="en-US" smtClean="0">
              <a:solidFill>
                <a:srgbClr val="FF0000"/>
              </a:solidFill>
            </a:endParaRPr>
          </a:p>
        </p:txBody>
      </p:sp>
      <p:sp>
        <p:nvSpPr>
          <p:cNvPr id="10243" name="Zástupný symbol pro obsah 2"/>
          <p:cNvSpPr>
            <a:spLocks noGrp="1"/>
          </p:cNvSpPr>
          <p:nvPr>
            <p:ph idx="1"/>
          </p:nvPr>
        </p:nvSpPr>
        <p:spPr>
          <a:xfrm>
            <a:off x="179512" y="1600200"/>
            <a:ext cx="8507288" cy="5257800"/>
          </a:xfrm>
        </p:spPr>
        <p:txBody>
          <a:bodyPr/>
          <a:lstStyle/>
          <a:p>
            <a:r>
              <a:rPr lang="en-US" altLang="en-US" dirty="0">
                <a:solidFill>
                  <a:srgbClr val="FFC000"/>
                </a:solidFill>
              </a:rPr>
              <a:t>stretching of social, political and economic activities across political frontiers, regions and </a:t>
            </a:r>
            <a:r>
              <a:rPr lang="en-US" altLang="en-US" dirty="0" smtClean="0">
                <a:solidFill>
                  <a:srgbClr val="FFC000"/>
                </a:solidFill>
              </a:rPr>
              <a:t>continents</a:t>
            </a:r>
            <a:endParaRPr lang="cs-CZ" altLang="en-US" dirty="0" smtClean="0">
              <a:solidFill>
                <a:srgbClr val="FFC000"/>
              </a:solidFill>
            </a:endParaRPr>
          </a:p>
          <a:p>
            <a:r>
              <a:rPr lang="en-US" altLang="en-US" dirty="0" err="1" smtClean="0">
                <a:solidFill>
                  <a:schemeClr val="bg1"/>
                </a:solidFill>
              </a:rPr>
              <a:t>globalisation</a:t>
            </a:r>
            <a:r>
              <a:rPr lang="en-US" altLang="en-US" dirty="0" smtClean="0">
                <a:solidFill>
                  <a:schemeClr val="bg1"/>
                </a:solidFill>
              </a:rPr>
              <a:t> produces both negative and positive effects</a:t>
            </a:r>
            <a:endParaRPr lang="cs-CZ" altLang="en-US" dirty="0" smtClean="0">
              <a:solidFill>
                <a:schemeClr val="bg1"/>
              </a:solidFill>
            </a:endParaRPr>
          </a:p>
          <a:p>
            <a:r>
              <a:rPr lang="en-US" altLang="en-US" dirty="0" smtClean="0">
                <a:solidFill>
                  <a:schemeClr val="bg1"/>
                </a:solidFill>
              </a:rPr>
              <a:t>some observers view regionalism as an </a:t>
            </a:r>
            <a:r>
              <a:rPr lang="en-US" altLang="en-US" dirty="0" smtClean="0">
                <a:solidFill>
                  <a:srgbClr val="FFC000"/>
                </a:solidFill>
              </a:rPr>
              <a:t>integral part of </a:t>
            </a:r>
            <a:r>
              <a:rPr lang="en-US" altLang="en-US" dirty="0" err="1" smtClean="0">
                <a:solidFill>
                  <a:srgbClr val="FFC000"/>
                </a:solidFill>
              </a:rPr>
              <a:t>globalisation</a:t>
            </a:r>
            <a:r>
              <a:rPr lang="en-US" altLang="en-US" dirty="0" smtClean="0">
                <a:solidFill>
                  <a:srgbClr val="FFC000"/>
                </a:solidFill>
              </a:rPr>
              <a:t> </a:t>
            </a:r>
            <a:r>
              <a:rPr lang="en-US" altLang="en-US" dirty="0" smtClean="0">
                <a:solidFill>
                  <a:schemeClr val="bg1"/>
                </a:solidFill>
              </a:rPr>
              <a:t>others as concepts ‘</a:t>
            </a:r>
            <a:r>
              <a:rPr lang="en-US" altLang="en-US" dirty="0" smtClean="0">
                <a:solidFill>
                  <a:srgbClr val="FFC000"/>
                </a:solidFill>
              </a:rPr>
              <a:t>bouncing’ against one another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3200" b="0" i="0" u="none" strike="noStrike" cap="none" normalizeH="0" baseline="0" smtClean="0">
            <a:ln>
              <a:noFill/>
            </a:ln>
            <a:solidFill>
              <a:srgbClr val="FF9933"/>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3200" b="0" i="0" u="none" strike="noStrike" cap="none" normalizeH="0" baseline="0" smtClean="0">
            <a:ln>
              <a:noFill/>
            </a:ln>
            <a:solidFill>
              <a:srgbClr val="FF9933"/>
            </a:solidFill>
            <a:effectLst/>
            <a:latin typeface="Arial" charset="0"/>
          </a:defRPr>
        </a:defPPr>
      </a:lstStyle>
    </a:lnDef>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1041</TotalTime>
  <Words>3016</Words>
  <Application>Microsoft Office PowerPoint</Application>
  <PresentationFormat>Předvádění na obrazovce (4:3)</PresentationFormat>
  <Paragraphs>348</Paragraphs>
  <Slides>47</Slides>
  <Notes>21</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47</vt:i4>
      </vt:variant>
    </vt:vector>
  </HeadingPairs>
  <TitlesOfParts>
    <vt:vector size="50" baseType="lpstr">
      <vt:lpstr>Arial</vt:lpstr>
      <vt:lpstr>Calibri</vt:lpstr>
      <vt:lpstr>Výchozí návrh</vt:lpstr>
      <vt:lpstr>Intro into Regional Security</vt:lpstr>
      <vt:lpstr>Concepts</vt:lpstr>
      <vt:lpstr>Security complex </vt:lpstr>
      <vt:lpstr>Region </vt:lpstr>
      <vt:lpstr>Local balances of power </vt:lpstr>
      <vt:lpstr>Regionalism</vt:lpstr>
      <vt:lpstr>Regionalism – two waves</vt:lpstr>
      <vt:lpstr>Regionalisation</vt:lpstr>
      <vt:lpstr>Globalisation</vt:lpstr>
      <vt:lpstr>regionalism in theories</vt:lpstr>
      <vt:lpstr>Regional Trade Agreements</vt:lpstr>
      <vt:lpstr>Regionalism - results</vt:lpstr>
      <vt:lpstr>Regionalism: results</vt:lpstr>
      <vt:lpstr>Buzan and regional security </vt:lpstr>
      <vt:lpstr>Buzan and regional security </vt:lpstr>
      <vt:lpstr>Bufffer zones and states „inbetween“ </vt:lpstr>
      <vt:lpstr>Buzan and his comprehensive analytical famework for security analysis </vt:lpstr>
      <vt:lpstr>Securitisation on different levels of analysis</vt:lpstr>
      <vt:lpstr>Regional hegemony/rivalry</vt:lpstr>
      <vt:lpstr>Security governance</vt:lpstr>
      <vt:lpstr>Security governance</vt:lpstr>
      <vt:lpstr>Security governance Instruments </vt:lpstr>
      <vt:lpstr>Global security governance 5 conditions Jervis 2002</vt:lpstr>
      <vt:lpstr>Global security governance 3 barriers by Keohane 2002</vt:lpstr>
      <vt:lpstr>New era of Globalisation</vt:lpstr>
      <vt:lpstr>Main sources of threat</vt:lpstr>
      <vt:lpstr>Main sources of threat</vt:lpstr>
      <vt:lpstr>Regional security providers?</vt:lpstr>
      <vt:lpstr>USA – approach to security</vt:lpstr>
      <vt:lpstr>USA´s approach to security</vt:lpstr>
      <vt:lpstr>NATO – approach to security</vt:lpstr>
      <vt:lpstr>NATO´s approach to security</vt:lpstr>
      <vt:lpstr>EU – approach to security</vt:lpstr>
      <vt:lpstr>EU´s approach to security</vt:lpstr>
      <vt:lpstr>Brazil – approach to security</vt:lpstr>
      <vt:lpstr>Brazil ´s approach to security</vt:lpstr>
      <vt:lpstr>Brazil ´s approach to security</vt:lpstr>
      <vt:lpstr>Russia – approach to security</vt:lpstr>
      <vt:lpstr>Russia´s approach to security</vt:lpstr>
      <vt:lpstr>India – approach to security</vt:lpstr>
      <vt:lpstr>India ´s approach to security</vt:lpstr>
      <vt:lpstr>China – approach to security</vt:lpstr>
      <vt:lpstr>China´s approach to security</vt:lpstr>
      <vt:lpstr>South Africa – approach to security</vt:lpstr>
      <vt:lpstr>South Africas ´s approach to security</vt:lpstr>
      <vt:lpstr>Seminar: Presentations </vt:lpstr>
      <vt:lpstr>Seminar – sketch security analysis of selected region</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Security and gender</dc:title>
  <dc:creator>styskalikova</dc:creator>
  <cp:lastModifiedBy>Hewlett-Packard Company</cp:lastModifiedBy>
  <cp:revision>64</cp:revision>
  <dcterms:created xsi:type="dcterms:W3CDTF">2007-04-13T13:45:35Z</dcterms:created>
  <dcterms:modified xsi:type="dcterms:W3CDTF">2020-10-08T05:56:29Z</dcterms:modified>
</cp:coreProperties>
</file>