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2" r:id="rId8"/>
    <p:sldId id="444" r:id="rId9"/>
    <p:sldId id="432" r:id="rId10"/>
    <p:sldId id="263" r:id="rId11"/>
    <p:sldId id="265" r:id="rId12"/>
    <p:sldId id="429" r:id="rId13"/>
    <p:sldId id="266" r:id="rId14"/>
    <p:sldId id="445" r:id="rId15"/>
    <p:sldId id="455" r:id="rId16"/>
    <p:sldId id="446" r:id="rId17"/>
    <p:sldId id="264" r:id="rId18"/>
    <p:sldId id="270" r:id="rId19"/>
    <p:sldId id="267" r:id="rId20"/>
    <p:sldId id="268" r:id="rId21"/>
    <p:sldId id="272" r:id="rId22"/>
    <p:sldId id="451" r:id="rId23"/>
    <p:sldId id="450" r:id="rId24"/>
    <p:sldId id="271" r:id="rId25"/>
    <p:sldId id="273" r:id="rId26"/>
    <p:sldId id="274" r:id="rId27"/>
    <p:sldId id="449" r:id="rId28"/>
    <p:sldId id="275" r:id="rId29"/>
    <p:sldId id="452" r:id="rId30"/>
    <p:sldId id="453" r:id="rId31"/>
    <p:sldId id="414" r:id="rId32"/>
    <p:sldId id="417" r:id="rId33"/>
    <p:sldId id="443" r:id="rId34"/>
    <p:sldId id="436" r:id="rId35"/>
    <p:sldId id="439" r:id="rId36"/>
    <p:sldId id="378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3" r:id="rId45"/>
    <p:sldId id="394" r:id="rId46"/>
    <p:sldId id="395" r:id="rId47"/>
    <p:sldId id="396" r:id="rId48"/>
    <p:sldId id="397" r:id="rId49"/>
    <p:sldId id="398" r:id="rId50"/>
    <p:sldId id="456" r:id="rId51"/>
    <p:sldId id="45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71C7-1082-40A3-A028-93A3EE13569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11CE-FF18-4BFA-9B54-0D0B662D7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013" y="7461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33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7">
            <a:extLst>
              <a:ext uri="{FF2B5EF4-FFF2-40B4-BE49-F238E27FC236}">
                <a16:creationId xmlns:a16="http://schemas.microsoft.com/office/drawing/2014/main" id="{68F4E9CB-5133-488A-963B-36A1005FCC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0218" y="-9525"/>
            <a:ext cx="12272435" cy="6877050"/>
            <a:chOff x="-30304" y="-9000"/>
            <a:chExt cx="9204608" cy="6876000"/>
          </a:xfrm>
        </p:grpSpPr>
        <p:pic>
          <p:nvPicPr>
            <p:cNvPr id="8" name="Picture 3" descr="D:\BACKUP_LENKA\Plocha\MINISTERSVO_OBRANY\ppt10\pt_103.jpg">
              <a:extLst>
                <a:ext uri="{FF2B5EF4-FFF2-40B4-BE49-F238E27FC236}">
                  <a16:creationId xmlns:a16="http://schemas.microsoft.com/office/drawing/2014/main" id="{AB1F84A7-D8FE-4032-9869-4D85345E5B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BACKUP_LENKA\Plocha\MINISTERSVO_OBRANY\ppt10\logo_erb.emf">
              <a:extLst>
                <a:ext uri="{FF2B5EF4-FFF2-40B4-BE49-F238E27FC236}">
                  <a16:creationId xmlns:a16="http://schemas.microsoft.com/office/drawing/2014/main" id="{999197B0-BE35-4520-885C-5E6A009933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87AB27-A67D-4C14-BD18-61E90DC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7" y="6453189"/>
            <a:ext cx="8257117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700" b="1">
                <a:solidFill>
                  <a:srgbClr val="000000"/>
                </a:solidFill>
              </a:rPr>
              <a:t>MINISTERSTVO OBRANY ČR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F012B47F-BEB1-42E8-A871-76371AF68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633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51104E6F-B405-4081-972F-EA25468A92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74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63438-50E9-447F-9EBD-AFFE6999F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4CA032-4023-4388-BE5C-148D03FCB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B4D9FC-AB9D-4224-B6DF-EE4F5CB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0EF333-EC2F-4AA1-B81F-2A408A79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79DCC2-BBB9-4ADE-9B89-9E2AFC9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1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F6AE6-E8EF-49ED-937F-7C4AAF5B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CD5FB2-463A-4755-8A0A-3E0695B0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334052-21EC-4302-8A44-715252FD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0C212-D99A-486E-BBEB-0DE503A4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DF4F0B-7E2F-4375-BB83-757FF7B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9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C9831-1E39-46C2-94D7-C08E00DC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4404A1-09B2-46B4-AF18-3B2D6A4D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02277-3993-4862-92CA-C5B662FF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A6D1A3-E9D6-4021-95E7-5B5CAC07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903AF6-29B7-435F-BC40-C2C1F6BA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994DF-EA1A-4578-8404-F89267DC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032A7-C82A-4E0A-B37A-4FBB2DED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010B92-6778-4887-89CB-F64B621D7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6577B5-4737-4BCB-9C51-A40E735E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3416F4-4414-4FDE-92F2-75A893B7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1540FC-125C-4D7D-9440-622ABAD1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8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21A0B-F1E1-41F3-BC77-00D76C3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463BD9-6583-43E6-A92E-4CA451D0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40F724A-B099-4545-ADA3-7CC033D97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68068A8-171B-4729-A507-A673896F9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77E904-E3C3-4C28-9688-32E375BA7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99038F-538D-41EC-A95B-05E455BC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FC176A-69E9-4924-B394-22F8D62A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FBF2D0-B581-4541-9C0A-3BFE5CC7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23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30E43-30F3-4E54-A95D-ECFA4F55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2932D9-CD5F-4B0B-AC02-FA48AC97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067CD9-8E6F-4708-93A6-230A0459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C059B1-1708-4522-A779-B3B1F87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8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FBF52F-1239-4916-8923-9AC83218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646A2A-E5A4-4D04-81A4-CC305F62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277872-9339-402E-AC8A-005CC997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66849-F4DB-44F3-AF1F-299A1903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533323-A961-42EC-AB3C-ADECD247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FD0A03-A5B2-4184-AC6D-471C0BE8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5D48B1-7AB2-4907-B2EA-A0C77BE9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F0179A-1437-4634-BE1F-C1AEFB6D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280444-1B8A-498F-9A71-2792A908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99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51987-BA68-42E8-A73D-51817AC1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FE870D-AD3E-4C03-A1FE-F3A1E4B8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F465F7B-1130-4851-9D41-42AAC7E8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80F4B7-918D-4A34-97A0-593B583F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0B2F1A-A2C6-4E40-B2F3-2297AE12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C222BA-C992-416D-A06E-A8CF3EDB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70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2B95-7F18-4078-A6A5-8B5298C6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1744A8-82FB-4575-ADC1-89E8FEC01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06EC6C-5694-4002-81E6-3F50038E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1140F8-EDA6-4A7F-9D76-20A9428D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E4F325-E67E-43BE-80A2-9F048F15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0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9EB3C3-D575-4ED9-BD26-26BFBE93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C1B5EA-FCD7-4823-A2A7-304F198E0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38698-E50B-48D3-8623-9A65C4A1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956A9-ABD6-44BB-858D-6C3CE524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D8728-3697-4843-ACC8-4E264432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7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3EFA9C-9D90-49CB-869C-7C1ABF53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45D23C-BD13-48F5-B830-650B35FA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D8AE46-76D5-4B4D-B391-D8863C037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A10D-E2B3-405D-BBF1-71256F6E1858}" type="datetimeFigureOut">
              <a:rPr lang="cs-CZ" smtClean="0"/>
              <a:t>12.09.2021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D0F5D-1630-4029-A08E-88F4C639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0EC01C-1DC9-4B66-92E1-25A8D931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ob.cz/cbvss/Documents/publikace/Pristupy%20k%20tvorb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T1: 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15FD-36B0-4D3F-9867-2B031B6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3355"/>
            <a:ext cx="7729728" cy="1188720"/>
          </a:xfrm>
        </p:spPr>
        <p:txBody>
          <a:bodyPr/>
          <a:lstStyle/>
          <a:p>
            <a:r>
              <a:rPr lang="cs-CZ" dirty="0"/>
              <a:t>VEŘEJNÁ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91A3-4D75-43C3-AD38-70EE64C2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16" y="1587059"/>
            <a:ext cx="11818883" cy="501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kontextu Metodiky přípravy veřejných strategií: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Střednědobý až dlouhodobý dokument veřejné správy – PROBLÉM!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Ucelený soubor opatření směřujících k dosažení cílů ve stanovené oblasti,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dostatečnou mírou podrobnosti (jasné vymezení cílů i opatření – SMART),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Vzájemně vyvážené a propojené tři části – analytická, strategická a implementační,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Vymezuje problém, stanovuje vizi (tj. budoucí žádoucí stav v dané oblasti),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Stanovuje cíle, jichž má být dosaženo,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Opatření, jejichž prostřednictvím jsou jednotlivé cíle naplněny,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implementace: odpovědnost, časový a finanční rámec, rizika, komunikace,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vyhodnocení plnění cílů a opatření, včetně sady indikátorů a termínů.</a:t>
            </a:r>
          </a:p>
        </p:txBody>
      </p:sp>
    </p:spTree>
    <p:extLst>
      <p:ext uri="{BB962C8B-B14F-4D97-AF65-F5344CB8AC3E}">
        <p14:creationId xmlns:p14="http://schemas.microsoft.com/office/powerpoint/2010/main" val="271340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AD0EE6E5-24F4-4D52-BE51-9F1D6C93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09D7C04-AE7D-482D-B4B5-FE2A212CE00D}"/>
              </a:ext>
            </a:extLst>
          </p:cNvPr>
          <p:cNvSpPr/>
          <p:nvPr/>
        </p:nvSpPr>
        <p:spPr>
          <a:xfrm>
            <a:off x="945222" y="2619910"/>
            <a:ext cx="3731881" cy="14067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ZÁJMY, HODNOTY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F8D881-B01B-400D-8132-AD27426578BD}"/>
              </a:ext>
            </a:extLst>
          </p:cNvPr>
          <p:cNvSpPr txBox="1"/>
          <p:nvPr/>
        </p:nvSpPr>
        <p:spPr>
          <a:xfrm flipH="1">
            <a:off x="131899" y="3759490"/>
            <a:ext cx="365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co věříme, co prosazujeme?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Jaké jsou naše zájmy?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0309" y="557048"/>
            <a:ext cx="113010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RÁMEC PRO TVORBU STRATEGIE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14F66-8A18-489F-A63B-A7F0CE11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25C3-9BE6-4D9F-90B8-BEE640A8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7CED9-A5C8-4BE9-97AA-477EECD9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508" y="964692"/>
            <a:ext cx="37542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  <a:p>
            <a:r>
              <a:rPr lang="cs-CZ" dirty="0"/>
              <a:t>Y</a:t>
            </a:r>
          </a:p>
          <a:p>
            <a:r>
              <a:rPr lang="cs-CZ" dirty="0"/>
              <a:t>P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G</a:t>
            </a:r>
          </a:p>
          <a:p>
            <a:r>
              <a:rPr lang="cs-CZ" dirty="0"/>
              <a:t>I</a:t>
            </a:r>
          </a:p>
          <a:p>
            <a:r>
              <a:rPr lang="cs-CZ" dirty="0"/>
              <a:t>E</a:t>
            </a:r>
          </a:p>
          <a:p>
            <a:endParaRPr lang="cs-CZ" dirty="0"/>
          </a:p>
          <a:p>
            <a:r>
              <a:rPr lang="cs-CZ" dirty="0"/>
              <a:t>D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M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T</a:t>
            </a:r>
          </a:p>
          <a:p>
            <a:r>
              <a:rPr lang="cs-CZ" dirty="0"/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323178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63491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3492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2546F0-7346-4426-AF1E-B31606370843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522413" y="1831975"/>
          <a:ext cx="9144001" cy="503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320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98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  <a:p>
                      <a:endParaRPr lang="cs-CZ" sz="2800" dirty="0"/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800" dirty="0"/>
                        <a:t>A.8.1. Revize</a:t>
                      </a:r>
                      <a:r>
                        <a:rPr lang="cs-CZ" sz="2800" baseline="0" dirty="0"/>
                        <a:t> a dopracování plánu schvalování</a:t>
                      </a:r>
                      <a:endParaRPr lang="cs-CZ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75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A.8.2. Interní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A.8.3. Externí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67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A.8.4.</a:t>
                      </a:r>
                      <a:r>
                        <a:rPr lang="cs-CZ" sz="2800" baseline="0" dirty="0"/>
                        <a:t> Schválení koncepce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baseline="0" dirty="0"/>
                        <a:t>A.8.5. Uzavření projektu</a:t>
                      </a: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3" y="0"/>
            <a:ext cx="12374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0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696955"/>
          </a:xfrm>
        </p:spPr>
        <p:txBody>
          <a:bodyPr>
            <a:normAutofit fontScale="90000"/>
          </a:bodyPr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5525439" cy="310198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1156" y="1672668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VERTI</a:t>
            </a:r>
            <a:r>
              <a:rPr lang="cs-CZ" sz="2000" b="1" dirty="0"/>
              <a:t>KÁLNÍ OSA</a:t>
            </a:r>
          </a:p>
          <a:p>
            <a:r>
              <a:rPr lang="en-US" sz="2000" dirty="0"/>
              <a:t>PREEMPTIVE </a:t>
            </a:r>
            <a:r>
              <a:rPr lang="cs-CZ" sz="2000" dirty="0"/>
              <a:t>(PROAKTIVNÍ) </a:t>
            </a:r>
            <a:r>
              <a:rPr lang="en-US" sz="2000" dirty="0"/>
              <a:t>– </a:t>
            </a:r>
            <a:r>
              <a:rPr lang="cs-CZ" sz="2000" dirty="0"/>
              <a:t>dlouhodobé zaměření dokumentu, pohled za horizont, snaha utvářet budoucí prostředí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dirty="0"/>
              <a:t>REACTIVE </a:t>
            </a:r>
            <a:r>
              <a:rPr lang="cs-CZ" sz="2000" dirty="0"/>
              <a:t>(REAKTIVNÍ) </a:t>
            </a:r>
            <a:r>
              <a:rPr lang="en-US" sz="2000" dirty="0"/>
              <a:t>– </a:t>
            </a:r>
            <a:r>
              <a:rPr lang="cs-CZ" sz="2000" dirty="0"/>
              <a:t>krátkodobé zaměření dokumentu, odrážející především současnost, případně reagující pouze na vývoj v minulosti</a:t>
            </a:r>
            <a:r>
              <a:rPr lang="en-US" sz="2000" dirty="0"/>
              <a:t> 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384232"/>
            <a:ext cx="11676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Malý průměr vyjadřuje nižší míru komplexnosti, zaměření především na jeden dominantní nástroj moci státu, v případě obranné strategie dominuje především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80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2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277-CE39-4206-9278-1FE00381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163308"/>
            <a:ext cx="11599524" cy="1188720"/>
          </a:xfrm>
        </p:spPr>
        <p:txBody>
          <a:bodyPr/>
          <a:lstStyle/>
          <a:p>
            <a:r>
              <a:rPr lang="cs-CZ" dirty="0"/>
              <a:t>THE NATIONAL DEFENCE STRATEGY PURPOSE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39090-BC78-4E27-BA59-8EF47D96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2193189"/>
            <a:ext cx="7617985" cy="4311919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rovides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clear road map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Department of Defense to meet the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posed by a re-emergence of long-term strategic competition with China and Russia.</a:t>
            </a:r>
            <a:endParaRPr lang="cs-CZ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cknowledges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increasingly complex global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security environment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characterized by overt challenges to the free and open international order.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7CB272-6C70-46BD-8D11-A61AA7E1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1" y="1352028"/>
            <a:ext cx="4286339" cy="55059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DDB124-51C2-41A4-8563-61C5C1B248A7}"/>
              </a:ext>
            </a:extLst>
          </p:cNvPr>
          <p:cNvSpPr/>
          <p:nvPr/>
        </p:nvSpPr>
        <p:spPr>
          <a:xfrm>
            <a:off x="523982" y="5429892"/>
            <a:ext cx="6996701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 STÁTU (ORGANIZACE) NA NOVÉ  VÝZVY</a:t>
            </a:r>
          </a:p>
        </p:txBody>
      </p:sp>
    </p:spTree>
    <p:extLst>
      <p:ext uri="{BB962C8B-B14F-4D97-AF65-F5344CB8AC3E}">
        <p14:creationId xmlns:p14="http://schemas.microsoft.com/office/powerpoint/2010/main" val="201585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137DD-DF5F-42C5-BBF6-1A8C33C4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23" y="136635"/>
            <a:ext cx="7729728" cy="6495396"/>
          </a:xfrm>
        </p:spPr>
        <p:txBody>
          <a:bodyPr>
            <a:noAutofit/>
          </a:bodyPr>
          <a:lstStyle/>
          <a:p>
            <a:r>
              <a:rPr lang="en-US" sz="2400" dirty="0"/>
              <a:t>AMBITION: France must have a battle-hardened Army, ready to face the toughest clashes up to a major confrontation and capable of winning.</a:t>
            </a:r>
            <a:endParaRPr lang="cs-CZ" sz="2400" dirty="0"/>
          </a:p>
          <a:p>
            <a:r>
              <a:rPr lang="cs-CZ" sz="2400" dirty="0"/>
              <a:t>ZHODNOCENÍ PROSTŘEDÍ</a:t>
            </a:r>
          </a:p>
          <a:p>
            <a:pPr lvl="1"/>
            <a:r>
              <a:rPr lang="cs-CZ" sz="2400" dirty="0"/>
              <a:t>STRATEGICKÁ NEJISTOTA (geopolitické změny, selhávání Evropy zajistit svoji obranu, narušení vnitřní koheze a společenské odolnosti)</a:t>
            </a:r>
          </a:p>
          <a:p>
            <a:pPr lvl="1"/>
            <a:r>
              <a:rPr lang="cs-CZ" sz="2400" dirty="0"/>
              <a:t>ROZŠIŘOVÁNÍ KONFLIKTNÍCH OBLASTÍ (potenciál pro vznik velkého vojenského konfliktu, přítomnost hybridního válčení,  boj v kybernetickém prostoru a vesmíru).</a:t>
            </a:r>
          </a:p>
          <a:p>
            <a:r>
              <a:rPr lang="cs-CZ" sz="2400" dirty="0"/>
              <a:t>POLITICKO – VOJENSKÉ  AMBICE   </a:t>
            </a:r>
          </a:p>
          <a:p>
            <a:pPr lvl="1"/>
            <a:r>
              <a:rPr lang="cs-CZ" sz="2400" dirty="0"/>
              <a:t>UDRŽENÍ VOJENSKÉ SÍLY,  ARMÁDA VZOREM PRO EVROPSKÉ STÁTY (určující strategickou a operační kulturu)</a:t>
            </a:r>
          </a:p>
          <a:p>
            <a:pPr lvl="1"/>
            <a:r>
              <a:rPr lang="cs-CZ" sz="2400" dirty="0"/>
              <a:t>PŘIPRAVENOST A POHOTOVOST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2DDF1-5E68-45A2-887A-F3FF2259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45" y="0"/>
            <a:ext cx="4064555" cy="29465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2D472D-468F-41F9-8929-C2B3E831737E}"/>
              </a:ext>
            </a:extLst>
          </p:cNvPr>
          <p:cNvSpPr txBox="1"/>
          <p:nvPr/>
        </p:nvSpPr>
        <p:spPr>
          <a:xfrm flipH="1">
            <a:off x="8127444" y="3285475"/>
            <a:ext cx="4064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STRATEGICKÉ CÍLE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PŘIPRAVENÍ LIDÉ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SCHOPNOSTI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VÝCVIK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PROCESY</a:t>
            </a:r>
          </a:p>
          <a:p>
            <a:endParaRPr lang="cs-CZ" sz="2400" dirty="0"/>
          </a:p>
          <a:p>
            <a:r>
              <a:rPr lang="cs-CZ" sz="2400" dirty="0"/>
              <a:t>STRATEGICKÉ PROJEKTY</a:t>
            </a:r>
          </a:p>
          <a:p>
            <a:r>
              <a:rPr lang="cs-CZ" sz="2400" dirty="0"/>
              <a:t>(12 projektů k naplnění cílů)</a:t>
            </a:r>
          </a:p>
          <a:p>
            <a:pPr lvl="1"/>
            <a:endParaRPr lang="cs-CZ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F36463-AF46-443C-985A-C432E5647609}"/>
              </a:ext>
            </a:extLst>
          </p:cNvPr>
          <p:cNvSpPr/>
          <p:nvPr/>
        </p:nvSpPr>
        <p:spPr>
          <a:xfrm>
            <a:off x="6716109" y="599089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2C6B88A-3CB5-4A4B-957B-D46B84D5E5E8}"/>
              </a:ext>
            </a:extLst>
          </p:cNvPr>
          <p:cNvSpPr/>
          <p:nvPr/>
        </p:nvSpPr>
        <p:spPr>
          <a:xfrm>
            <a:off x="4708635" y="1350578"/>
            <a:ext cx="330781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ANALÝZA HROZEB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D8620EF-5016-42BA-86FD-466C5AD8DF6C}"/>
              </a:ext>
            </a:extLst>
          </p:cNvPr>
          <p:cNvSpPr/>
          <p:nvPr/>
        </p:nvSpPr>
        <p:spPr>
          <a:xfrm>
            <a:off x="5023945" y="4587765"/>
            <a:ext cx="3103499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ZÁJMY, HODNOTY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03EAE5-A3A6-441F-8C70-49B245C0409F}"/>
              </a:ext>
            </a:extLst>
          </p:cNvPr>
          <p:cNvSpPr/>
          <p:nvPr/>
        </p:nvSpPr>
        <p:spPr>
          <a:xfrm>
            <a:off x="8168851" y="6279930"/>
            <a:ext cx="391804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PROGRAMY, INICIATIVY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AF44451-C1FF-47AD-86A6-BE6A1A50D16E}"/>
              </a:ext>
            </a:extLst>
          </p:cNvPr>
          <p:cNvSpPr/>
          <p:nvPr/>
        </p:nvSpPr>
        <p:spPr>
          <a:xfrm>
            <a:off x="10836165" y="3139965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16277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5FDBD-8199-46A7-AE0A-3284EB41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2ABE2-4CA2-46C5-8B19-FF143F91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1A545-2EDF-4A76-AE7D-E1D3B8E1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43852" y="964692"/>
            <a:ext cx="44852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STRATEGIE NEMÁ STANOVENU</a:t>
            </a:r>
          </a:p>
          <a:p>
            <a:r>
              <a:rPr lang="cs-CZ" dirty="0"/>
              <a:t> JEDNOZNAČNOU VNITŘNÍ STRUKTURU!</a:t>
            </a:r>
          </a:p>
          <a:p>
            <a:endParaRPr lang="cs-CZ" dirty="0"/>
          </a:p>
          <a:p>
            <a:r>
              <a:rPr lang="cs-CZ" dirty="0"/>
              <a:t>OBECNĚ: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úvod – proč strategii tvoříme, východiska;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(problém, budoucí vývoj);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vymezení cílového stavu;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jeho dosažení v čase, náklady;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hodnocení, rizika, komunikace. </a:t>
            </a:r>
          </a:p>
        </p:txBody>
      </p:sp>
    </p:spTree>
    <p:extLst>
      <p:ext uri="{BB962C8B-B14F-4D97-AF65-F5344CB8AC3E}">
        <p14:creationId xmlns:p14="http://schemas.microsoft.com/office/powerpoint/2010/main" val="134656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PŘÍSTUP K TVORBĚ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610"/>
            <a:ext cx="12023834" cy="5524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rámci tvorby strategie musí být zodpovězeny následující základní otázky: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Proč je daná strategie vytvářena?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daná strategie řeší (problém) a v jakém hodnotovém kontextu (základě jakých kritérií)?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bude daný problém řešen (a zda vůbec bude řešen)?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Jaký je cílový stav, kterého by mělo být realizací strategie dosaženo?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Koho se daná strategie týká (cílová skupina)?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Jaké může mít daná strategie dopady?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 se bude problém řešit a kdy bude vyřešen?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Kdo bude problém řešit? Jak dlouho daná strategie platí?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Kolik bude dané řešení stát (jaké zdroje – finanční, lidské, organizační – bude nutno na dané řešení vynaložit)? Kdo poskytne potřebné zdroje?</a:t>
            </a:r>
          </a:p>
        </p:txBody>
      </p:sp>
    </p:spTree>
    <p:extLst>
      <p:ext uri="{BB962C8B-B14F-4D97-AF65-F5344CB8AC3E}">
        <p14:creationId xmlns:p14="http://schemas.microsoft.com/office/powerpoint/2010/main" val="285638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PŘEDSTAVIT PŘEDMĚT</a:t>
            </a:r>
          </a:p>
          <a:p>
            <a:pPr lvl="1"/>
            <a:r>
              <a:rPr lang="cs-CZ" dirty="0"/>
              <a:t>CÍLE</a:t>
            </a:r>
          </a:p>
          <a:p>
            <a:pPr lvl="1"/>
            <a:r>
              <a:rPr lang="cs-CZ" dirty="0"/>
              <a:t>OBSAH</a:t>
            </a:r>
          </a:p>
          <a:p>
            <a:pPr lvl="1"/>
            <a:r>
              <a:rPr lang="cs-CZ" dirty="0"/>
              <a:t>PODMÍNKY STUDIA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ZADAT ÚKOLY KE ZPRACOVÁNÍ PŘÍPADOVÉ STUDIE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VYMEZIT ZÁKLADNÍ POJMY A ÚČEL STRATEGIE, TYPOLOGIE  STRATEGIÍ </a:t>
            </a:r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123866"/>
            <a:ext cx="11887200" cy="1188720"/>
          </a:xfrm>
        </p:spPr>
        <p:txBody>
          <a:bodyPr/>
          <a:lstStyle/>
          <a:p>
            <a:r>
              <a:rPr lang="cs-CZ" dirty="0"/>
              <a:t>STRATEGY=ENDS+MEANS+WAYS</a:t>
            </a:r>
            <a:br>
              <a:rPr lang="cs-CZ" dirty="0"/>
            </a:br>
            <a:r>
              <a:rPr lang="en-US" sz="2000" dirty="0" err="1"/>
              <a:t>Lykke</a:t>
            </a:r>
            <a:r>
              <a:rPr lang="en-US" sz="2000" dirty="0"/>
              <a:t> model of military strategy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2"/>
            <a:ext cx="11792607" cy="4966138"/>
          </a:xfrm>
        </p:spPr>
        <p:txBody>
          <a:bodyPr>
            <a:normAutofit/>
          </a:bodyPr>
          <a:lstStyle/>
          <a:p>
            <a:r>
              <a:rPr lang="cs-CZ" sz="2800" dirty="0"/>
              <a:t>ENDS:  cíle</a:t>
            </a:r>
          </a:p>
          <a:p>
            <a:r>
              <a:rPr lang="cs-CZ" sz="2800" dirty="0"/>
              <a:t>WAYS: způsob dosažení cílů</a:t>
            </a:r>
          </a:p>
          <a:p>
            <a:r>
              <a:rPr lang="cs-CZ" sz="2800" dirty="0"/>
              <a:t>MEANS: prostředky nezbytné k dosažení cílů</a:t>
            </a:r>
          </a:p>
          <a:p>
            <a:endParaRPr lang="cs-CZ" sz="2800" dirty="0"/>
          </a:p>
          <a:p>
            <a:r>
              <a:rPr lang="cs-CZ" sz="2800" dirty="0"/>
              <a:t>PROVÁZÁNÍ CÍLŮ SE ZDROJI!</a:t>
            </a:r>
          </a:p>
          <a:p>
            <a:r>
              <a:rPr lang="cs-CZ" sz="2800" dirty="0"/>
              <a:t>NESOULAD MEZI CÍLY A ZDROJI = RIZIKO, NEREALISTICKÉ STRATEGIE!!</a:t>
            </a:r>
          </a:p>
          <a:p>
            <a:endParaRPr lang="cs-CZ" dirty="0"/>
          </a:p>
          <a:p>
            <a:r>
              <a:rPr lang="en-US" dirty="0"/>
              <a:t>Arthur F. </a:t>
            </a:r>
            <a:r>
              <a:rPr lang="en-US" dirty="0" err="1"/>
              <a:t>Lykke</a:t>
            </a:r>
            <a:r>
              <a:rPr lang="en-US" dirty="0"/>
              <a:t> Jr., “Defining Military Strategy,” Military Review 69, no. 5 (May 1989): 3.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98BE6A-A2EA-4013-8294-FD87D90E4783}"/>
              </a:ext>
            </a:extLst>
          </p:cNvPr>
          <p:cNvSpPr txBox="1"/>
          <p:nvPr/>
        </p:nvSpPr>
        <p:spPr>
          <a:xfrm>
            <a:off x="3048000" y="6085490"/>
            <a:ext cx="1545021" cy="27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39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7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+mn-lt"/>
              </a:rPr>
              <a:t>RIZIKO 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272938"/>
            <a:ext cx="6518952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77" y="2201018"/>
            <a:ext cx="6110781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1524000" y="15823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3693644" y="6281418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6941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989"/>
            <a:ext cx="7729728" cy="1188720"/>
          </a:xfrm>
        </p:spPr>
        <p:txBody>
          <a:bodyPr/>
          <a:lstStyle/>
          <a:p>
            <a:r>
              <a:rPr lang="cs-CZ" dirty="0"/>
              <a:t>(BAD) STRATEGY=ENDS+MEANS+WAYS</a:t>
            </a:r>
            <a:br>
              <a:rPr lang="cs-CZ" dirty="0"/>
            </a:br>
            <a:r>
              <a:rPr lang="cs-CZ" sz="2000" dirty="0" err="1"/>
              <a:t>Jeffrey</a:t>
            </a:r>
            <a:r>
              <a:rPr lang="cs-CZ" sz="2000" dirty="0"/>
              <a:t> W. </a:t>
            </a:r>
            <a:r>
              <a:rPr lang="cs-CZ" sz="2000" dirty="0" err="1"/>
              <a:t>Meiser</a:t>
            </a:r>
            <a:r>
              <a:rPr lang="cs-CZ" sz="2000" dirty="0"/>
              <a:t>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5" y="1880171"/>
            <a:ext cx="10921429" cy="472783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Far too often strategy is an exercise in means-based planning; it is inherently uncreative, noncritical, and limits new and adaptive thinking.</a:t>
            </a:r>
            <a:r>
              <a:rPr lang="cs-CZ" sz="2400" dirty="0"/>
              <a:t> </a:t>
            </a:r>
            <a:r>
              <a:rPr lang="cs-CZ" sz="2400" b="1" u="sng" dirty="0"/>
              <a:t>(přeceňování prostředků)</a:t>
            </a:r>
          </a:p>
          <a:p>
            <a:pPr algn="just"/>
            <a:r>
              <a:rPr lang="en-US" sz="2400" dirty="0"/>
              <a:t>This kind of thinking leads to infinitely repeating the question of </a:t>
            </a:r>
            <a:r>
              <a:rPr lang="en-US" sz="2400" b="1" u="sng" dirty="0"/>
              <a:t>how many boots should be on the ground. </a:t>
            </a:r>
            <a:endParaRPr lang="cs-CZ" sz="2400" b="1" u="sng" dirty="0"/>
          </a:p>
          <a:p>
            <a:pPr algn="just"/>
            <a:r>
              <a:rPr lang="en-US" sz="2400" dirty="0"/>
              <a:t>This approach misses the core function of strategy, which is to figure out </a:t>
            </a:r>
            <a:r>
              <a:rPr lang="en-US" sz="2400" b="1" u="sng" dirty="0"/>
              <a:t>what to do with those boots on the ground</a:t>
            </a:r>
            <a:r>
              <a:rPr lang="en-US" sz="2400" dirty="0"/>
              <a:t>, </a:t>
            </a:r>
            <a:endParaRPr lang="cs-CZ" sz="2400" dirty="0"/>
          </a:p>
          <a:p>
            <a:pPr algn="just"/>
            <a:r>
              <a:rPr lang="en-US" sz="2400" dirty="0"/>
              <a:t>or even better, what are </a:t>
            </a:r>
            <a:r>
              <a:rPr lang="en-US" sz="2400" b="1" u="sng" dirty="0"/>
              <a:t>the alternatives to boots on the ground</a:t>
            </a:r>
            <a:r>
              <a:rPr lang="en-US" sz="2400" dirty="0"/>
              <a:t>. </a:t>
            </a:r>
            <a:endParaRPr lang="cs-CZ" sz="2400" dirty="0"/>
          </a:p>
          <a:p>
            <a:pPr algn="just"/>
            <a:r>
              <a:rPr lang="en-US" sz="2400" dirty="0"/>
              <a:t>The result of this analysis is what </a:t>
            </a:r>
            <a:r>
              <a:rPr lang="en-US" sz="2400" dirty="0" err="1"/>
              <a:t>Lykke</a:t>
            </a:r>
            <a:r>
              <a:rPr lang="en-US" sz="2400" dirty="0"/>
              <a:t> calls ways.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80469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BB240-F2DA-45BE-81EF-497B5D7A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227079"/>
            <a:ext cx="11876689" cy="1188720"/>
          </a:xfrm>
        </p:spPr>
        <p:txBody>
          <a:bodyPr/>
          <a:lstStyle/>
          <a:p>
            <a:r>
              <a:rPr lang="cs-CZ" dirty="0"/>
              <a:t>KOMPLEXNÍ PŘÍSTUP – GRAND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2B5B8-4670-4378-BB42-0F506852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4" y="1878008"/>
            <a:ext cx="10448818" cy="4604985"/>
          </a:xfrm>
        </p:spPr>
        <p:txBody>
          <a:bodyPr>
            <a:normAutofit/>
          </a:bodyPr>
          <a:lstStyle/>
          <a:p>
            <a:r>
              <a:rPr lang="en-US" sz="2400" dirty="0"/>
              <a:t>The concept of a comprehensive or whole-of-government approach</a:t>
            </a:r>
            <a:r>
              <a:rPr lang="cs-CZ" sz="2400" dirty="0"/>
              <a:t> </a:t>
            </a:r>
            <a:r>
              <a:rPr lang="en-US" sz="2400" dirty="0"/>
              <a:t>to respond to a strategic challenge</a:t>
            </a:r>
            <a:r>
              <a:rPr lang="cs-CZ" sz="2400" dirty="0"/>
              <a:t>.</a:t>
            </a:r>
          </a:p>
          <a:p>
            <a:r>
              <a:rPr lang="cs-CZ" sz="2400" dirty="0"/>
              <a:t>POUŽITÍ VŠECH NÁSTROJŮ MOCI STÁTU: (DIME, DIMEFIL, DIMEFILE)</a:t>
            </a:r>
          </a:p>
          <a:p>
            <a:r>
              <a:rPr lang="en-US" sz="2400" dirty="0"/>
              <a:t>diplomatic, information, military, economic, financial, intelligence, and law enforcement, </a:t>
            </a:r>
            <a:r>
              <a:rPr lang="cs-CZ" sz="2400" dirty="0" err="1"/>
              <a:t>energy</a:t>
            </a:r>
            <a:endParaRPr lang="cs-CZ" sz="2400" dirty="0"/>
          </a:p>
          <a:p>
            <a:r>
              <a:rPr lang="cs-CZ" sz="2400" dirty="0"/>
              <a:t>ARMÁDA NEMÁ SCHOPNOSTI VYŘEŠIT NÁRODNÍ BEZPEČNOSTNÍ VÝZVY</a:t>
            </a:r>
          </a:p>
          <a:p>
            <a:r>
              <a:rPr lang="cs-CZ" sz="2400" dirty="0"/>
              <a:t>Např. KOMPLEXNÍ PROBLÉM JAKO </a:t>
            </a:r>
            <a:r>
              <a:rPr lang="en-US" sz="2400" dirty="0" err="1"/>
              <a:t>postconflict</a:t>
            </a:r>
            <a:r>
              <a:rPr lang="en-US" sz="2400" dirty="0"/>
              <a:t> stabilization and development. </a:t>
            </a:r>
            <a:endParaRPr lang="cs-CZ" sz="2400" dirty="0"/>
          </a:p>
          <a:p>
            <a:r>
              <a:rPr lang="cs-CZ" sz="2400" dirty="0"/>
              <a:t>ÚKOLY OS OD ROKU 2001 UKAZUJÍ, ŽE ARMÁDA NA TYTO PROBLÉMY NESTAČÍ!</a:t>
            </a:r>
          </a:p>
        </p:txBody>
      </p:sp>
    </p:spTree>
    <p:extLst>
      <p:ext uri="{BB962C8B-B14F-4D97-AF65-F5344CB8AC3E}">
        <p14:creationId xmlns:p14="http://schemas.microsoft.com/office/powerpoint/2010/main" val="18239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5D85-3278-4307-95B1-300A6EA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" y="125046"/>
            <a:ext cx="11929241" cy="1188720"/>
          </a:xfrm>
        </p:spPr>
        <p:txBody>
          <a:bodyPr/>
          <a:lstStyle/>
          <a:p>
            <a:r>
              <a:rPr lang="cs-CZ" dirty="0"/>
              <a:t>STRATEGIE = ZPŮSOB Myšlení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BCAA-C234-49DB-B5E1-4AC68976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949676"/>
            <a:ext cx="11568701" cy="4939147"/>
          </a:xfrm>
        </p:spPr>
        <p:txBody>
          <a:bodyPr>
            <a:normAutofit/>
          </a:bodyPr>
          <a:lstStyle/>
          <a:p>
            <a:r>
              <a:rPr lang="en-US" sz="2400" dirty="0"/>
              <a:t>“a coherent set of analyses, concepts, policies, arguments, and actions that respond to a high-stakes challenge</a:t>
            </a:r>
            <a:endParaRPr lang="cs-CZ" sz="2400" dirty="0"/>
          </a:p>
          <a:p>
            <a:r>
              <a:rPr lang="en-US" sz="2400" dirty="0"/>
              <a:t>Richard P. </a:t>
            </a:r>
            <a:r>
              <a:rPr lang="en-US" sz="2400" dirty="0" err="1"/>
              <a:t>Rumelt</a:t>
            </a:r>
            <a:r>
              <a:rPr lang="en-US" sz="2400" dirty="0"/>
              <a:t>, Good Strategy, Bad Strategy: The Difference and Why It Matters (New York: Crown Business, 2011), 6.</a:t>
            </a: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B1EC69D-B3F3-4E0A-9F2C-7352094955F2}"/>
              </a:ext>
            </a:extLst>
          </p:cNvPr>
          <p:cNvSpPr txBox="1">
            <a:spLocks/>
          </p:cNvSpPr>
          <p:nvPr/>
        </p:nvSpPr>
        <p:spPr bwMode="black">
          <a:xfrm>
            <a:off x="131379" y="4039105"/>
            <a:ext cx="11929241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STRATEGIE = CESTA, PLÁN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4C238B-50FA-47DA-9E03-E29EF989B4FA}"/>
              </a:ext>
            </a:extLst>
          </p:cNvPr>
          <p:cNvSpPr txBox="1"/>
          <p:nvPr/>
        </p:nvSpPr>
        <p:spPr>
          <a:xfrm>
            <a:off x="1109609" y="6000108"/>
            <a:ext cx="1042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Jako dlouhodobý plán činností zaměřený na dosažení nějakého cíle!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930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2267" y="6376900"/>
            <a:ext cx="10610488" cy="501587"/>
          </a:xfrm>
        </p:spPr>
        <p:txBody>
          <a:bodyPr/>
          <a:lstStyle/>
          <a:p>
            <a:r>
              <a:rPr lang="en-US" sz="2000" dirty="0"/>
              <a:t>Lindgren</a:t>
            </a:r>
            <a:r>
              <a:rPr lang="cs-CZ" sz="2000" dirty="0"/>
              <a:t> M., </a:t>
            </a:r>
            <a:r>
              <a:rPr lang="en-US" sz="2000" dirty="0" err="1"/>
              <a:t>Bandhold</a:t>
            </a:r>
            <a:r>
              <a:rPr lang="cs-CZ" sz="2000" dirty="0"/>
              <a:t> H., </a:t>
            </a:r>
            <a:r>
              <a:rPr lang="en-US" sz="2000" dirty="0"/>
              <a:t>Scenario Planning</a:t>
            </a:r>
            <a:r>
              <a:rPr lang="cs-CZ" sz="2000" dirty="0"/>
              <a:t>, </a:t>
            </a:r>
            <a:r>
              <a:rPr lang="en-US" sz="2000" dirty="0"/>
              <a:t>The link between future and </a:t>
            </a:r>
            <a:r>
              <a:rPr lang="en-US" sz="2000" dirty="0" err="1"/>
              <a:t>strat</a:t>
            </a:r>
            <a:r>
              <a:rPr lang="cs-CZ" sz="2000" dirty="0"/>
              <a:t>e</a:t>
            </a:r>
            <a:r>
              <a:rPr lang="en-US" sz="2000" dirty="0" err="1"/>
              <a:t>gy</a:t>
            </a:r>
            <a:r>
              <a:rPr lang="cs-CZ" sz="2000" dirty="0"/>
              <a:t>. </a:t>
            </a:r>
            <a:endParaRPr lang="cs-CZ" sz="2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90418" y="0"/>
            <a:ext cx="11599524" cy="6709025"/>
            <a:chOff x="100783" y="717371"/>
            <a:chExt cx="8431657" cy="5826852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627977" y="3446131"/>
              <a:ext cx="582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83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8F99-5BD3-4A64-963E-7B3F81E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20" y="131333"/>
            <a:ext cx="7729728" cy="1188720"/>
          </a:xfrm>
        </p:spPr>
        <p:txBody>
          <a:bodyPr/>
          <a:lstStyle/>
          <a:p>
            <a:r>
              <a:rPr lang="cs-CZ" dirty="0"/>
              <a:t>STRATEGIE = UMĚNÍ VYTVÁŘET SÍLU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7CFE8-B044-4680-962A-657CAE7E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9" y="2227078"/>
            <a:ext cx="2289493" cy="3988787"/>
          </a:xfrm>
        </p:spPr>
        <p:txBody>
          <a:bodyPr>
            <a:noAutofit/>
          </a:bodyPr>
          <a:lstStyle/>
          <a:p>
            <a:r>
              <a:rPr lang="en-US" sz="2400" dirty="0"/>
              <a:t>Lawrence Freedman, Strategy: A History (Oxford: Oxford University Press, 2013), xii</a:t>
            </a:r>
            <a:endParaRPr lang="cs-CZ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4881643-2C9A-4733-AA5F-2EE264B0FC61}"/>
              </a:ext>
            </a:extLst>
          </p:cNvPr>
          <p:cNvGrpSpPr/>
          <p:nvPr/>
        </p:nvGrpSpPr>
        <p:grpSpPr>
          <a:xfrm>
            <a:off x="2953043" y="1504925"/>
            <a:ext cx="8056820" cy="5112568"/>
            <a:chOff x="1175614" y="1329427"/>
            <a:chExt cx="8056820" cy="511256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99A4147E-9C3F-43B0-B229-19FA36D3B0A6}"/>
                </a:ext>
              </a:extLst>
            </p:cNvPr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DFCBCA07-C85D-4C04-90AD-0F6393E0DA4A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80A7E134-D60A-48C5-85E6-D4A53A2CE204}"/>
                  </a:ext>
                </a:extLst>
              </p:cNvPr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POLITICKÝ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POTENCIÁL</a:t>
                </a:r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C2E6F6C3-0059-4B5F-A552-E2C7361F787B}"/>
                  </a:ext>
                </a:extLst>
              </p:cNvPr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VOJENSKÝ POTENCIÁL</a:t>
                </a:r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37B0D6D-086E-4E8D-977B-EB8404AEF54F}"/>
                  </a:ext>
                </a:extLst>
              </p:cNvPr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EKONOMICKÝ POTENCIÁL</a:t>
                </a:r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424EF2FA-79DE-439E-81AF-3C7457AC6C26}"/>
                </a:ext>
              </a:extLst>
            </p:cNvPr>
            <p:cNvSpPr/>
            <p:nvPr/>
          </p:nvSpPr>
          <p:spPr>
            <a:xfrm>
              <a:off x="6416987" y="2132856"/>
              <a:ext cx="189908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Fyzická dimenze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97D37FB-757E-471C-895A-DEA9A2538006}"/>
                </a:ext>
              </a:extLst>
            </p:cNvPr>
            <p:cNvSpPr/>
            <p:nvPr/>
          </p:nvSpPr>
          <p:spPr>
            <a:xfrm>
              <a:off x="5870948" y="5097495"/>
              <a:ext cx="176101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Koncepční dimenze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2DF55FC3-BE24-48C9-B7B2-D9FA8BEEA8A4}"/>
                </a:ext>
              </a:extLst>
            </p:cNvPr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Morální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dimenze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901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661D2-D356-4BE3-9A34-3241377C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0A939-CDC9-432C-BAA2-4B1065DC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6A42DB-04B0-4D02-9EE8-E44AE8E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4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F6E6F2D4-CDBA-42C2-A7E7-39F5541CC46C}"/>
              </a:ext>
            </a:extLst>
          </p:cNvPr>
          <p:cNvSpPr/>
          <p:nvPr/>
        </p:nvSpPr>
        <p:spPr>
          <a:xfrm>
            <a:off x="1431234" y="450575"/>
            <a:ext cx="9329529" cy="610738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DE97CCE-E394-4322-B51C-823959DDE04F}"/>
              </a:ext>
            </a:extLst>
          </p:cNvPr>
          <p:cNvGrpSpPr/>
          <p:nvPr/>
        </p:nvGrpSpPr>
        <p:grpSpPr>
          <a:xfrm>
            <a:off x="1431235" y="1441171"/>
            <a:ext cx="9329530" cy="4333462"/>
            <a:chOff x="1046922" y="858075"/>
            <a:chExt cx="9329530" cy="433346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10FED71-E202-4DF0-90C7-8E6917C12157}"/>
                </a:ext>
              </a:extLst>
            </p:cNvPr>
            <p:cNvSpPr/>
            <p:nvPr/>
          </p:nvSpPr>
          <p:spPr>
            <a:xfrm>
              <a:off x="1046922" y="858075"/>
              <a:ext cx="152400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A85FE0F-BEBC-4C8E-B409-11D200655A80}"/>
                </a:ext>
              </a:extLst>
            </p:cNvPr>
            <p:cNvSpPr/>
            <p:nvPr/>
          </p:nvSpPr>
          <p:spPr>
            <a:xfrm>
              <a:off x="1046922" y="2345633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ZPŮSOBY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1EC0892-CF0F-4EB6-9B77-2DA44A408B80}"/>
                </a:ext>
              </a:extLst>
            </p:cNvPr>
            <p:cNvSpPr/>
            <p:nvPr/>
          </p:nvSpPr>
          <p:spPr>
            <a:xfrm>
              <a:off x="1046923" y="3836502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PROSTŘEDKY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SCHOPNOSTI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ZDROJE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00FB19C-E32D-4B55-8274-047134DF577D}"/>
                </a:ext>
              </a:extLst>
            </p:cNvPr>
            <p:cNvSpPr/>
            <p:nvPr/>
          </p:nvSpPr>
          <p:spPr>
            <a:xfrm>
              <a:off x="2835965" y="858075"/>
              <a:ext cx="4585252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OBRANNÁ POLITIKA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6C2715B-07EE-48C1-823D-D06B53B4DB7E}"/>
                </a:ext>
              </a:extLst>
            </p:cNvPr>
            <p:cNvSpPr/>
            <p:nvPr/>
          </p:nvSpPr>
          <p:spPr>
            <a:xfrm>
              <a:off x="7686259" y="858075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NÁRODNÍ ZÁJMY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HODNOTY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 OBRANNÉ POLITIKY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5714150-B728-40B9-B83C-06336F7E9103}"/>
                </a:ext>
              </a:extLst>
            </p:cNvPr>
            <p:cNvSpPr/>
            <p:nvPr/>
          </p:nvSpPr>
          <p:spPr>
            <a:xfrm>
              <a:off x="2849221" y="2345634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VOJENSKÁ STRATEGIE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B9684A56-90FC-4085-B627-8C68CB041EC6}"/>
                </a:ext>
              </a:extLst>
            </p:cNvPr>
            <p:cNvSpPr/>
            <p:nvPr/>
          </p:nvSpPr>
          <p:spPr>
            <a:xfrm>
              <a:off x="7712772" y="2343981"/>
              <a:ext cx="266368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KONCEPCE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DOKTRÍNY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E11F8F10-20B2-41BD-A46C-AF7130A71A0F}"/>
                </a:ext>
              </a:extLst>
            </p:cNvPr>
            <p:cNvSpPr/>
            <p:nvPr/>
          </p:nvSpPr>
          <p:spPr>
            <a:xfrm>
              <a:off x="2862472" y="3836501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KONCEPČNÍ DOKUMENTY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3C6298D0-15A3-4662-8616-658DB62C911B}"/>
                </a:ext>
              </a:extLst>
            </p:cNvPr>
            <p:cNvSpPr/>
            <p:nvPr/>
          </p:nvSpPr>
          <p:spPr>
            <a:xfrm>
              <a:off x="7686259" y="3829887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CÍLE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ROZPOČET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4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CÍL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Znát teorii a praxi tvorby strategie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proces tvorby strategie 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tvořit základní kompetence zpracování strategie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analýza vnějšího a vnitřního prostředí,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stran,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vize a poslání,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stanovení cílů a způsob jejich hodnocení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strategie k dosažení cílů (soubor opatření)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 rizik, zdrojových aspektů a prioritizace 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strategie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6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293" y="2919414"/>
            <a:ext cx="8074025" cy="1476375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HIERARCHIE STRATEGIÍ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270502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12192000" cy="6862763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4000" y="1828800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80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8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6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1"/>
              <a:ext cx="2227263" cy="1046163"/>
              <a:chOff x="4812250" y="2515167"/>
              <a:chExt cx="2226734" cy="1429345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29345"/>
                <a:chOff x="4817533" y="2489768"/>
                <a:chExt cx="2226734" cy="1429345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3773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12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2765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292100"/>
              <a:chOff x="2285629" y="2948046"/>
              <a:chExt cx="1664604" cy="292087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9"/>
              <a:ext cx="2233612" cy="276225"/>
              <a:chOff x="1935679" y="2939338"/>
              <a:chExt cx="2234154" cy="325354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253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4"/>
              <a:ext cx="2233612" cy="276225"/>
              <a:chOff x="1935679" y="2873497"/>
              <a:chExt cx="2234191" cy="270680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270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3"/>
              <a:ext cx="2235200" cy="277812"/>
              <a:chOff x="1935679" y="2939338"/>
              <a:chExt cx="2234154" cy="270681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7068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276225"/>
              <a:chOff x="1935679" y="2712756"/>
              <a:chExt cx="2220879" cy="374401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8"/>
              <a:ext cx="3079750" cy="292100"/>
              <a:chOff x="1935680" y="2955642"/>
              <a:chExt cx="2484014" cy="2920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63"/>
              <a:ext cx="2365375" cy="277812"/>
              <a:chOff x="1935679" y="2712756"/>
              <a:chExt cx="2356532" cy="374401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3"/>
              <a:ext cx="2228850" cy="277812"/>
              <a:chOff x="1935679" y="2712756"/>
              <a:chExt cx="2220879" cy="374401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276225"/>
              <a:chOff x="1935679" y="2712756"/>
              <a:chExt cx="2307745" cy="374401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6"/>
              <a:ext cx="2228850" cy="277813"/>
              <a:chOff x="1935679" y="2712756"/>
              <a:chExt cx="2220879" cy="374401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276225"/>
              <a:chOff x="1935679" y="2712757"/>
              <a:chExt cx="2220879" cy="374401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6"/>
              <a:ext cx="2228850" cy="277813"/>
              <a:chOff x="1935679" y="2712756"/>
              <a:chExt cx="2220879" cy="374401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69829"/>
              <a:ext cx="644526" cy="28167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2773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959171"/>
            <a:ext cx="80740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TVORBY STRATEGIÍ</a:t>
            </a:r>
            <a:endParaRPr lang="cs-CZ" altLang="cs-CZ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FC84E-2AD2-4E9A-A25E-E50D9784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6080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1747" name="Zástupný symbol pro číslo snímku 6">
            <a:extLst>
              <a:ext uri="{FF2B5EF4-FFF2-40B4-BE49-F238E27FC236}">
                <a16:creationId xmlns:a16="http://schemas.microsoft.com/office/drawing/2014/main" id="{0BEE60C2-744A-4F23-9ECA-49B69970B1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E330FA-206A-49BC-9C19-E30EEF4E230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obsah 2">
            <a:extLst>
              <a:ext uri="{FF2B5EF4-FFF2-40B4-BE49-F238E27FC236}">
                <a16:creationId xmlns:a16="http://schemas.microsoft.com/office/drawing/2014/main" id="{DC368CDC-705D-4EF6-8E12-4E285AE79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b="1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A4081521-697A-4818-AEA4-A0607682D5CC}"/>
              </a:ext>
            </a:extLst>
          </p:cNvPr>
          <p:cNvSpPr/>
          <p:nvPr/>
        </p:nvSpPr>
        <p:spPr>
          <a:xfrm>
            <a:off x="6541881" y="1844677"/>
            <a:ext cx="5149850" cy="4392612"/>
          </a:xfrm>
          <a:prstGeom prst="wedgeRectCallout">
            <a:avLst>
              <a:gd name="adj1" fmla="val -64036"/>
              <a:gd name="adj2" fmla="val -365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Tvorba strategie je spojena s existencí závažného problému </a:t>
            </a:r>
            <a:r>
              <a:rPr lang="cs-CZ" sz="2800" b="1" dirty="0">
                <a:solidFill>
                  <a:schemeClr val="tx1"/>
                </a:solidFill>
              </a:rPr>
              <a:t>spojeného se zajišťováním bezpečnosti státu.</a:t>
            </a: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Hledá se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se strategie zpracovává, </a:t>
            </a:r>
            <a:r>
              <a:rPr lang="cs-CZ" sz="2800" b="1" u="sng" dirty="0">
                <a:solidFill>
                  <a:schemeClr val="tx1"/>
                </a:solidFill>
              </a:rPr>
              <a:t>co a jaký</a:t>
            </a:r>
            <a:r>
              <a:rPr lang="cs-CZ" sz="2800" dirty="0">
                <a:solidFill>
                  <a:schemeClr val="tx1"/>
                </a:solidFill>
              </a:rPr>
              <a:t> problém řeší.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5399-D7DC-4BF8-8196-F741CFE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75" y="656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2771" name="Zástupný symbol pro číslo snímku 6">
            <a:extLst>
              <a:ext uri="{FF2B5EF4-FFF2-40B4-BE49-F238E27FC236}">
                <a16:creationId xmlns:a16="http://schemas.microsoft.com/office/drawing/2014/main" id="{569454EA-078E-4E1C-A8AA-7340EAD139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3D720D-E095-4833-9586-D2383B8CB3E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9BBFDE5B-8D13-4FCB-A484-2ECA99D8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b="1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20FBFB-144E-4EE9-B87E-BAFFE4102529}"/>
              </a:ext>
            </a:extLst>
          </p:cNvPr>
          <p:cNvSpPr/>
          <p:nvPr/>
        </p:nvSpPr>
        <p:spPr>
          <a:xfrm>
            <a:off x="6729467" y="1718554"/>
            <a:ext cx="4941976" cy="4713067"/>
          </a:xfrm>
          <a:prstGeom prst="wedgeRectCallout">
            <a:avLst>
              <a:gd name="adj1" fmla="val -72742"/>
              <a:gd name="adj2" fmla="val -223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Tvorba strategie probíhá podle </a:t>
            </a:r>
            <a:r>
              <a:rPr lang="cs-CZ" sz="2400" b="1" dirty="0">
                <a:solidFill>
                  <a:schemeClr val="tx1"/>
                </a:solidFill>
              </a:rPr>
              <a:t>schváleného zadání </a:t>
            </a:r>
            <a:r>
              <a:rPr lang="cs-CZ" sz="2400" dirty="0">
                <a:solidFill>
                  <a:schemeClr val="tx1"/>
                </a:solidFill>
              </a:rPr>
              <a:t>s jasně vymezeným cílem či cíli a časovým harmonogramem. 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Činnost, průběžné výstupy a konečný </a:t>
            </a:r>
            <a:r>
              <a:rPr lang="cs-CZ" sz="2400" b="1" dirty="0">
                <a:solidFill>
                  <a:schemeClr val="tx1"/>
                </a:solidFill>
              </a:rPr>
              <a:t>výsledek jsou hodnoceny </a:t>
            </a:r>
            <a:r>
              <a:rPr lang="cs-CZ" sz="2400" dirty="0">
                <a:solidFill>
                  <a:schemeClr val="tx1"/>
                </a:solidFill>
              </a:rPr>
              <a:t>řídícím týmem, vlastníkem nebo gestorem.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 Pokud existuje průběžný přehled o tvorbě strategie, pak výsledek není pro žádnou ze zájmových stran překvapením.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E359-C327-4CCA-8DFB-BA6C478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2319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3795" name="Zástupný symbol pro číslo snímku 6">
            <a:extLst>
              <a:ext uri="{FF2B5EF4-FFF2-40B4-BE49-F238E27FC236}">
                <a16:creationId xmlns:a16="http://schemas.microsoft.com/office/drawing/2014/main" id="{30D2F79F-D40C-42A3-B627-8F0F31E98F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1D785E-DB76-4968-9DB8-581B2495298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Zástupný symbol pro obsah 2">
            <a:extLst>
              <a:ext uri="{FF2B5EF4-FFF2-40B4-BE49-F238E27FC236}">
                <a16:creationId xmlns:a16="http://schemas.microsoft.com/office/drawing/2014/main" id="{2337ADF1-786F-4707-B6DC-BEBBF2EB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517" y="2015849"/>
            <a:ext cx="5355466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b="1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9926320-00EC-404E-8920-CC43CDAEB96C}"/>
              </a:ext>
            </a:extLst>
          </p:cNvPr>
          <p:cNvSpPr/>
          <p:nvPr/>
        </p:nvSpPr>
        <p:spPr>
          <a:xfrm>
            <a:off x="7141633" y="2465387"/>
            <a:ext cx="5003800" cy="4392613"/>
          </a:xfrm>
          <a:prstGeom prst="wedgeRectCallout">
            <a:avLst>
              <a:gd name="adj1" fmla="val -67466"/>
              <a:gd name="adj2" fmla="val -334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Řešení komplexních, vzájemně provázaných a obtížně strukturovaných problémů vyžaduje zpravidla </a:t>
            </a:r>
            <a:r>
              <a:rPr lang="cs-CZ" sz="2800" b="1" dirty="0">
                <a:solidFill>
                  <a:schemeClr val="tx1"/>
                </a:solidFill>
              </a:rPr>
              <a:t>interdisciplinární přístup</a:t>
            </a:r>
            <a:r>
              <a:rPr lang="cs-CZ" sz="2800" dirty="0">
                <a:solidFill>
                  <a:schemeClr val="tx1"/>
                </a:solidFill>
              </a:rPr>
              <a:t>. Zvážit externí expertízu: aktuální znalosti, zkušeností a dovedností.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2AEA-E61C-46B5-8601-ED0A6A3D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27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4819" name="Zástupný symbol pro číslo snímku 6">
            <a:extLst>
              <a:ext uri="{FF2B5EF4-FFF2-40B4-BE49-F238E27FC236}">
                <a16:creationId xmlns:a16="http://schemas.microsoft.com/office/drawing/2014/main" id="{20705052-B1C5-4CA5-96A2-E7127EF9F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BFDC0-7098-4BA3-B1FB-D6A01959228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obsah 2">
            <a:extLst>
              <a:ext uri="{FF2B5EF4-FFF2-40B4-BE49-F238E27FC236}">
                <a16:creationId xmlns:a16="http://schemas.microsoft.com/office/drawing/2014/main" id="{50E66227-F9C5-414B-B17F-F4D72BED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b="1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2DB13D6-7CB8-4C0D-990B-988AD7DBEE99}"/>
              </a:ext>
            </a:extLst>
          </p:cNvPr>
          <p:cNvSpPr/>
          <p:nvPr/>
        </p:nvSpPr>
        <p:spPr>
          <a:xfrm>
            <a:off x="6021388" y="2171701"/>
            <a:ext cx="5075237" cy="4248150"/>
          </a:xfrm>
          <a:prstGeom prst="wedgeRectCallout">
            <a:avLst>
              <a:gd name="adj1" fmla="val -72010"/>
              <a:gd name="adj2" fmla="val -103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Informovaná rozhodnutí podložená věrohodnými analýzami a prognózami. Navrhovaná řešení musí být </a:t>
            </a:r>
            <a:r>
              <a:rPr lang="cs-CZ" sz="2800" b="1" dirty="0">
                <a:solidFill>
                  <a:schemeClr val="tx1"/>
                </a:solidFill>
              </a:rPr>
              <a:t>ověřena</a:t>
            </a:r>
            <a:r>
              <a:rPr lang="cs-CZ" sz="2800" dirty="0">
                <a:solidFill>
                  <a:schemeClr val="tx1"/>
                </a:solidFill>
              </a:rPr>
              <a:t> (experimentování), prokázána jejich </a:t>
            </a:r>
            <a:r>
              <a:rPr lang="cs-CZ" sz="2800" b="1" dirty="0">
                <a:solidFill>
                  <a:schemeClr val="tx1"/>
                </a:solidFill>
              </a:rPr>
              <a:t>proveditelnost</a:t>
            </a:r>
            <a:r>
              <a:rPr lang="cs-CZ" sz="2800" dirty="0">
                <a:solidFill>
                  <a:schemeClr val="tx1"/>
                </a:solidFill>
              </a:rPr>
              <a:t> při dosažení očekávaných parametrů (výkonových, časových i nákladových).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FBEAB-735E-4B6A-AAD0-23D23C0B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32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5843" name="Zástupný symbol pro číslo snímku 6">
            <a:extLst>
              <a:ext uri="{FF2B5EF4-FFF2-40B4-BE49-F238E27FC236}">
                <a16:creationId xmlns:a16="http://schemas.microsoft.com/office/drawing/2014/main" id="{6CB20FB7-2FBC-4E84-ABAA-6148E0DC9E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316593-277E-405C-A65D-0A636988EEF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obsah 2">
            <a:extLst>
              <a:ext uri="{FF2B5EF4-FFF2-40B4-BE49-F238E27FC236}">
                <a16:creationId xmlns:a16="http://schemas.microsoft.com/office/drawing/2014/main" id="{90F4BB95-537C-4BA8-AF83-AC47AE805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b="1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9B687C5F-408C-4125-810F-5C1FD8B99CCC}"/>
              </a:ext>
            </a:extLst>
          </p:cNvPr>
          <p:cNvSpPr/>
          <p:nvPr/>
        </p:nvSpPr>
        <p:spPr>
          <a:xfrm>
            <a:off x="6795558" y="2865211"/>
            <a:ext cx="5349875" cy="2845567"/>
          </a:xfrm>
          <a:prstGeom prst="wedgeRectCallout">
            <a:avLst>
              <a:gd name="adj1" fmla="val -65799"/>
              <a:gd name="adj2" fmla="val 17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Projektové řízení vytváří předpoklady pro dosažení očekávaných výsledků v souladu se zadáním ve stanoveném čase a v rámci stanoveného rozpočtu.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FORMY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Přednášky: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Teoretický základ pro následné zpracování dílčích kroků tvorby strategie </a:t>
            </a:r>
          </a:p>
          <a:p>
            <a:pPr marL="0" indent="0">
              <a:buNone/>
            </a:pP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Cvičení: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Praktické využití získaných poznatků z přednášky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Zpracování dílčích částí případové studie</a:t>
            </a:r>
          </a:p>
          <a:p>
            <a:pPr marL="0" indent="0">
              <a:buNone/>
            </a:pP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Vypracování případové studie (týmová práce)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23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3B246-0009-493A-9968-A06C1B4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6867" name="Zástupný symbol pro číslo snímku 6">
            <a:extLst>
              <a:ext uri="{FF2B5EF4-FFF2-40B4-BE49-F238E27FC236}">
                <a16:creationId xmlns:a16="http://schemas.microsoft.com/office/drawing/2014/main" id="{FB5D7772-5DAD-475F-AD84-8B61B4F81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CD414-E9BF-4AAC-A4B8-D8857A1EB21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Zástupný symbol pro obsah 2">
            <a:extLst>
              <a:ext uri="{FF2B5EF4-FFF2-40B4-BE49-F238E27FC236}">
                <a16:creationId xmlns:a16="http://schemas.microsoft.com/office/drawing/2014/main" id="{4DB8FC23-675B-4E70-8005-AB565F9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b="1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4E0A9894-1119-42EF-B14F-D5D560C21188}"/>
              </a:ext>
            </a:extLst>
          </p:cNvPr>
          <p:cNvSpPr/>
          <p:nvPr/>
        </p:nvSpPr>
        <p:spPr>
          <a:xfrm>
            <a:off x="6267451" y="1916114"/>
            <a:ext cx="4314825" cy="4249737"/>
          </a:xfrm>
          <a:prstGeom prst="wedgeRectCallout">
            <a:avLst>
              <a:gd name="adj1" fmla="val -85053"/>
              <a:gd name="adj2" fmla="val 19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Účinný rozvoj všech sektorů bezpečnosti vyžaduje existenci soustavy vertikálně i horizontálně provázaných strategií a koncepčních dokumentů.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A647-53E3-43B8-8100-BD570329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4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7891" name="Zástupný symbol pro číslo snímku 6">
            <a:extLst>
              <a:ext uri="{FF2B5EF4-FFF2-40B4-BE49-F238E27FC236}">
                <a16:creationId xmlns:a16="http://schemas.microsoft.com/office/drawing/2014/main" id="{9D38479C-7F3F-4E30-B536-6B7EF7B534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7F5809-0C5A-48B9-A96C-CAB7DD2A278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Zástupný symbol pro obsah 2">
            <a:extLst>
              <a:ext uri="{FF2B5EF4-FFF2-40B4-BE49-F238E27FC236}">
                <a16:creationId xmlns:a16="http://schemas.microsoft.com/office/drawing/2014/main" id="{CF2D376A-E99C-4B36-8E54-8E7DA78D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061" y="2174875"/>
            <a:ext cx="4888327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b="1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7D1CE828-CB2D-44EC-81E2-FB5DC65AD607}"/>
              </a:ext>
            </a:extLst>
          </p:cNvPr>
          <p:cNvSpPr/>
          <p:nvPr/>
        </p:nvSpPr>
        <p:spPr>
          <a:xfrm>
            <a:off x="5723285" y="1775647"/>
            <a:ext cx="6422148" cy="4461642"/>
          </a:xfrm>
          <a:prstGeom prst="wedgeRectCallout">
            <a:avLst>
              <a:gd name="adj1" fmla="val -56244"/>
              <a:gd name="adj2" fmla="val 307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Alternativní řešení umožňuje uplatnění komplexního přístupu v podmínkách nejistoty, identifikaci rizik a jejich omezování či eliminaci a výběr nejvhodnějšího řešení.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Inspirací je řešení obdobného problému v zahraničí, či jeho řešení v minulosti a s jakým výsledkem.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C2082-BEB1-4838-91E0-B0077149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/>
          </a:p>
        </p:txBody>
      </p:sp>
      <p:sp>
        <p:nvSpPr>
          <p:cNvPr id="38915" name="Zástupný symbol pro číslo snímku 6">
            <a:extLst>
              <a:ext uri="{FF2B5EF4-FFF2-40B4-BE49-F238E27FC236}">
                <a16:creationId xmlns:a16="http://schemas.microsoft.com/office/drawing/2014/main" id="{F5A6E5AF-D334-48F4-A450-90DEA16EB0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A477E-4C41-41F3-BDD6-C3BE884A719C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Zástupný symbol pro obsah 2">
            <a:extLst>
              <a:ext uri="{FF2B5EF4-FFF2-40B4-BE49-F238E27FC236}">
                <a16:creationId xmlns:a16="http://schemas.microsoft.com/office/drawing/2014/main" id="{BFE0B89A-F738-4A2A-980B-20748873A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183" y="2174875"/>
            <a:ext cx="4908205" cy="3951288"/>
          </a:xfrm>
        </p:spPr>
        <p:txBody>
          <a:bodyPr>
            <a:normAutofit/>
          </a:bodyPr>
          <a:lstStyle/>
          <a:p>
            <a:r>
              <a:rPr lang="cs-CZ" altLang="cs-CZ" b="1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17FA6144-BC49-41F0-9339-ADAB7C59A321}"/>
              </a:ext>
            </a:extLst>
          </p:cNvPr>
          <p:cNvSpPr/>
          <p:nvPr/>
        </p:nvSpPr>
        <p:spPr>
          <a:xfrm>
            <a:off x="6438577" y="2583315"/>
            <a:ext cx="4054475" cy="3799491"/>
          </a:xfrm>
          <a:prstGeom prst="wedgeRectCallout">
            <a:avLst>
              <a:gd name="adj1" fmla="val -89163"/>
              <a:gd name="adj2" fmla="val -498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Varianty jsou posuzovány z pohledu nákladů, přínosů a proveditelnosti. </a:t>
            </a:r>
          </a:p>
          <a:p>
            <a:pPr algn="ctr" eaLnBrk="1" hangingPunct="1">
              <a:defRPr/>
            </a:pPr>
            <a:r>
              <a:rPr lang="cs-CZ" sz="2400" b="1" u="sng" dirty="0">
                <a:solidFill>
                  <a:schemeClr val="tx1"/>
                </a:solidFill>
              </a:rPr>
              <a:t>Jaké</a:t>
            </a:r>
            <a:r>
              <a:rPr lang="cs-CZ" sz="2400" dirty="0">
                <a:solidFill>
                  <a:schemeClr val="tx1"/>
                </a:solidFill>
              </a:rPr>
              <a:t> má řešení </a:t>
            </a:r>
            <a:r>
              <a:rPr lang="cs-CZ" sz="2400" b="1" u="sng" dirty="0">
                <a:solidFill>
                  <a:schemeClr val="tx1"/>
                </a:solidFill>
              </a:rPr>
              <a:t>přínos</a:t>
            </a:r>
            <a:r>
              <a:rPr lang="cs-CZ" sz="2400" dirty="0">
                <a:solidFill>
                  <a:schemeClr val="tx1"/>
                </a:solidFill>
              </a:rPr>
              <a:t>, s jakými je spojeno </a:t>
            </a:r>
            <a:r>
              <a:rPr lang="cs-CZ" sz="2400" b="1" u="sng" dirty="0">
                <a:solidFill>
                  <a:schemeClr val="tx1"/>
                </a:solidFill>
              </a:rPr>
              <a:t>finančními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u="sng" dirty="0">
                <a:solidFill>
                  <a:schemeClr val="tx1"/>
                </a:solidFill>
              </a:rPr>
              <a:t>náklady</a:t>
            </a:r>
            <a:r>
              <a:rPr lang="cs-CZ" sz="2400" dirty="0">
                <a:solidFill>
                  <a:schemeClr val="tx1"/>
                </a:solidFill>
              </a:rPr>
              <a:t>, jaké jsou zdrojové nároky z pohledu </a:t>
            </a:r>
            <a:r>
              <a:rPr lang="cs-CZ" sz="2400" b="1" dirty="0">
                <a:solidFill>
                  <a:schemeClr val="tx1"/>
                </a:solidFill>
              </a:rPr>
              <a:t>lidských a materiálních zdrojů a v jakém čase je možné je realizovat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0FD6-5FE8-435C-B0D5-F8FAF406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11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39939" name="Zástupný symbol pro číslo snímku 6">
            <a:extLst>
              <a:ext uri="{FF2B5EF4-FFF2-40B4-BE49-F238E27FC236}">
                <a16:creationId xmlns:a16="http://schemas.microsoft.com/office/drawing/2014/main" id="{A433DCA6-9218-4A64-A6FC-D10A0720E1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6211C-6164-4989-A7E7-8A6B866BE30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Zástupný symbol pro obsah 2">
            <a:extLst>
              <a:ext uri="{FF2B5EF4-FFF2-40B4-BE49-F238E27FC236}">
                <a16:creationId xmlns:a16="http://schemas.microsoft.com/office/drawing/2014/main" id="{B7E20577-0FFA-464C-B4A9-FDFC12AA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0" y="2174875"/>
            <a:ext cx="4987718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b="1" dirty="0"/>
              <a:t>VYUŽITÍ ANALYTICKÝCH </a:t>
            </a:r>
            <a:br>
              <a:rPr lang="cs-CZ" altLang="cs-CZ" b="1" dirty="0"/>
            </a:br>
            <a:r>
              <a:rPr lang="cs-CZ" altLang="cs-CZ" b="1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EC3D357-508A-4FDB-9C40-2F63E6A807C6}"/>
              </a:ext>
            </a:extLst>
          </p:cNvPr>
          <p:cNvSpPr/>
          <p:nvPr/>
        </p:nvSpPr>
        <p:spPr>
          <a:xfrm>
            <a:off x="6672263" y="1628776"/>
            <a:ext cx="3816350" cy="4537075"/>
          </a:xfrm>
          <a:prstGeom prst="wedgeRectCallout">
            <a:avLst>
              <a:gd name="adj1" fmla="val -87315"/>
              <a:gd name="adj2" fmla="val -184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 celém procesu tvorby strategie jsou využívány  analytické nástroje (metody, techniky).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DF550-B97A-4DB2-90A1-1D2E8F9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6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0963" name="Zástupný symbol pro číslo snímku 6">
            <a:extLst>
              <a:ext uri="{FF2B5EF4-FFF2-40B4-BE49-F238E27FC236}">
                <a16:creationId xmlns:a16="http://schemas.microsoft.com/office/drawing/2014/main" id="{848A8AFC-9997-469C-9B1E-4DC0B3BBDE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6881B6-E399-478D-BD93-07495F65226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obsah 2">
            <a:extLst>
              <a:ext uri="{FF2B5EF4-FFF2-40B4-BE49-F238E27FC236}">
                <a16:creationId xmlns:a16="http://schemas.microsoft.com/office/drawing/2014/main" id="{BCB5304F-82EA-485A-9F8D-36D89A33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304" y="2115241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b="1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6891EF67-F39E-4E45-AC33-BFA77B92D153}"/>
              </a:ext>
            </a:extLst>
          </p:cNvPr>
          <p:cNvSpPr/>
          <p:nvPr/>
        </p:nvSpPr>
        <p:spPr>
          <a:xfrm>
            <a:off x="5448301" y="1628776"/>
            <a:ext cx="5040313" cy="4537075"/>
          </a:xfrm>
          <a:prstGeom prst="wedgeRectCallout">
            <a:avLst>
              <a:gd name="adj1" fmla="val -59784"/>
              <a:gd name="adj2" fmla="val -45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Obsahové a časové vymezení dosažení cílového stavu a milníků. Variantní rozpracování cílů do realizačního rámce (opatření a úkoly. Je hledána odpověď na otázky, </a:t>
            </a:r>
            <a:r>
              <a:rPr lang="cs-CZ" sz="2800" b="1" u="sng" dirty="0">
                <a:solidFill>
                  <a:schemeClr val="tx1"/>
                </a:solidFill>
              </a:rPr>
              <a:t>jaký</a:t>
            </a:r>
            <a:r>
              <a:rPr lang="cs-CZ" sz="2800" dirty="0">
                <a:solidFill>
                  <a:schemeClr val="tx1"/>
                </a:solidFill>
              </a:rPr>
              <a:t> je požadovaný cílový stav a </a:t>
            </a:r>
            <a:r>
              <a:rPr lang="cs-CZ" sz="2800" b="1" u="sng" dirty="0">
                <a:solidFill>
                  <a:schemeClr val="tx1"/>
                </a:solidFill>
              </a:rPr>
              <a:t>jak</a:t>
            </a:r>
            <a:r>
              <a:rPr lang="cs-CZ" sz="2800" dirty="0">
                <a:solidFill>
                  <a:schemeClr val="tx1"/>
                </a:solidFill>
              </a:rPr>
              <a:t> a </a:t>
            </a:r>
            <a:r>
              <a:rPr lang="cs-CZ" sz="2800" b="1" u="sng" dirty="0">
                <a:solidFill>
                  <a:schemeClr val="tx1"/>
                </a:solidFill>
              </a:rPr>
              <a:t>kdy</a:t>
            </a:r>
            <a:r>
              <a:rPr lang="cs-CZ" sz="2800" dirty="0">
                <a:solidFill>
                  <a:schemeClr val="tx1"/>
                </a:solidFill>
              </a:rPr>
              <a:t> bude dosažen. </a:t>
            </a:r>
            <a:r>
              <a:rPr lang="cs-CZ" sz="2800" b="1" u="sng" dirty="0">
                <a:solidFill>
                  <a:schemeClr val="tx1"/>
                </a:solidFill>
              </a:rPr>
              <a:t>Kdy je cíl považován za splněný?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C8558-A20B-451E-888A-78DB512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7175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1987" name="Zástupný symbol pro číslo snímku 6">
            <a:extLst>
              <a:ext uri="{FF2B5EF4-FFF2-40B4-BE49-F238E27FC236}">
                <a16:creationId xmlns:a16="http://schemas.microsoft.com/office/drawing/2014/main" id="{4C6D874F-F1E3-4A70-9A0A-E4E462AA30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B50DBD-EC50-46F1-AFCA-CC8A432C0D1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Zástupný symbol pro obsah 2">
            <a:extLst>
              <a:ext uri="{FF2B5EF4-FFF2-40B4-BE49-F238E27FC236}">
                <a16:creationId xmlns:a16="http://schemas.microsoft.com/office/drawing/2014/main" id="{2F71EC47-715C-4F88-8624-C25AC0CA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 err="1"/>
              <a:t>Hodnotitelnost</a:t>
            </a:r>
            <a:endParaRPr lang="cs-CZ" altLang="cs-CZ" dirty="0"/>
          </a:p>
          <a:p>
            <a:r>
              <a:rPr lang="cs-CZ" altLang="cs-CZ" b="1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4BFCEFD-4BF8-4C59-8564-D666629BD2F9}"/>
              </a:ext>
            </a:extLst>
          </p:cNvPr>
          <p:cNvSpPr/>
          <p:nvPr/>
        </p:nvSpPr>
        <p:spPr>
          <a:xfrm>
            <a:off x="5508624" y="2564524"/>
            <a:ext cx="6084285" cy="3672764"/>
          </a:xfrm>
          <a:prstGeom prst="wedgeRectCallout">
            <a:avLst>
              <a:gd name="adj1" fmla="val -58776"/>
              <a:gd name="adj2" fmla="val -48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Je stanoven vlastník a gestor nesoucí odpovědnost za tvorbu i realizaci strategie, splnění cílů a dosažení očekávaných přínosů.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Dává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kdo </a:t>
            </a:r>
            <a:r>
              <a:rPr lang="cs-CZ" sz="2800" dirty="0">
                <a:solidFill>
                  <a:schemeClr val="tx1"/>
                </a:solidFill>
              </a:rPr>
              <a:t>bude řešit vymezený problém. V realizačním rámci je určena odpovědnost za splnění cílů, opatření a úkolů.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C0731-4334-49B7-8EC5-1C3400DE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3011" name="Zástupný symbol pro číslo snímku 6">
            <a:extLst>
              <a:ext uri="{FF2B5EF4-FFF2-40B4-BE49-F238E27FC236}">
                <a16:creationId xmlns:a16="http://schemas.microsoft.com/office/drawing/2014/main" id="{9BA5F19B-1E26-45A3-9D38-7B9CBE7031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346728-623A-4A02-9D58-F4AE17791F7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obsah 2">
            <a:extLst>
              <a:ext uri="{FF2B5EF4-FFF2-40B4-BE49-F238E27FC236}">
                <a16:creationId xmlns:a16="http://schemas.microsoft.com/office/drawing/2014/main" id="{E5F3DB01-521D-4EF8-BB96-0041A862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b="1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18095DB2-C3C1-4DC4-9AA7-1707F88BD56D}"/>
              </a:ext>
            </a:extLst>
          </p:cNvPr>
          <p:cNvSpPr/>
          <p:nvPr/>
        </p:nvSpPr>
        <p:spPr>
          <a:xfrm>
            <a:off x="5862054" y="1891862"/>
            <a:ext cx="6283379" cy="4345427"/>
          </a:xfrm>
          <a:prstGeom prst="wedgeRectCallout">
            <a:avLst>
              <a:gd name="adj1" fmla="val -54661"/>
              <a:gd name="adj2" fmla="val 157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Vymezuje základní realizační rámec (klíčové milníky, cílové stavy v čase, identifikuje rizika a zásadní opatření omezující jejich dopady, obsahuje odhady zdrojových implikací). Vytvořen je předpoklad pro zapracování strategie do plánovacích dokumentů.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7AE02-5D7F-4FE4-B0E2-B4B8B277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10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4035" name="Zástupný symbol pro číslo snímku 6">
            <a:extLst>
              <a:ext uri="{FF2B5EF4-FFF2-40B4-BE49-F238E27FC236}">
                <a16:creationId xmlns:a16="http://schemas.microsoft.com/office/drawing/2014/main" id="{ED13DC4B-13CD-4039-83D6-F70EB067E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2C157E-CB97-48A9-A06A-7A8FD8C8ECD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obsah 2">
            <a:extLst>
              <a:ext uri="{FF2B5EF4-FFF2-40B4-BE49-F238E27FC236}">
                <a16:creationId xmlns:a16="http://schemas.microsoft.com/office/drawing/2014/main" id="{5E38C836-14AA-40ED-A5A1-D8A6A992C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113" y="2174875"/>
            <a:ext cx="4570275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b="1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F1B3D977-1E96-43E2-8C15-B7A2F6FE228E}"/>
              </a:ext>
            </a:extLst>
          </p:cNvPr>
          <p:cNvSpPr/>
          <p:nvPr/>
        </p:nvSpPr>
        <p:spPr>
          <a:xfrm>
            <a:off x="6617736" y="1989139"/>
            <a:ext cx="4489450" cy="4040187"/>
          </a:xfrm>
          <a:prstGeom prst="wedgeRectCallout">
            <a:avLst>
              <a:gd name="adj1" fmla="val -65243"/>
              <a:gd name="adj2" fmla="val 2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Zpracovatelé hodnotí realizaci předchozích strategií (pokud jsou k dispozici). Identifikována jsou osvědčená řešení, příčiny případných neúspěchů a opatření, která je nezbytné přijmout, aby se nedostatky již neopakovaly.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B449C-32BA-43C2-A152-DBFE34C2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8169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 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5059" name="Zástupný symbol pro číslo snímku 6">
            <a:extLst>
              <a:ext uri="{FF2B5EF4-FFF2-40B4-BE49-F238E27FC236}">
                <a16:creationId xmlns:a16="http://schemas.microsoft.com/office/drawing/2014/main" id="{1AEE0744-0A8F-44C6-87E0-640319E00E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E1585F-F0BB-499C-ADA0-B0DC6F8DF0AF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obsah 2">
            <a:extLst>
              <a:ext uri="{FF2B5EF4-FFF2-40B4-BE49-F238E27FC236}">
                <a16:creationId xmlns:a16="http://schemas.microsoft.com/office/drawing/2014/main" id="{9309DB10-060D-49C1-BF97-45C2B71B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217" y="2174875"/>
            <a:ext cx="5077171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b="1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5969EC-A6DA-4E0F-81D8-C66C58FDDDDB}"/>
              </a:ext>
            </a:extLst>
          </p:cNvPr>
          <p:cNvSpPr/>
          <p:nvPr/>
        </p:nvSpPr>
        <p:spPr>
          <a:xfrm>
            <a:off x="7002326" y="1983170"/>
            <a:ext cx="4321175" cy="4142993"/>
          </a:xfrm>
          <a:prstGeom prst="wedgeRectCallout">
            <a:avLst>
              <a:gd name="adj1" fmla="val -80995"/>
              <a:gd name="adj2" fmla="val 393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Zpracování strategie by mělo vycházet z přístupů nejlepší praxe odvozených od již zavedených a praxí ověřených postupů a přístupů řešení daného problému u jiných institucí, organizací, a to jak v ČR, tak i v zahraničí při zvážení specifických podmínek ČR.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896316"/>
            <a:ext cx="11625249" cy="4387253"/>
          </a:xfrm>
        </p:spPr>
        <p:txBody>
          <a:bodyPr>
            <a:no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Dnes zažíváme inflaci pojmu strategie!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je o způsobu myšlení (dlouhodobá, koncepční představa o přizpůsobování organizace či určité oblasti lidského činění výzvám prostředí)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Strategie: kombinace způsobů a nástrojů k dosažení cílového stavu (ENDS, WAYS, MEANS)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Pokud chybí strategie – na základě čeho se činí každodenní rozhodnutí (hodnotový rámec)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jako dokument: není stanovena jednoznačná podoba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Existuje tzv. hierarchie strategií – vertikálně a horizontálně provázány celek (představ o rozvoji organizace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Přístupy nejlepší praxe: promítnuty do souboru zásad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ZADÁNÍ PŘÍPADOVÉ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744191"/>
            <a:ext cx="11332395" cy="41326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CÍL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POŽADAVKY NA STUDENTY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ZÁVAZNÁ RÁMCOVÁ STRUKTURA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POSTUP ZPRACOVÁNÍ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ODEVZDÁNÍ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</a:t>
            </a: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ROZSAH: 20 – 25 normostran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DATUM ODEVZDÁNÍ: 14. prosince 2021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TÝMOVÁ PRÁCE: max 4 studenti, individuální práce je možná, ale po zkušenostech nedoporučuji!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7587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ÚKOLY DO DALŠÍHO TÝDNE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896316"/>
            <a:ext cx="11625249" cy="438725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Vytvořit týmy pro zpracování případové studie (2-4 studenti).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Zvolit si strategii, kterou bude tým vytvářet (problematika bezpečnosti).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Údaje o složení týmu a zvoleném tématu poskytnout emailem do 4.10.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Domluvit se na způsobu komunikace v rámci týmu!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Seznámit se z povinnou literaturou: Přístupy k tvorbě bezpečnostních a obranných strategií. Dostupné z: 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https://www.unob.cz/cbvss/Documents/publikace/Pristupy%20k%20tvorbe.pdf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Vybrat si bezpečnostní strategii, prostudovat si její obsah a připravit si argumentaci na příští přednášku (21.9.) – klady a negativa dokumentu!!  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Zařadit dokument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dle typologie strategií dle přednášky. 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4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HODNOCENÍ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32" y="2496616"/>
            <a:ext cx="7810072" cy="521521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Předmět je zakončen zkouškou  - dvě části. (celkem 60 b):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Písemná práce - případová studie (max. 30 bodů)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Závěrečné písemné přezkoušení (max. 30 bodů)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 každé součásti zkoušky je třeba získat alespoň ¼ bodů (tj. 8 z 30). </a:t>
            </a:r>
            <a: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E238705-7BEB-4067-9877-9DE1E5905508}"/>
              </a:ext>
            </a:extLst>
          </p:cNvPr>
          <p:cNvSpPr/>
          <p:nvPr/>
        </p:nvSpPr>
        <p:spPr>
          <a:xfrm>
            <a:off x="8507004" y="1290385"/>
            <a:ext cx="3684996" cy="5567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Hodnocení:  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56-60 bodů: A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51-55 bodů: B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46-50 bodů: C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41-45 bodů: D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36-40 bodů: E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35 a méně bodů: F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180492"/>
            <a:ext cx="8074025" cy="298938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ÚVODNÍ PŘEDNÁŠKA:</a:t>
            </a:r>
          </a:p>
          <a:p>
            <a:pPr eaLnBrk="1" hangingPunct="1"/>
            <a:endParaRPr lang="cs-CZ" altLang="cs-CZ" sz="4000" dirty="0"/>
          </a:p>
          <a:p>
            <a:pPr eaLnBrk="1" hangingPunct="1"/>
            <a:r>
              <a:rPr lang="cs-CZ" altLang="cs-CZ" sz="4000" dirty="0"/>
              <a:t>VYMEZENÍ POJMU, ÚČELU, STRUKTURA, TYPOLOGIE, ZÁSADY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63691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2">
            <a:extLst>
              <a:ext uri="{FF2B5EF4-FFF2-40B4-BE49-F238E27FC236}">
                <a16:creationId xmlns:a16="http://schemas.microsoft.com/office/drawing/2014/main" id="{1CEAF749-59B6-44D6-A348-E4D7B523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1847359"/>
            <a:ext cx="10573406" cy="4440237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si představujeme pod pojmem strategie?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čemu slouží strategie a proč je vytváříme?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koho jsou strategie určeny?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problémy jsou spojeny s tvorbou strategie?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Jaká je obvyklá vnitřní struktura strategií?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jakých zásad jsou strategie vytvářeny?</a:t>
            </a:r>
          </a:p>
        </p:txBody>
      </p:sp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35188" y="164384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UČEBNÍ OTÁZKY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59379" y="5013077"/>
            <a:ext cx="446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Databáze strategických dokumentů ČR:</a:t>
            </a:r>
          </a:p>
          <a:p>
            <a:r>
              <a:rPr lang="cs-CZ" b="1" dirty="0">
                <a:solidFill>
                  <a:schemeClr val="bg1"/>
                </a:solidFill>
                <a:hlinkClick r:id="rId2"/>
              </a:rPr>
              <a:t>https://www.databaze-strategie.cz/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Kolik existuje v této databázi strategií?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2C43F-5820-406F-9772-6039691E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" y="-1079"/>
            <a:ext cx="7729728" cy="1188720"/>
          </a:xfrm>
        </p:spPr>
        <p:txBody>
          <a:bodyPr/>
          <a:lstStyle/>
          <a:p>
            <a:r>
              <a:rPr lang="cs-CZ" dirty="0"/>
              <a:t>CO TO JE STRATEGIE?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45B86-F4EE-48FD-A5D2-F7775123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69532"/>
            <a:ext cx="11414589" cy="43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praxi se setkáváme s různými názvy dokumentů: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(BEZPEČNOSTNÍ, OBRANNÁ)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KONCEPCE (KONCEPCE VÝSTAVBY ARMÁDY)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KONCEPCE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BEZPEČNOSTNÍ STRATEGIE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BÍLÁ KNIHA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DLOUHODOBÝ VÝHLED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VIZE</a:t>
            </a: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2D5C2-5A07-4FFF-B52F-7B0BD73A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0" y="3137547"/>
            <a:ext cx="2592750" cy="3720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52A3E-8E8E-4DB4-9DD9-EE3061E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0" y="-42304"/>
            <a:ext cx="2592750" cy="3720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238286-EEFB-4583-B9CA-84313711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21" y="3541986"/>
            <a:ext cx="2570729" cy="33160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5EC47E-5A06-44EB-B7FC-9ABFBDCCED8C}"/>
              </a:ext>
            </a:extLst>
          </p:cNvPr>
          <p:cNvSpPr/>
          <p:nvPr/>
        </p:nvSpPr>
        <p:spPr>
          <a:xfrm>
            <a:off x="294526" y="5619078"/>
            <a:ext cx="6439469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K DISPOZICI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JEDNOTNÝ ZPŮSOB PROVEDENÍ</a:t>
            </a:r>
          </a:p>
        </p:txBody>
      </p:sp>
    </p:spTree>
    <p:extLst>
      <p:ext uri="{BB962C8B-B14F-4D97-AF65-F5344CB8AC3E}">
        <p14:creationId xmlns:p14="http://schemas.microsoft.com/office/powerpoint/2010/main" val="158101101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2751</Words>
  <Application>Microsoft Office PowerPoint</Application>
  <PresentationFormat>Širokoúhlá obrazovka</PresentationFormat>
  <Paragraphs>485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9" baseType="lpstr">
      <vt:lpstr>Arial</vt:lpstr>
      <vt:lpstr>Arial Unicode MS</vt:lpstr>
      <vt:lpstr>Calibri</vt:lpstr>
      <vt:lpstr>Calibri Light</vt:lpstr>
      <vt:lpstr>Gill Sans MT</vt:lpstr>
      <vt:lpstr>Roboto</vt:lpstr>
      <vt:lpstr>Times New Roman</vt:lpstr>
      <vt:lpstr>Balík</vt:lpstr>
      <vt:lpstr>Motiv Office</vt:lpstr>
      <vt:lpstr>TVORBA STRATEGIE</vt:lpstr>
      <vt:lpstr>CÍL PŘEDNÁŠKY</vt:lpstr>
      <vt:lpstr>CÍL STUDIA</vt:lpstr>
      <vt:lpstr>FORMY STUDIA</vt:lpstr>
      <vt:lpstr>ZADÁNÍ PŘÍPADOVÉ STUDIE</vt:lpstr>
      <vt:lpstr>HODNOCENÍ STUDIA</vt:lpstr>
      <vt:lpstr>Prezentace aplikace PowerPoint</vt:lpstr>
      <vt:lpstr>Prezentace aplikace PowerPoint</vt:lpstr>
      <vt:lpstr>CO TO JE STRATEGIE?</vt:lpstr>
      <vt:lpstr>VEŘEJNÁ STRATEGIE</vt:lpstr>
      <vt:lpstr>Prezentace aplikace PowerPoint</vt:lpstr>
      <vt:lpstr>Prezentace aplikace PowerPoint</vt:lpstr>
      <vt:lpstr>FÁZE TKD</vt:lpstr>
      <vt:lpstr>legenda</vt:lpstr>
      <vt:lpstr>Prezentace aplikace PowerPoint</vt:lpstr>
      <vt:lpstr>THE NATIONAL DEFENCE STRATEGY PURPOSE</vt:lpstr>
      <vt:lpstr>Prezentace aplikace PowerPoint</vt:lpstr>
      <vt:lpstr>Prezentace aplikace PowerPoint</vt:lpstr>
      <vt:lpstr>PŘÍSTUP K TVORBĚ STRATEGIE</vt:lpstr>
      <vt:lpstr>STRATEGY=ENDS+MEANS+WAYS Lykke model of military strategy</vt:lpstr>
      <vt:lpstr>RIZIKO STRATEGIE</vt:lpstr>
      <vt:lpstr>Prezentace aplikace PowerPoint</vt:lpstr>
      <vt:lpstr>(BAD) STRATEGY=ENDS+MEANS+WAYS Jeffrey W. Meiser (2017)</vt:lpstr>
      <vt:lpstr>KOMPLEXNÍ PŘÍSTUP – GRAND STRATEGY</vt:lpstr>
      <vt:lpstr>STRATEGIE = ZPŮSOB Myšlení </vt:lpstr>
      <vt:lpstr>Prezentace aplikace PowerPoint</vt:lpstr>
      <vt:lpstr>STRATEGIE = UMĚNÍ VYTVÁŘET SÍLU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ZÁSADY TVORBY STRATEGIE </vt:lpstr>
      <vt:lpstr>ZÁSADY TVORBY STRATEGIE</vt:lpstr>
      <vt:lpstr> ZÁSADY TVORBY STRATEGIE </vt:lpstr>
      <vt:lpstr>ZÁSADY TVORBY STRATEGIE</vt:lpstr>
      <vt:lpstr> ZÁSADY TVORBY STRATEGIE </vt:lpstr>
      <vt:lpstr> ZÁSADY TVORBY STRATEGIE </vt:lpstr>
      <vt:lpstr> ZÁSADY TVORBY STRATEGIE </vt:lpstr>
      <vt:lpstr> ZÁSADY TVORBY STRATEGIE </vt:lpstr>
      <vt:lpstr>ZÁSADY TVORBY STRATEGIE</vt:lpstr>
      <vt:lpstr>ZÁSADY TVORBY STRATEGIE</vt:lpstr>
      <vt:lpstr>ZÁSADY TVORBY STRATEGIE</vt:lpstr>
      <vt:lpstr>ZÁSADY TVORBY STRATEGIE</vt:lpstr>
      <vt:lpstr>ZÁSADY TVORBY STRATEGIE</vt:lpstr>
      <vt:lpstr> ZÁSADY TVORBY STRATEGIE  </vt:lpstr>
      <vt:lpstr>ZÁVĚR</vt:lpstr>
      <vt:lpstr>ÚKOLY DO DALŠÍHO TÝDNE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Procházka Josef</cp:lastModifiedBy>
  <cp:revision>65</cp:revision>
  <dcterms:created xsi:type="dcterms:W3CDTF">2020-09-17T04:53:08Z</dcterms:created>
  <dcterms:modified xsi:type="dcterms:W3CDTF">2021-09-12T18:44:37Z</dcterms:modified>
</cp:coreProperties>
</file>