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4"/>
  </p:sldMasterIdLst>
  <p:sldIdLst>
    <p:sldId id="256" r:id="rId5"/>
    <p:sldId id="257" r:id="rId6"/>
    <p:sldId id="458" r:id="rId7"/>
    <p:sldId id="277" r:id="rId8"/>
    <p:sldId id="260" r:id="rId9"/>
    <p:sldId id="280" r:id="rId10"/>
    <p:sldId id="279" r:id="rId11"/>
    <p:sldId id="282" r:id="rId12"/>
    <p:sldId id="278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457" r:id="rId26"/>
    <p:sldId id="283" r:id="rId27"/>
    <p:sldId id="285" r:id="rId28"/>
    <p:sldId id="456" r:id="rId29"/>
    <p:sldId id="284" r:id="rId30"/>
    <p:sldId id="286" r:id="rId31"/>
    <p:sldId id="455" r:id="rId32"/>
    <p:sldId id="446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C2A2F-1920-4D1C-BA95-86669873E76E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A0E8C-66A7-42DB-837B-894543150B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4188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C2A2F-1920-4D1C-BA95-86669873E76E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A0E8C-66A7-42DB-837B-894543150B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388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C2A2F-1920-4D1C-BA95-86669873E76E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A0E8C-66A7-42DB-837B-894543150B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106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1_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7">
            <a:extLst>
              <a:ext uri="{FF2B5EF4-FFF2-40B4-BE49-F238E27FC236}">
                <a16:creationId xmlns:a16="http://schemas.microsoft.com/office/drawing/2014/main" id="{68F4E9CB-5133-488A-963B-36A1005FCCAA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-40218" y="-9525"/>
            <a:ext cx="12272435" cy="6877050"/>
            <a:chOff x="-30304" y="-9000"/>
            <a:chExt cx="9204608" cy="6876000"/>
          </a:xfrm>
        </p:grpSpPr>
        <p:pic>
          <p:nvPicPr>
            <p:cNvPr id="8" name="Picture 3" descr="D:\BACKUP_LENKA\Plocha\MINISTERSVO_OBRANY\ppt10\pt_103.jpg">
              <a:extLst>
                <a:ext uri="{FF2B5EF4-FFF2-40B4-BE49-F238E27FC236}">
                  <a16:creationId xmlns:a16="http://schemas.microsoft.com/office/drawing/2014/main" id="{AB1F84A7-D8FE-4032-9869-4D85345E5BD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0304" y="-9000"/>
              <a:ext cx="9204608" cy="687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2" descr="D:\BACKUP_LENKA\Plocha\MINISTERSVO_OBRANY\ppt10\logo_erb.emf">
              <a:extLst>
                <a:ext uri="{FF2B5EF4-FFF2-40B4-BE49-F238E27FC236}">
                  <a16:creationId xmlns:a16="http://schemas.microsoft.com/office/drawing/2014/main" id="{999197B0-BE35-4520-885C-5E6A00993384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6336" y="620688"/>
              <a:ext cx="897532" cy="11955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787AB27-A67D-4C14-BD18-61E90DCE32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667" y="6453189"/>
            <a:ext cx="8257117" cy="1984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cs-CZ" sz="700" b="1">
                <a:solidFill>
                  <a:srgbClr val="000000"/>
                </a:solidFill>
              </a:rPr>
              <a:t>MINISTERSTVO OBRANY ČR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2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" name="Zástupný symbol pro číslo snímku 8">
            <a:extLst>
              <a:ext uri="{FF2B5EF4-FFF2-40B4-BE49-F238E27FC236}">
                <a16:creationId xmlns:a16="http://schemas.microsoft.com/office/drawing/2014/main" id="{F012B47F-BEB1-42E8-A871-76371AF684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300633" y="6237289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100">
                <a:solidFill>
                  <a:srgbClr val="FFFFFF"/>
                </a:solidFill>
              </a:defRPr>
            </a:lvl1pPr>
          </a:lstStyle>
          <a:p>
            <a:fld id="{51104E6F-B405-4081-972F-EA25468A927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0346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C2A2F-1920-4D1C-BA95-86669873E76E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A0E8C-66A7-42DB-837B-894543150B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944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C2A2F-1920-4D1C-BA95-86669873E76E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A0E8C-66A7-42DB-837B-894543150B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6251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C2A2F-1920-4D1C-BA95-86669873E76E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A0E8C-66A7-42DB-837B-894543150B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131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C2A2F-1920-4D1C-BA95-86669873E76E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A0E8C-66A7-42DB-837B-894543150B0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620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C2A2F-1920-4D1C-BA95-86669873E76E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A0E8C-66A7-42DB-837B-894543150B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492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C2A2F-1920-4D1C-BA95-86669873E76E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A0E8C-66A7-42DB-837B-894543150B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685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C2A2F-1920-4D1C-BA95-86669873E76E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A0E8C-66A7-42DB-837B-894543150B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09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ADC2A2F-1920-4D1C-BA95-86669873E76E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A0E8C-66A7-42DB-837B-894543150B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646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ADC2A2F-1920-4D1C-BA95-86669873E76E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F8A0E8C-66A7-42DB-837B-894543150B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3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932F57-1C55-45FD-ADC0-074D06E9F1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TVORBA </a:t>
            </a:r>
            <a:r>
              <a:rPr lang="cs-CZ" dirty="0"/>
              <a:t>STRATEGIE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CA3D6BE-3B8E-4D74-ADF4-54DEA3BB91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T2: PROCES TVORBY STRATEGIE</a:t>
            </a:r>
          </a:p>
        </p:txBody>
      </p:sp>
    </p:spTree>
    <p:extLst>
      <p:ext uri="{BB962C8B-B14F-4D97-AF65-F5344CB8AC3E}">
        <p14:creationId xmlns:p14="http://schemas.microsoft.com/office/powerpoint/2010/main" val="2389753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Zástupný symbol pro číslo snímku 6">
            <a:extLst>
              <a:ext uri="{FF2B5EF4-FFF2-40B4-BE49-F238E27FC236}">
                <a16:creationId xmlns:a16="http://schemas.microsoft.com/office/drawing/2014/main" id="{03BA769C-2993-405A-9C4D-9FC34669530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 b="1">
                <a:solidFill>
                  <a:srgbClr val="17375E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1pPr>
            <a:lvl2pPr marL="742950" indent="-285750">
              <a:spcBef>
                <a:spcPct val="20000"/>
              </a:spcBef>
              <a:buClr>
                <a:srgbClr val="376092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76092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2pPr>
            <a:lvl3pPr marL="1143000" indent="-228600">
              <a:spcBef>
                <a:spcPct val="20000"/>
              </a:spcBef>
              <a:buClr>
                <a:srgbClr val="17375E"/>
              </a:buClr>
              <a:buSzPct val="88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3pPr>
            <a:lvl4pPr marL="1600200" indent="-228600">
              <a:spcBef>
                <a:spcPct val="20000"/>
              </a:spcBef>
              <a:buClr>
                <a:srgbClr val="17375E"/>
              </a:buClr>
              <a:buSzPct val="74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4pPr>
            <a:lvl5pPr marL="2057400" indent="-228600">
              <a:spcBef>
                <a:spcPct val="20000"/>
              </a:spcBef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768C82E-D61A-48A4-A2DA-522A3257C3A1}" type="slidenum">
              <a:rPr lang="cs-CZ" altLang="cs-CZ" sz="1100" b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 sz="1100" b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7108" name="Obrázek 1">
            <a:extLst>
              <a:ext uri="{FF2B5EF4-FFF2-40B4-BE49-F238E27FC236}">
                <a16:creationId xmlns:a16="http://schemas.microsoft.com/office/drawing/2014/main" id="{A1A09405-712E-435C-B474-4333F05BDF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17216"/>
            <a:ext cx="12192000" cy="558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>
            <a:extLst>
              <a:ext uri="{FF2B5EF4-FFF2-40B4-BE49-F238E27FC236}">
                <a16:creationId xmlns:a16="http://schemas.microsoft.com/office/drawing/2014/main" id="{A29BA2F3-CA7F-4EF4-A993-13255C5DCD5A}"/>
              </a:ext>
            </a:extLst>
          </p:cNvPr>
          <p:cNvSpPr txBox="1">
            <a:spLocks/>
          </p:cNvSpPr>
          <p:nvPr/>
        </p:nvSpPr>
        <p:spPr bwMode="black">
          <a:xfrm>
            <a:off x="1212351" y="217697"/>
            <a:ext cx="8619304" cy="863027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PROCES TVORBY STRATEGIE ( DLE METODIKY MO ČR)</a:t>
            </a:r>
          </a:p>
        </p:txBody>
      </p:sp>
    </p:spTree>
    <p:extLst>
      <p:ext uri="{BB962C8B-B14F-4D97-AF65-F5344CB8AC3E}">
        <p14:creationId xmlns:p14="http://schemas.microsoft.com/office/powerpoint/2010/main" val="4277130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DDF66D-3BBF-4B24-A2A6-294C5FAE5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0688" y="0"/>
            <a:ext cx="7717841" cy="127399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200" b="1" cap="none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FÁZE TVORBY STRATEGIE             (F1 – IDENTIFIKACE POTŘEBY, </a:t>
            </a:r>
            <a:br>
              <a:rPr lang="cs-CZ" sz="3200" b="1" cap="none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3200" b="1" cap="none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F2 – NASTAVENÍ PROJEKTU)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8131" name="Zástupný symbol pro číslo snímku 6">
            <a:extLst>
              <a:ext uri="{FF2B5EF4-FFF2-40B4-BE49-F238E27FC236}">
                <a16:creationId xmlns:a16="http://schemas.microsoft.com/office/drawing/2014/main" id="{55035891-1CE7-4401-AF8A-8F94FBF387A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 b="1">
                <a:solidFill>
                  <a:srgbClr val="17375E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1pPr>
            <a:lvl2pPr marL="742950" indent="-285750">
              <a:spcBef>
                <a:spcPct val="20000"/>
              </a:spcBef>
              <a:buClr>
                <a:srgbClr val="376092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76092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2pPr>
            <a:lvl3pPr marL="1143000" indent="-228600">
              <a:spcBef>
                <a:spcPct val="20000"/>
              </a:spcBef>
              <a:buClr>
                <a:srgbClr val="17375E"/>
              </a:buClr>
              <a:buSzPct val="88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3pPr>
            <a:lvl4pPr marL="1600200" indent="-228600">
              <a:spcBef>
                <a:spcPct val="20000"/>
              </a:spcBef>
              <a:buClr>
                <a:srgbClr val="17375E"/>
              </a:buClr>
              <a:buSzPct val="74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4pPr>
            <a:lvl5pPr marL="2057400" indent="-228600">
              <a:spcBef>
                <a:spcPct val="20000"/>
              </a:spcBef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3B6E4A3-45AF-4D87-BC53-9747BF896C5D}" type="slidenum">
              <a:rPr lang="cs-CZ" altLang="cs-CZ" sz="1100" b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 sz="1100" b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Zástupný symbol pro obsah 3">
            <a:extLst>
              <a:ext uri="{FF2B5EF4-FFF2-40B4-BE49-F238E27FC236}">
                <a16:creationId xmlns:a16="http://schemas.microsoft.com/office/drawing/2014/main" id="{1B29D46D-A9AC-4D8E-8AEC-0B6EE3AF72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0477912"/>
              </p:ext>
            </p:extLst>
          </p:nvPr>
        </p:nvGraphicFramePr>
        <p:xfrm>
          <a:off x="89452" y="1844676"/>
          <a:ext cx="12102548" cy="50323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6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55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9107">
                <a:tc>
                  <a:txBody>
                    <a:bodyPr/>
                    <a:lstStyle/>
                    <a:p>
                      <a:r>
                        <a:rPr lang="cs-CZ" sz="2300" dirty="0">
                          <a:solidFill>
                            <a:schemeClr val="tx1"/>
                          </a:solidFill>
                        </a:rPr>
                        <a:t>FÁZE</a:t>
                      </a:r>
                    </a:p>
                  </a:txBody>
                  <a:tcPr marL="91434" marR="91434" marT="38187" marB="38187"/>
                </a:tc>
                <a:tc>
                  <a:txBody>
                    <a:bodyPr/>
                    <a:lstStyle/>
                    <a:p>
                      <a:r>
                        <a:rPr lang="cs-CZ" sz="2300" dirty="0">
                          <a:solidFill>
                            <a:schemeClr val="tx1"/>
                          </a:solidFill>
                        </a:rPr>
                        <a:t>AKTIVITY</a:t>
                      </a:r>
                    </a:p>
                  </a:txBody>
                  <a:tcPr marL="91434" marR="91434" marT="38187" marB="3818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9332">
                <a:tc>
                  <a:txBody>
                    <a:bodyPr/>
                    <a:lstStyle/>
                    <a:p>
                      <a:r>
                        <a:rPr lang="cs-CZ" sz="2700" dirty="0"/>
                        <a:t>F1</a:t>
                      </a:r>
                    </a:p>
                  </a:txBody>
                  <a:tcPr marL="91434" marR="91434" marT="38187" marB="38187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700" dirty="0"/>
                        <a:t>A.1.1. Posouzení</a:t>
                      </a:r>
                      <a:r>
                        <a:rPr lang="cs-CZ" sz="2700" baseline="0" dirty="0"/>
                        <a:t> potřebnosti zpracování strategie, analýza problému</a:t>
                      </a:r>
                      <a:endParaRPr lang="cs-CZ" sz="2700" dirty="0"/>
                    </a:p>
                  </a:txBody>
                  <a:tcPr marL="91434" marR="91434" marT="38187" marB="3818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0927">
                <a:tc>
                  <a:txBody>
                    <a:bodyPr/>
                    <a:lstStyle/>
                    <a:p>
                      <a:r>
                        <a:rPr lang="cs-CZ" sz="2700" dirty="0"/>
                        <a:t>F1</a:t>
                      </a:r>
                    </a:p>
                  </a:txBody>
                  <a:tcPr marL="91434" marR="91434" marT="38187" marB="38187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700" dirty="0"/>
                        <a:t>A.1.2. Přijetí rozhodnutí o realizaci strategie</a:t>
                      </a:r>
                    </a:p>
                  </a:txBody>
                  <a:tcPr marL="91434" marR="91434" marT="38187" marB="3818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9332">
                <a:tc>
                  <a:txBody>
                    <a:bodyPr/>
                    <a:lstStyle/>
                    <a:p>
                      <a:r>
                        <a:rPr lang="cs-CZ" sz="2700" dirty="0"/>
                        <a:t>F2</a:t>
                      </a:r>
                    </a:p>
                  </a:txBody>
                  <a:tcPr marL="91434" marR="91434" marT="38187" marB="38187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700" dirty="0"/>
                        <a:t>A.2.1. Ustanovení řídícího výboru a zpracovatelského</a:t>
                      </a:r>
                      <a:r>
                        <a:rPr lang="cs-CZ" sz="2700" baseline="0" dirty="0"/>
                        <a:t> týmu</a:t>
                      </a:r>
                      <a:endParaRPr lang="cs-CZ" sz="2700" dirty="0"/>
                    </a:p>
                  </a:txBody>
                  <a:tcPr marL="91434" marR="91434" marT="38187" marB="3818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4345">
                <a:tc>
                  <a:txBody>
                    <a:bodyPr/>
                    <a:lstStyle/>
                    <a:p>
                      <a:r>
                        <a:rPr lang="cs-CZ" sz="2700" dirty="0"/>
                        <a:t>F2</a:t>
                      </a:r>
                    </a:p>
                  </a:txBody>
                  <a:tcPr marL="91434" marR="91434" marT="38187" marB="38187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700" dirty="0"/>
                        <a:t>A.2.2.  Analýza</a:t>
                      </a:r>
                      <a:r>
                        <a:rPr lang="cs-CZ" sz="2700" baseline="0" dirty="0"/>
                        <a:t> zadání</a:t>
                      </a:r>
                      <a:endParaRPr lang="cs-CZ" sz="2700" dirty="0"/>
                    </a:p>
                  </a:txBody>
                  <a:tcPr marL="91434" marR="91434" marT="38187" marB="3818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9334">
                <a:tc>
                  <a:txBody>
                    <a:bodyPr/>
                    <a:lstStyle/>
                    <a:p>
                      <a:r>
                        <a:rPr lang="cs-CZ" sz="2700" dirty="0"/>
                        <a:t>F2</a:t>
                      </a:r>
                    </a:p>
                  </a:txBody>
                  <a:tcPr marL="91434" marR="91434" marT="38187" marB="38187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700" dirty="0"/>
                        <a:t>A.2.3.  Vytvoření</a:t>
                      </a:r>
                      <a:r>
                        <a:rPr lang="cs-CZ" sz="2700" baseline="0" dirty="0"/>
                        <a:t> plánu prací</a:t>
                      </a:r>
                      <a:endParaRPr lang="cs-CZ" sz="27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2700" dirty="0"/>
                    </a:p>
                  </a:txBody>
                  <a:tcPr marL="91434" marR="91434" marT="38187" marB="3818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1223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1008F0-3ACD-4318-A9CA-34E88EFD5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175"/>
            <a:ext cx="7067550" cy="10795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200" b="1" cap="none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FÁZE TVORBY STRATEGIE      (F1, F2)</a:t>
            </a:r>
            <a:endParaRPr lang="cs-CZ" dirty="0"/>
          </a:p>
        </p:txBody>
      </p:sp>
      <p:sp>
        <p:nvSpPr>
          <p:cNvPr id="49155" name="Zástupný symbol pro číslo snímku 6">
            <a:extLst>
              <a:ext uri="{FF2B5EF4-FFF2-40B4-BE49-F238E27FC236}">
                <a16:creationId xmlns:a16="http://schemas.microsoft.com/office/drawing/2014/main" id="{F0653967-3D1E-4BE2-92CA-554BB9BB922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 b="1">
                <a:solidFill>
                  <a:srgbClr val="17375E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1pPr>
            <a:lvl2pPr marL="742950" indent="-285750">
              <a:spcBef>
                <a:spcPct val="20000"/>
              </a:spcBef>
              <a:buClr>
                <a:srgbClr val="376092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76092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2pPr>
            <a:lvl3pPr marL="1143000" indent="-228600">
              <a:spcBef>
                <a:spcPct val="20000"/>
              </a:spcBef>
              <a:buClr>
                <a:srgbClr val="17375E"/>
              </a:buClr>
              <a:buSzPct val="88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3pPr>
            <a:lvl4pPr marL="1600200" indent="-228600">
              <a:spcBef>
                <a:spcPct val="20000"/>
              </a:spcBef>
              <a:buClr>
                <a:srgbClr val="17375E"/>
              </a:buClr>
              <a:buSzPct val="74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4pPr>
            <a:lvl5pPr marL="2057400" indent="-228600">
              <a:spcBef>
                <a:spcPct val="20000"/>
              </a:spcBef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E4927F3-2DE4-48C3-84DB-47B8A78F974A}" type="slidenum">
              <a:rPr lang="cs-CZ" altLang="cs-CZ" sz="1100" b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 sz="1100" b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Zástupný symbol pro obsah 3">
            <a:extLst>
              <a:ext uri="{FF2B5EF4-FFF2-40B4-BE49-F238E27FC236}">
                <a16:creationId xmlns:a16="http://schemas.microsoft.com/office/drawing/2014/main" id="{2C09F10D-BA8D-403A-A2F6-6BE346A13D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0482893"/>
              </p:ext>
            </p:extLst>
          </p:nvPr>
        </p:nvGraphicFramePr>
        <p:xfrm>
          <a:off x="0" y="1825623"/>
          <a:ext cx="12065920" cy="50323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2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3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9107">
                <a:tc>
                  <a:txBody>
                    <a:bodyPr/>
                    <a:lstStyle/>
                    <a:p>
                      <a:r>
                        <a:rPr lang="cs-CZ" sz="2300" dirty="0">
                          <a:solidFill>
                            <a:schemeClr val="tx1"/>
                          </a:solidFill>
                        </a:rPr>
                        <a:t>FÁZE</a:t>
                      </a:r>
                    </a:p>
                  </a:txBody>
                  <a:tcPr marL="91434" marR="91434" marT="38187" marB="38187"/>
                </a:tc>
                <a:tc>
                  <a:txBody>
                    <a:bodyPr/>
                    <a:lstStyle/>
                    <a:p>
                      <a:r>
                        <a:rPr lang="cs-CZ" sz="2300" dirty="0">
                          <a:solidFill>
                            <a:schemeClr val="tx1"/>
                          </a:solidFill>
                        </a:rPr>
                        <a:t>AKTIVITY</a:t>
                      </a:r>
                    </a:p>
                  </a:txBody>
                  <a:tcPr marL="91434" marR="91434" marT="38187" marB="3818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9332">
                <a:tc>
                  <a:txBody>
                    <a:bodyPr/>
                    <a:lstStyle/>
                    <a:p>
                      <a:r>
                        <a:rPr lang="cs-CZ" sz="2700" dirty="0"/>
                        <a:t>F1</a:t>
                      </a:r>
                    </a:p>
                  </a:txBody>
                  <a:tcPr marL="91434" marR="91434" marT="38187" marB="38187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700" dirty="0"/>
                        <a:t>A.1.1. Posouzení</a:t>
                      </a:r>
                      <a:r>
                        <a:rPr lang="cs-CZ" sz="2700" baseline="0" dirty="0"/>
                        <a:t> potřebnosti zpracování strategie, analýza problému</a:t>
                      </a:r>
                      <a:endParaRPr lang="cs-CZ" sz="2700" dirty="0"/>
                    </a:p>
                  </a:txBody>
                  <a:tcPr marL="91434" marR="91434" marT="38187" marB="3818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0927">
                <a:tc>
                  <a:txBody>
                    <a:bodyPr/>
                    <a:lstStyle/>
                    <a:p>
                      <a:r>
                        <a:rPr lang="cs-CZ" sz="2700" dirty="0"/>
                        <a:t>F1</a:t>
                      </a:r>
                    </a:p>
                  </a:txBody>
                  <a:tcPr marL="91434" marR="91434" marT="38187" marB="38187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700" dirty="0"/>
                        <a:t>A.1.2. Přijetí rozhodnutí o realizaci koncepce</a:t>
                      </a:r>
                    </a:p>
                  </a:txBody>
                  <a:tcPr marL="91434" marR="91434" marT="38187" marB="3818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9332">
                <a:tc>
                  <a:txBody>
                    <a:bodyPr/>
                    <a:lstStyle/>
                    <a:p>
                      <a:r>
                        <a:rPr lang="cs-CZ" sz="2700" dirty="0"/>
                        <a:t>F2</a:t>
                      </a:r>
                    </a:p>
                  </a:txBody>
                  <a:tcPr marL="91434" marR="91434" marT="38187" marB="38187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700" dirty="0"/>
                        <a:t>A.2.1. Ustanovení řídícího výboru a zpracovatelského</a:t>
                      </a:r>
                      <a:r>
                        <a:rPr lang="cs-CZ" sz="2700" baseline="0" dirty="0"/>
                        <a:t> týmu</a:t>
                      </a:r>
                      <a:endParaRPr lang="cs-CZ" sz="2700" dirty="0"/>
                    </a:p>
                  </a:txBody>
                  <a:tcPr marL="91434" marR="91434" marT="38187" marB="3818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4345">
                <a:tc>
                  <a:txBody>
                    <a:bodyPr/>
                    <a:lstStyle/>
                    <a:p>
                      <a:r>
                        <a:rPr lang="cs-CZ" sz="2700" dirty="0"/>
                        <a:t>F2</a:t>
                      </a:r>
                    </a:p>
                  </a:txBody>
                  <a:tcPr marL="91434" marR="91434" marT="38187" marB="38187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700" dirty="0"/>
                        <a:t>A.2.2. Analýza</a:t>
                      </a:r>
                      <a:r>
                        <a:rPr lang="cs-CZ" sz="2700" baseline="0" dirty="0"/>
                        <a:t> zadání</a:t>
                      </a:r>
                      <a:endParaRPr lang="cs-CZ" sz="2700" dirty="0"/>
                    </a:p>
                  </a:txBody>
                  <a:tcPr marL="91434" marR="91434" marT="38187" marB="3818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9334">
                <a:tc>
                  <a:txBody>
                    <a:bodyPr/>
                    <a:lstStyle/>
                    <a:p>
                      <a:r>
                        <a:rPr lang="cs-CZ" sz="2700" dirty="0"/>
                        <a:t>F2</a:t>
                      </a:r>
                    </a:p>
                  </a:txBody>
                  <a:tcPr marL="91434" marR="91434" marT="38187" marB="38187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700" dirty="0"/>
                        <a:t>A.2.3. Vytvoření</a:t>
                      </a:r>
                      <a:r>
                        <a:rPr lang="cs-CZ" sz="2700" baseline="0" dirty="0"/>
                        <a:t> plánu prací</a:t>
                      </a:r>
                      <a:endParaRPr lang="cs-CZ" sz="27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2700" dirty="0"/>
                    </a:p>
                  </a:txBody>
                  <a:tcPr marL="91434" marR="91434" marT="38187" marB="3818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Obdélníkový bublinový popisek 4">
            <a:extLst>
              <a:ext uri="{FF2B5EF4-FFF2-40B4-BE49-F238E27FC236}">
                <a16:creationId xmlns:a16="http://schemas.microsoft.com/office/drawing/2014/main" id="{5BDD772B-9EF1-441B-894F-5B6F79024AE3}"/>
              </a:ext>
            </a:extLst>
          </p:cNvPr>
          <p:cNvSpPr/>
          <p:nvPr/>
        </p:nvSpPr>
        <p:spPr>
          <a:xfrm>
            <a:off x="1524000" y="4040189"/>
            <a:ext cx="9251950" cy="2847975"/>
          </a:xfrm>
          <a:prstGeom prst="wedgeRectCallout">
            <a:avLst>
              <a:gd name="adj1" fmla="val -9371"/>
              <a:gd name="adj2" fmla="val -55752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sz="2400" b="1" dirty="0">
                <a:solidFill>
                  <a:schemeClr val="tx1"/>
                </a:solidFill>
              </a:rPr>
              <a:t>Metody: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tx1"/>
                </a:solidFill>
              </a:rPr>
              <a:t>expertní metody (brainstorming);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tx1"/>
                </a:solidFill>
              </a:rPr>
              <a:t>strom problémů;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tx1"/>
                </a:solidFill>
              </a:rPr>
              <a:t>metoda rybí kosti;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tx1"/>
                </a:solidFill>
              </a:rPr>
              <a:t>strategická analýza: vnější (PESTLE) a vnitřní (7S, MCA, DOTMLPFI)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tx1"/>
                </a:solidFill>
              </a:rPr>
              <a:t>GAP analýza</a:t>
            </a:r>
          </a:p>
        </p:txBody>
      </p:sp>
    </p:spTree>
    <p:extLst>
      <p:ext uri="{BB962C8B-B14F-4D97-AF65-F5344CB8AC3E}">
        <p14:creationId xmlns:p14="http://schemas.microsoft.com/office/powerpoint/2010/main" val="437524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710B93-1695-482E-BCFB-19DACAD9D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1139" y="61458"/>
            <a:ext cx="7738488" cy="10795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200" b="1" cap="none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FÁZE TVORBY STRATEGIE            (F1, F2)</a:t>
            </a:r>
            <a:endParaRPr lang="cs-CZ" dirty="0"/>
          </a:p>
        </p:txBody>
      </p:sp>
      <p:sp>
        <p:nvSpPr>
          <p:cNvPr id="50179" name="Zástupný symbol pro číslo snímku 6">
            <a:extLst>
              <a:ext uri="{FF2B5EF4-FFF2-40B4-BE49-F238E27FC236}">
                <a16:creationId xmlns:a16="http://schemas.microsoft.com/office/drawing/2014/main" id="{E7FB8611-CC8B-4A95-A728-6C1B8047B20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 b="1">
                <a:solidFill>
                  <a:srgbClr val="17375E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1pPr>
            <a:lvl2pPr marL="742950" indent="-285750">
              <a:spcBef>
                <a:spcPct val="20000"/>
              </a:spcBef>
              <a:buClr>
                <a:srgbClr val="376092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76092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2pPr>
            <a:lvl3pPr marL="1143000" indent="-228600">
              <a:spcBef>
                <a:spcPct val="20000"/>
              </a:spcBef>
              <a:buClr>
                <a:srgbClr val="17375E"/>
              </a:buClr>
              <a:buSzPct val="88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3pPr>
            <a:lvl4pPr marL="1600200" indent="-228600">
              <a:spcBef>
                <a:spcPct val="20000"/>
              </a:spcBef>
              <a:buClr>
                <a:srgbClr val="17375E"/>
              </a:buClr>
              <a:buSzPct val="74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4pPr>
            <a:lvl5pPr marL="2057400" indent="-228600">
              <a:spcBef>
                <a:spcPct val="20000"/>
              </a:spcBef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15BC931-3B19-491D-AEFD-E58E6B417FBB}" type="slidenum">
              <a:rPr lang="cs-CZ" altLang="cs-CZ" sz="1100" b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 sz="1100" b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Zástupný symbol pro obsah 3">
            <a:extLst>
              <a:ext uri="{FF2B5EF4-FFF2-40B4-BE49-F238E27FC236}">
                <a16:creationId xmlns:a16="http://schemas.microsoft.com/office/drawing/2014/main" id="{9B1407F0-155F-4B0A-B93F-F7F99E7D10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2258323"/>
              </p:ext>
            </p:extLst>
          </p:nvPr>
        </p:nvGraphicFramePr>
        <p:xfrm>
          <a:off x="0" y="1844676"/>
          <a:ext cx="12192000" cy="5078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34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9113">
                <a:tc>
                  <a:txBody>
                    <a:bodyPr/>
                    <a:lstStyle/>
                    <a:p>
                      <a:r>
                        <a:rPr lang="cs-CZ" sz="2300" dirty="0">
                          <a:solidFill>
                            <a:schemeClr val="tx1"/>
                          </a:solidFill>
                        </a:rPr>
                        <a:t>FÁZE</a:t>
                      </a:r>
                    </a:p>
                  </a:txBody>
                  <a:tcPr marL="91434" marR="91434" marT="38186" marB="38186"/>
                </a:tc>
                <a:tc>
                  <a:txBody>
                    <a:bodyPr/>
                    <a:lstStyle/>
                    <a:p>
                      <a:r>
                        <a:rPr lang="cs-CZ" sz="2300" dirty="0">
                          <a:solidFill>
                            <a:schemeClr val="tx1"/>
                          </a:solidFill>
                        </a:rPr>
                        <a:t>AKTIVITY</a:t>
                      </a:r>
                    </a:p>
                  </a:txBody>
                  <a:tcPr marL="91434" marR="91434" marT="38186" marB="3818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9414">
                <a:tc>
                  <a:txBody>
                    <a:bodyPr/>
                    <a:lstStyle/>
                    <a:p>
                      <a:r>
                        <a:rPr lang="cs-CZ" sz="2700" dirty="0"/>
                        <a:t>F1</a:t>
                      </a:r>
                    </a:p>
                  </a:txBody>
                  <a:tcPr marL="91434" marR="91434" marT="38186" marB="38186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700" dirty="0"/>
                        <a:t>A.1.1. Posouzení</a:t>
                      </a:r>
                      <a:r>
                        <a:rPr lang="cs-CZ" sz="2700" baseline="0" dirty="0"/>
                        <a:t> potřebnosti zpracování KD, analýza problému</a:t>
                      </a:r>
                      <a:endParaRPr lang="cs-CZ" sz="2700" dirty="0"/>
                    </a:p>
                  </a:txBody>
                  <a:tcPr marL="91434" marR="91434" marT="38186" marB="3818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0933">
                <a:tc>
                  <a:txBody>
                    <a:bodyPr/>
                    <a:lstStyle/>
                    <a:p>
                      <a:r>
                        <a:rPr lang="cs-CZ" sz="2700" dirty="0"/>
                        <a:t>F1</a:t>
                      </a:r>
                    </a:p>
                  </a:txBody>
                  <a:tcPr marL="91434" marR="91434" marT="38186" marB="38186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700" dirty="0"/>
                        <a:t>A.1.2. Přijetí rozhodnutí o realizaci koncepce</a:t>
                      </a:r>
                    </a:p>
                  </a:txBody>
                  <a:tcPr marL="91434" marR="91434" marT="38186" marB="3818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2873">
                <a:tc>
                  <a:txBody>
                    <a:bodyPr/>
                    <a:lstStyle/>
                    <a:p>
                      <a:r>
                        <a:rPr lang="cs-CZ" sz="2700" dirty="0"/>
                        <a:t>F2</a:t>
                      </a:r>
                    </a:p>
                  </a:txBody>
                  <a:tcPr marL="91434" marR="91434" marT="38186" marB="38186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700" dirty="0"/>
                        <a:t>A.2.1. Ustanovení řídícího výboru a zpracovatelského</a:t>
                      </a:r>
                      <a:r>
                        <a:rPr lang="cs-CZ" sz="2700" baseline="0" dirty="0"/>
                        <a:t> týmu</a:t>
                      </a:r>
                      <a:endParaRPr lang="cs-CZ" sz="2700" dirty="0"/>
                    </a:p>
                  </a:txBody>
                  <a:tcPr marL="91434" marR="91434" marT="38186" marB="3818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4337">
                <a:tc>
                  <a:txBody>
                    <a:bodyPr/>
                    <a:lstStyle/>
                    <a:p>
                      <a:r>
                        <a:rPr lang="cs-CZ" sz="2700" dirty="0"/>
                        <a:t>F2</a:t>
                      </a:r>
                    </a:p>
                  </a:txBody>
                  <a:tcPr marL="91434" marR="91434" marT="38186" marB="38186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700" dirty="0"/>
                        <a:t>A.2.2. Analýza</a:t>
                      </a:r>
                      <a:r>
                        <a:rPr lang="cs-CZ" sz="2700" baseline="0" dirty="0"/>
                        <a:t> zadání</a:t>
                      </a:r>
                      <a:endParaRPr lang="cs-CZ" sz="2700" dirty="0"/>
                    </a:p>
                  </a:txBody>
                  <a:tcPr marL="91434" marR="91434" marT="38186" marB="3818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1702">
                <a:tc>
                  <a:txBody>
                    <a:bodyPr/>
                    <a:lstStyle/>
                    <a:p>
                      <a:r>
                        <a:rPr lang="cs-CZ" sz="2700" dirty="0"/>
                        <a:t>F2</a:t>
                      </a:r>
                    </a:p>
                  </a:txBody>
                  <a:tcPr marL="91434" marR="91434" marT="38186" marB="38186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700" dirty="0"/>
                        <a:t>A.2.3. Vytvoření</a:t>
                      </a:r>
                      <a:r>
                        <a:rPr lang="cs-CZ" sz="2700" baseline="0" dirty="0"/>
                        <a:t> plánu prací</a:t>
                      </a:r>
                      <a:r>
                        <a:rPr lang="cs-CZ" sz="2700" dirty="0"/>
                        <a:t> </a:t>
                      </a:r>
                    </a:p>
                  </a:txBody>
                  <a:tcPr marL="91434" marR="91434" marT="38186" marB="3818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Obdélníkový bublinový popisek 4">
            <a:extLst>
              <a:ext uri="{FF2B5EF4-FFF2-40B4-BE49-F238E27FC236}">
                <a16:creationId xmlns:a16="http://schemas.microsoft.com/office/drawing/2014/main" id="{25640A7E-45BA-4C31-82FE-8442B5BFC6C2}"/>
              </a:ext>
            </a:extLst>
          </p:cNvPr>
          <p:cNvSpPr/>
          <p:nvPr/>
        </p:nvSpPr>
        <p:spPr>
          <a:xfrm>
            <a:off x="1524000" y="1268414"/>
            <a:ext cx="9251950" cy="2847975"/>
          </a:xfrm>
          <a:prstGeom prst="wedgeRectCallout">
            <a:avLst>
              <a:gd name="adj1" fmla="val -26535"/>
              <a:gd name="adj2" fmla="val 61251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sz="3200" b="1" dirty="0">
                <a:solidFill>
                  <a:schemeClr val="tx1"/>
                </a:solidFill>
              </a:rPr>
              <a:t>Metody: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3200" dirty="0">
                <a:solidFill>
                  <a:schemeClr val="tx1"/>
                </a:solidFill>
              </a:rPr>
              <a:t>expertní metody (brainstorming);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3200" dirty="0">
                <a:solidFill>
                  <a:schemeClr val="tx1"/>
                </a:solidFill>
              </a:rPr>
              <a:t>analýza rizik (co se stane, pokud nebude problém řešen);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3200" dirty="0">
                <a:solidFill>
                  <a:schemeClr val="tx1"/>
                </a:solidFill>
              </a:rPr>
              <a:t>analýza zainteresovaných stran.</a:t>
            </a:r>
          </a:p>
        </p:txBody>
      </p:sp>
    </p:spTree>
    <p:extLst>
      <p:ext uri="{BB962C8B-B14F-4D97-AF65-F5344CB8AC3E}">
        <p14:creationId xmlns:p14="http://schemas.microsoft.com/office/powerpoint/2010/main" val="4173717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CF8BD3-839F-4CBD-A0EB-C7A4F7086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175"/>
            <a:ext cx="7067550" cy="10795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200" b="1" cap="none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FÁZE TVORBY STRATEGIE       (F3 - ANALÝZY)</a:t>
            </a:r>
            <a:endParaRPr lang="cs-CZ" dirty="0"/>
          </a:p>
        </p:txBody>
      </p:sp>
      <p:sp>
        <p:nvSpPr>
          <p:cNvPr id="51203" name="Zástupný symbol pro číslo snímku 6">
            <a:extLst>
              <a:ext uri="{FF2B5EF4-FFF2-40B4-BE49-F238E27FC236}">
                <a16:creationId xmlns:a16="http://schemas.microsoft.com/office/drawing/2014/main" id="{C1F10204-5FAF-44BC-AA9D-C4633C3C96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 b="1">
                <a:solidFill>
                  <a:srgbClr val="17375E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1pPr>
            <a:lvl2pPr marL="742950" indent="-285750">
              <a:spcBef>
                <a:spcPct val="20000"/>
              </a:spcBef>
              <a:buClr>
                <a:srgbClr val="376092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76092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2pPr>
            <a:lvl3pPr marL="1143000" indent="-228600">
              <a:spcBef>
                <a:spcPct val="20000"/>
              </a:spcBef>
              <a:buClr>
                <a:srgbClr val="17375E"/>
              </a:buClr>
              <a:buSzPct val="88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3pPr>
            <a:lvl4pPr marL="1600200" indent="-228600">
              <a:spcBef>
                <a:spcPct val="20000"/>
              </a:spcBef>
              <a:buClr>
                <a:srgbClr val="17375E"/>
              </a:buClr>
              <a:buSzPct val="74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4pPr>
            <a:lvl5pPr marL="2057400" indent="-228600">
              <a:spcBef>
                <a:spcPct val="20000"/>
              </a:spcBef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8CC9DCD-962A-405D-B06E-30C237A7E3D6}" type="slidenum">
              <a:rPr lang="cs-CZ" altLang="cs-CZ" sz="1100" b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 sz="1100" b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Zástupný symbol pro obsah 3">
            <a:extLst>
              <a:ext uri="{FF2B5EF4-FFF2-40B4-BE49-F238E27FC236}">
                <a16:creationId xmlns:a16="http://schemas.microsoft.com/office/drawing/2014/main" id="{CDF6912E-0C59-47AD-BE01-915B1ABAA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5491065"/>
              </p:ext>
            </p:extLst>
          </p:nvPr>
        </p:nvGraphicFramePr>
        <p:xfrm>
          <a:off x="89452" y="1769166"/>
          <a:ext cx="11688418" cy="4468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53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75971">
                <a:tc>
                  <a:txBody>
                    <a:bodyPr/>
                    <a:lstStyle/>
                    <a:p>
                      <a:r>
                        <a:rPr lang="cs-CZ" sz="2700" dirty="0">
                          <a:solidFill>
                            <a:schemeClr val="tx1"/>
                          </a:solidFill>
                        </a:rPr>
                        <a:t>FÁZE</a:t>
                      </a:r>
                    </a:p>
                  </a:txBody>
                  <a:tcPr marT="38814" marB="38814"/>
                </a:tc>
                <a:tc>
                  <a:txBody>
                    <a:bodyPr/>
                    <a:lstStyle/>
                    <a:p>
                      <a:r>
                        <a:rPr lang="cs-CZ" sz="2700" dirty="0">
                          <a:solidFill>
                            <a:schemeClr val="tx1"/>
                          </a:solidFill>
                        </a:rPr>
                        <a:t>AKTIVITY</a:t>
                      </a:r>
                    </a:p>
                  </a:txBody>
                  <a:tcPr marT="38814" marB="388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5971">
                <a:tc>
                  <a:txBody>
                    <a:bodyPr/>
                    <a:lstStyle/>
                    <a:p>
                      <a:r>
                        <a:rPr lang="cs-CZ" sz="2700" dirty="0"/>
                        <a:t>F3</a:t>
                      </a:r>
                    </a:p>
                  </a:txBody>
                  <a:tcPr marT="38814" marB="38814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700" dirty="0"/>
                        <a:t>A.3.1. Zpracování analýz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2700" dirty="0"/>
                    </a:p>
                  </a:txBody>
                  <a:tcPr marT="38814" marB="388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6182">
                <a:tc>
                  <a:txBody>
                    <a:bodyPr/>
                    <a:lstStyle/>
                    <a:p>
                      <a:r>
                        <a:rPr lang="cs-CZ" sz="2700" dirty="0"/>
                        <a:t>F3</a:t>
                      </a:r>
                    </a:p>
                  </a:txBody>
                  <a:tcPr marT="38814" marB="38814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700" dirty="0"/>
                        <a:t>A 3.2. Zpracování prognóz</a:t>
                      </a:r>
                    </a:p>
                  </a:txBody>
                  <a:tcPr marT="38814" marB="388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6489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50E7F9-CCA5-40F6-88B0-14EC3AE1A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175"/>
            <a:ext cx="7067550" cy="10795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200" b="1" cap="none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FÁZE TVORBY STRATEGIE       (F3 - ANALÝZY)</a:t>
            </a:r>
            <a:endParaRPr lang="cs-CZ" dirty="0"/>
          </a:p>
        </p:txBody>
      </p:sp>
      <p:sp>
        <p:nvSpPr>
          <p:cNvPr id="52227" name="Zástupný symbol pro číslo snímku 6">
            <a:extLst>
              <a:ext uri="{FF2B5EF4-FFF2-40B4-BE49-F238E27FC236}">
                <a16:creationId xmlns:a16="http://schemas.microsoft.com/office/drawing/2014/main" id="{4CDE376E-44E9-4C17-B2D4-E110BC87F4F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 b="1">
                <a:solidFill>
                  <a:srgbClr val="17375E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1pPr>
            <a:lvl2pPr marL="742950" indent="-285750">
              <a:spcBef>
                <a:spcPct val="20000"/>
              </a:spcBef>
              <a:buClr>
                <a:srgbClr val="376092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76092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2pPr>
            <a:lvl3pPr marL="1143000" indent="-228600">
              <a:spcBef>
                <a:spcPct val="20000"/>
              </a:spcBef>
              <a:buClr>
                <a:srgbClr val="17375E"/>
              </a:buClr>
              <a:buSzPct val="88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3pPr>
            <a:lvl4pPr marL="1600200" indent="-228600">
              <a:spcBef>
                <a:spcPct val="20000"/>
              </a:spcBef>
              <a:buClr>
                <a:srgbClr val="17375E"/>
              </a:buClr>
              <a:buSzPct val="74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4pPr>
            <a:lvl5pPr marL="2057400" indent="-228600">
              <a:spcBef>
                <a:spcPct val="20000"/>
              </a:spcBef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E881E4D-09EA-47A3-A0D0-7F031FB70095}" type="slidenum">
              <a:rPr lang="cs-CZ" altLang="cs-CZ" sz="1100" b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 sz="1100" b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Zástupný symbol pro obsah 3">
            <a:extLst>
              <a:ext uri="{FF2B5EF4-FFF2-40B4-BE49-F238E27FC236}">
                <a16:creationId xmlns:a16="http://schemas.microsoft.com/office/drawing/2014/main" id="{357E5CE3-E0E7-4429-A9ED-0B307C0F69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7438464"/>
              </p:ext>
            </p:extLst>
          </p:nvPr>
        </p:nvGraphicFramePr>
        <p:xfrm>
          <a:off x="387626" y="1844676"/>
          <a:ext cx="11589026" cy="2741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65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5647">
                <a:tc>
                  <a:txBody>
                    <a:bodyPr/>
                    <a:lstStyle/>
                    <a:p>
                      <a:r>
                        <a:rPr lang="cs-CZ" sz="2700" dirty="0">
                          <a:solidFill>
                            <a:schemeClr val="tx1"/>
                          </a:solidFill>
                        </a:rPr>
                        <a:t>FÁZE</a:t>
                      </a:r>
                    </a:p>
                  </a:txBody>
                  <a:tcPr marL="91446" marR="91446" marT="38814" marB="38814"/>
                </a:tc>
                <a:tc>
                  <a:txBody>
                    <a:bodyPr/>
                    <a:lstStyle/>
                    <a:p>
                      <a:r>
                        <a:rPr lang="cs-CZ" sz="2700" dirty="0">
                          <a:solidFill>
                            <a:schemeClr val="tx1"/>
                          </a:solidFill>
                        </a:rPr>
                        <a:t>AKTIVITY</a:t>
                      </a:r>
                    </a:p>
                  </a:txBody>
                  <a:tcPr marL="91446" marR="91446" marT="38814" marB="388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647">
                <a:tc>
                  <a:txBody>
                    <a:bodyPr/>
                    <a:lstStyle/>
                    <a:p>
                      <a:r>
                        <a:rPr lang="cs-CZ" sz="2700" dirty="0"/>
                        <a:t>F3</a:t>
                      </a:r>
                    </a:p>
                  </a:txBody>
                  <a:tcPr marL="91446" marR="91446" marT="38814" marB="38814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700" dirty="0"/>
                        <a:t>A.3.1. Zpracování analýz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2700" dirty="0"/>
                    </a:p>
                  </a:txBody>
                  <a:tcPr marL="91446" marR="91446" marT="38814" marB="388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0320">
                <a:tc>
                  <a:txBody>
                    <a:bodyPr/>
                    <a:lstStyle/>
                    <a:p>
                      <a:r>
                        <a:rPr lang="cs-CZ" sz="2700" dirty="0"/>
                        <a:t>F3</a:t>
                      </a:r>
                    </a:p>
                  </a:txBody>
                  <a:tcPr marL="91446" marR="91446" marT="38814" marB="38814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700" dirty="0"/>
                        <a:t>A 3.2. Zpracování prognóz</a:t>
                      </a:r>
                    </a:p>
                  </a:txBody>
                  <a:tcPr marL="91446" marR="91446" marT="38814" marB="388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Obdélníkový bublinový popisek 4">
            <a:extLst>
              <a:ext uri="{FF2B5EF4-FFF2-40B4-BE49-F238E27FC236}">
                <a16:creationId xmlns:a16="http://schemas.microsoft.com/office/drawing/2014/main" id="{579584BC-1075-4504-BEA2-E04349DB2F81}"/>
              </a:ext>
            </a:extLst>
          </p:cNvPr>
          <p:cNvSpPr/>
          <p:nvPr/>
        </p:nvSpPr>
        <p:spPr>
          <a:xfrm>
            <a:off x="1489075" y="3671889"/>
            <a:ext cx="9144000" cy="3096659"/>
          </a:xfrm>
          <a:prstGeom prst="wedgeRectCallout">
            <a:avLst>
              <a:gd name="adj1" fmla="val -13506"/>
              <a:gd name="adj2" fmla="val -64066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sz="2400" b="1" dirty="0">
                <a:solidFill>
                  <a:schemeClr val="tx1"/>
                </a:solidFill>
              </a:rPr>
              <a:t>Metody: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tx1"/>
                </a:solidFill>
              </a:rPr>
              <a:t>komparační analýza (přístupy nejlepší praxe);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tx1"/>
                </a:solidFill>
              </a:rPr>
              <a:t>benchmarking (posuzování přístupů nejlepší praxe);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tx1"/>
                </a:solidFill>
              </a:rPr>
              <a:t>hodnocení prostředí (vnější, vnitřní): PESTLE, 7S, DOTMLPFI);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tx1"/>
                </a:solidFill>
              </a:rPr>
              <a:t>gap analýza;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tx1"/>
                </a:solidFill>
              </a:rPr>
              <a:t>analýza operačních rizik (co se stane, pokud chybí schopnosti);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tx1"/>
                </a:solidFill>
              </a:rPr>
              <a:t>analýza zainteresovaných stran.</a:t>
            </a:r>
          </a:p>
        </p:txBody>
      </p:sp>
    </p:spTree>
    <p:extLst>
      <p:ext uri="{BB962C8B-B14F-4D97-AF65-F5344CB8AC3E}">
        <p14:creationId xmlns:p14="http://schemas.microsoft.com/office/powerpoint/2010/main" val="799135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2B4A9F-11F4-48EA-91CB-0DDD4E589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175"/>
            <a:ext cx="7067550" cy="10795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200" b="1" cap="none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FÁZE TVORBY STRATEGIE       (F3 – ANALÝZY)</a:t>
            </a:r>
            <a:endParaRPr lang="cs-CZ" dirty="0"/>
          </a:p>
        </p:txBody>
      </p:sp>
      <p:sp>
        <p:nvSpPr>
          <p:cNvPr id="53251" name="Zástupný symbol pro číslo snímku 6">
            <a:extLst>
              <a:ext uri="{FF2B5EF4-FFF2-40B4-BE49-F238E27FC236}">
                <a16:creationId xmlns:a16="http://schemas.microsoft.com/office/drawing/2014/main" id="{F58D2B5E-9794-4590-B293-C5C411B19B8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 b="1">
                <a:solidFill>
                  <a:srgbClr val="17375E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1pPr>
            <a:lvl2pPr marL="742950" indent="-285750">
              <a:spcBef>
                <a:spcPct val="20000"/>
              </a:spcBef>
              <a:buClr>
                <a:srgbClr val="376092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76092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2pPr>
            <a:lvl3pPr marL="1143000" indent="-228600">
              <a:spcBef>
                <a:spcPct val="20000"/>
              </a:spcBef>
              <a:buClr>
                <a:srgbClr val="17375E"/>
              </a:buClr>
              <a:buSzPct val="88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3pPr>
            <a:lvl4pPr marL="1600200" indent="-228600">
              <a:spcBef>
                <a:spcPct val="20000"/>
              </a:spcBef>
              <a:buClr>
                <a:srgbClr val="17375E"/>
              </a:buClr>
              <a:buSzPct val="74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4pPr>
            <a:lvl5pPr marL="2057400" indent="-228600">
              <a:spcBef>
                <a:spcPct val="20000"/>
              </a:spcBef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51FB269-C3D0-4919-AE9A-EBEB5538B855}" type="slidenum">
              <a:rPr lang="cs-CZ" altLang="cs-CZ" sz="1100" b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 sz="1100" b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Zástupný symbol pro obsah 3">
            <a:extLst>
              <a:ext uri="{FF2B5EF4-FFF2-40B4-BE49-F238E27FC236}">
                <a16:creationId xmlns:a16="http://schemas.microsoft.com/office/drawing/2014/main" id="{341604A4-9AD2-491A-B28A-E57E8F9CF2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0082693"/>
              </p:ext>
            </p:extLst>
          </p:nvPr>
        </p:nvGraphicFramePr>
        <p:xfrm>
          <a:off x="268356" y="3860801"/>
          <a:ext cx="11797748" cy="2741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516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5646">
                <a:tc>
                  <a:txBody>
                    <a:bodyPr/>
                    <a:lstStyle/>
                    <a:p>
                      <a:r>
                        <a:rPr lang="cs-CZ" sz="2700" dirty="0">
                          <a:solidFill>
                            <a:schemeClr val="tx1"/>
                          </a:solidFill>
                        </a:rPr>
                        <a:t>FÁZE</a:t>
                      </a:r>
                    </a:p>
                  </a:txBody>
                  <a:tcPr marT="38813" marB="38813"/>
                </a:tc>
                <a:tc>
                  <a:txBody>
                    <a:bodyPr/>
                    <a:lstStyle/>
                    <a:p>
                      <a:r>
                        <a:rPr lang="cs-CZ" sz="2700" dirty="0">
                          <a:solidFill>
                            <a:schemeClr val="tx1"/>
                          </a:solidFill>
                        </a:rPr>
                        <a:t>AKTIVITY</a:t>
                      </a:r>
                    </a:p>
                  </a:txBody>
                  <a:tcPr marT="38813" marB="3881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646">
                <a:tc>
                  <a:txBody>
                    <a:bodyPr/>
                    <a:lstStyle/>
                    <a:p>
                      <a:r>
                        <a:rPr lang="cs-CZ" sz="2700" dirty="0"/>
                        <a:t>F3</a:t>
                      </a:r>
                    </a:p>
                  </a:txBody>
                  <a:tcPr marT="38813" marB="38813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700" dirty="0"/>
                        <a:t>A.3.1. Zpracování analýz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2700" dirty="0"/>
                    </a:p>
                  </a:txBody>
                  <a:tcPr marT="38813" marB="3881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0321">
                <a:tc>
                  <a:txBody>
                    <a:bodyPr/>
                    <a:lstStyle/>
                    <a:p>
                      <a:r>
                        <a:rPr lang="cs-CZ" sz="2700" dirty="0"/>
                        <a:t>F3</a:t>
                      </a:r>
                    </a:p>
                  </a:txBody>
                  <a:tcPr marT="38813" marB="38813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700" dirty="0"/>
                        <a:t>A 3.2. Zpracování prognóz</a:t>
                      </a:r>
                    </a:p>
                  </a:txBody>
                  <a:tcPr marT="38813" marB="3881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Obdélníkový bublinový popisek 4">
            <a:extLst>
              <a:ext uri="{FF2B5EF4-FFF2-40B4-BE49-F238E27FC236}">
                <a16:creationId xmlns:a16="http://schemas.microsoft.com/office/drawing/2014/main" id="{382457B7-16AD-40C0-AC65-F1ED86A4F181}"/>
              </a:ext>
            </a:extLst>
          </p:cNvPr>
          <p:cNvSpPr/>
          <p:nvPr/>
        </p:nvSpPr>
        <p:spPr>
          <a:xfrm>
            <a:off x="1579033" y="1801020"/>
            <a:ext cx="9144000" cy="3430587"/>
          </a:xfrm>
          <a:prstGeom prst="wedgeRectCallout">
            <a:avLst>
              <a:gd name="adj1" fmla="val 10596"/>
              <a:gd name="adj2" fmla="val 6726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sz="2800" b="1" dirty="0">
                <a:solidFill>
                  <a:schemeClr val="tx1"/>
                </a:solidFill>
              </a:rPr>
              <a:t>Metody: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800" dirty="0">
                <a:solidFill>
                  <a:schemeClr val="tx1"/>
                </a:solidFill>
              </a:rPr>
              <a:t>trendové analýzy;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800" dirty="0">
                <a:solidFill>
                  <a:schemeClr val="tx1"/>
                </a:solidFill>
              </a:rPr>
              <a:t>statistické (kvantitativní) metody;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800" dirty="0">
                <a:solidFill>
                  <a:schemeClr val="tx1"/>
                </a:solidFill>
              </a:rPr>
              <a:t>modelování a simulace;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800" dirty="0">
                <a:solidFill>
                  <a:schemeClr val="tx1"/>
                </a:solidFill>
              </a:rPr>
              <a:t>prognóza alternativních budoucností (SFA) – nejistoty;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800" dirty="0">
                <a:solidFill>
                  <a:schemeClr val="tx1"/>
                </a:solidFill>
              </a:rPr>
              <a:t>metoda scénářů; </a:t>
            </a:r>
          </a:p>
        </p:txBody>
      </p:sp>
    </p:spTree>
    <p:extLst>
      <p:ext uri="{BB962C8B-B14F-4D97-AF65-F5344CB8AC3E}">
        <p14:creationId xmlns:p14="http://schemas.microsoft.com/office/powerpoint/2010/main" val="24454347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1B0496-21AB-4F5A-9AD3-DD54FEF8F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175"/>
            <a:ext cx="7067550" cy="10795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200" b="1" cap="none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FÁZE TVORBY STRATEGIE </a:t>
            </a:r>
            <a:br>
              <a:rPr lang="cs-CZ" sz="3200" b="1" cap="none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3200" b="1" cap="none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(F4 - KONCEPCE, F5 – OVĚŘENÍ)</a:t>
            </a:r>
            <a:endParaRPr lang="cs-CZ" dirty="0"/>
          </a:p>
        </p:txBody>
      </p:sp>
      <p:sp>
        <p:nvSpPr>
          <p:cNvPr id="54275" name="Zástupný symbol pro text 2">
            <a:extLst>
              <a:ext uri="{FF2B5EF4-FFF2-40B4-BE49-F238E27FC236}">
                <a16:creationId xmlns:a16="http://schemas.microsoft.com/office/drawing/2014/main" id="{7940A743-B059-4A8D-995D-FCE126CFDA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1535113"/>
            <a:ext cx="4040188" cy="639762"/>
          </a:xfrm>
        </p:spPr>
        <p:txBody>
          <a:bodyPr/>
          <a:lstStyle/>
          <a:p>
            <a:endParaRPr lang="cs-CZ" altLang="cs-CZ"/>
          </a:p>
        </p:txBody>
      </p:sp>
      <p:sp>
        <p:nvSpPr>
          <p:cNvPr id="54276" name="Zástupný symbol pro text 4">
            <a:extLst>
              <a:ext uri="{FF2B5EF4-FFF2-40B4-BE49-F238E27FC236}">
                <a16:creationId xmlns:a16="http://schemas.microsoft.com/office/drawing/2014/main" id="{28648098-067D-4730-B579-C5A45CD043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6" y="1535113"/>
            <a:ext cx="4041775" cy="639762"/>
          </a:xfrm>
        </p:spPr>
        <p:txBody>
          <a:bodyPr/>
          <a:lstStyle/>
          <a:p>
            <a:endParaRPr lang="cs-CZ" altLang="cs-CZ"/>
          </a:p>
        </p:txBody>
      </p:sp>
      <p:sp>
        <p:nvSpPr>
          <p:cNvPr id="54277" name="Zástupný symbol pro obsah 5">
            <a:extLst>
              <a:ext uri="{FF2B5EF4-FFF2-40B4-BE49-F238E27FC236}">
                <a16:creationId xmlns:a16="http://schemas.microsoft.com/office/drawing/2014/main" id="{594EAB9F-16D1-428C-822B-189694D6E7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9026" y="2174875"/>
            <a:ext cx="4041775" cy="3951288"/>
          </a:xfrm>
        </p:spPr>
        <p:txBody>
          <a:bodyPr/>
          <a:lstStyle/>
          <a:p>
            <a:endParaRPr lang="cs-CZ" altLang="cs-CZ"/>
          </a:p>
        </p:txBody>
      </p:sp>
      <p:sp>
        <p:nvSpPr>
          <p:cNvPr id="54278" name="Zástupný symbol pro číslo snímku 6">
            <a:extLst>
              <a:ext uri="{FF2B5EF4-FFF2-40B4-BE49-F238E27FC236}">
                <a16:creationId xmlns:a16="http://schemas.microsoft.com/office/drawing/2014/main" id="{E39CD2A9-6BB7-4F2D-8F1B-60DA409959F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 b="1">
                <a:solidFill>
                  <a:srgbClr val="17375E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1pPr>
            <a:lvl2pPr marL="742950" indent="-285750">
              <a:spcBef>
                <a:spcPct val="20000"/>
              </a:spcBef>
              <a:buClr>
                <a:srgbClr val="376092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76092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2pPr>
            <a:lvl3pPr marL="1143000" indent="-228600">
              <a:spcBef>
                <a:spcPct val="20000"/>
              </a:spcBef>
              <a:buClr>
                <a:srgbClr val="17375E"/>
              </a:buClr>
              <a:buSzPct val="88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3pPr>
            <a:lvl4pPr marL="1600200" indent="-228600">
              <a:spcBef>
                <a:spcPct val="20000"/>
              </a:spcBef>
              <a:buClr>
                <a:srgbClr val="17375E"/>
              </a:buClr>
              <a:buSzPct val="74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4pPr>
            <a:lvl5pPr marL="2057400" indent="-228600">
              <a:spcBef>
                <a:spcPct val="20000"/>
              </a:spcBef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C39C9A7-55A2-40BD-A823-177341049791}" type="slidenum">
              <a:rPr lang="cs-CZ" altLang="cs-CZ" sz="1100" b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cs-CZ" altLang="cs-CZ" sz="1100" b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Zástupný symbol pro obsah 3">
            <a:extLst>
              <a:ext uri="{FF2B5EF4-FFF2-40B4-BE49-F238E27FC236}">
                <a16:creationId xmlns:a16="http://schemas.microsoft.com/office/drawing/2014/main" id="{82C8A367-92AA-496A-A16B-86CE37C0FC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3918321"/>
              </p:ext>
            </p:extLst>
          </p:nvPr>
        </p:nvGraphicFramePr>
        <p:xfrm>
          <a:off x="0" y="1306569"/>
          <a:ext cx="12145433" cy="5478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2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2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101"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FÁZE</a:t>
                      </a:r>
                    </a:p>
                  </a:txBody>
                  <a:tcPr marL="91446" marR="91446" marT="41275" marB="41275"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AKTIVITY</a:t>
                      </a:r>
                    </a:p>
                  </a:txBody>
                  <a:tcPr marL="91446" marR="91446" marT="41275" marB="4127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8215">
                <a:tc>
                  <a:txBody>
                    <a:bodyPr/>
                    <a:lstStyle/>
                    <a:p>
                      <a:r>
                        <a:rPr lang="cs-CZ" sz="2900" dirty="0"/>
                        <a:t>F4</a:t>
                      </a:r>
                    </a:p>
                  </a:txBody>
                  <a:tcPr marL="91446" marR="91446" marT="41275" marB="41275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900" dirty="0"/>
                        <a:t>A.4.1. Formulace kritérií pro hodnocení cílů</a:t>
                      </a:r>
                    </a:p>
                  </a:txBody>
                  <a:tcPr marL="91446" marR="91446" marT="41275" marB="412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3363">
                <a:tc>
                  <a:txBody>
                    <a:bodyPr/>
                    <a:lstStyle/>
                    <a:p>
                      <a:r>
                        <a:rPr lang="cs-CZ" sz="2900" dirty="0"/>
                        <a:t>F4</a:t>
                      </a:r>
                    </a:p>
                  </a:txBody>
                  <a:tcPr marL="91446" marR="91446" marT="41275" marB="41275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900" dirty="0"/>
                        <a:t>A.4.2. Tvorba variant cílů </a:t>
                      </a:r>
                    </a:p>
                  </a:txBody>
                  <a:tcPr marL="91446" marR="91446" marT="41275" marB="412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1439">
                <a:tc>
                  <a:txBody>
                    <a:bodyPr/>
                    <a:lstStyle/>
                    <a:p>
                      <a:r>
                        <a:rPr lang="cs-CZ" sz="2900" dirty="0"/>
                        <a:t>F4</a:t>
                      </a:r>
                    </a:p>
                  </a:txBody>
                  <a:tcPr marL="91446" marR="91446" marT="41275" marB="41275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900" dirty="0"/>
                        <a:t>A.4.3. Posouzení variant</a:t>
                      </a:r>
                      <a:r>
                        <a:rPr lang="cs-CZ" sz="2900" baseline="0" dirty="0"/>
                        <a:t> cílů</a:t>
                      </a:r>
                      <a:endParaRPr lang="cs-CZ" sz="29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2900" dirty="0"/>
                    </a:p>
                  </a:txBody>
                  <a:tcPr marL="91446" marR="91446" marT="41275" marB="4127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1823">
                <a:tc>
                  <a:txBody>
                    <a:bodyPr/>
                    <a:lstStyle/>
                    <a:p>
                      <a:r>
                        <a:rPr lang="cs-CZ" sz="2900" dirty="0"/>
                        <a:t>F4</a:t>
                      </a:r>
                    </a:p>
                  </a:txBody>
                  <a:tcPr marL="91446" marR="91446" marT="41275" marB="41275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900" dirty="0"/>
                        <a:t>A.4.4. Výběr nejvhodnější</a:t>
                      </a:r>
                      <a:r>
                        <a:rPr lang="cs-CZ" sz="2900" baseline="0" dirty="0"/>
                        <a:t> varianty cílů</a:t>
                      </a:r>
                      <a:endParaRPr lang="cs-CZ" sz="2900" dirty="0"/>
                    </a:p>
                  </a:txBody>
                  <a:tcPr marL="91446" marR="91446" marT="41275" marB="4127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9435">
                <a:tc>
                  <a:txBody>
                    <a:bodyPr/>
                    <a:lstStyle/>
                    <a:p>
                      <a:r>
                        <a:rPr lang="cs-CZ" sz="2900" dirty="0"/>
                        <a:t>F5</a:t>
                      </a:r>
                    </a:p>
                  </a:txBody>
                  <a:tcPr marL="91446" marR="91446" marT="41275" marB="41275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900" dirty="0"/>
                        <a:t>A.5.1. Příprava experimentu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900" dirty="0"/>
                        <a:t>A.5.2. Provedení experimentu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900" dirty="0"/>
                        <a:t>A.5.3. Vyhodnocení experimentu a doporučení</a:t>
                      </a:r>
                    </a:p>
                  </a:txBody>
                  <a:tcPr marL="91446" marR="91446" marT="41275" marB="4127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26476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EEDC44-4382-4973-BA0E-E235E3BAF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175"/>
            <a:ext cx="7067550" cy="1349376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sz="3200" b="1" cap="none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3200" b="1" cap="none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FÁZE TVORBY STRATEGIE          (F4 - KONCEPCE, F5 - OVĚŘENÍ)</a:t>
            </a:r>
            <a:br>
              <a:rPr lang="cs-CZ" sz="3200" b="1" cap="none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3200" b="1" cap="none" dirty="0">
                <a:solidFill>
                  <a:srgbClr val="FFFF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FÁZE TKD</a:t>
            </a:r>
            <a:endParaRPr lang="cs-CZ" dirty="0"/>
          </a:p>
        </p:txBody>
      </p:sp>
      <p:sp>
        <p:nvSpPr>
          <p:cNvPr id="55299" name="Zástupný symbol pro text 2">
            <a:extLst>
              <a:ext uri="{FF2B5EF4-FFF2-40B4-BE49-F238E27FC236}">
                <a16:creationId xmlns:a16="http://schemas.microsoft.com/office/drawing/2014/main" id="{AFDB5300-4BA1-4EDF-B330-DC4F58185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1535113"/>
            <a:ext cx="4040188" cy="639762"/>
          </a:xfrm>
        </p:spPr>
        <p:txBody>
          <a:bodyPr/>
          <a:lstStyle/>
          <a:p>
            <a:endParaRPr lang="cs-CZ" altLang="cs-CZ"/>
          </a:p>
        </p:txBody>
      </p:sp>
      <p:sp>
        <p:nvSpPr>
          <p:cNvPr id="55300" name="Zástupný symbol pro text 4">
            <a:extLst>
              <a:ext uri="{FF2B5EF4-FFF2-40B4-BE49-F238E27FC236}">
                <a16:creationId xmlns:a16="http://schemas.microsoft.com/office/drawing/2014/main" id="{3EC96687-039F-4E60-9F3E-7BA10B76A1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6" y="1535113"/>
            <a:ext cx="4041775" cy="639762"/>
          </a:xfrm>
        </p:spPr>
        <p:txBody>
          <a:bodyPr/>
          <a:lstStyle/>
          <a:p>
            <a:endParaRPr lang="cs-CZ" altLang="cs-CZ"/>
          </a:p>
        </p:txBody>
      </p:sp>
      <p:sp>
        <p:nvSpPr>
          <p:cNvPr id="55301" name="Zástupný symbol pro obsah 5">
            <a:extLst>
              <a:ext uri="{FF2B5EF4-FFF2-40B4-BE49-F238E27FC236}">
                <a16:creationId xmlns:a16="http://schemas.microsoft.com/office/drawing/2014/main" id="{CE70DD9F-0401-48BA-8661-A07B476CE3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9026" y="2174875"/>
            <a:ext cx="4041775" cy="3951288"/>
          </a:xfrm>
        </p:spPr>
        <p:txBody>
          <a:bodyPr/>
          <a:lstStyle/>
          <a:p>
            <a:endParaRPr lang="cs-CZ" altLang="cs-CZ"/>
          </a:p>
        </p:txBody>
      </p:sp>
      <p:sp>
        <p:nvSpPr>
          <p:cNvPr id="55302" name="Zástupný symbol pro číslo snímku 6">
            <a:extLst>
              <a:ext uri="{FF2B5EF4-FFF2-40B4-BE49-F238E27FC236}">
                <a16:creationId xmlns:a16="http://schemas.microsoft.com/office/drawing/2014/main" id="{F4328C5E-AB29-4B4A-8956-419AA11519A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 b="1">
                <a:solidFill>
                  <a:srgbClr val="17375E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1pPr>
            <a:lvl2pPr marL="742950" indent="-285750">
              <a:spcBef>
                <a:spcPct val="20000"/>
              </a:spcBef>
              <a:buClr>
                <a:srgbClr val="376092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76092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2pPr>
            <a:lvl3pPr marL="1143000" indent="-228600">
              <a:spcBef>
                <a:spcPct val="20000"/>
              </a:spcBef>
              <a:buClr>
                <a:srgbClr val="17375E"/>
              </a:buClr>
              <a:buSzPct val="88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3pPr>
            <a:lvl4pPr marL="1600200" indent="-228600">
              <a:spcBef>
                <a:spcPct val="20000"/>
              </a:spcBef>
              <a:buClr>
                <a:srgbClr val="17375E"/>
              </a:buClr>
              <a:buSzPct val="74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4pPr>
            <a:lvl5pPr marL="2057400" indent="-228600">
              <a:spcBef>
                <a:spcPct val="20000"/>
              </a:spcBef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831B9C2-AEAF-4C72-8EDB-BBC9C3EC0F69}" type="slidenum">
              <a:rPr lang="cs-CZ" altLang="cs-CZ" sz="1100" b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cs-CZ" altLang="cs-CZ" sz="1100" b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Zástupný symbol pro obsah 3">
            <a:extLst>
              <a:ext uri="{FF2B5EF4-FFF2-40B4-BE49-F238E27FC236}">
                <a16:creationId xmlns:a16="http://schemas.microsoft.com/office/drawing/2014/main" id="{ADAE7B5D-2A59-411A-B75E-FBE0EB7B47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7177752"/>
              </p:ext>
            </p:extLst>
          </p:nvPr>
        </p:nvGraphicFramePr>
        <p:xfrm>
          <a:off x="84667" y="1442854"/>
          <a:ext cx="12060765" cy="53421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38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86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952"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FÁZE</a:t>
                      </a:r>
                    </a:p>
                  </a:txBody>
                  <a:tcPr marL="91446" marR="91446" marT="41275" marB="41275"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AKTIVITY</a:t>
                      </a:r>
                    </a:p>
                  </a:txBody>
                  <a:tcPr marL="91446" marR="91446" marT="41275" marB="4127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1084">
                <a:tc>
                  <a:txBody>
                    <a:bodyPr/>
                    <a:lstStyle/>
                    <a:p>
                      <a:r>
                        <a:rPr lang="cs-CZ" sz="2900" dirty="0"/>
                        <a:t>F4</a:t>
                      </a:r>
                    </a:p>
                  </a:txBody>
                  <a:tcPr marL="91446" marR="91446" marT="41275" marB="41275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900" dirty="0"/>
                        <a:t>A.4.1. Formulace kritérií pro hodnocení cílů</a:t>
                      </a:r>
                    </a:p>
                  </a:txBody>
                  <a:tcPr marL="91446" marR="91446" marT="41275" marB="412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211">
                <a:tc>
                  <a:txBody>
                    <a:bodyPr/>
                    <a:lstStyle/>
                    <a:p>
                      <a:r>
                        <a:rPr lang="cs-CZ" sz="2900" dirty="0"/>
                        <a:t>F4</a:t>
                      </a:r>
                    </a:p>
                  </a:txBody>
                  <a:tcPr marL="91446" marR="91446" marT="41275" marB="41275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900" dirty="0"/>
                        <a:t>A.4.2. Tvorba variant cílů </a:t>
                      </a:r>
                    </a:p>
                  </a:txBody>
                  <a:tcPr marL="91446" marR="91446" marT="41275" marB="412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211">
                <a:tc>
                  <a:txBody>
                    <a:bodyPr/>
                    <a:lstStyle/>
                    <a:p>
                      <a:r>
                        <a:rPr lang="cs-CZ" sz="2900" dirty="0"/>
                        <a:t>F4</a:t>
                      </a:r>
                    </a:p>
                  </a:txBody>
                  <a:tcPr marL="91446" marR="91446" marT="41275" marB="41275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900" dirty="0"/>
                        <a:t>A.4.3. Posouzení variant</a:t>
                      </a:r>
                      <a:r>
                        <a:rPr lang="cs-CZ" sz="2900" baseline="0" dirty="0"/>
                        <a:t> cílů</a:t>
                      </a:r>
                      <a:endParaRPr lang="cs-CZ" sz="29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2900" dirty="0"/>
                    </a:p>
                  </a:txBody>
                  <a:tcPr marL="91446" marR="91446" marT="41275" marB="4127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7906">
                <a:tc>
                  <a:txBody>
                    <a:bodyPr/>
                    <a:lstStyle/>
                    <a:p>
                      <a:r>
                        <a:rPr lang="cs-CZ" sz="2900" dirty="0"/>
                        <a:t>F4</a:t>
                      </a:r>
                    </a:p>
                  </a:txBody>
                  <a:tcPr marL="91446" marR="91446" marT="41275" marB="41275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900" dirty="0"/>
                        <a:t>A.4.4. Výběr nejvhodnější</a:t>
                      </a:r>
                      <a:r>
                        <a:rPr lang="cs-CZ" sz="2900" baseline="0" dirty="0"/>
                        <a:t> varianty cílů</a:t>
                      </a:r>
                      <a:endParaRPr lang="cs-CZ" sz="2900" dirty="0"/>
                    </a:p>
                  </a:txBody>
                  <a:tcPr marL="91446" marR="91446" marT="41275" marB="4127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7499">
                <a:tc>
                  <a:txBody>
                    <a:bodyPr/>
                    <a:lstStyle/>
                    <a:p>
                      <a:r>
                        <a:rPr lang="cs-CZ" sz="2900" dirty="0"/>
                        <a:t>F5</a:t>
                      </a:r>
                    </a:p>
                  </a:txBody>
                  <a:tcPr marL="91446" marR="91446" marT="41275" marB="41275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900" dirty="0"/>
                        <a:t>A.5.1. Příprava experimentu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900" dirty="0"/>
                        <a:t>A.5.2. Provedení experimentu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900" dirty="0"/>
                        <a:t>A.5.3. Vyhodnocení experimentu a doporučení</a:t>
                      </a:r>
                    </a:p>
                  </a:txBody>
                  <a:tcPr marL="91446" marR="91446" marT="41275" marB="4127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5326" name="TextovéPole 2">
            <a:extLst>
              <a:ext uri="{FF2B5EF4-FFF2-40B4-BE49-F238E27FC236}">
                <a16:creationId xmlns:a16="http://schemas.microsoft.com/office/drawing/2014/main" id="{3FB24F27-3C27-43BC-AC10-4E7300696F03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499475" y="5662613"/>
            <a:ext cx="2133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 b="1">
                <a:solidFill>
                  <a:srgbClr val="17375E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1pPr>
            <a:lvl2pPr marL="742950" indent="-285750">
              <a:spcBef>
                <a:spcPct val="20000"/>
              </a:spcBef>
              <a:buClr>
                <a:srgbClr val="376092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76092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2pPr>
            <a:lvl3pPr marL="1143000" indent="-228600">
              <a:spcBef>
                <a:spcPct val="20000"/>
              </a:spcBef>
              <a:buClr>
                <a:srgbClr val="17375E"/>
              </a:buClr>
              <a:buSzPct val="88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3pPr>
            <a:lvl4pPr marL="1600200" indent="-228600">
              <a:spcBef>
                <a:spcPct val="20000"/>
              </a:spcBef>
              <a:buClr>
                <a:srgbClr val="17375E"/>
              </a:buClr>
              <a:buSzPct val="74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4pPr>
            <a:lvl5pPr marL="2057400" indent="-228600">
              <a:spcBef>
                <a:spcPct val="20000"/>
              </a:spcBef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Samostatná prezentace</a:t>
            </a:r>
          </a:p>
        </p:txBody>
      </p:sp>
      <p:sp>
        <p:nvSpPr>
          <p:cNvPr id="10" name="Obdélníkový bublinový popisek 4">
            <a:extLst>
              <a:ext uri="{FF2B5EF4-FFF2-40B4-BE49-F238E27FC236}">
                <a16:creationId xmlns:a16="http://schemas.microsoft.com/office/drawing/2014/main" id="{377D2999-5703-4DE4-BB5C-7363F942E7F8}"/>
              </a:ext>
            </a:extLst>
          </p:cNvPr>
          <p:cNvSpPr/>
          <p:nvPr/>
        </p:nvSpPr>
        <p:spPr>
          <a:xfrm>
            <a:off x="1093304" y="4975225"/>
            <a:ext cx="9355207" cy="1790700"/>
          </a:xfrm>
          <a:prstGeom prst="wedgeRectCallout">
            <a:avLst>
              <a:gd name="adj1" fmla="val 41446"/>
              <a:gd name="adj2" fmla="val -150814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sz="2400" b="1" dirty="0">
                <a:solidFill>
                  <a:schemeClr val="tx1"/>
                </a:solidFill>
              </a:rPr>
              <a:t>Metody: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tx1"/>
                </a:solidFill>
              </a:rPr>
              <a:t>strom cílů, popis cílů SMART, SMARTER;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tx1"/>
                </a:solidFill>
              </a:rPr>
              <a:t>SWOT; morfologická analýza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tx1"/>
                </a:solidFill>
              </a:rPr>
              <a:t>vícekriteriální analýza variant; metody hodnocení nákladů a užitků</a:t>
            </a:r>
          </a:p>
        </p:txBody>
      </p:sp>
    </p:spTree>
    <p:extLst>
      <p:ext uri="{BB962C8B-B14F-4D97-AF65-F5344CB8AC3E}">
        <p14:creationId xmlns:p14="http://schemas.microsoft.com/office/powerpoint/2010/main" val="1030184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C1DE16-1290-4927-B451-F4CEBA8F8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6846" y="137477"/>
            <a:ext cx="7729728" cy="118872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200" b="1" cap="none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FÁZE TVORBY STRATEGIE                 (F6 - ROZPRACOVÁNÍ)</a:t>
            </a:r>
            <a:endParaRPr lang="cs-CZ" dirty="0"/>
          </a:p>
        </p:txBody>
      </p:sp>
      <p:sp>
        <p:nvSpPr>
          <p:cNvPr id="56323" name="Zástupný symbol pro obsah 5">
            <a:extLst>
              <a:ext uri="{FF2B5EF4-FFF2-40B4-BE49-F238E27FC236}">
                <a16:creationId xmlns:a16="http://schemas.microsoft.com/office/drawing/2014/main" id="{B53EDE3C-A99D-4372-B602-2F3608148B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9026" y="2174875"/>
            <a:ext cx="4041775" cy="3951288"/>
          </a:xfrm>
        </p:spPr>
        <p:txBody>
          <a:bodyPr/>
          <a:lstStyle/>
          <a:p>
            <a:endParaRPr lang="cs-CZ" altLang="cs-CZ"/>
          </a:p>
        </p:txBody>
      </p:sp>
      <p:sp>
        <p:nvSpPr>
          <p:cNvPr id="56324" name="Zástupný symbol pro číslo snímku 6">
            <a:extLst>
              <a:ext uri="{FF2B5EF4-FFF2-40B4-BE49-F238E27FC236}">
                <a16:creationId xmlns:a16="http://schemas.microsoft.com/office/drawing/2014/main" id="{8216064A-E6FB-4B07-8C98-356F1BCE7E1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 b="1">
                <a:solidFill>
                  <a:srgbClr val="17375E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1pPr>
            <a:lvl2pPr marL="742950" indent="-285750">
              <a:spcBef>
                <a:spcPct val="20000"/>
              </a:spcBef>
              <a:buClr>
                <a:srgbClr val="376092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76092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2pPr>
            <a:lvl3pPr marL="1143000" indent="-228600">
              <a:spcBef>
                <a:spcPct val="20000"/>
              </a:spcBef>
              <a:buClr>
                <a:srgbClr val="17375E"/>
              </a:buClr>
              <a:buSzPct val="88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3pPr>
            <a:lvl4pPr marL="1600200" indent="-228600">
              <a:spcBef>
                <a:spcPct val="20000"/>
              </a:spcBef>
              <a:buClr>
                <a:srgbClr val="17375E"/>
              </a:buClr>
              <a:buSzPct val="74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4pPr>
            <a:lvl5pPr marL="2057400" indent="-228600">
              <a:spcBef>
                <a:spcPct val="20000"/>
              </a:spcBef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BAC3739-8534-4EFE-B256-6E0F4CC67ABA}" type="slidenum">
              <a:rPr lang="cs-CZ" altLang="cs-CZ" sz="1100" b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cs-CZ" altLang="cs-CZ" sz="1100" b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Zástupný symbol pro obsah 3">
            <a:extLst>
              <a:ext uri="{FF2B5EF4-FFF2-40B4-BE49-F238E27FC236}">
                <a16:creationId xmlns:a16="http://schemas.microsoft.com/office/drawing/2014/main" id="{A8543921-D3AE-47EE-AEB0-1B9F47CD02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0055615"/>
              </p:ext>
            </p:extLst>
          </p:nvPr>
        </p:nvGraphicFramePr>
        <p:xfrm>
          <a:off x="89451" y="1844676"/>
          <a:ext cx="12055981" cy="5013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51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40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83346">
                <a:tc>
                  <a:txBody>
                    <a:bodyPr/>
                    <a:lstStyle/>
                    <a:p>
                      <a:r>
                        <a:rPr lang="cs-CZ" sz="2900" dirty="0">
                          <a:solidFill>
                            <a:schemeClr val="tx1"/>
                          </a:solidFill>
                        </a:rPr>
                        <a:t>FÁZE</a:t>
                      </a:r>
                    </a:p>
                  </a:txBody>
                  <a:tcPr marL="91437" marR="91437" marT="42134" marB="42134"/>
                </a:tc>
                <a:tc>
                  <a:txBody>
                    <a:bodyPr/>
                    <a:lstStyle/>
                    <a:p>
                      <a:r>
                        <a:rPr lang="cs-CZ" sz="2900" dirty="0">
                          <a:solidFill>
                            <a:schemeClr val="tx1"/>
                          </a:solidFill>
                        </a:rPr>
                        <a:t>AKTIVITY</a:t>
                      </a:r>
                    </a:p>
                  </a:txBody>
                  <a:tcPr marL="91437" marR="91437" marT="42134" marB="4213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07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900" dirty="0"/>
                        <a:t>F6</a:t>
                      </a:r>
                    </a:p>
                    <a:p>
                      <a:endParaRPr lang="cs-CZ" sz="2900" dirty="0"/>
                    </a:p>
                  </a:txBody>
                  <a:tcPr marL="91437" marR="91437" marT="42134" marB="42134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900" dirty="0"/>
                        <a:t>A.6.1. Rozpracování cílů do opatření a úkolů</a:t>
                      </a:r>
                    </a:p>
                  </a:txBody>
                  <a:tcPr marL="91437" marR="91437" marT="42134" marB="4213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00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900" dirty="0"/>
                        <a:t>F6</a:t>
                      </a:r>
                    </a:p>
                    <a:p>
                      <a:endParaRPr lang="cs-CZ" sz="2900" dirty="0"/>
                    </a:p>
                  </a:txBody>
                  <a:tcPr marL="91437" marR="91437" marT="42134" marB="42134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900" dirty="0"/>
                        <a:t>A.6.2. Hodnocení</a:t>
                      </a:r>
                      <a:r>
                        <a:rPr lang="cs-CZ" sz="2900" baseline="0" dirty="0"/>
                        <a:t> a výběr variantních řešení k dosažení stanovených cílů</a:t>
                      </a:r>
                      <a:endParaRPr lang="cs-CZ" sz="29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2900" dirty="0"/>
                    </a:p>
                  </a:txBody>
                  <a:tcPr marL="91437" marR="91437" marT="42134" marB="4213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91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900" dirty="0"/>
                        <a:t>F6</a:t>
                      </a:r>
                    </a:p>
                    <a:p>
                      <a:endParaRPr lang="cs-CZ" sz="2900" dirty="0"/>
                    </a:p>
                  </a:txBody>
                  <a:tcPr marL="91437" marR="91437" marT="42134" marB="42134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900" dirty="0"/>
                        <a:t>A.6.3. Nastavení soustavy indikátorů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2900" dirty="0"/>
                    </a:p>
                  </a:txBody>
                  <a:tcPr marL="91437" marR="91437" marT="42134" marB="4213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648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262F01-1C2F-4FC8-B0C0-319C34B88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496" y="153033"/>
            <a:ext cx="11805007" cy="1188720"/>
          </a:xfrm>
        </p:spPr>
        <p:txBody>
          <a:bodyPr>
            <a:normAutofit/>
          </a:bodyPr>
          <a:lstStyle/>
          <a:p>
            <a:r>
              <a:rPr lang="cs-CZ" sz="3600" dirty="0"/>
              <a:t>CÍL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4F7837-8043-400B-920D-85870C66A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10" y="2638043"/>
            <a:ext cx="6974509" cy="3101983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/>
              <a:t>PROVÉST REFLEXI PRVNÍ PŘEDNÁŠKY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/>
              <a:t>PŘEDSTAVIT PROCES TVORBY STRATEGIE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/>
              <a:t>PŘEDSTAVIT METODU ANALÝZY ZAINTERESOVANÝCH STRAN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/>
              <a:t>VYDAT ÚKOL DO DALŠÍHO TÝDNE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/>
              <a:t>VYTVOŘIT TÝMY PRO PŘÍPADOVOU STUDII</a:t>
            </a:r>
          </a:p>
        </p:txBody>
      </p:sp>
      <p:sp>
        <p:nvSpPr>
          <p:cNvPr id="4" name="Obdélník 3"/>
          <p:cNvSpPr/>
          <p:nvPr/>
        </p:nvSpPr>
        <p:spPr>
          <a:xfrm>
            <a:off x="9255303" y="2044896"/>
            <a:ext cx="2743200" cy="4288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CO SLEDUJEME ZA CÍLE  V RÁMCI PŘEDMĚTU?</a:t>
            </a:r>
          </a:p>
          <a:p>
            <a:pPr algn="ctr"/>
            <a:endParaRPr lang="cs-CZ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/>
                </a:solidFill>
              </a:rPr>
              <a:t>Trošku si hrát (Komenský)</a:t>
            </a:r>
          </a:p>
          <a:p>
            <a:pPr algn="ctr"/>
            <a:r>
              <a:rPr lang="cs-CZ" b="1" dirty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/>
                </a:solidFill>
              </a:rPr>
              <a:t>Naučit se tvořit strategii (znalosti a dovednosti)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/>
                </a:solidFill>
              </a:rPr>
              <a:t>Zvládnout zkoušku!</a:t>
            </a:r>
          </a:p>
          <a:p>
            <a:r>
              <a:rPr lang="cs-CZ" b="1" dirty="0">
                <a:solidFill>
                  <a:schemeClr val="tx1"/>
                </a:solidFill>
              </a:rPr>
              <a:t>    (kredity)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0097" y="2044896"/>
            <a:ext cx="2045206" cy="2313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8432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BB332A-CE8A-42BA-8DEC-B4E5AE14C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2460" y="22383"/>
            <a:ext cx="7729728" cy="118872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200" b="1" cap="none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FÁZE TVORBY STRATEGIE            (F6 - ROZPRACOVÁNÍ)</a:t>
            </a:r>
            <a:endParaRPr lang="cs-CZ" dirty="0"/>
          </a:p>
        </p:txBody>
      </p:sp>
      <p:sp>
        <p:nvSpPr>
          <p:cNvPr id="57347" name="Zástupný symbol pro obsah 5">
            <a:extLst>
              <a:ext uri="{FF2B5EF4-FFF2-40B4-BE49-F238E27FC236}">
                <a16:creationId xmlns:a16="http://schemas.microsoft.com/office/drawing/2014/main" id="{65F12C22-A2B8-47DD-8261-728576E7F0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9026" y="2174875"/>
            <a:ext cx="4041775" cy="3951288"/>
          </a:xfrm>
        </p:spPr>
        <p:txBody>
          <a:bodyPr/>
          <a:lstStyle/>
          <a:p>
            <a:endParaRPr lang="cs-CZ" altLang="cs-CZ"/>
          </a:p>
        </p:txBody>
      </p:sp>
      <p:sp>
        <p:nvSpPr>
          <p:cNvPr id="57348" name="Zástupný symbol pro číslo snímku 6">
            <a:extLst>
              <a:ext uri="{FF2B5EF4-FFF2-40B4-BE49-F238E27FC236}">
                <a16:creationId xmlns:a16="http://schemas.microsoft.com/office/drawing/2014/main" id="{69BAC90D-4A7F-4AD8-A17B-01BB4D19952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 b="1">
                <a:solidFill>
                  <a:srgbClr val="17375E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1pPr>
            <a:lvl2pPr marL="742950" indent="-285750">
              <a:spcBef>
                <a:spcPct val="20000"/>
              </a:spcBef>
              <a:buClr>
                <a:srgbClr val="376092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76092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2pPr>
            <a:lvl3pPr marL="1143000" indent="-228600">
              <a:spcBef>
                <a:spcPct val="20000"/>
              </a:spcBef>
              <a:buClr>
                <a:srgbClr val="17375E"/>
              </a:buClr>
              <a:buSzPct val="88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3pPr>
            <a:lvl4pPr marL="1600200" indent="-228600">
              <a:spcBef>
                <a:spcPct val="20000"/>
              </a:spcBef>
              <a:buClr>
                <a:srgbClr val="17375E"/>
              </a:buClr>
              <a:buSzPct val="74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4pPr>
            <a:lvl5pPr marL="2057400" indent="-228600">
              <a:spcBef>
                <a:spcPct val="20000"/>
              </a:spcBef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2255C17-733E-4D30-968B-DC1D5D4C8768}" type="slidenum">
              <a:rPr lang="cs-CZ" altLang="cs-CZ" sz="1100" b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cs-CZ" altLang="cs-CZ" sz="1100" b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Zástupný symbol pro obsah 3">
            <a:extLst>
              <a:ext uri="{FF2B5EF4-FFF2-40B4-BE49-F238E27FC236}">
                <a16:creationId xmlns:a16="http://schemas.microsoft.com/office/drawing/2014/main" id="{7B6AEC6F-5DA5-472F-8F35-B911E8C8BC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3383639"/>
              </p:ext>
            </p:extLst>
          </p:nvPr>
        </p:nvGraphicFramePr>
        <p:xfrm>
          <a:off x="0" y="1442245"/>
          <a:ext cx="12145433" cy="3779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4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04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44959">
                <a:tc>
                  <a:txBody>
                    <a:bodyPr/>
                    <a:lstStyle/>
                    <a:p>
                      <a:r>
                        <a:rPr lang="cs-CZ" sz="2800" dirty="0">
                          <a:solidFill>
                            <a:schemeClr val="tx1"/>
                          </a:solidFill>
                        </a:rPr>
                        <a:t>FÁZE</a:t>
                      </a:r>
                    </a:p>
                  </a:txBody>
                  <a:tcPr marL="91437" marR="91437" marT="40489" marB="40489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solidFill>
                            <a:schemeClr val="tx1"/>
                          </a:solidFill>
                        </a:rPr>
                        <a:t>AKTIVITY</a:t>
                      </a:r>
                    </a:p>
                  </a:txBody>
                  <a:tcPr marL="91437" marR="91437" marT="40489" marB="4048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9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/>
                        <a:t>F6</a:t>
                      </a:r>
                    </a:p>
                    <a:p>
                      <a:endParaRPr lang="cs-CZ" sz="2800" dirty="0"/>
                    </a:p>
                  </a:txBody>
                  <a:tcPr marL="91437" marR="91437" marT="40489" marB="40489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800" dirty="0"/>
                        <a:t>A.6.1. Rozpracování konceptu do opatření a úkolů</a:t>
                      </a:r>
                    </a:p>
                  </a:txBody>
                  <a:tcPr marL="91437" marR="91437" marT="40489" marB="4048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9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/>
                        <a:t>F6</a:t>
                      </a:r>
                    </a:p>
                    <a:p>
                      <a:endParaRPr lang="cs-CZ" sz="2800" dirty="0"/>
                    </a:p>
                  </a:txBody>
                  <a:tcPr marL="91437" marR="91437" marT="40489" marB="40489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800" dirty="0"/>
                        <a:t>A.6.2. Hodnocení</a:t>
                      </a:r>
                      <a:r>
                        <a:rPr lang="cs-CZ" sz="2800" baseline="0" dirty="0"/>
                        <a:t> a výběr variantních řešení k dosažení stanovených cílů</a:t>
                      </a:r>
                      <a:endParaRPr lang="cs-CZ" sz="2800" dirty="0"/>
                    </a:p>
                  </a:txBody>
                  <a:tcPr marL="91437" marR="91437" marT="40489" marB="4048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49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/>
                        <a:t>F6</a:t>
                      </a:r>
                    </a:p>
                    <a:p>
                      <a:endParaRPr lang="cs-CZ" sz="2800" dirty="0"/>
                    </a:p>
                  </a:txBody>
                  <a:tcPr marL="91437" marR="91437" marT="40489" marB="40489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800" dirty="0"/>
                        <a:t>A.6.3. Nastavení soustavy indikátorů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2800" dirty="0"/>
                    </a:p>
                  </a:txBody>
                  <a:tcPr marL="91437" marR="91437" marT="40489" marB="4048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Obdélníkový bublinový popisek 4">
            <a:extLst>
              <a:ext uri="{FF2B5EF4-FFF2-40B4-BE49-F238E27FC236}">
                <a16:creationId xmlns:a16="http://schemas.microsoft.com/office/drawing/2014/main" id="{0631ED61-E319-4403-AED4-6B0792658FFE}"/>
              </a:ext>
            </a:extLst>
          </p:cNvPr>
          <p:cNvSpPr/>
          <p:nvPr/>
        </p:nvSpPr>
        <p:spPr>
          <a:xfrm>
            <a:off x="-1" y="4348162"/>
            <a:ext cx="12036287" cy="2509838"/>
          </a:xfrm>
          <a:prstGeom prst="wedgeRectCallout">
            <a:avLst>
              <a:gd name="adj1" fmla="val 41120"/>
              <a:gd name="adj2" fmla="val -111609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sz="2400" b="1" dirty="0">
                <a:solidFill>
                  <a:schemeClr val="tx1"/>
                </a:solidFill>
              </a:rPr>
              <a:t>Metody: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tx1"/>
                </a:solidFill>
              </a:rPr>
              <a:t>strom cílů, popis cílů SMART, BSC;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tx1"/>
                </a:solidFill>
              </a:rPr>
              <a:t>vícekriteriální analýza variant, rozhodovací stromy;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tx1"/>
                </a:solidFill>
              </a:rPr>
              <a:t>metody hodnocení nákladů a užitků, analýza nákladů životního cyklu (LCC);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tx1"/>
                </a:solidFill>
              </a:rPr>
              <a:t>analýza rizik. </a:t>
            </a:r>
          </a:p>
        </p:txBody>
      </p:sp>
    </p:spTree>
    <p:extLst>
      <p:ext uri="{BB962C8B-B14F-4D97-AF65-F5344CB8AC3E}">
        <p14:creationId xmlns:p14="http://schemas.microsoft.com/office/powerpoint/2010/main" val="4370683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6B22EE-8AC6-42E0-9400-8CDB46D56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26" y="10795"/>
            <a:ext cx="8211163" cy="118872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200" b="1" cap="none" dirty="0">
                <a:solidFill>
                  <a:srgbClr val="FFFF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FÁZE</a:t>
            </a:r>
            <a:r>
              <a:rPr lang="cs-CZ" sz="3200" b="1" cap="none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FÁZE TVORBY STRATEGIE               </a:t>
            </a:r>
            <a:br>
              <a:rPr lang="cs-CZ" sz="3200" b="1" cap="none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3200" b="1" cap="none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(F7 - REALIZACE)</a:t>
            </a:r>
            <a:r>
              <a:rPr lang="cs-CZ" sz="3200" b="1" cap="none" dirty="0">
                <a:solidFill>
                  <a:srgbClr val="FFFF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TKD</a:t>
            </a:r>
            <a:endParaRPr lang="cs-CZ" dirty="0"/>
          </a:p>
        </p:txBody>
      </p:sp>
      <p:sp>
        <p:nvSpPr>
          <p:cNvPr id="59395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69026" y="2174875"/>
            <a:ext cx="4041775" cy="3951288"/>
          </a:xfrm>
        </p:spPr>
        <p:txBody>
          <a:bodyPr/>
          <a:lstStyle/>
          <a:p>
            <a:endParaRPr lang="cs-CZ" altLang="cs-CZ"/>
          </a:p>
        </p:txBody>
      </p:sp>
      <p:sp>
        <p:nvSpPr>
          <p:cNvPr id="59396" name="Zástupný symbol pro číslo snímku 6"/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 b="1">
                <a:solidFill>
                  <a:srgbClr val="17375E"/>
                </a:solidFill>
                <a:latin typeface="Arabic Typesetting" pitchFamily="66" charset="-78"/>
                <a:cs typeface="Arabic Typesetting" pitchFamily="66" charset="-78"/>
              </a:defRPr>
            </a:lvl1pPr>
            <a:lvl2pPr marL="742950" indent="-285750">
              <a:spcBef>
                <a:spcPct val="20000"/>
              </a:spcBef>
              <a:buClr>
                <a:srgbClr val="376092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76092"/>
                </a:solidFill>
                <a:latin typeface="Arabic Typesetting" pitchFamily="66" charset="-78"/>
                <a:cs typeface="Arabic Typesetting" pitchFamily="66" charset="-78"/>
              </a:defRPr>
            </a:lvl2pPr>
            <a:lvl3pPr marL="1143000" indent="-228600">
              <a:spcBef>
                <a:spcPct val="20000"/>
              </a:spcBef>
              <a:buClr>
                <a:srgbClr val="17375E"/>
              </a:buClr>
              <a:buSzPct val="88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3pPr>
            <a:lvl4pPr marL="1600200" indent="-228600">
              <a:spcBef>
                <a:spcPct val="20000"/>
              </a:spcBef>
              <a:buClr>
                <a:srgbClr val="17375E"/>
              </a:buClr>
              <a:buSzPct val="74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4pPr>
            <a:lvl5pPr marL="2057400" indent="-228600">
              <a:spcBef>
                <a:spcPct val="20000"/>
              </a:spcBef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4D4BCEF-08C8-4920-B44B-C372F178CBE9}" type="slidenum">
              <a:rPr lang="cs-CZ" altLang="cs-CZ" sz="1100" b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cs-CZ" altLang="cs-CZ" sz="1100" b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Zástupný symbol pro obsah 3">
            <a:extLst>
              <a:ext uri="{FF2B5EF4-FFF2-40B4-BE49-F238E27FC236}">
                <a16:creationId xmlns:a16="http://schemas.microsoft.com/office/drawing/2014/main" id="{BF465AE9-E79A-48A2-AAA3-2D46102A82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3743231"/>
              </p:ext>
            </p:extLst>
          </p:nvPr>
        </p:nvGraphicFramePr>
        <p:xfrm>
          <a:off x="147108" y="1279367"/>
          <a:ext cx="11916833" cy="5578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0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16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5903">
                <a:tc>
                  <a:txBody>
                    <a:bodyPr/>
                    <a:lstStyle/>
                    <a:p>
                      <a:r>
                        <a:rPr lang="cs-CZ" sz="3000" dirty="0">
                          <a:solidFill>
                            <a:schemeClr val="tx1"/>
                          </a:solidFill>
                        </a:rPr>
                        <a:t>FÁZE</a:t>
                      </a:r>
                    </a:p>
                  </a:txBody>
                  <a:tcPr marL="91439" marR="91439" marT="42317" marB="42317"/>
                </a:tc>
                <a:tc>
                  <a:txBody>
                    <a:bodyPr/>
                    <a:lstStyle/>
                    <a:p>
                      <a:r>
                        <a:rPr lang="cs-CZ" sz="3000" dirty="0">
                          <a:solidFill>
                            <a:schemeClr val="tx1"/>
                          </a:solidFill>
                        </a:rPr>
                        <a:t>AKTIVITY</a:t>
                      </a:r>
                    </a:p>
                  </a:txBody>
                  <a:tcPr marL="91439" marR="91439" marT="42317" marB="4231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17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000" dirty="0"/>
                        <a:t>F7</a:t>
                      </a:r>
                    </a:p>
                    <a:p>
                      <a:endParaRPr lang="cs-CZ" sz="3000" dirty="0"/>
                    </a:p>
                  </a:txBody>
                  <a:tcPr marL="91439" marR="91439" marT="42317" marB="42317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3000" dirty="0"/>
                        <a:t>A.7.1. Vytvoření realizačního plánu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3000" dirty="0"/>
                        <a:t>A.7.2. Vytvoření plánu řízení rizik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3000" dirty="0"/>
                    </a:p>
                  </a:txBody>
                  <a:tcPr marL="91439" marR="91439" marT="42317" marB="4231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2449">
                <a:tc>
                  <a:txBody>
                    <a:bodyPr/>
                    <a:lstStyle/>
                    <a:p>
                      <a:r>
                        <a:rPr lang="cs-CZ" sz="3000" dirty="0"/>
                        <a:t>F7</a:t>
                      </a:r>
                    </a:p>
                  </a:txBody>
                  <a:tcPr marL="91439" marR="91439" marT="42317" marB="42317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3000" dirty="0"/>
                        <a:t>A.7.3. Vytvoření systému monitorování</a:t>
                      </a:r>
                      <a:r>
                        <a:rPr lang="cs-CZ" sz="3000" baseline="0" dirty="0"/>
                        <a:t> výsledků</a:t>
                      </a:r>
                      <a:endParaRPr lang="cs-CZ" sz="30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3000" dirty="0"/>
                        <a:t>A.7.4. Vytvoření plánu evaluace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3000" dirty="0"/>
                        <a:t>A.7.5. Sestavení komunikačního plánu</a:t>
                      </a:r>
                    </a:p>
                  </a:txBody>
                  <a:tcPr marL="91439" marR="91439" marT="42317" marB="4231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40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000" dirty="0"/>
                        <a:t>F7</a:t>
                      </a:r>
                    </a:p>
                    <a:p>
                      <a:endParaRPr lang="cs-CZ" sz="3000" dirty="0"/>
                    </a:p>
                  </a:txBody>
                  <a:tcPr marL="91439" marR="91439" marT="42317" marB="42317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3000" dirty="0"/>
                        <a:t>A.7.6. Sestavení rozpočtu implementace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3000" dirty="0"/>
                        <a:t>A.7.7. Sestavení časového harmonogramu</a:t>
                      </a:r>
                    </a:p>
                  </a:txBody>
                  <a:tcPr marL="91439" marR="91439" marT="42317" marB="4231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49829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6B22EE-8AC6-42E0-9400-8CDB46D56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26" y="10795"/>
            <a:ext cx="8211163" cy="118872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200" b="1" cap="none" dirty="0">
                <a:solidFill>
                  <a:srgbClr val="FFFF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FÁZE</a:t>
            </a:r>
            <a:r>
              <a:rPr lang="cs-CZ" sz="3200" b="1" cap="none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FÁZE TVORBY STRATEGIE              </a:t>
            </a:r>
            <a:br>
              <a:rPr lang="cs-CZ" sz="3200" b="1" cap="none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3200" b="1" cap="none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(F8 - SCHVALOVÁNÍ)</a:t>
            </a:r>
            <a:r>
              <a:rPr lang="cs-CZ" sz="3200" b="1" cap="none" dirty="0">
                <a:solidFill>
                  <a:srgbClr val="FFFF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TKD</a:t>
            </a:r>
            <a:endParaRPr lang="cs-CZ" dirty="0"/>
          </a:p>
        </p:txBody>
      </p:sp>
      <p:sp>
        <p:nvSpPr>
          <p:cNvPr id="59396" name="Zástupný symbol pro číslo snímku 6"/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 b="1">
                <a:solidFill>
                  <a:srgbClr val="17375E"/>
                </a:solidFill>
                <a:latin typeface="Arabic Typesetting" pitchFamily="66" charset="-78"/>
                <a:cs typeface="Arabic Typesetting" pitchFamily="66" charset="-78"/>
              </a:defRPr>
            </a:lvl1pPr>
            <a:lvl2pPr marL="742950" indent="-285750">
              <a:spcBef>
                <a:spcPct val="20000"/>
              </a:spcBef>
              <a:buClr>
                <a:srgbClr val="376092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76092"/>
                </a:solidFill>
                <a:latin typeface="Arabic Typesetting" pitchFamily="66" charset="-78"/>
                <a:cs typeface="Arabic Typesetting" pitchFamily="66" charset="-78"/>
              </a:defRPr>
            </a:lvl2pPr>
            <a:lvl3pPr marL="1143000" indent="-228600">
              <a:spcBef>
                <a:spcPct val="20000"/>
              </a:spcBef>
              <a:buClr>
                <a:srgbClr val="17375E"/>
              </a:buClr>
              <a:buSzPct val="88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3pPr>
            <a:lvl4pPr marL="1600200" indent="-228600">
              <a:spcBef>
                <a:spcPct val="20000"/>
              </a:spcBef>
              <a:buClr>
                <a:srgbClr val="17375E"/>
              </a:buClr>
              <a:buSzPct val="74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4pPr>
            <a:lvl5pPr marL="2057400" indent="-228600">
              <a:spcBef>
                <a:spcPct val="20000"/>
              </a:spcBef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4D4BCEF-08C8-4920-B44B-C372F178CBE9}" type="slidenum">
              <a:rPr lang="cs-CZ" altLang="cs-CZ" sz="1100" b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cs-CZ" altLang="cs-CZ" sz="1100" b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Zástupný symbol pro obsah 3">
            <a:extLst>
              <a:ext uri="{FF2B5EF4-FFF2-40B4-BE49-F238E27FC236}">
                <a16:creationId xmlns:a16="http://schemas.microsoft.com/office/drawing/2014/main" id="{BF465AE9-E79A-48A2-AAA3-2D46102A82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2352800"/>
              </p:ext>
            </p:extLst>
          </p:nvPr>
        </p:nvGraphicFramePr>
        <p:xfrm>
          <a:off x="0" y="1199515"/>
          <a:ext cx="12192000" cy="5658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0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1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91537">
                <a:tc>
                  <a:txBody>
                    <a:bodyPr/>
                    <a:lstStyle/>
                    <a:p>
                      <a:r>
                        <a:rPr lang="cs-CZ" sz="3000" dirty="0">
                          <a:solidFill>
                            <a:schemeClr val="tx1"/>
                          </a:solidFill>
                        </a:rPr>
                        <a:t>FÁZE</a:t>
                      </a:r>
                    </a:p>
                  </a:txBody>
                  <a:tcPr marL="91439" marR="91439" marT="42317" marB="42317"/>
                </a:tc>
                <a:tc>
                  <a:txBody>
                    <a:bodyPr/>
                    <a:lstStyle/>
                    <a:p>
                      <a:r>
                        <a:rPr lang="cs-CZ" sz="3000" dirty="0">
                          <a:solidFill>
                            <a:schemeClr val="tx1"/>
                          </a:solidFill>
                        </a:rPr>
                        <a:t>AKTIVITY</a:t>
                      </a:r>
                    </a:p>
                  </a:txBody>
                  <a:tcPr marL="91439" marR="91439" marT="42317" marB="4231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69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000" dirty="0"/>
                        <a:t>F8</a:t>
                      </a:r>
                    </a:p>
                    <a:p>
                      <a:endParaRPr lang="cs-CZ" sz="3000" dirty="0"/>
                    </a:p>
                  </a:txBody>
                  <a:tcPr marL="91439" marR="91439" marT="42317" marB="42317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3000" dirty="0"/>
                        <a:t>A.8.1.  Vnitřní a vnější připomínkové řízení (dle schvalovací autority)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3000" dirty="0"/>
                        <a:t>A.8.2 Schválení strategie, uzavření projektu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3000" dirty="0"/>
                    </a:p>
                  </a:txBody>
                  <a:tcPr marL="91439" marR="91439" marT="42317" marB="4231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2513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932F57-1C55-45FD-ADC0-074D06E9F1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4. ANALÝZA ZAINTERESOVANÝCH STRAN</a:t>
            </a:r>
          </a:p>
        </p:txBody>
      </p:sp>
    </p:spTree>
    <p:extLst>
      <p:ext uri="{BB962C8B-B14F-4D97-AF65-F5344CB8AC3E}">
        <p14:creationId xmlns:p14="http://schemas.microsoft.com/office/powerpoint/2010/main" val="24293317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3031BF-9C6C-44D3-93BF-E448CF9D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125" y="111937"/>
            <a:ext cx="11907749" cy="1188720"/>
          </a:xfrm>
        </p:spPr>
        <p:txBody>
          <a:bodyPr/>
          <a:lstStyle/>
          <a:p>
            <a:r>
              <a:rPr lang="cs-CZ" dirty="0"/>
              <a:t>ÚČEL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93A1C8-F6A1-4AA4-A1E7-1D394C6B2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157" y="1836660"/>
            <a:ext cx="11455685" cy="4584689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cs-CZ" sz="2800" dirty="0"/>
              <a:t>Zpravidla se vypracovává v úvodních fázích každého projektu (tvorby strategie)</a:t>
            </a:r>
          </a:p>
          <a:p>
            <a:pPr>
              <a:lnSpc>
                <a:spcPct val="150000"/>
              </a:lnSpc>
            </a:pPr>
            <a:r>
              <a:rPr lang="cs-CZ" sz="2800" dirty="0"/>
              <a:t>Smyslem je identifikovat aktéry mající vztah k řešenému projektu (strategii)</a:t>
            </a:r>
          </a:p>
          <a:p>
            <a:pPr>
              <a:lnSpc>
                <a:spcPct val="150000"/>
              </a:lnSpc>
            </a:pPr>
            <a:r>
              <a:rPr lang="cs-CZ" sz="2800" dirty="0"/>
              <a:t>Analyzovány jsou jejich zájmy, a míra vlivu na řešený projekt (problém)</a:t>
            </a:r>
          </a:p>
          <a:p>
            <a:pPr>
              <a:lnSpc>
                <a:spcPct val="150000"/>
              </a:lnSpc>
            </a:pPr>
            <a:r>
              <a:rPr lang="cs-CZ" sz="2800" dirty="0"/>
              <a:t>Identifikována je vhodná komunikační strategie k jednotlivým aktérům</a:t>
            </a:r>
          </a:p>
          <a:p>
            <a:pPr>
              <a:lnSpc>
                <a:spcPct val="150000"/>
              </a:lnSpc>
            </a:pPr>
            <a:r>
              <a:rPr lang="cs-CZ" sz="2800" b="1" dirty="0"/>
              <a:t>Snahou je vytvořit vhodné podmínky (vést odpovídající komunikaci) pro tvorbu strategie, její schvalování a následnou realizaci!</a:t>
            </a:r>
          </a:p>
        </p:txBody>
      </p:sp>
    </p:spTree>
    <p:extLst>
      <p:ext uri="{BB962C8B-B14F-4D97-AF65-F5344CB8AC3E}">
        <p14:creationId xmlns:p14="http://schemas.microsoft.com/office/powerpoint/2010/main" val="24187935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8D4F3424-D766-4BD0-BBBF-1A0D881E00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0449691"/>
              </p:ext>
            </p:extLst>
          </p:nvPr>
        </p:nvGraphicFramePr>
        <p:xfrm>
          <a:off x="2548937" y="657546"/>
          <a:ext cx="7731124" cy="512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865562">
                  <a:extLst>
                    <a:ext uri="{9D8B030D-6E8A-4147-A177-3AD203B41FA5}">
                      <a16:colId xmlns:a16="http://schemas.microsoft.com/office/drawing/2014/main" val="1537669463"/>
                    </a:ext>
                  </a:extLst>
                </a:gridCol>
                <a:gridCol w="3865562">
                  <a:extLst>
                    <a:ext uri="{9D8B030D-6E8A-4147-A177-3AD203B41FA5}">
                      <a16:colId xmlns:a16="http://schemas.microsoft.com/office/drawing/2014/main" val="4269686423"/>
                    </a:ext>
                  </a:extLst>
                </a:gridCol>
              </a:tblGrid>
              <a:tr h="2491484"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UDRŽOVAT SPOKOJENOST,</a:t>
                      </a:r>
                    </a:p>
                    <a:p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NAPLNIT JEJICH PŘEDSTAVY,</a:t>
                      </a:r>
                    </a:p>
                    <a:p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PŘEDVÍDAT POŽADAVKY,</a:t>
                      </a:r>
                    </a:p>
                    <a:p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ZAPOJIT JE </a:t>
                      </a:r>
                    </a:p>
                    <a:p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POLICY MAKERS, PRŮMYSL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/>
                        <a:t>KLÍČOVÍ AKTÉŘI: PARTNEŘI,  DONÁTOŘI,  NADŘÍZENÍ </a:t>
                      </a:r>
                    </a:p>
                    <a:p>
                      <a:endParaRPr lang="cs-CZ" dirty="0"/>
                    </a:p>
                    <a:p>
                      <a:r>
                        <a:rPr lang="cs-CZ" dirty="0"/>
                        <a:t>PEČLIVÁ KOMUNIKACE,  </a:t>
                      </a:r>
                    </a:p>
                    <a:p>
                      <a:endParaRPr lang="cs-CZ" dirty="0"/>
                    </a:p>
                    <a:p>
                      <a:r>
                        <a:rPr lang="cs-CZ" dirty="0"/>
                        <a:t>ÚZKÁ SPOLUPRÁCE</a:t>
                      </a:r>
                    </a:p>
                    <a:p>
                      <a:endParaRPr lang="cs-CZ" dirty="0"/>
                    </a:p>
                    <a:p>
                      <a:r>
                        <a:rPr lang="cs-CZ" dirty="0"/>
                        <a:t>MINIMALIZOVAT PŘEKVAPENÍ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5455879"/>
                  </a:ext>
                </a:extLst>
              </a:tr>
              <a:tr h="2491484">
                <a:tc>
                  <a:txBody>
                    <a:bodyPr/>
                    <a:lstStyle/>
                    <a:p>
                      <a:r>
                        <a:rPr lang="cs-CZ" dirty="0"/>
                        <a:t>MÍT POD KONTROLOU,</a:t>
                      </a:r>
                    </a:p>
                    <a:p>
                      <a:endParaRPr lang="cs-CZ" dirty="0"/>
                    </a:p>
                    <a:p>
                      <a:r>
                        <a:rPr lang="cs-CZ" dirty="0"/>
                        <a:t>UDRŽOVAT PŘEHLED,</a:t>
                      </a:r>
                    </a:p>
                    <a:p>
                      <a:endParaRPr lang="cs-CZ" dirty="0"/>
                    </a:p>
                    <a:p>
                      <a:r>
                        <a:rPr lang="cs-CZ" dirty="0"/>
                        <a:t>RUTINNÍ KOMUNIKACE POKUD JE NEZBYTNÁ</a:t>
                      </a:r>
                    </a:p>
                    <a:p>
                      <a:endParaRPr lang="cs-CZ" dirty="0"/>
                    </a:p>
                    <a:p>
                      <a:r>
                        <a:rPr lang="cs-CZ" dirty="0"/>
                        <a:t>OBČANÉ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INFORMOVAT, </a:t>
                      </a:r>
                    </a:p>
                    <a:p>
                      <a:endParaRPr lang="cs-CZ" dirty="0"/>
                    </a:p>
                    <a:p>
                      <a:r>
                        <a:rPr lang="cs-CZ" dirty="0"/>
                        <a:t>KONZULTOVAT.</a:t>
                      </a:r>
                    </a:p>
                    <a:p>
                      <a:endParaRPr lang="cs-CZ" dirty="0"/>
                    </a:p>
                    <a:p>
                      <a:r>
                        <a:rPr lang="cs-CZ" dirty="0"/>
                        <a:t>PRAVIDELNĚ KOMUNIKOVAT,</a:t>
                      </a:r>
                    </a:p>
                    <a:p>
                      <a:endParaRPr lang="cs-CZ" dirty="0"/>
                    </a:p>
                    <a:p>
                      <a:r>
                        <a:rPr lang="cs-CZ" i="1" dirty="0"/>
                        <a:t>AKADEMICKÁ PŮDA, PORADCI, BEZPEČNOSTNÍ KOMUNITA</a:t>
                      </a:r>
                    </a:p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029836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CDC824BA-F801-4FCB-931F-055592CF4078}"/>
              </a:ext>
            </a:extLst>
          </p:cNvPr>
          <p:cNvSpPr txBox="1"/>
          <p:nvPr/>
        </p:nvSpPr>
        <p:spPr>
          <a:xfrm>
            <a:off x="976991" y="1083587"/>
            <a:ext cx="54453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2400" b="1" dirty="0"/>
              <a:t>V</a:t>
            </a:r>
          </a:p>
          <a:p>
            <a:endParaRPr lang="cs-CZ" sz="2400" b="1" dirty="0"/>
          </a:p>
          <a:p>
            <a:r>
              <a:rPr lang="cs-CZ" sz="2400" b="1" dirty="0"/>
              <a:t>L</a:t>
            </a:r>
          </a:p>
          <a:p>
            <a:endParaRPr lang="cs-CZ" sz="2400" b="1" dirty="0"/>
          </a:p>
          <a:p>
            <a:r>
              <a:rPr lang="cs-CZ" sz="2400" b="1" dirty="0"/>
              <a:t>I</a:t>
            </a:r>
          </a:p>
          <a:p>
            <a:endParaRPr lang="cs-CZ" sz="2400" b="1" dirty="0"/>
          </a:p>
          <a:p>
            <a:r>
              <a:rPr lang="cs-CZ" sz="2400" b="1" dirty="0"/>
              <a:t>V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150CD4D-FF89-4937-8A77-3AA31B1E3C17}"/>
              </a:ext>
            </a:extLst>
          </p:cNvPr>
          <p:cNvSpPr txBox="1"/>
          <p:nvPr/>
        </p:nvSpPr>
        <p:spPr>
          <a:xfrm>
            <a:off x="5331519" y="5258655"/>
            <a:ext cx="238437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2400" b="1" dirty="0"/>
              <a:t>Z   Á   J   E   M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AA7BA2A-8CB3-4383-B32F-A2CD8009C0CB}"/>
              </a:ext>
            </a:extLst>
          </p:cNvPr>
          <p:cNvSpPr txBox="1"/>
          <p:nvPr/>
        </p:nvSpPr>
        <p:spPr>
          <a:xfrm>
            <a:off x="493160" y="852754"/>
            <a:ext cx="1345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VELKÝ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968AED5-8D79-40A6-B4C0-A285140D2B22}"/>
              </a:ext>
            </a:extLst>
          </p:cNvPr>
          <p:cNvSpPr txBox="1"/>
          <p:nvPr/>
        </p:nvSpPr>
        <p:spPr>
          <a:xfrm>
            <a:off x="2416225" y="6114329"/>
            <a:ext cx="1345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MALÝ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A1A0F724-A773-474E-96AA-8EB3283A95F9}"/>
              </a:ext>
            </a:extLst>
          </p:cNvPr>
          <p:cNvSpPr txBox="1"/>
          <p:nvPr/>
        </p:nvSpPr>
        <p:spPr>
          <a:xfrm>
            <a:off x="484689" y="5027822"/>
            <a:ext cx="1345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MALÝ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BCB3DB4B-33F3-4155-A707-FA7F1D10ED85}"/>
              </a:ext>
            </a:extLst>
          </p:cNvPr>
          <p:cNvSpPr txBox="1"/>
          <p:nvPr/>
        </p:nvSpPr>
        <p:spPr>
          <a:xfrm>
            <a:off x="9508733" y="6089652"/>
            <a:ext cx="1345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VELKÝ</a:t>
            </a:r>
          </a:p>
        </p:txBody>
      </p:sp>
    </p:spTree>
    <p:extLst>
      <p:ext uri="{BB962C8B-B14F-4D97-AF65-F5344CB8AC3E}">
        <p14:creationId xmlns:p14="http://schemas.microsoft.com/office/powerpoint/2010/main" val="42044922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932F57-1C55-45FD-ADC0-074D06E9F1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8644" y="82194"/>
            <a:ext cx="10746768" cy="1037689"/>
          </a:xfrm>
        </p:spPr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B5DBFE5-9FB6-4791-A071-9ABD7AA10BBE}"/>
              </a:ext>
            </a:extLst>
          </p:cNvPr>
          <p:cNvSpPr txBox="1"/>
          <p:nvPr/>
        </p:nvSpPr>
        <p:spPr>
          <a:xfrm>
            <a:off x="452064" y="1613043"/>
            <a:ext cx="1138376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Tvorba strategie je projekt (jedinečný charakter každé strategie)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Realizované kroky se opakují, lze popsat jako proces (procesní model)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K dispozici celá řada procesních modelů tvorby strategie (tvorba veřejných strategií, tvorba strategií v rezortu MO)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Oba procesní modely jsou v praxi využívány, upravovány na základě nových poznatků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Analýza zainteresovaných stran poskytuje důležité informace pro nastavení účinné komunikace se všemi aktéry – vytváří se tak předpoklad pro úspěch!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Kritéria úspěchu: 1. Vypracování a schválení strategie;  2. Míra implementace.    </a:t>
            </a:r>
          </a:p>
          <a:p>
            <a:r>
              <a:rPr lang="cs-CZ" sz="24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81381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3031BF-9C6C-44D3-93BF-E448CF9D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125" y="111937"/>
            <a:ext cx="11907749" cy="1188720"/>
          </a:xfrm>
        </p:spPr>
        <p:txBody>
          <a:bodyPr/>
          <a:lstStyle/>
          <a:p>
            <a:r>
              <a:rPr lang="cs-CZ" dirty="0"/>
              <a:t>ÚKOL DO DALŠÍ PŘEDNÁŠKY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93A1C8-F6A1-4AA4-A1E7-1D394C6B2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124" y="1477064"/>
            <a:ext cx="11907749" cy="5268999"/>
          </a:xfrm>
        </p:spPr>
        <p:txBody>
          <a:bodyPr>
            <a:normAutofit/>
          </a:bodyPr>
          <a:lstStyle/>
          <a:p>
            <a:r>
              <a:rPr lang="cs-CZ" sz="2400" dirty="0"/>
              <a:t>Po jednotlivcích zvolit si libovolnou bezpečnostní strategii a na základě kritérií pro komparaci strategií uvedených v první přednášce zařadit strategie do hodnotícího modelu (uveden níže).</a:t>
            </a:r>
          </a:p>
          <a:p>
            <a:r>
              <a:rPr lang="cs-CZ" sz="2400" dirty="0"/>
              <a:t>Identifikovat silné a slabé stránky strategie z pohledu jejího celkového pojetí (zohlednit již zmiňovaná hodnotící kritéria), uvést stručně důvod takového hodnocení. </a:t>
            </a:r>
          </a:p>
          <a:p>
            <a:r>
              <a:rPr lang="cs-CZ" sz="2400" dirty="0"/>
              <a:t>Rozsah: vždy jeden slide v </a:t>
            </a:r>
            <a:r>
              <a:rPr lang="cs-CZ" sz="2400" dirty="0" err="1"/>
              <a:t>power</a:t>
            </a:r>
            <a:r>
              <a:rPr lang="cs-CZ" sz="2400" dirty="0"/>
              <a:t> pointu (model, silné stránky, slabé stránky)</a:t>
            </a:r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551BF5E-9648-49C7-A6F4-745CA841DBE1}"/>
              </a:ext>
            </a:extLst>
          </p:cNvPr>
          <p:cNvSpPr/>
          <p:nvPr/>
        </p:nvSpPr>
        <p:spPr>
          <a:xfrm>
            <a:off x="5818595" y="3919592"/>
            <a:ext cx="6061753" cy="22962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Odevzdat do </a:t>
            </a:r>
            <a:r>
              <a:rPr lang="cs-CZ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odevzdavárny</a:t>
            </a:r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IS:  hodnocení strategie  </a:t>
            </a:r>
          </a:p>
          <a:p>
            <a:pPr marL="342900" indent="-342900" algn="ctr">
              <a:buFontTx/>
              <a:buChar char="-"/>
            </a:pPr>
            <a:endParaRPr lang="cs-CZ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Termín: 04.10</a:t>
            </a:r>
            <a:r>
              <a:rPr lang="cs-CZ" sz="24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 </a:t>
            </a:r>
            <a:endParaRPr lang="cs-CZ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30598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60797" y="155800"/>
            <a:ext cx="7729728" cy="1188720"/>
          </a:xfrm>
        </p:spPr>
        <p:txBody>
          <a:bodyPr/>
          <a:lstStyle/>
          <a:p>
            <a:r>
              <a:rPr lang="cs-CZ" dirty="0"/>
              <a:t>legenda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62712" y="1477459"/>
            <a:ext cx="4271771" cy="3101982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HORIZONT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ÁLNÍ OSA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GENERICKÝ (OBECNÝ)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strategic</a:t>
            </a:r>
            <a:r>
              <a:rPr lang="cs-CZ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ké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(obecné) cíle, konceptualizace problému, obecný zdrojový rámec, chybí realizační rámec (spíše politika)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SPECIFICKÝ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specific</a:t>
            </a:r>
            <a:r>
              <a:rPr lang="cs-CZ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ké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cíle a úkoly (SMART), podrobné vymezení nákladů, rozpracovaný realizační rámec (spíše plán)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32807" y="1477459"/>
            <a:ext cx="5525439" cy="3101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VERTI</a:t>
            </a:r>
            <a:r>
              <a:rPr lang="cs-CZ" dirty="0"/>
              <a:t>KÁLNÍ OSA</a:t>
            </a:r>
          </a:p>
          <a:p>
            <a:r>
              <a:rPr lang="en-US" dirty="0"/>
              <a:t>PREEMPTIVE </a:t>
            </a:r>
            <a:r>
              <a:rPr lang="cs-CZ" dirty="0"/>
              <a:t>(PROAKTIVNÍ) </a:t>
            </a:r>
            <a:r>
              <a:rPr lang="en-US" dirty="0"/>
              <a:t>– </a:t>
            </a:r>
            <a:r>
              <a:rPr lang="cs-CZ" dirty="0"/>
              <a:t>dlouhodobé zaměření dokumentu, pohled za horizont, snaha utvářet budoucí prostředí</a:t>
            </a:r>
            <a:r>
              <a:rPr lang="en-US" dirty="0"/>
              <a:t> </a:t>
            </a:r>
            <a:endParaRPr lang="cs-CZ" dirty="0"/>
          </a:p>
          <a:p>
            <a:r>
              <a:rPr lang="en-US" dirty="0"/>
              <a:t>REACTIVE </a:t>
            </a:r>
            <a:r>
              <a:rPr lang="cs-CZ" dirty="0"/>
              <a:t>(REAKTIVNÍ) </a:t>
            </a:r>
            <a:r>
              <a:rPr lang="en-US" dirty="0"/>
              <a:t>– </a:t>
            </a:r>
            <a:r>
              <a:rPr lang="cs-CZ" dirty="0" err="1"/>
              <a:t>krátodobé</a:t>
            </a:r>
            <a:r>
              <a:rPr lang="cs-CZ" dirty="0"/>
              <a:t> zaměření </a:t>
            </a:r>
            <a:r>
              <a:rPr lang="cs-CZ" dirty="0" err="1"/>
              <a:t>dokumetu</a:t>
            </a:r>
            <a:r>
              <a:rPr lang="cs-CZ" dirty="0"/>
              <a:t>, odrážející především současnost, případně reagující pouze na vývoj v minulosti</a:t>
            </a:r>
            <a:r>
              <a:rPr lang="en-US" dirty="0"/>
              <a:t> </a:t>
            </a: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62712" y="4579441"/>
            <a:ext cx="116768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PRŮMĚR KRUHU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Malý průměr vyjadřuje nižší míru komplexnosti, zaměření především na jeden dominantní nástroj moci státu, v případě obranné strategie dominuje vojenský nástroj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Větší průměr vyjadřuje vyšší míru komplexního přístupu se zapojením všech nástrojů moci státu (DIMEFILE)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dirty="0"/>
              <a:t>BARVA KRUHU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Zelená – jasně vymezený cílový stav; Oranžová – obecně vymezený cílový stav;  Červená – vágně vymezený cílový stav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38091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4515" name="Zástupný symbol pro text 2"/>
          <p:cNvSpPr>
            <a:spLocks noGrp="1"/>
          </p:cNvSpPr>
          <p:nvPr>
            <p:ph type="body" idx="1"/>
          </p:nvPr>
        </p:nvSpPr>
        <p:spPr>
          <a:xfrm>
            <a:off x="1981200" y="1535113"/>
            <a:ext cx="4040188" cy="639762"/>
          </a:xfrm>
        </p:spPr>
        <p:txBody>
          <a:bodyPr/>
          <a:lstStyle/>
          <a:p>
            <a:endParaRPr lang="cs-CZ" altLang="cs-CZ"/>
          </a:p>
        </p:txBody>
      </p:sp>
      <p:sp>
        <p:nvSpPr>
          <p:cNvPr id="64516" name="Zástupný symbol pro obsah 3"/>
          <p:cNvSpPr>
            <a:spLocks noGrp="1"/>
          </p:cNvSpPr>
          <p:nvPr>
            <p:ph sz="half" idx="2"/>
          </p:nvPr>
        </p:nvSpPr>
        <p:spPr>
          <a:xfrm>
            <a:off x="1981200" y="2174875"/>
            <a:ext cx="4040188" cy="3951288"/>
          </a:xfrm>
        </p:spPr>
        <p:txBody>
          <a:bodyPr/>
          <a:lstStyle/>
          <a:p>
            <a:endParaRPr lang="cs-CZ" altLang="cs-CZ"/>
          </a:p>
        </p:txBody>
      </p:sp>
      <p:sp>
        <p:nvSpPr>
          <p:cNvPr id="64517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69026" y="1535113"/>
            <a:ext cx="4041775" cy="639762"/>
          </a:xfrm>
        </p:spPr>
        <p:txBody>
          <a:bodyPr/>
          <a:lstStyle/>
          <a:p>
            <a:endParaRPr lang="cs-CZ" altLang="cs-CZ"/>
          </a:p>
        </p:txBody>
      </p:sp>
      <p:sp>
        <p:nvSpPr>
          <p:cNvPr id="64518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69026" y="2174875"/>
            <a:ext cx="4041775" cy="3951288"/>
          </a:xfrm>
        </p:spPr>
        <p:txBody>
          <a:bodyPr/>
          <a:lstStyle/>
          <a:p>
            <a:endParaRPr lang="cs-CZ" altLang="cs-CZ"/>
          </a:p>
        </p:txBody>
      </p:sp>
      <p:sp>
        <p:nvSpPr>
          <p:cNvPr id="64519" name="Zástupný symbol pro číslo snímku 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 b="1">
                <a:solidFill>
                  <a:srgbClr val="17375E"/>
                </a:solidFill>
                <a:latin typeface="Arabic Typesetting" pitchFamily="66" charset="-78"/>
                <a:cs typeface="Arabic Typesetting" pitchFamily="66" charset="-78"/>
              </a:defRPr>
            </a:lvl1pPr>
            <a:lvl2pPr marL="742950" indent="-285750">
              <a:spcBef>
                <a:spcPct val="20000"/>
              </a:spcBef>
              <a:buClr>
                <a:srgbClr val="376092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76092"/>
                </a:solidFill>
                <a:latin typeface="Arabic Typesetting" pitchFamily="66" charset="-78"/>
                <a:cs typeface="Arabic Typesetting" pitchFamily="66" charset="-78"/>
              </a:defRPr>
            </a:lvl2pPr>
            <a:lvl3pPr marL="1143000" indent="-228600">
              <a:spcBef>
                <a:spcPct val="20000"/>
              </a:spcBef>
              <a:buClr>
                <a:srgbClr val="17375E"/>
              </a:buClr>
              <a:buSzPct val="88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3pPr>
            <a:lvl4pPr marL="1600200" indent="-228600">
              <a:spcBef>
                <a:spcPct val="20000"/>
              </a:spcBef>
              <a:buClr>
                <a:srgbClr val="17375E"/>
              </a:buClr>
              <a:buSzPct val="74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4pPr>
            <a:lvl5pPr marL="2057400" indent="-228600">
              <a:spcBef>
                <a:spcPct val="20000"/>
              </a:spcBef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579678E-3D4F-4365-96A8-2007EF23F0C7}" type="slidenum">
              <a:rPr lang="cs-CZ" altLang="cs-CZ" sz="1100" b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cs-CZ" altLang="cs-CZ" sz="1100" b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4520" name="Obrázek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574" y="0"/>
            <a:ext cx="12261574" cy="671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2428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0524" y="126124"/>
            <a:ext cx="10100442" cy="6731876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70000"/>
              </a:lnSpc>
              <a:buNone/>
            </a:pPr>
            <a:r>
              <a:rPr lang="cs-CZ" sz="4300" b="1" dirty="0"/>
              <a:t>PŘÍPADOVÁ STUDIE</a:t>
            </a:r>
          </a:p>
          <a:p>
            <a:pPr marL="0" indent="0" algn="ctr">
              <a:lnSpc>
                <a:spcPct val="170000"/>
              </a:lnSpc>
              <a:buNone/>
            </a:pPr>
            <a:endParaRPr lang="cs-CZ" sz="4300" dirty="0"/>
          </a:p>
          <a:p>
            <a:pPr algn="just">
              <a:lnSpc>
                <a:spcPct val="170000"/>
              </a:lnSpc>
            </a:pPr>
            <a:r>
              <a:rPr lang="cs-CZ" sz="4300" b="1" dirty="0"/>
              <a:t>Úvod (10%):</a:t>
            </a:r>
            <a:r>
              <a:rPr lang="cs-CZ" sz="4300" dirty="0"/>
              <a:t> základné </a:t>
            </a:r>
            <a:r>
              <a:rPr lang="cs-CZ" sz="4300" dirty="0" err="1"/>
              <a:t>informácie</a:t>
            </a:r>
            <a:r>
              <a:rPr lang="cs-CZ" sz="4300" dirty="0"/>
              <a:t> o </a:t>
            </a:r>
            <a:r>
              <a:rPr lang="cs-CZ" sz="4300" dirty="0" err="1"/>
              <a:t>stratégii</a:t>
            </a:r>
            <a:r>
              <a:rPr lang="cs-CZ" sz="4300" dirty="0"/>
              <a:t> a kontexte jej vzniku, účel, </a:t>
            </a:r>
            <a:r>
              <a:rPr lang="cs-CZ" sz="4300" dirty="0" err="1"/>
              <a:t>cielové</a:t>
            </a:r>
            <a:r>
              <a:rPr lang="cs-CZ" sz="4300" dirty="0"/>
              <a:t> publikum, </a:t>
            </a:r>
            <a:r>
              <a:rPr lang="cs-CZ" sz="4300" dirty="0" err="1"/>
              <a:t>príbuzné</a:t>
            </a:r>
            <a:r>
              <a:rPr lang="cs-CZ" sz="4300" dirty="0"/>
              <a:t> dokumenty (</a:t>
            </a:r>
            <a:r>
              <a:rPr lang="cs-CZ" sz="4300" dirty="0" err="1"/>
              <a:t>prienik</a:t>
            </a:r>
            <a:r>
              <a:rPr lang="cs-CZ" sz="4300" dirty="0"/>
              <a:t>, </a:t>
            </a:r>
            <a:r>
              <a:rPr lang="cs-CZ" sz="4300" dirty="0" err="1"/>
              <a:t>hierarchia</a:t>
            </a:r>
            <a:r>
              <a:rPr lang="cs-CZ" sz="4300" dirty="0"/>
              <a:t>)</a:t>
            </a:r>
          </a:p>
          <a:p>
            <a:pPr lvl="0" algn="just">
              <a:lnSpc>
                <a:spcPct val="170000"/>
              </a:lnSpc>
            </a:pPr>
            <a:r>
              <a:rPr lang="cs-CZ" sz="4300" b="1" dirty="0"/>
              <a:t>Analytická </a:t>
            </a:r>
            <a:r>
              <a:rPr lang="cs-CZ" sz="4300" b="1" dirty="0" err="1"/>
              <a:t>časť</a:t>
            </a:r>
            <a:r>
              <a:rPr lang="cs-CZ" sz="4300" b="1" dirty="0"/>
              <a:t> (20%</a:t>
            </a:r>
            <a:r>
              <a:rPr lang="cs-CZ" sz="4300" dirty="0"/>
              <a:t>): </a:t>
            </a:r>
            <a:r>
              <a:rPr lang="cs-CZ" sz="4300" dirty="0" err="1"/>
              <a:t>národný</a:t>
            </a:r>
            <a:r>
              <a:rPr lang="cs-CZ" sz="4300" dirty="0"/>
              <a:t> </a:t>
            </a:r>
            <a:r>
              <a:rPr lang="cs-CZ" sz="4300" dirty="0" err="1"/>
              <a:t>záujem</a:t>
            </a:r>
            <a:r>
              <a:rPr lang="cs-CZ" sz="4300" dirty="0"/>
              <a:t> v </a:t>
            </a:r>
            <a:r>
              <a:rPr lang="cs-CZ" sz="4300" dirty="0" err="1"/>
              <a:t>tejto</a:t>
            </a:r>
            <a:r>
              <a:rPr lang="cs-CZ" sz="4300" dirty="0"/>
              <a:t> oblasti, </a:t>
            </a:r>
            <a:r>
              <a:rPr lang="cs-CZ" sz="4300" dirty="0" err="1"/>
              <a:t>definícia</a:t>
            </a:r>
            <a:r>
              <a:rPr lang="cs-CZ" sz="4300" dirty="0"/>
              <a:t> problému, analýza </a:t>
            </a:r>
            <a:r>
              <a:rPr lang="cs-CZ" sz="4300" dirty="0" err="1"/>
              <a:t>prostredia</a:t>
            </a:r>
            <a:r>
              <a:rPr lang="cs-CZ" sz="4300" dirty="0"/>
              <a:t>, dopady pokud problém neřešíme</a:t>
            </a:r>
          </a:p>
          <a:p>
            <a:pPr lvl="0" algn="just">
              <a:lnSpc>
                <a:spcPct val="170000"/>
              </a:lnSpc>
            </a:pPr>
            <a:r>
              <a:rPr lang="cs-CZ" sz="4300" b="1" dirty="0"/>
              <a:t>Strategická </a:t>
            </a:r>
            <a:r>
              <a:rPr lang="cs-CZ" sz="4300" b="1" dirty="0" err="1"/>
              <a:t>časť</a:t>
            </a:r>
            <a:r>
              <a:rPr lang="cs-CZ" sz="4300" b="1" dirty="0"/>
              <a:t> (40%): </a:t>
            </a:r>
            <a:r>
              <a:rPr lang="cs-CZ" sz="4300" dirty="0"/>
              <a:t>vymezení dlouhodobé vize, cílů, způsob realizace, zdroje.</a:t>
            </a:r>
          </a:p>
          <a:p>
            <a:pPr lvl="0" algn="just">
              <a:lnSpc>
                <a:spcPct val="170000"/>
              </a:lnSpc>
            </a:pPr>
            <a:r>
              <a:rPr lang="cs-CZ" sz="4300" b="1" dirty="0" err="1"/>
              <a:t>Implementačná</a:t>
            </a:r>
            <a:r>
              <a:rPr lang="cs-CZ" sz="4300" b="1" dirty="0"/>
              <a:t> </a:t>
            </a:r>
            <a:r>
              <a:rPr lang="cs-CZ" sz="4300" b="1" dirty="0" err="1"/>
              <a:t>časť</a:t>
            </a:r>
            <a:r>
              <a:rPr lang="cs-CZ" sz="4300" b="1" dirty="0"/>
              <a:t> (20%</a:t>
            </a:r>
            <a:r>
              <a:rPr lang="cs-CZ" sz="4300" dirty="0"/>
              <a:t>): Plán realizace: časové a finanční aspekty, odpovědnost, rizika, komunikace, způsob hodnocení</a:t>
            </a:r>
          </a:p>
          <a:p>
            <a:pPr lvl="0" algn="just">
              <a:lnSpc>
                <a:spcPct val="170000"/>
              </a:lnSpc>
            </a:pPr>
            <a:r>
              <a:rPr lang="cs-CZ" sz="4300" b="1" dirty="0"/>
              <a:t>Metodologická </a:t>
            </a:r>
            <a:r>
              <a:rPr lang="cs-CZ" sz="4300" b="1" dirty="0" err="1"/>
              <a:t>časť</a:t>
            </a:r>
            <a:r>
              <a:rPr lang="cs-CZ" sz="4300" b="1" dirty="0"/>
              <a:t> (10%):</a:t>
            </a:r>
            <a:r>
              <a:rPr lang="cs-CZ" sz="4300" dirty="0"/>
              <a:t> postup tvorby, </a:t>
            </a:r>
            <a:r>
              <a:rPr lang="cs-CZ" sz="4300" dirty="0" err="1"/>
              <a:t>metódy</a:t>
            </a:r>
            <a:r>
              <a:rPr lang="cs-CZ" sz="4300" dirty="0"/>
              <a:t>, zdroje, </a:t>
            </a:r>
            <a:r>
              <a:rPr lang="cs-CZ" sz="4300" dirty="0" err="1"/>
              <a:t>alternatívne</a:t>
            </a:r>
            <a:r>
              <a:rPr lang="cs-CZ" sz="4300" dirty="0"/>
              <a:t> </a:t>
            </a:r>
            <a:r>
              <a:rPr lang="cs-CZ" sz="4300" dirty="0" err="1"/>
              <a:t>riešenia</a:t>
            </a:r>
            <a:r>
              <a:rPr lang="cs-CZ" sz="4300" dirty="0"/>
              <a:t> – </a:t>
            </a:r>
            <a:r>
              <a:rPr lang="cs-CZ" sz="4300" dirty="0" err="1"/>
              <a:t>aké</a:t>
            </a:r>
            <a:r>
              <a:rPr lang="cs-CZ" sz="4300" dirty="0"/>
              <a:t> </a:t>
            </a:r>
            <a:r>
              <a:rPr lang="cs-CZ" sz="4300" dirty="0" err="1"/>
              <a:t>iné</a:t>
            </a:r>
            <a:r>
              <a:rPr lang="cs-CZ" sz="4300" dirty="0"/>
              <a:t> </a:t>
            </a:r>
            <a:r>
              <a:rPr lang="cs-CZ" sz="4300" dirty="0" err="1"/>
              <a:t>riešenia</a:t>
            </a:r>
            <a:r>
              <a:rPr lang="cs-CZ" sz="4300" dirty="0"/>
              <a:t> </a:t>
            </a:r>
            <a:r>
              <a:rPr lang="cs-CZ" sz="4300" dirty="0" err="1"/>
              <a:t>boli</a:t>
            </a:r>
            <a:r>
              <a:rPr lang="cs-CZ" sz="4300" dirty="0"/>
              <a:t> k </a:t>
            </a:r>
            <a:r>
              <a:rPr lang="cs-CZ" sz="4300" dirty="0" err="1"/>
              <a:t>dispozícii</a:t>
            </a:r>
            <a:r>
              <a:rPr lang="cs-CZ" sz="4300" dirty="0"/>
              <a:t>, </a:t>
            </a:r>
            <a:r>
              <a:rPr lang="cs-CZ" sz="4300" dirty="0" err="1"/>
              <a:t>prečo</a:t>
            </a:r>
            <a:r>
              <a:rPr lang="cs-CZ" sz="4300" dirty="0"/>
              <a:t> neboli </a:t>
            </a:r>
            <a:r>
              <a:rPr lang="cs-CZ" sz="4300" dirty="0" err="1"/>
              <a:t>uplatnené</a:t>
            </a:r>
            <a:r>
              <a:rPr lang="cs-CZ" sz="4300" dirty="0"/>
              <a:t>.</a:t>
            </a:r>
          </a:p>
          <a:p>
            <a:pPr algn="just">
              <a:lnSpc>
                <a:spcPct val="170000"/>
              </a:lnSpc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26123" y="1355834"/>
            <a:ext cx="693684" cy="4550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</a:t>
            </a:r>
          </a:p>
          <a:p>
            <a:pPr algn="ctr"/>
            <a:endParaRPr lang="cs-CZ" b="1" dirty="0"/>
          </a:p>
          <a:p>
            <a:pPr algn="ctr"/>
            <a:r>
              <a:rPr lang="cs-CZ" b="1" dirty="0"/>
              <a:t>R</a:t>
            </a:r>
          </a:p>
          <a:p>
            <a:pPr algn="ctr"/>
            <a:endParaRPr lang="cs-CZ" b="1" dirty="0"/>
          </a:p>
          <a:p>
            <a:pPr algn="ctr"/>
            <a:r>
              <a:rPr lang="cs-CZ" b="1" dirty="0"/>
              <a:t>O</a:t>
            </a:r>
          </a:p>
          <a:p>
            <a:pPr algn="ctr"/>
            <a:endParaRPr lang="cs-CZ" b="1" dirty="0"/>
          </a:p>
          <a:p>
            <a:pPr algn="ctr"/>
            <a:r>
              <a:rPr lang="cs-CZ" b="1" dirty="0"/>
              <a:t>C</a:t>
            </a:r>
          </a:p>
          <a:p>
            <a:pPr algn="ctr"/>
            <a:endParaRPr lang="cs-CZ" b="1" dirty="0"/>
          </a:p>
          <a:p>
            <a:pPr algn="ctr"/>
            <a:r>
              <a:rPr lang="cs-CZ" b="1" dirty="0"/>
              <a:t>E</a:t>
            </a:r>
          </a:p>
          <a:p>
            <a:pPr algn="ctr"/>
            <a:endParaRPr lang="cs-CZ" b="1" dirty="0"/>
          </a:p>
          <a:p>
            <a:pPr algn="ctr"/>
            <a:r>
              <a:rPr lang="cs-CZ" b="1" dirty="0"/>
              <a:t>S</a:t>
            </a:r>
          </a:p>
        </p:txBody>
      </p:sp>
      <p:sp>
        <p:nvSpPr>
          <p:cNvPr id="6" name="Obdélník 5"/>
          <p:cNvSpPr/>
          <p:nvPr/>
        </p:nvSpPr>
        <p:spPr>
          <a:xfrm>
            <a:off x="11361683" y="1355834"/>
            <a:ext cx="693684" cy="4550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</a:t>
            </a:r>
          </a:p>
          <a:p>
            <a:pPr algn="ctr"/>
            <a:endParaRPr lang="cs-CZ" b="1" dirty="0"/>
          </a:p>
          <a:p>
            <a:pPr algn="ctr"/>
            <a:r>
              <a:rPr lang="cs-CZ" b="1" dirty="0"/>
              <a:t>R</a:t>
            </a:r>
          </a:p>
          <a:p>
            <a:pPr algn="ctr"/>
            <a:endParaRPr lang="cs-CZ" b="1" dirty="0"/>
          </a:p>
          <a:p>
            <a:pPr algn="ctr"/>
            <a:r>
              <a:rPr lang="cs-CZ" b="1" dirty="0"/>
              <a:t>O</a:t>
            </a:r>
          </a:p>
          <a:p>
            <a:pPr algn="ctr"/>
            <a:endParaRPr lang="cs-CZ" b="1" dirty="0"/>
          </a:p>
          <a:p>
            <a:pPr algn="ctr"/>
            <a:r>
              <a:rPr lang="cs-CZ" b="1" dirty="0"/>
              <a:t>J</a:t>
            </a:r>
          </a:p>
          <a:p>
            <a:pPr algn="ctr"/>
            <a:endParaRPr lang="cs-CZ" b="1" dirty="0"/>
          </a:p>
          <a:p>
            <a:pPr algn="ctr"/>
            <a:r>
              <a:rPr lang="cs-CZ" b="1" dirty="0"/>
              <a:t>E</a:t>
            </a:r>
          </a:p>
          <a:p>
            <a:pPr algn="ctr"/>
            <a:endParaRPr lang="cs-CZ" b="1" dirty="0"/>
          </a:p>
          <a:p>
            <a:pPr algn="ctr"/>
            <a:r>
              <a:rPr lang="cs-CZ" b="1" dirty="0"/>
              <a:t>K</a:t>
            </a:r>
          </a:p>
          <a:p>
            <a:pPr algn="ctr"/>
            <a:endParaRPr lang="cs-CZ" b="1" dirty="0"/>
          </a:p>
          <a:p>
            <a:pPr algn="ctr"/>
            <a:r>
              <a:rPr lang="cs-CZ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2802185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Podnadpis 2">
            <a:extLst>
              <a:ext uri="{FF2B5EF4-FFF2-40B4-BE49-F238E27FC236}">
                <a16:creationId xmlns:a16="http://schemas.microsoft.com/office/drawing/2014/main" id="{1CEAF749-59B6-44D6-A348-E4D7B523E1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1" y="1847359"/>
            <a:ext cx="10573406" cy="4800021"/>
          </a:xfrm>
        </p:spPr>
        <p:txBody>
          <a:bodyPr>
            <a:normAutofit/>
          </a:bodyPr>
          <a:lstStyle/>
          <a:p>
            <a:pPr marL="609600" indent="-609600" algn="just">
              <a:buFontTx/>
              <a:buAutoNum type="arabicPeriod"/>
            </a:pPr>
            <a:r>
              <a:rPr lang="cs-CZ" altLang="cs-CZ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je možné pojímat tvorbu strategie jako proces? </a:t>
            </a:r>
          </a:p>
          <a:p>
            <a:pPr marL="609600" indent="-609600" algn="just">
              <a:buFontTx/>
              <a:buAutoNum type="arabicPeriod"/>
            </a:pPr>
            <a:r>
              <a:rPr lang="cs-CZ" altLang="cs-CZ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Jaké procesní modely jsou k dispozici?</a:t>
            </a:r>
          </a:p>
          <a:p>
            <a:pPr marL="609600" indent="-609600" algn="just">
              <a:buFontTx/>
              <a:buAutoNum type="arabicPeriod"/>
            </a:pPr>
            <a:r>
              <a:rPr lang="cs-CZ" altLang="cs-CZ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je proces tvorby strategie členěn? </a:t>
            </a:r>
          </a:p>
          <a:p>
            <a:pPr marL="609600" indent="-609600" algn="just">
              <a:buFontTx/>
              <a:buAutoNum type="arabicPeriod"/>
            </a:pPr>
            <a:r>
              <a:rPr lang="cs-CZ" altLang="cs-CZ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Jaké zahrnuje tento proces fáze  a činnosti. </a:t>
            </a:r>
          </a:p>
          <a:p>
            <a:pPr marL="609600" indent="-609600" algn="just">
              <a:buFontTx/>
              <a:buAutoNum type="arabicPeriod"/>
            </a:pPr>
            <a:r>
              <a:rPr lang="cs-CZ" altLang="cs-CZ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Jaký je jejich účel?</a:t>
            </a:r>
          </a:p>
          <a:p>
            <a:pPr marL="609600" indent="-609600" algn="just">
              <a:buFontTx/>
              <a:buAutoNum type="arabicPeriod"/>
            </a:pPr>
            <a:r>
              <a:rPr lang="cs-CZ" altLang="cs-CZ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Jaké metody a analytické nástroje jsou využitelné pro podporu realizace jednotlivých činností v procesu tvorby strategie?</a:t>
            </a:r>
          </a:p>
          <a:p>
            <a:pPr marL="609600" indent="-609600" algn="just">
              <a:buFontTx/>
              <a:buAutoNum type="arabicPeriod"/>
            </a:pPr>
            <a:r>
              <a:rPr lang="cs-CZ" altLang="cs-CZ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Jaký je účel a možnost provedené analýzy zainteresovaných stran?</a:t>
            </a:r>
          </a:p>
        </p:txBody>
      </p:sp>
      <p:sp>
        <p:nvSpPr>
          <p:cNvPr id="15364" name="Nadpis 1">
            <a:extLst>
              <a:ext uri="{FF2B5EF4-FFF2-40B4-BE49-F238E27FC236}">
                <a16:creationId xmlns:a16="http://schemas.microsoft.com/office/drawing/2014/main" id="{EEC34E09-4E92-43AE-9B17-37078DCBBA3C}"/>
              </a:ext>
            </a:extLst>
          </p:cNvPr>
          <p:cNvSpPr txBox="1">
            <a:spLocks/>
          </p:cNvSpPr>
          <p:nvPr/>
        </p:nvSpPr>
        <p:spPr bwMode="auto">
          <a:xfrm>
            <a:off x="2135188" y="0"/>
            <a:ext cx="8229600" cy="11818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anchor="b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200" dirty="0">
                <a:solidFill>
                  <a:srgbClr val="000000"/>
                </a:solidFill>
              </a:rPr>
              <a:t>UČEBNÍ OTÁZKY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12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9BA2F3-CA7F-4EF4-A993-13255C5DC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01665"/>
            <a:ext cx="7729728" cy="1188720"/>
          </a:xfrm>
        </p:spPr>
        <p:txBody>
          <a:bodyPr/>
          <a:lstStyle/>
          <a:p>
            <a:r>
              <a:rPr lang="cs-CZ" dirty="0"/>
              <a:t>OBSAH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83B105-56F1-4DCC-BE36-F1D492F06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451" y="2134608"/>
            <a:ext cx="11332395" cy="41326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ÚVOD</a:t>
            </a:r>
          </a:p>
          <a:p>
            <a:pPr marL="457200" indent="-457200">
              <a:buAutoNum type="arabicPeriod"/>
            </a:pPr>
            <a:r>
              <a:rPr lang="cs-CZ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PROCES TVORBY STRATEGIE</a:t>
            </a:r>
          </a:p>
          <a:p>
            <a:pPr marL="457200" indent="-457200">
              <a:buAutoNum type="arabicPeriod"/>
            </a:pP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ANALÝZA ZAINTERESOVANÝCH STRAN</a:t>
            </a:r>
          </a:p>
          <a:p>
            <a:pPr marL="0" indent="0"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ZÁVĚR</a:t>
            </a:r>
          </a:p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ÚKOL DO DALŠÍHO TÝDNE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33107DB-7F17-473F-BA0B-66F31346BB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2212" y="1551398"/>
            <a:ext cx="5809788" cy="2553128"/>
          </a:xfrm>
          <a:prstGeom prst="rect">
            <a:avLst/>
          </a:prstGeom>
        </p:spPr>
      </p:pic>
      <p:pic>
        <p:nvPicPr>
          <p:cNvPr id="9" name="Obrázek 1">
            <a:extLst>
              <a:ext uri="{FF2B5EF4-FFF2-40B4-BE49-F238E27FC236}">
                <a16:creationId xmlns:a16="http://schemas.microsoft.com/office/drawing/2014/main" id="{83649297-20B3-4F12-9E9C-A4A4A839E3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2211" y="4104526"/>
            <a:ext cx="5809789" cy="2663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8758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932F57-1C55-45FD-ADC0-074D06E9F1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</p:spTree>
    <p:extLst>
      <p:ext uri="{BB962C8B-B14F-4D97-AF65-F5344CB8AC3E}">
        <p14:creationId xmlns:p14="http://schemas.microsoft.com/office/powerpoint/2010/main" val="219256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8465661-012E-40DC-A47F-EE20F2C0280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1" y="141271"/>
            <a:ext cx="11753636" cy="6472718"/>
          </a:xfrm>
          <a:prstGeom prst="rect">
            <a:avLst/>
          </a:prstGeom>
          <a:noFill/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40186A57-8BDD-476B-AF29-AAE580424CB3}"/>
              </a:ext>
            </a:extLst>
          </p:cNvPr>
          <p:cNvSpPr txBox="1"/>
          <p:nvPr/>
        </p:nvSpPr>
        <p:spPr>
          <a:xfrm>
            <a:off x="4561725" y="5774077"/>
            <a:ext cx="6791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OBECNÝ PROCESNÍ MODEL TVORBY STRATEGIE</a:t>
            </a:r>
          </a:p>
        </p:txBody>
      </p:sp>
    </p:spTree>
    <p:extLst>
      <p:ext uri="{BB962C8B-B14F-4D97-AF65-F5344CB8AC3E}">
        <p14:creationId xmlns:p14="http://schemas.microsoft.com/office/powerpoint/2010/main" val="1779109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932F57-1C55-45FD-ADC0-074D06E9F1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3. PROCES TVORBY STRATEGIE</a:t>
            </a:r>
          </a:p>
        </p:txBody>
      </p:sp>
    </p:spTree>
    <p:extLst>
      <p:ext uri="{BB962C8B-B14F-4D97-AF65-F5344CB8AC3E}">
        <p14:creationId xmlns:p14="http://schemas.microsoft.com/office/powerpoint/2010/main" val="3984715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9317B3-3FCE-4EF3-94CE-4F0FC11A7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7E845C-4DE7-4966-B96B-36F20264C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1D61EBC-79AF-474F-83CF-9121A501CC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57A208F2-33EC-4D2D-BE38-B6B96400CBF2}"/>
              </a:ext>
            </a:extLst>
          </p:cNvPr>
          <p:cNvSpPr txBox="1"/>
          <p:nvPr/>
        </p:nvSpPr>
        <p:spPr>
          <a:xfrm>
            <a:off x="2640459" y="6267236"/>
            <a:ext cx="8763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PROCES DLE METODIKY TVORBY VEŘEJNÝCH STRATEGIÍ</a:t>
            </a:r>
          </a:p>
        </p:txBody>
      </p:sp>
    </p:spTree>
    <p:extLst>
      <p:ext uri="{BB962C8B-B14F-4D97-AF65-F5344CB8AC3E}">
        <p14:creationId xmlns:p14="http://schemas.microsoft.com/office/powerpoint/2010/main" val="1718701358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B3D592B7052304EA4827B1A8C70F3B8" ma:contentTypeVersion="2" ma:contentTypeDescription="Vytvoří nový dokument" ma:contentTypeScope="" ma:versionID="4fa650524ef3276fb4965182e494c68b">
  <xsd:schema xmlns:xsd="http://www.w3.org/2001/XMLSchema" xmlns:xs="http://www.w3.org/2001/XMLSchema" xmlns:p="http://schemas.microsoft.com/office/2006/metadata/properties" xmlns:ns2="0a4dcd8e-c73b-4632-a1c3-b98d8741b3ae" targetNamespace="http://schemas.microsoft.com/office/2006/metadata/properties" ma:root="true" ma:fieldsID="c0358186d22f70877f1bdfd40645567d" ns2:_="">
    <xsd:import namespace="0a4dcd8e-c73b-4632-a1c3-b98d8741b3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dcd8e-c73b-4632-a1c3-b98d8741b3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7EDA97F-A90A-4A47-BA0A-1894602FD8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402FFD-0C7C-470C-8D60-85DB763876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4dcd8e-c73b-4632-a1c3-b98d8741b3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C281052-0085-4ACD-A5F2-EDFC23678DB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0</TotalTime>
  <Words>1551</Words>
  <Application>Microsoft Office PowerPoint</Application>
  <PresentationFormat>Širokoúhlá obrazovka</PresentationFormat>
  <Paragraphs>323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5" baseType="lpstr">
      <vt:lpstr>Arial</vt:lpstr>
      <vt:lpstr>Arial Unicode MS</vt:lpstr>
      <vt:lpstr>Calibri</vt:lpstr>
      <vt:lpstr>Gill Sans MT</vt:lpstr>
      <vt:lpstr>Times New Roman</vt:lpstr>
      <vt:lpstr>Balík</vt:lpstr>
      <vt:lpstr>TVORBA STRATEGIE</vt:lpstr>
      <vt:lpstr>CÍL</vt:lpstr>
      <vt:lpstr>Prezentace aplikace PowerPoint</vt:lpstr>
      <vt:lpstr>Prezentace aplikace PowerPoint</vt:lpstr>
      <vt:lpstr>OBSAH </vt:lpstr>
      <vt:lpstr>ÚVOD</vt:lpstr>
      <vt:lpstr>Prezentace aplikace PowerPoint</vt:lpstr>
      <vt:lpstr>3. PROCES TVORBY STRATEGIE</vt:lpstr>
      <vt:lpstr>Prezentace aplikace PowerPoint</vt:lpstr>
      <vt:lpstr>Prezentace aplikace PowerPoint</vt:lpstr>
      <vt:lpstr>FÁZE TVORBY STRATEGIE             (F1 – IDENTIFIKACE POTŘEBY,  F2 – NASTAVENÍ PROJEKTU)</vt:lpstr>
      <vt:lpstr>FÁZE TVORBY STRATEGIE      (F1, F2)</vt:lpstr>
      <vt:lpstr>FÁZE TVORBY STRATEGIE            (F1, F2)</vt:lpstr>
      <vt:lpstr>FÁZE TVORBY STRATEGIE       (F3 - ANALÝZY)</vt:lpstr>
      <vt:lpstr>FÁZE TVORBY STRATEGIE       (F3 - ANALÝZY)</vt:lpstr>
      <vt:lpstr>FÁZE TVORBY STRATEGIE       (F3 – ANALÝZY)</vt:lpstr>
      <vt:lpstr>FÁZE TVORBY STRATEGIE  (F4 - KONCEPCE, F5 – OVĚŘENÍ)</vt:lpstr>
      <vt:lpstr> FÁZE TVORBY STRATEGIE          (F4 - KONCEPCE, F5 - OVĚŘENÍ) FÁZE TKD</vt:lpstr>
      <vt:lpstr>FÁZE TVORBY STRATEGIE                 (F6 - ROZPRACOVÁNÍ)</vt:lpstr>
      <vt:lpstr>FÁZE TVORBY STRATEGIE            (F6 - ROZPRACOVÁNÍ)</vt:lpstr>
      <vt:lpstr>FÁZEFÁZE TVORBY STRATEGIE                             (F7 - REALIZACE)TKD</vt:lpstr>
      <vt:lpstr>FÁZEFÁZE TVORBY STRATEGIE                             (F8 - SCHVALOVÁNÍ)TKD</vt:lpstr>
      <vt:lpstr>4. ANALÝZA ZAINTERESOVANÝCH STRAN</vt:lpstr>
      <vt:lpstr>ÚČEL</vt:lpstr>
      <vt:lpstr>Prezentace aplikace PowerPoint</vt:lpstr>
      <vt:lpstr>ZÁVĚR</vt:lpstr>
      <vt:lpstr>ÚKOL DO DALŠÍ PŘEDNÁŠKY</vt:lpstr>
      <vt:lpstr>legenda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TVORBA STRATEGIE</dc:title>
  <dc:creator>josef prochazka</dc:creator>
  <cp:lastModifiedBy>Procházka Josef</cp:lastModifiedBy>
  <cp:revision>41</cp:revision>
  <dcterms:created xsi:type="dcterms:W3CDTF">2020-09-17T04:53:08Z</dcterms:created>
  <dcterms:modified xsi:type="dcterms:W3CDTF">2021-09-20T18:51:39Z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0x0101004B3D592B7052304EA4827B1A8C70F3B8</vt:lpwstr>
  </property>
</Properties>
</file>