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47"/>
  </p:notesMasterIdLst>
  <p:sldIdLst>
    <p:sldId id="676" r:id="rId5"/>
    <p:sldId id="257" r:id="rId6"/>
    <p:sldId id="258" r:id="rId7"/>
    <p:sldId id="266" r:id="rId8"/>
    <p:sldId id="665" r:id="rId9"/>
    <p:sldId id="265" r:id="rId10"/>
    <p:sldId id="260" r:id="rId11"/>
    <p:sldId id="261" r:id="rId12"/>
    <p:sldId id="262" r:id="rId13"/>
    <p:sldId id="682" r:id="rId14"/>
    <p:sldId id="267" r:id="rId15"/>
    <p:sldId id="683" r:id="rId16"/>
    <p:sldId id="360" r:id="rId17"/>
    <p:sldId id="409" r:id="rId18"/>
    <p:sldId id="677" r:id="rId19"/>
    <p:sldId id="678" r:id="rId20"/>
    <p:sldId id="268" r:id="rId21"/>
    <p:sldId id="467" r:id="rId22"/>
    <p:sldId id="482" r:id="rId23"/>
    <p:sldId id="681" r:id="rId24"/>
    <p:sldId id="450" r:id="rId25"/>
    <p:sldId id="486" r:id="rId26"/>
    <p:sldId id="493" r:id="rId27"/>
    <p:sldId id="679" r:id="rId28"/>
    <p:sldId id="680" r:id="rId29"/>
    <p:sldId id="284" r:id="rId30"/>
    <p:sldId id="479" r:id="rId31"/>
    <p:sldId id="684" r:id="rId32"/>
    <p:sldId id="490" r:id="rId33"/>
    <p:sldId id="489" r:id="rId34"/>
    <p:sldId id="491" r:id="rId35"/>
    <p:sldId id="362" r:id="rId36"/>
    <p:sldId id="379" r:id="rId37"/>
    <p:sldId id="376" r:id="rId38"/>
    <p:sldId id="661" r:id="rId39"/>
    <p:sldId id="532" r:id="rId40"/>
    <p:sldId id="671" r:id="rId41"/>
    <p:sldId id="670" r:id="rId42"/>
    <p:sldId id="658" r:id="rId43"/>
    <p:sldId id="662" r:id="rId44"/>
    <p:sldId id="685" r:id="rId45"/>
    <p:sldId id="45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799E1-BDA1-4080-9845-DE0B76F5189E}" v="53" dt="2020-12-02T19:47:15.500"/>
    <p1510:client id="{BE5162E4-08BC-42F1-9A8A-CBFC334480FA}" v="250" dt="2021-10-31T06:26:28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0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87A83-B560-4ECE-8896-65E0BF86ADC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8E0232C-27C2-4ABB-8A50-5E14802066B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Výchozí (současný) stav</a:t>
          </a:r>
        </a:p>
      </dgm:t>
    </dgm:pt>
    <dgm:pt modelId="{3D1F6133-0E21-4401-BDCB-50C4FDBE91CE}" type="par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F1A1E1E-450A-4D2D-A817-0A97930A5B4E}" type="sib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2E02DCC-835F-4017-AA25-95CBE784C54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je?</a:t>
          </a:r>
        </a:p>
      </dgm:t>
    </dgm:pt>
    <dgm:pt modelId="{2BDF6158-8C21-4FD0-BF9C-09ADC5E040C3}" type="par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F899629-81BC-4CC7-85FD-1DEE45E8FAE6}" type="sib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92D922F-3D62-41E3-A070-9186EBBC105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Prostor možných řešení</a:t>
          </a:r>
        </a:p>
      </dgm:t>
    </dgm:pt>
    <dgm:pt modelId="{E3C0B25A-FF9C-4A69-9895-F5A365423824}" type="sib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BD8B8A5-20E7-4568-9E39-C3DD155D06A2}" type="par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45BF8C5-93AD-4568-B4F7-E6D7445C1B6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chceme aby bylo?</a:t>
          </a:r>
        </a:p>
      </dgm:t>
    </dgm:pt>
    <dgm:pt modelId="{8DB5D4A7-C439-419F-93C6-F981D6BC1513}" type="sib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C01AC8F-1A0A-41A2-A687-33EA958B9877}" type="par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F28FB3-9128-4976-9994-F31EA6714B33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Cílový (ideální) stav</a:t>
          </a:r>
        </a:p>
      </dgm:t>
    </dgm:pt>
    <dgm:pt modelId="{301A57DB-0081-42E1-8D4A-43ABDA83734F}" type="sib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ADE0789-B08B-409A-8620-0568D480B263}" type="par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EC22251-AAB7-4675-8414-15CD6CCD852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Jak toho dosáhnout?</a:t>
          </a:r>
        </a:p>
      </dgm:t>
    </dgm:pt>
    <dgm:pt modelId="{C9169233-F9A7-4BB0-B3DB-A0C5668FEEEA}" type="sib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0BA835D-8B9F-4753-BC6D-72DCD5797537}" type="par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0AED68-9F76-4693-BC1A-064D8D92C0D2}" type="pres">
      <dgm:prSet presAssocID="{B4987A83-B560-4ECE-8896-65E0BF86ADCD}" presName="CompostProcess" presStyleCnt="0">
        <dgm:presLayoutVars>
          <dgm:dir/>
          <dgm:resizeHandles val="exact"/>
        </dgm:presLayoutVars>
      </dgm:prSet>
      <dgm:spPr/>
    </dgm:pt>
    <dgm:pt modelId="{D26626B6-9D9E-4C72-9193-3054C4198B55}" type="pres">
      <dgm:prSet presAssocID="{B4987A83-B560-4ECE-8896-65E0BF86ADCD}" presName="arrow" presStyleLbl="bgShp" presStyleIdx="0" presStyleCnt="1"/>
      <dgm:spPr/>
    </dgm:pt>
    <dgm:pt modelId="{CA191DCB-7673-4CBC-B219-5A36751A549C}" type="pres">
      <dgm:prSet presAssocID="{B4987A83-B560-4ECE-8896-65E0BF86ADCD}" presName="linearProcess" presStyleCnt="0"/>
      <dgm:spPr/>
    </dgm:pt>
    <dgm:pt modelId="{1FF73DDF-97DB-431C-A4D2-97E7768A950D}" type="pres">
      <dgm:prSet presAssocID="{A8E0232C-27C2-4ABB-8A50-5E14802066B1}" presName="textNode" presStyleLbl="node1" presStyleIdx="0" presStyleCnt="3">
        <dgm:presLayoutVars>
          <dgm:bulletEnabled val="1"/>
        </dgm:presLayoutVars>
      </dgm:prSet>
      <dgm:spPr/>
    </dgm:pt>
    <dgm:pt modelId="{2715EDF0-FBE0-4016-A3BE-C74C888CF3AA}" type="pres">
      <dgm:prSet presAssocID="{EF1A1E1E-450A-4D2D-A817-0A97930A5B4E}" presName="sibTrans" presStyleCnt="0"/>
      <dgm:spPr/>
    </dgm:pt>
    <dgm:pt modelId="{149277C7-9A8F-475D-B51C-E4EB9A5B7CAB}" type="pres">
      <dgm:prSet presAssocID="{292D922F-3D62-41E3-A070-9186EBBC105F}" presName="textNode" presStyleLbl="node1" presStyleIdx="1" presStyleCnt="3">
        <dgm:presLayoutVars>
          <dgm:bulletEnabled val="1"/>
        </dgm:presLayoutVars>
      </dgm:prSet>
      <dgm:spPr/>
    </dgm:pt>
    <dgm:pt modelId="{5D6A38A0-3250-44B5-970B-BAF52F0FA0C6}" type="pres">
      <dgm:prSet presAssocID="{E3C0B25A-FF9C-4A69-9895-F5A365423824}" presName="sibTrans" presStyleCnt="0"/>
      <dgm:spPr/>
    </dgm:pt>
    <dgm:pt modelId="{41C851FF-08AC-461C-A7E4-947F8361862A}" type="pres">
      <dgm:prSet presAssocID="{C2F28FB3-9128-4976-9994-F31EA6714B3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7CAD03-1325-4900-A1F2-65D8EA33FE4C}" type="presOf" srcId="{8EC22251-AAB7-4675-8414-15CD6CCD852F}" destId="{149277C7-9A8F-475D-B51C-E4EB9A5B7CAB}" srcOrd="0" destOrd="1" presId="urn:microsoft.com/office/officeart/2005/8/layout/hProcess9"/>
    <dgm:cxn modelId="{807C170A-CEAC-49D6-A395-ACB2BAC792BD}" type="presOf" srcId="{F45BF8C5-93AD-4568-B4F7-E6D7445C1B66}" destId="{41C851FF-08AC-461C-A7E4-947F8361862A}" srcOrd="0" destOrd="1" presId="urn:microsoft.com/office/officeart/2005/8/layout/hProcess9"/>
    <dgm:cxn modelId="{08D24229-C4FE-44ED-BFA5-5ECF43869DAC}" srcId="{292D922F-3D62-41E3-A070-9186EBBC105F}" destId="{8EC22251-AAB7-4675-8414-15CD6CCD852F}" srcOrd="0" destOrd="0" parTransId="{70BA835D-8B9F-4753-BC6D-72DCD5797537}" sibTransId="{C9169233-F9A7-4BB0-B3DB-A0C5668FEEEA}"/>
    <dgm:cxn modelId="{A3F82643-3759-448F-8D29-56C509065D88}" srcId="{B4987A83-B560-4ECE-8896-65E0BF86ADCD}" destId="{C2F28FB3-9128-4976-9994-F31EA6714B33}" srcOrd="2" destOrd="0" parTransId="{6ADE0789-B08B-409A-8620-0568D480B263}" sibTransId="{301A57DB-0081-42E1-8D4A-43ABDA83734F}"/>
    <dgm:cxn modelId="{5B887048-34E7-4035-B9E1-91CE2F924A63}" srcId="{A8E0232C-27C2-4ABB-8A50-5E14802066B1}" destId="{02E02DCC-835F-4017-AA25-95CBE784C544}" srcOrd="0" destOrd="0" parTransId="{2BDF6158-8C21-4FD0-BF9C-09ADC5E040C3}" sibTransId="{3F899629-81BC-4CC7-85FD-1DEE45E8FAE6}"/>
    <dgm:cxn modelId="{A6418C4E-E914-4A6A-AB4D-5090805089CE}" type="presOf" srcId="{292D922F-3D62-41E3-A070-9186EBBC105F}" destId="{149277C7-9A8F-475D-B51C-E4EB9A5B7CAB}" srcOrd="0" destOrd="0" presId="urn:microsoft.com/office/officeart/2005/8/layout/hProcess9"/>
    <dgm:cxn modelId="{D281D576-9097-437F-83F5-FEA543DBE52D}" type="presOf" srcId="{B4987A83-B560-4ECE-8896-65E0BF86ADCD}" destId="{DC0AED68-9F76-4693-BC1A-064D8D92C0D2}" srcOrd="0" destOrd="0" presId="urn:microsoft.com/office/officeart/2005/8/layout/hProcess9"/>
    <dgm:cxn modelId="{F3027AAC-D726-46C1-A599-A729F49855DA}" type="presOf" srcId="{A8E0232C-27C2-4ABB-8A50-5E14802066B1}" destId="{1FF73DDF-97DB-431C-A4D2-97E7768A950D}" srcOrd="0" destOrd="0" presId="urn:microsoft.com/office/officeart/2005/8/layout/hProcess9"/>
    <dgm:cxn modelId="{54648FCF-295B-4202-8F61-72C5E4E84A63}" type="presOf" srcId="{C2F28FB3-9128-4976-9994-F31EA6714B33}" destId="{41C851FF-08AC-461C-A7E4-947F8361862A}" srcOrd="0" destOrd="0" presId="urn:microsoft.com/office/officeart/2005/8/layout/hProcess9"/>
    <dgm:cxn modelId="{869456DA-81A4-4923-A8DD-ACA79E0576C5}" srcId="{B4987A83-B560-4ECE-8896-65E0BF86ADCD}" destId="{A8E0232C-27C2-4ABB-8A50-5E14802066B1}" srcOrd="0" destOrd="0" parTransId="{3D1F6133-0E21-4401-BDCB-50C4FDBE91CE}" sibTransId="{EF1A1E1E-450A-4D2D-A817-0A97930A5B4E}"/>
    <dgm:cxn modelId="{F682A5E4-874B-4E85-B1CC-46D85B2BBA80}" srcId="{B4987A83-B560-4ECE-8896-65E0BF86ADCD}" destId="{292D922F-3D62-41E3-A070-9186EBBC105F}" srcOrd="1" destOrd="0" parTransId="{4BD8B8A5-20E7-4568-9E39-C3DD155D06A2}" sibTransId="{E3C0B25A-FF9C-4A69-9895-F5A365423824}"/>
    <dgm:cxn modelId="{2C9104E8-982F-43C3-B4F4-0230688362AF}" type="presOf" srcId="{02E02DCC-835F-4017-AA25-95CBE784C544}" destId="{1FF73DDF-97DB-431C-A4D2-97E7768A950D}" srcOrd="0" destOrd="1" presId="urn:microsoft.com/office/officeart/2005/8/layout/hProcess9"/>
    <dgm:cxn modelId="{73D543EE-A6C3-4AE4-9903-DBD078991E6A}" srcId="{C2F28FB3-9128-4976-9994-F31EA6714B33}" destId="{F45BF8C5-93AD-4568-B4F7-E6D7445C1B66}" srcOrd="0" destOrd="0" parTransId="{AC01AC8F-1A0A-41A2-A687-33EA958B9877}" sibTransId="{8DB5D4A7-C439-419F-93C6-F981D6BC1513}"/>
    <dgm:cxn modelId="{A6C55FA0-FD4E-4A6D-B308-6E90F90F562C}" type="presParOf" srcId="{DC0AED68-9F76-4693-BC1A-064D8D92C0D2}" destId="{D26626B6-9D9E-4C72-9193-3054C4198B55}" srcOrd="0" destOrd="0" presId="urn:microsoft.com/office/officeart/2005/8/layout/hProcess9"/>
    <dgm:cxn modelId="{1C1C13DF-A7E2-41A8-8074-09682EF3E062}" type="presParOf" srcId="{DC0AED68-9F76-4693-BC1A-064D8D92C0D2}" destId="{CA191DCB-7673-4CBC-B219-5A36751A549C}" srcOrd="1" destOrd="0" presId="urn:microsoft.com/office/officeart/2005/8/layout/hProcess9"/>
    <dgm:cxn modelId="{9A2F8BBF-8D9A-42BC-846B-A0715E4BE4E2}" type="presParOf" srcId="{CA191DCB-7673-4CBC-B219-5A36751A549C}" destId="{1FF73DDF-97DB-431C-A4D2-97E7768A950D}" srcOrd="0" destOrd="0" presId="urn:microsoft.com/office/officeart/2005/8/layout/hProcess9"/>
    <dgm:cxn modelId="{078FB5B3-7236-4BDA-A4AD-AB556507680E}" type="presParOf" srcId="{CA191DCB-7673-4CBC-B219-5A36751A549C}" destId="{2715EDF0-FBE0-4016-A3BE-C74C888CF3AA}" srcOrd="1" destOrd="0" presId="urn:microsoft.com/office/officeart/2005/8/layout/hProcess9"/>
    <dgm:cxn modelId="{BCD2F160-2E62-4414-9DC7-2844A716BB30}" type="presParOf" srcId="{CA191DCB-7673-4CBC-B219-5A36751A549C}" destId="{149277C7-9A8F-475D-B51C-E4EB9A5B7CAB}" srcOrd="2" destOrd="0" presId="urn:microsoft.com/office/officeart/2005/8/layout/hProcess9"/>
    <dgm:cxn modelId="{13DD3096-ACBF-437C-92AE-0711B4BF857C}" type="presParOf" srcId="{CA191DCB-7673-4CBC-B219-5A36751A549C}" destId="{5D6A38A0-3250-44B5-970B-BAF52F0FA0C6}" srcOrd="3" destOrd="0" presId="urn:microsoft.com/office/officeart/2005/8/layout/hProcess9"/>
    <dgm:cxn modelId="{F65596B1-F079-4AF7-8A8E-76085F9BFDC3}" type="presParOf" srcId="{CA191DCB-7673-4CBC-B219-5A36751A549C}" destId="{41C851FF-08AC-461C-A7E4-947F836186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626B6-9D9E-4C72-9193-3054C4198B55}">
      <dsp:nvSpPr>
        <dsp:cNvPr id="0" name=""/>
        <dsp:cNvSpPr/>
      </dsp:nvSpPr>
      <dsp:spPr>
        <a:xfrm>
          <a:off x="648071" y="0"/>
          <a:ext cx="7344816" cy="54726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3DDF-97DB-431C-A4D2-97E7768A950D}">
      <dsp:nvSpPr>
        <dsp:cNvPr id="0" name=""/>
        <dsp:cNvSpPr/>
      </dsp:nvSpPr>
      <dsp:spPr>
        <a:xfrm>
          <a:off x="9282" y="1641782"/>
          <a:ext cx="2781309" cy="2189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Výchozí (současný)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je?</a:t>
          </a:r>
        </a:p>
      </dsp:txBody>
      <dsp:txXfrm>
        <a:off x="116142" y="1748642"/>
        <a:ext cx="2567589" cy="1975323"/>
      </dsp:txXfrm>
    </dsp:sp>
    <dsp:sp modelId="{149277C7-9A8F-475D-B51C-E4EB9A5B7CAB}">
      <dsp:nvSpPr>
        <dsp:cNvPr id="0" name=""/>
        <dsp:cNvSpPr/>
      </dsp:nvSpPr>
      <dsp:spPr>
        <a:xfrm>
          <a:off x="2929825" y="1641782"/>
          <a:ext cx="2781309" cy="2189043"/>
        </a:xfrm>
        <a:prstGeom prst="roundRec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Prostor možných řešení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Jak toho dosáhnout?</a:t>
          </a:r>
        </a:p>
      </dsp:txBody>
      <dsp:txXfrm>
        <a:off x="3036685" y="1748642"/>
        <a:ext cx="2567589" cy="1975323"/>
      </dsp:txXfrm>
    </dsp:sp>
    <dsp:sp modelId="{41C851FF-08AC-461C-A7E4-947F8361862A}">
      <dsp:nvSpPr>
        <dsp:cNvPr id="0" name=""/>
        <dsp:cNvSpPr/>
      </dsp:nvSpPr>
      <dsp:spPr>
        <a:xfrm>
          <a:off x="5850368" y="1641782"/>
          <a:ext cx="2781309" cy="2189043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Cílový (ideální)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chceme aby bylo?</a:t>
          </a:r>
        </a:p>
      </dsp:txBody>
      <dsp:txXfrm>
        <a:off x="5957228" y="1748642"/>
        <a:ext cx="2567589" cy="197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4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1FD4B-3030-4876-BB94-46A000A601E8}" type="slidenum">
              <a:rPr lang="cs-CZ" altLang="cs-CZ" sz="1300"/>
              <a:pPr eaLnBrk="1" hangingPunct="1"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65739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/>
              <a:t>NATO UNCLASSIFIED</a:t>
            </a:r>
          </a:p>
        </p:txBody>
      </p:sp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7E87-1189-4505-A1B3-55CB906517A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90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8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2450"/>
            <a:ext cx="5487041" cy="4115824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EF35F8C-315D-467A-A52A-236A285F94C4}" type="slidenum">
              <a:rPr lang="en-GB" sz="1200" b="0">
                <a:latin typeface="+mn-lt"/>
              </a:rPr>
              <a:pPr algn="r">
                <a:defRPr/>
              </a:pPr>
              <a:t>18</a:t>
            </a:fld>
            <a:endParaRPr lang="en-GB" sz="12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85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cs-CZ" sz="1000">
                <a:latin typeface="Arial" charset="0"/>
              </a:rPr>
              <a:t>Capability Based Approach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13D958-D256-4B2D-BA59-E39BE60992CC}" type="slidenum">
              <a:rPr lang="de-DE" altLang="cs-CZ" sz="1000">
                <a:latin typeface="Arial" charset="0"/>
              </a:rPr>
              <a:pPr eaLnBrk="1" hangingPunct="1"/>
              <a:t>21</a:t>
            </a:fld>
            <a:endParaRPr lang="de-DE" altLang="cs-CZ" sz="1000">
              <a:latin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4638" y="190500"/>
            <a:ext cx="3787775" cy="2132013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923" y="2357794"/>
            <a:ext cx="6484132" cy="6142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108" tIns="45553" rIns="91108" bIns="45553"/>
          <a:lstStyle/>
          <a:p>
            <a:pPr marL="304800" indent="-304800" eaLnBrk="1" hangingPunct="1"/>
            <a:endParaRPr lang="en-GB" altLang="cs-CZ" dirty="0">
              <a:solidFill>
                <a:srgbClr val="FF0000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368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3378D-0E2D-4558-9736-BB3BB9864014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27063" y="1041400"/>
            <a:ext cx="8110538" cy="4562475"/>
          </a:xfrm>
          <a:ln/>
        </p:spPr>
      </p:sp>
    </p:spTree>
    <p:extLst>
      <p:ext uri="{BB962C8B-B14F-4D97-AF65-F5344CB8AC3E}">
        <p14:creationId xmlns:p14="http://schemas.microsoft.com/office/powerpoint/2010/main" val="81153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4734" y="228600"/>
            <a:ext cx="9235017" cy="8699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4800" y="63627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D721-E430-4141-A362-4CBB76AFF481}" type="datetime9">
              <a:rPr lang="en-US"/>
              <a:pPr>
                <a:defRPr/>
              </a:pPr>
              <a:t>10/31/2021 7:49:34 AM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530975"/>
            <a:ext cx="38608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940800" y="63976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70D706-8F9F-410E-82AD-DF295530A05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4359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2133600" y="76200"/>
            <a:ext cx="8128000" cy="838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E3CA-9A73-46D0-B2C7-935051416E95}" type="slidenum">
              <a:rPr lang="de-DE" altLang="cs-CZ"/>
              <a:pPr>
                <a:defRPr/>
              </a:pPr>
              <a:t>‹#›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25480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Peter_Drucke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ved=0ahUKEwj55IOo1rXKAhUKfhoKHdbkAdYQjRwIBw&amp;url=http://www.zstynms.cz/2.stupen/Zem%C4%9Bpis/Z6/26%20-%20Ledovce.ppt&amp;psig=AFQjCNGWOaicY7lP-maU4TAJnZKQ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rmAutofit/>
          </a:bodyPr>
          <a:lstStyle/>
          <a:p>
            <a:r>
              <a:rPr lang="cs-CZ" sz="3200" dirty="0"/>
              <a:t>T7: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IDENTIFIKACE ZPŮSOBŮ DOSAŽENÍ CÍLOVÝCH STAVŮ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způsoby jejich dosažení v podobě specifických cílů, opatření a úkolů (programy, projekty, iniciativy).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90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 fontScale="92500"/>
          </a:bodyPr>
          <a:lstStyle/>
          <a:p>
            <a:r>
              <a:rPr lang="cs-CZ" sz="4000" dirty="0"/>
              <a:t>PŘÍSTUPY KE STANOVENÍ OPATŘENÍ K DOSAŽENÍ CÍLOVÝCH STAVŮ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Základní úvaha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32116"/>
              </p:ext>
            </p:extLst>
          </p:nvPr>
        </p:nvGraphicFramePr>
        <p:xfrm>
          <a:off x="1775520" y="116936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79174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7206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Obdélník 8"/>
          <p:cNvSpPr/>
          <p:nvPr/>
        </p:nvSpPr>
        <p:spPr>
          <a:xfrm>
            <a:off x="9624393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Kruhová šipka 10"/>
          <p:cNvSpPr/>
          <p:nvPr/>
        </p:nvSpPr>
        <p:spPr>
          <a:xfrm>
            <a:off x="3287688" y="836712"/>
            <a:ext cx="6264696" cy="4392488"/>
          </a:xfrm>
          <a:prstGeom prst="circular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ová šipka 11"/>
          <p:cNvSpPr/>
          <p:nvPr/>
        </p:nvSpPr>
        <p:spPr>
          <a:xfrm rot="10800000">
            <a:off x="5519936" y="2465512"/>
            <a:ext cx="4608512" cy="4392488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E59C-447D-4A43-8BA9-69773358561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1">
            <a:extLst>
              <a:ext uri="{FF2B5EF4-FFF2-40B4-BE49-F238E27FC236}">
                <a16:creationId xmlns:a16="http://schemas.microsoft.com/office/drawing/2014/main" id="{8F7CCD4C-EFB9-4494-BEA1-C0DAB58627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</a:rPr>
              <a:t>Volitelná poznámka uživatele</a:t>
            </a:r>
          </a:p>
        </p:txBody>
      </p:sp>
      <p:sp>
        <p:nvSpPr>
          <p:cNvPr id="44035" name="Zástupný symbol pro zápatí 2">
            <a:extLst>
              <a:ext uri="{FF2B5EF4-FFF2-40B4-BE49-F238E27FC236}">
                <a16:creationId xmlns:a16="http://schemas.microsoft.com/office/drawing/2014/main" id="{3EF30C6C-9C0E-4BB3-8207-877FA824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98989"/>
                </a:solidFill>
              </a:rPr>
              <a:t>titul, jméno,příjmení, funkce</a:t>
            </a:r>
          </a:p>
        </p:txBody>
      </p:sp>
      <p:pic>
        <p:nvPicPr>
          <p:cNvPr id="44036" name="Obrázek 3">
            <a:extLst>
              <a:ext uri="{FF2B5EF4-FFF2-40B4-BE49-F238E27FC236}">
                <a16:creationId xmlns:a16="http://schemas.microsoft.com/office/drawing/2014/main" id="{6621C63C-E035-4B8D-9FFB-CA481EE1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8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D5EDD4-3797-41F0-A9EF-4AF0E551CD71}" type="slidenum">
              <a:rPr lang="cs-CZ" altLang="cs-CZ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9395" name="Obdélník 2"/>
          <p:cNvSpPr>
            <a:spLocks noChangeArrowheads="1"/>
          </p:cNvSpPr>
          <p:nvPr/>
        </p:nvSpPr>
        <p:spPr bwMode="auto">
          <a:xfrm>
            <a:off x="2208212" y="4970938"/>
            <a:ext cx="7775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 dirty="0">
                <a:latin typeface="Arial" panose="020B0604020202020204" pitchFamily="34" charset="0"/>
              </a:rPr>
              <a:t>„Rozhodování bez alternativ je zoufalým tahem hazardního hráče“ </a:t>
            </a:r>
            <a:endParaRPr lang="cs-CZ" altLang="cs-CZ" b="1" dirty="0">
              <a:latin typeface="Arial" panose="020B0604020202020204" pitchFamily="34" charset="0"/>
            </a:endParaRP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47" y="31115"/>
            <a:ext cx="6921139" cy="4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8334786" y="6205242"/>
            <a:ext cx="14509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hlinkClick r:id="rId4"/>
              </a:rPr>
              <a:t>P. F. </a:t>
            </a:r>
            <a:r>
              <a:rPr lang="cs-CZ" altLang="cs-CZ" sz="1600" dirty="0" err="1">
                <a:latin typeface="Arial" panose="020B0604020202020204" pitchFamily="34" charset="0"/>
                <a:hlinkClick r:id="rId4"/>
              </a:rPr>
              <a:t>Drucker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r>
              <a:rPr lang="cs-CZ" dirty="0"/>
              <a:t> – COMPREHENSIVE APPROACH (DIME)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B90C36-AB5E-4947-A72A-15AD08AE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481"/>
            <a:ext cx="12192000" cy="60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001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SYSTÉMOVÝ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8AC8577-5D1F-4870-A9DA-978F9FA63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3016" y="895576"/>
          <a:ext cx="12305016" cy="59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Snímek" r:id="rId3" imgW="4340273" imgH="3253821" progId="PowerPoint.Slide.8">
                  <p:embed/>
                </p:oleObj>
              </mc:Choice>
              <mc:Fallback>
                <p:oleObj name="Snímek" r:id="rId3" imgW="4340273" imgH="3253821" progId="PowerPoint.Slide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8AC8577-5D1F-4870-A9DA-978F9FA63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016" y="895576"/>
                        <a:ext cx="12305016" cy="591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53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PŘÍSTUP PODLE SCHOPNOSTÍ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EBC7B1-0AE8-467B-9EED-8A8927C6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9369"/>
              </p:ext>
            </p:extLst>
          </p:nvPr>
        </p:nvGraphicFramePr>
        <p:xfrm>
          <a:off x="4826328" y="945223"/>
          <a:ext cx="7269780" cy="545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r:id="rId3" imgW="4584700" imgH="3438525" progId="PowerPoint.Slide.8">
                  <p:embed/>
                </p:oleObj>
              </mc:Choice>
              <mc:Fallback>
                <p:oleObj r:id="rId3" imgW="4584700" imgH="3438525" progId="PowerPoint.Slide.8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328" y="945223"/>
                        <a:ext cx="7269780" cy="545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Zástupný symbol pro obsah 3" descr="G:\Doktorandské studium\Disertační práce\Disertační práce\Podkladová dokumentace\Hierarchie oblastí schopností v.5.png">
            <a:extLst>
              <a:ext uri="{FF2B5EF4-FFF2-40B4-BE49-F238E27FC236}">
                <a16:creationId xmlns:a16="http://schemas.microsoft.com/office/drawing/2014/main" id="{260025AD-DC05-4F11-87D9-99604C9B744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" y="1419729"/>
            <a:ext cx="4900773" cy="473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9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 idx="4294967295"/>
          </p:nvPr>
        </p:nvSpPr>
        <p:spPr>
          <a:xfrm>
            <a:off x="3289301" y="79124"/>
            <a:ext cx="5918200" cy="1046163"/>
          </a:xfrm>
        </p:spPr>
        <p:txBody>
          <a:bodyPr>
            <a:normAutofit/>
          </a:bodyPr>
          <a:lstStyle/>
          <a:p>
            <a:r>
              <a:rPr lang="cs-CZ" sz="3400" b="1" dirty="0"/>
              <a:t>SCÉNÁŘE</a:t>
            </a:r>
            <a:endParaRPr lang="en-US" dirty="0"/>
          </a:p>
        </p:txBody>
      </p:sp>
      <p:sp>
        <p:nvSpPr>
          <p:cNvPr id="27651" name="Slide Number Placeholder 2"/>
          <p:cNvSpPr txBox="1">
            <a:spLocks noGrp="1"/>
          </p:cNvSpPr>
          <p:nvPr/>
        </p:nvSpPr>
        <p:spPr bwMode="auto">
          <a:xfrm>
            <a:off x="1585913" y="6556376"/>
            <a:ext cx="393700" cy="28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1CDFC7A-D85A-471C-B88A-742836B6FF26}" type="slidenum">
              <a:rPr lang="en-GB" sz="1200"/>
              <a:pPr algn="r">
                <a:defRPr/>
              </a:pPr>
              <a:t>18</a:t>
            </a:fld>
            <a:endParaRPr lang="en-GB" sz="1200" dirty="0"/>
          </a:p>
        </p:txBody>
      </p:sp>
      <p:sp>
        <p:nvSpPr>
          <p:cNvPr id="128003" name="Isosceles Triangle 4"/>
          <p:cNvSpPr>
            <a:spLocks noChangeArrowheads="1"/>
          </p:cNvSpPr>
          <p:nvPr/>
        </p:nvSpPr>
        <p:spPr bwMode="auto">
          <a:xfrm>
            <a:off x="2227264" y="4021138"/>
            <a:ext cx="2124075" cy="703262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25400" algn="ctr">
            <a:noFill/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8004" name="Rectangle 5"/>
          <p:cNvSpPr>
            <a:spLocks noChangeArrowheads="1"/>
          </p:cNvSpPr>
          <p:nvPr/>
        </p:nvSpPr>
        <p:spPr bwMode="auto">
          <a:xfrm>
            <a:off x="4322764" y="4022726"/>
            <a:ext cx="1222375" cy="701675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8005" name="Rectangle 6"/>
          <p:cNvSpPr>
            <a:spLocks noChangeArrowheads="1"/>
          </p:cNvSpPr>
          <p:nvPr/>
        </p:nvSpPr>
        <p:spPr bwMode="auto">
          <a:xfrm>
            <a:off x="2254251" y="4711701"/>
            <a:ext cx="3294063" cy="633413"/>
          </a:xfrm>
          <a:prstGeom prst="rect">
            <a:avLst/>
          </a:prstGeom>
          <a:solidFill>
            <a:schemeClr val="accent1"/>
          </a:solidFill>
          <a:ln w="25400" algn="ctr">
            <a:noFill/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8006" name="TextBox 7"/>
          <p:cNvSpPr txBox="1">
            <a:spLocks noChangeArrowheads="1"/>
          </p:cNvSpPr>
          <p:nvPr/>
        </p:nvSpPr>
        <p:spPr bwMode="auto">
          <a:xfrm>
            <a:off x="3408363" y="4824413"/>
            <a:ext cx="1439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200" i="1" dirty="0">
                <a:latin typeface="Arial" charset="0"/>
                <a:cs typeface="Arial" charset="0"/>
              </a:rPr>
              <a:t>Country X</a:t>
            </a:r>
            <a:endParaRPr lang="en-US" sz="2200" i="1" dirty="0">
              <a:latin typeface="Arial" charset="0"/>
              <a:cs typeface="Arial" charset="0"/>
            </a:endParaRPr>
          </a:p>
        </p:txBody>
      </p:sp>
      <p:sp>
        <p:nvSpPr>
          <p:cNvPr id="128007" name="TextBox 9"/>
          <p:cNvSpPr txBox="1">
            <a:spLocks noChangeArrowheads="1"/>
          </p:cNvSpPr>
          <p:nvPr/>
        </p:nvSpPr>
        <p:spPr bwMode="auto">
          <a:xfrm>
            <a:off x="2930526" y="4191000"/>
            <a:ext cx="143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Arial" charset="0"/>
                <a:cs typeface="Arial" charset="0"/>
              </a:rPr>
              <a:t>Entry Point</a:t>
            </a:r>
            <a:endParaRPr 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8008" name="Rectangle 46"/>
          <p:cNvSpPr>
            <a:spLocks noChangeArrowheads="1"/>
          </p:cNvSpPr>
          <p:nvPr/>
        </p:nvSpPr>
        <p:spPr bwMode="auto">
          <a:xfrm>
            <a:off x="2408239" y="1844675"/>
            <a:ext cx="3290887" cy="2185988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705791" y="1530351"/>
            <a:ext cx="703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150 nm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666648" y="2800351"/>
            <a:ext cx="703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100 nm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28011" name="Straight Arrow Connector 25"/>
          <p:cNvCxnSpPr>
            <a:cxnSpLocks noChangeShapeType="1"/>
          </p:cNvCxnSpPr>
          <p:nvPr/>
        </p:nvCxnSpPr>
        <p:spPr bwMode="auto">
          <a:xfrm>
            <a:off x="4464051" y="1668463"/>
            <a:ext cx="1260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lg"/>
            <a:tailEnd type="triangle" w="lg" len="lg"/>
          </a:ln>
        </p:spPr>
      </p:cxnSp>
      <p:cxnSp>
        <p:nvCxnSpPr>
          <p:cNvPr id="128012" name="Straight Arrow Connector 26"/>
          <p:cNvCxnSpPr>
            <a:cxnSpLocks noChangeShapeType="1"/>
          </p:cNvCxnSpPr>
          <p:nvPr/>
        </p:nvCxnSpPr>
        <p:spPr bwMode="auto">
          <a:xfrm flipH="1">
            <a:off x="2393951" y="1668463"/>
            <a:ext cx="1260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lg"/>
            <a:tailEnd type="triangle" w="lg" len="lg"/>
          </a:ln>
        </p:spPr>
      </p:cxnSp>
      <p:cxnSp>
        <p:nvCxnSpPr>
          <p:cNvPr id="128013" name="Straight Arrow Connector 27"/>
          <p:cNvCxnSpPr>
            <a:cxnSpLocks noChangeShapeType="1"/>
          </p:cNvCxnSpPr>
          <p:nvPr/>
        </p:nvCxnSpPr>
        <p:spPr bwMode="auto">
          <a:xfrm rot="-5400000">
            <a:off x="1725613" y="2338388"/>
            <a:ext cx="9715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lg"/>
            <a:tailEnd type="triangle" w="lg" len="lg"/>
          </a:ln>
        </p:spPr>
      </p:cxnSp>
      <p:cxnSp>
        <p:nvCxnSpPr>
          <p:cNvPr id="128014" name="Straight Arrow Connector 28"/>
          <p:cNvCxnSpPr>
            <a:cxnSpLocks noChangeShapeType="1"/>
          </p:cNvCxnSpPr>
          <p:nvPr/>
        </p:nvCxnSpPr>
        <p:spPr bwMode="auto">
          <a:xfrm rot="5400000" flipV="1">
            <a:off x="1725613" y="3573463"/>
            <a:ext cx="9715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lg"/>
            <a:tailEnd type="triangle" w="lg" len="lg"/>
          </a:ln>
        </p:spPr>
      </p:cxnSp>
      <p:sp>
        <p:nvSpPr>
          <p:cNvPr id="128015" name="Oval 8"/>
          <p:cNvSpPr>
            <a:spLocks noChangeArrowheads="1"/>
          </p:cNvSpPr>
          <p:nvPr/>
        </p:nvSpPr>
        <p:spPr bwMode="auto">
          <a:xfrm>
            <a:off x="3929063" y="3994150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8016" name="Rectangle 3"/>
          <p:cNvSpPr>
            <a:spLocks noChangeArrowheads="1"/>
          </p:cNvSpPr>
          <p:nvPr/>
        </p:nvSpPr>
        <p:spPr bwMode="auto">
          <a:xfrm>
            <a:off x="2409825" y="3114675"/>
            <a:ext cx="2190750" cy="914400"/>
          </a:xfrm>
          <a:prstGeom prst="rect">
            <a:avLst/>
          </a:prstGeom>
          <a:solidFill>
            <a:srgbClr val="FFFFFF">
              <a:alpha val="69803"/>
            </a:srgbClr>
          </a:solidFill>
          <a:ln w="28575" algn="ctr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 wrap="none" lIns="69134" tIns="34567" rIns="69134" bIns="34567" anchor="ctr"/>
          <a:lstStyle/>
          <a:p>
            <a:pPr defTabSz="833438"/>
            <a:r>
              <a:rPr lang="en-GB" sz="1600">
                <a:solidFill>
                  <a:srgbClr val="000066"/>
                </a:solidFill>
                <a:latin typeface="Arial" charset="0"/>
                <a:cs typeface="Arial" charset="0"/>
              </a:rPr>
              <a:t>    SWEPT AREA</a:t>
            </a:r>
            <a:endParaRPr lang="en-US" sz="16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8017" name="Line 7"/>
          <p:cNvSpPr>
            <a:spLocks noChangeShapeType="1"/>
          </p:cNvSpPr>
          <p:nvPr/>
        </p:nvSpPr>
        <p:spPr bwMode="auto">
          <a:xfrm flipH="1">
            <a:off x="4606925" y="3608388"/>
            <a:ext cx="0" cy="4254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 lIns="69134" tIns="34567" rIns="69134" bIns="34567"/>
          <a:lstStyle/>
          <a:p>
            <a:endParaRPr lang="en-US"/>
          </a:p>
        </p:txBody>
      </p:sp>
      <p:sp>
        <p:nvSpPr>
          <p:cNvPr id="128018" name="Line 8"/>
          <p:cNvSpPr>
            <a:spLocks noChangeShapeType="1"/>
          </p:cNvSpPr>
          <p:nvPr/>
        </p:nvSpPr>
        <p:spPr bwMode="auto">
          <a:xfrm flipH="1">
            <a:off x="4597400" y="3114675"/>
            <a:ext cx="0" cy="4254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 lIns="69134" tIns="34567" rIns="69134" bIns="34567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112445" y="3000774"/>
            <a:ext cx="498793" cy="1153495"/>
            <a:chOff x="2736" y="2016"/>
            <a:chExt cx="186" cy="617"/>
          </a:xfrm>
          <a:solidFill>
            <a:srgbClr val="000066"/>
          </a:solidFill>
        </p:grpSpPr>
        <p:sp>
          <p:nvSpPr>
            <p:cNvPr id="34" name="AutoShape 23"/>
            <p:cNvSpPr>
              <a:spLocks noChangeArrowheads="1"/>
            </p:cNvSpPr>
            <p:nvPr/>
          </p:nvSpPr>
          <p:spPr bwMode="white">
            <a:xfrm>
              <a:off x="2736" y="2188"/>
              <a:ext cx="186" cy="274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821" y="2016"/>
              <a:ext cx="45" cy="617"/>
              <a:chOff x="2821" y="2016"/>
              <a:chExt cx="45" cy="617"/>
            </a:xfrm>
            <a:grpFill/>
          </p:grpSpPr>
          <p:sp>
            <p:nvSpPr>
              <p:cNvPr id="39" name="AutoShape 25"/>
              <p:cNvSpPr>
                <a:spLocks noChangeArrowheads="1"/>
              </p:cNvSpPr>
              <p:nvPr/>
            </p:nvSpPr>
            <p:spPr bwMode="white">
              <a:xfrm>
                <a:off x="2821" y="2126"/>
                <a:ext cx="45" cy="507"/>
              </a:xfrm>
              <a:prstGeom prst="parallelogram">
                <a:avLst>
                  <a:gd name="adj" fmla="val 5356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white">
              <a:xfrm flipV="1">
                <a:off x="2821" y="2016"/>
                <a:ext cx="45" cy="507"/>
              </a:xfrm>
              <a:prstGeom prst="parallelogram">
                <a:avLst>
                  <a:gd name="adj" fmla="val 5356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27"/>
            <p:cNvGrpSpPr>
              <a:grpSpLocks noChangeAspect="1"/>
            </p:cNvGrpSpPr>
            <p:nvPr/>
          </p:nvGrpSpPr>
          <p:grpSpPr bwMode="auto">
            <a:xfrm>
              <a:off x="2738" y="2039"/>
              <a:ext cx="27" cy="573"/>
              <a:chOff x="2821" y="1847"/>
              <a:chExt cx="45" cy="955"/>
            </a:xfrm>
            <a:grpFill/>
          </p:grpSpPr>
          <p:sp>
            <p:nvSpPr>
              <p:cNvPr id="37" name="AutoShape 28"/>
              <p:cNvSpPr>
                <a:spLocks noChangeAspect="1" noChangeArrowheads="1"/>
              </p:cNvSpPr>
              <p:nvPr/>
            </p:nvSpPr>
            <p:spPr bwMode="white">
              <a:xfrm>
                <a:off x="2821" y="1957"/>
                <a:ext cx="45" cy="845"/>
              </a:xfrm>
              <a:prstGeom prst="parallelogram">
                <a:avLst>
                  <a:gd name="adj" fmla="val 5356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AutoShape 29"/>
              <p:cNvSpPr>
                <a:spLocks noChangeAspect="1" noChangeArrowheads="1"/>
              </p:cNvSpPr>
              <p:nvPr/>
            </p:nvSpPr>
            <p:spPr bwMode="white">
              <a:xfrm flipV="1">
                <a:off x="2821" y="1847"/>
                <a:ext cx="45" cy="845"/>
              </a:xfrm>
              <a:prstGeom prst="parallelogram">
                <a:avLst>
                  <a:gd name="adj" fmla="val 5356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cxnSp>
        <p:nvCxnSpPr>
          <p:cNvPr id="128020" name="Straight Arrow Connector 41"/>
          <p:cNvCxnSpPr>
            <a:cxnSpLocks noChangeShapeType="1"/>
          </p:cNvCxnSpPr>
          <p:nvPr/>
        </p:nvCxnSpPr>
        <p:spPr bwMode="auto">
          <a:xfrm>
            <a:off x="4787901" y="3600450"/>
            <a:ext cx="841375" cy="1588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 type="none" w="med" len="lg"/>
            <a:tailEnd type="arrow" w="lg" len="lg"/>
          </a:ln>
        </p:spPr>
      </p:cxnSp>
      <p:sp>
        <p:nvSpPr>
          <p:cNvPr id="128021" name="TextBox 42"/>
          <p:cNvSpPr txBox="1">
            <a:spLocks noChangeArrowheads="1"/>
          </p:cNvSpPr>
          <p:nvPr/>
        </p:nvSpPr>
        <p:spPr bwMode="auto">
          <a:xfrm>
            <a:off x="4568825" y="3773488"/>
            <a:ext cx="115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FF3300"/>
                </a:solidFill>
                <a:latin typeface="Arial" charset="0"/>
                <a:cs typeface="Arial" charset="0"/>
              </a:rPr>
              <a:t>Search Speed</a:t>
            </a:r>
            <a:endParaRPr lang="en-US" sz="16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8022" name="TextBox 43"/>
          <p:cNvSpPr txBox="1">
            <a:spLocks noChangeArrowheads="1"/>
          </p:cNvSpPr>
          <p:nvPr/>
        </p:nvSpPr>
        <p:spPr bwMode="auto">
          <a:xfrm>
            <a:off x="4397375" y="2401888"/>
            <a:ext cx="140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FF3300"/>
                </a:solidFill>
                <a:latin typeface="Arial" charset="0"/>
                <a:cs typeface="Arial" charset="0"/>
              </a:rPr>
              <a:t>Detection Range</a:t>
            </a:r>
            <a:endParaRPr lang="en-US" sz="16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8023" name="TextBox 44"/>
          <p:cNvSpPr txBox="1">
            <a:spLocks noChangeArrowheads="1"/>
          </p:cNvSpPr>
          <p:nvPr/>
        </p:nvSpPr>
        <p:spPr bwMode="auto">
          <a:xfrm>
            <a:off x="3071814" y="1982789"/>
            <a:ext cx="1868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Arial" charset="0"/>
                <a:cs typeface="Arial" charset="0"/>
              </a:rPr>
              <a:t>SEARCH AREA</a:t>
            </a: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28024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4645026" y="3022601"/>
            <a:ext cx="341312" cy="2809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25" name="Straight Connector 48"/>
          <p:cNvCxnSpPr>
            <a:cxnSpLocks noChangeShapeType="1"/>
          </p:cNvCxnSpPr>
          <p:nvPr/>
        </p:nvCxnSpPr>
        <p:spPr bwMode="auto">
          <a:xfrm rot="5400000" flipH="1" flipV="1">
            <a:off x="5008563" y="3725863"/>
            <a:ext cx="273050" cy="952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15695" y="1166813"/>
            <a:ext cx="4140200" cy="43338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>
              <a:spcBef>
                <a:spcPts val="300"/>
              </a:spcBef>
              <a:tabLst>
                <a:tab pos="2241550" algn="l"/>
              </a:tabLst>
            </a:pPr>
            <a:r>
              <a:rPr lang="en-GB" sz="2400" dirty="0">
                <a:solidFill>
                  <a:srgbClr val="000066"/>
                </a:solidFill>
                <a:latin typeface="Arial" charset="0"/>
                <a:cs typeface="Arial" charset="0"/>
              </a:rPr>
              <a:t>CAL Inputs</a:t>
            </a:r>
          </a:p>
          <a:p>
            <a:pPr marL="179388" indent="-179388">
              <a:spcBef>
                <a:spcPts val="200"/>
              </a:spcBef>
              <a:buSzPct val="60000"/>
              <a:tabLst>
                <a:tab pos="2241550" algn="l"/>
              </a:tabLst>
            </a:pPr>
            <a:r>
              <a:rPr lang="en-GB" sz="2000" i="1" dirty="0">
                <a:solidFill>
                  <a:srgbClr val="006600"/>
                </a:solidFill>
                <a:latin typeface="Arial" charset="0"/>
                <a:cs typeface="Arial" charset="0"/>
              </a:rPr>
              <a:t>Key Factors (operation)</a:t>
            </a: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Area to search (A): 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15,000 nm</a:t>
            </a:r>
            <a:r>
              <a:rPr lang="en-GB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Search duration (S):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24 </a:t>
            </a:r>
            <a:r>
              <a:rPr lang="en-GB" dirty="0" err="1">
                <a:solidFill>
                  <a:srgbClr val="0000FF"/>
                </a:solidFill>
                <a:latin typeface="Arial" charset="0"/>
                <a:cs typeface="Arial" charset="0"/>
              </a:rPr>
              <a:t>hrs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Revisit time (RT):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1 </a:t>
            </a:r>
            <a:r>
              <a:rPr lang="en-GB" dirty="0" err="1">
                <a:solidFill>
                  <a:srgbClr val="0000FF"/>
                </a:solidFill>
                <a:latin typeface="Arial" charset="0"/>
                <a:cs typeface="Arial" charset="0"/>
              </a:rPr>
              <a:t>hr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Transit Distance (D):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200 nm</a:t>
            </a:r>
          </a:p>
          <a:p>
            <a:pPr marL="179388" indent="-179388">
              <a:spcBef>
                <a:spcPts val="600"/>
              </a:spcBef>
              <a:buSzPct val="60000"/>
              <a:tabLst>
                <a:tab pos="2241550" algn="l"/>
              </a:tabLst>
            </a:pPr>
            <a:r>
              <a:rPr lang="en-GB" sz="2000" i="1" dirty="0">
                <a:solidFill>
                  <a:srgbClr val="006600"/>
                </a:solidFill>
                <a:latin typeface="Arial" charset="0"/>
                <a:cs typeface="Arial" charset="0"/>
              </a:rPr>
              <a:t>Reference Capability (P-3C)</a:t>
            </a: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Search speed (SS): 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205 </a:t>
            </a:r>
            <a:r>
              <a:rPr lang="en-GB" dirty="0" err="1">
                <a:solidFill>
                  <a:srgbClr val="0000FF"/>
                </a:solidFill>
                <a:latin typeface="Arial" charset="0"/>
                <a:cs typeface="Arial" charset="0"/>
              </a:rPr>
              <a:t>kts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Transit speed (TS):</a:t>
            </a: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250 </a:t>
            </a:r>
            <a:r>
              <a:rPr lang="en-GB" dirty="0" err="1">
                <a:solidFill>
                  <a:srgbClr val="0000FF"/>
                </a:solidFill>
                <a:latin typeface="Arial" charset="0"/>
                <a:cs typeface="Arial" charset="0"/>
              </a:rPr>
              <a:t>kts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Detection range (DR):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50 nm</a:t>
            </a: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Endurance (E): 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12 </a:t>
            </a:r>
            <a:r>
              <a:rPr lang="en-GB" dirty="0" err="1">
                <a:solidFill>
                  <a:srgbClr val="0000FF"/>
                </a:solidFill>
                <a:latin typeface="Arial" charset="0"/>
                <a:cs typeface="Arial" charset="0"/>
              </a:rPr>
              <a:t>hrs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Max Tm on </a:t>
            </a:r>
            <a:r>
              <a:rPr lang="en-GB" dirty="0" err="1">
                <a:latin typeface="Arial" charset="0"/>
                <a:cs typeface="Arial" charset="0"/>
              </a:rPr>
              <a:t>Stn</a:t>
            </a:r>
            <a:r>
              <a:rPr lang="en-GB" dirty="0">
                <a:latin typeface="Arial" charset="0"/>
                <a:cs typeface="Arial" charset="0"/>
              </a:rPr>
              <a:t> (MTS):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8 </a:t>
            </a:r>
            <a:r>
              <a:rPr lang="en-GB" dirty="0" err="1">
                <a:solidFill>
                  <a:srgbClr val="0000FF"/>
                </a:solidFill>
                <a:latin typeface="Arial" charset="0"/>
                <a:cs typeface="Arial" charset="0"/>
              </a:rPr>
              <a:t>hrs</a:t>
            </a: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	</a:t>
            </a:r>
          </a:p>
          <a:p>
            <a:pPr marL="179388" indent="-179388">
              <a:spcBef>
                <a:spcPts val="300"/>
              </a:spcBef>
              <a:buSzPct val="60000"/>
              <a:buFont typeface="Wingdings" pitchFamily="2" charset="2"/>
              <a:buChar char=""/>
              <a:tabLst>
                <a:tab pos="2241550" algn="l"/>
              </a:tabLst>
            </a:pPr>
            <a:r>
              <a:rPr lang="en-GB" dirty="0">
                <a:latin typeface="Arial" charset="0"/>
                <a:cs typeface="Arial" charset="0"/>
              </a:rPr>
              <a:t>Availability (Av): 		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70%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399089" y="5614989"/>
            <a:ext cx="5222875" cy="1076325"/>
            <a:chOff x="4136678" y="5615056"/>
            <a:chExt cx="4921438" cy="924966"/>
          </a:xfrm>
        </p:grpSpPr>
        <p:sp>
          <p:nvSpPr>
            <p:cNvPr id="128032" name="TextBox 40"/>
            <p:cNvSpPr txBox="1">
              <a:spLocks noChangeArrowheads="1"/>
            </p:cNvSpPr>
            <p:nvPr/>
          </p:nvSpPr>
          <p:spPr bwMode="auto">
            <a:xfrm>
              <a:off x="4136678" y="5976583"/>
              <a:ext cx="4921438" cy="563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46800" rIns="46800">
              <a:spAutoFit/>
            </a:bodyPr>
            <a:lstStyle/>
            <a:p>
              <a:pPr algn="ctr"/>
              <a:r>
                <a:rPr lang="en-GB" sz="2000">
                  <a:solidFill>
                    <a:srgbClr val="000066"/>
                  </a:solidFill>
                  <a:latin typeface="Arial" charset="0"/>
                  <a:cs typeface="Arial" charset="0"/>
                </a:rPr>
                <a:t>CAL</a:t>
              </a:r>
            </a:p>
            <a:p>
              <a:pPr algn="ctr">
                <a:spcBef>
                  <a:spcPts val="300"/>
                </a:spcBef>
              </a:pPr>
              <a:r>
                <a:rPr lang="en-GB" sz="1300">
                  <a:latin typeface="Arial" charset="0"/>
                  <a:cs typeface="Arial" charset="0"/>
                </a:rPr>
                <a:t>{ceiling((A / (2*DR*SS)) / RT,1)*S / Min (MTS, E-(2*D/TS))} / Av</a:t>
              </a:r>
              <a:endParaRPr lang="en-US" sz="1300">
                <a:latin typeface="Arial" charset="0"/>
                <a:cs typeface="Arial" charset="0"/>
              </a:endParaRPr>
            </a:p>
          </p:txBody>
        </p:sp>
        <p:sp>
          <p:nvSpPr>
            <p:cNvPr id="128033" name="Down Arrow 40"/>
            <p:cNvSpPr>
              <a:spLocks noChangeArrowheads="1"/>
            </p:cNvSpPr>
            <p:nvPr/>
          </p:nvSpPr>
          <p:spPr bwMode="auto">
            <a:xfrm>
              <a:off x="6377688" y="5615056"/>
              <a:ext cx="465138" cy="32361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CCFF"/>
            </a:solidFill>
            <a:ln w="38100" algn="ctr">
              <a:solidFill>
                <a:srgbClr val="000066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931989" y="5980113"/>
            <a:ext cx="3400425" cy="836612"/>
            <a:chOff x="353396" y="5980113"/>
            <a:chExt cx="3400868" cy="836612"/>
          </a:xfrm>
        </p:grpSpPr>
        <p:sp>
          <p:nvSpPr>
            <p:cNvPr id="128030" name="Rectangle 35"/>
            <p:cNvSpPr>
              <a:spLocks noChangeArrowheads="1"/>
            </p:cNvSpPr>
            <p:nvPr/>
          </p:nvSpPr>
          <p:spPr bwMode="auto">
            <a:xfrm>
              <a:off x="353396" y="5980113"/>
              <a:ext cx="3009900" cy="836612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0066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pPr marL="179388" indent="-179388" algn="ctr">
                <a:spcBef>
                  <a:spcPts val="1200"/>
                </a:spcBef>
                <a:buSzPct val="60000"/>
                <a:tabLst>
                  <a:tab pos="2241550" algn="l"/>
                </a:tabLst>
              </a:pPr>
              <a:r>
                <a:rPr lang="en-GB" sz="2400">
                  <a:solidFill>
                    <a:srgbClr val="000066"/>
                  </a:solidFill>
                  <a:latin typeface="Arial" charset="0"/>
                  <a:cs typeface="Arial" charset="0"/>
                </a:rPr>
                <a:t>CAL Output</a:t>
              </a:r>
            </a:p>
            <a:p>
              <a:pPr marL="179388" indent="-179388" algn="ctr">
                <a:spcBef>
                  <a:spcPts val="300"/>
                </a:spcBef>
                <a:buSzPct val="60000"/>
                <a:tabLst>
                  <a:tab pos="2241550" algn="l"/>
                </a:tabLst>
              </a:pPr>
              <a:r>
                <a:rPr lang="en-GB" sz="2400">
                  <a:solidFill>
                    <a:srgbClr val="FF0000"/>
                  </a:solidFill>
                  <a:latin typeface="Arial" charset="0"/>
                  <a:cs typeface="Arial" charset="0"/>
                </a:rPr>
                <a:t>Reqt = 4.3 a/c (P-3C)</a:t>
              </a:r>
            </a:p>
          </p:txBody>
        </p:sp>
        <p:sp>
          <p:nvSpPr>
            <p:cNvPr id="128031" name="Down Arrow 41"/>
            <p:cNvSpPr>
              <a:spLocks noChangeArrowheads="1"/>
            </p:cNvSpPr>
            <p:nvPr/>
          </p:nvSpPr>
          <p:spPr bwMode="auto">
            <a:xfrm rot="5400000">
              <a:off x="3360489" y="6237213"/>
              <a:ext cx="463550" cy="324000"/>
            </a:xfrm>
            <a:prstGeom prst="downArrow">
              <a:avLst>
                <a:gd name="adj1" fmla="val 50000"/>
                <a:gd name="adj2" fmla="val 50162"/>
              </a:avLst>
            </a:prstGeom>
            <a:solidFill>
              <a:srgbClr val="99CCFF"/>
            </a:solidFill>
            <a:ln w="38100" algn="ctr">
              <a:solidFill>
                <a:srgbClr val="000066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14501" y="4052888"/>
            <a:ext cx="129875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cs typeface="Arial" charset="0"/>
              </a:rPr>
              <a:t>(not to scale)</a:t>
            </a:r>
            <a:endParaRPr lang="en-US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9F27AF2-DDD7-4F3D-83CC-1E3A2CF5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11"/>
            <a:ext cx="12266582" cy="68888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45C31A7-209C-4829-B0D5-2311ED764471}"/>
              </a:ext>
            </a:extLst>
          </p:cNvPr>
          <p:cNvSpPr txBox="1"/>
          <p:nvPr/>
        </p:nvSpPr>
        <p:spPr>
          <a:xfrm>
            <a:off x="923467" y="1666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SCÉNÁŘE</a:t>
            </a:r>
          </a:p>
        </p:txBody>
      </p:sp>
    </p:spTree>
    <p:extLst>
      <p:ext uri="{BB962C8B-B14F-4D97-AF65-F5344CB8AC3E}">
        <p14:creationId xmlns:p14="http://schemas.microsoft.com/office/powerpoint/2010/main" val="38422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9" y="1674689"/>
            <a:ext cx="10500188" cy="5183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i="1" dirty="0"/>
              <a:t>REFLEXE MINULÉ PŘEDNÁŠKY A CVIČENÍ  </a:t>
            </a:r>
          </a:p>
          <a:p>
            <a:pPr marL="0" indent="0">
              <a:buNone/>
            </a:pPr>
            <a:r>
              <a:rPr lang="cs-CZ" sz="2600" i="1" dirty="0"/>
              <a:t>POZNÁMKY K ROZPRACOVÁNÍ PŘÍPADOVÝCH STUDIÍ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OPATŘENÍ  K DOSAŽENÍ CÍLOVÝCH STAVŮ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PROGRAMŮ A PROJEKTŮ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i="1" dirty="0"/>
              <a:t>VYDÁNÍ ÚKOLU DO DALŠÍHO STUDIA – VYMEZENÍ ZÁJMŮ, STANOVENÍ CÍLŮ 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D7550-5898-4D82-9A17-E6C0B30C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308"/>
            <a:ext cx="7729728" cy="845995"/>
          </a:xfrm>
        </p:spPr>
        <p:txBody>
          <a:bodyPr/>
          <a:lstStyle/>
          <a:p>
            <a:r>
              <a:rPr lang="cs-CZ" dirty="0"/>
              <a:t>DEKOMPOZICE CÍLŮ na 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13B05-BC54-4AA5-BBD1-DF6F3228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747D0B-90FD-43E4-860D-0D46E59C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0" y="1117973"/>
            <a:ext cx="12068710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BB7F-DDB7-4171-BED3-E31CFFDD2587}" type="slidenum">
              <a:rPr lang="de-DE" altLang="cs-CZ"/>
              <a:pPr>
                <a:defRPr/>
              </a:pPr>
              <a:t>21</a:t>
            </a:fld>
            <a:endParaRPr lang="de-DE" altLang="cs-CZ"/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5305425" y="295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5305425" y="295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896610" y="1655812"/>
            <a:ext cx="6493356" cy="4172644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cs-CZ" altLang="cs-CZ" sz="3200" dirty="0"/>
              <a:t>PLÁNOVACÍ </a:t>
            </a:r>
            <a:br>
              <a:rPr lang="cs-CZ" altLang="cs-CZ" sz="3200" dirty="0"/>
            </a:br>
            <a:r>
              <a:rPr lang="cs-CZ" altLang="cs-CZ" sz="3200" dirty="0"/>
              <a:t>DOMÉNY NATO</a:t>
            </a: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(H</a:t>
            </a:r>
            <a:r>
              <a:rPr lang="cs-CZ" altLang="cs-CZ" sz="2400" dirty="0"/>
              <a:t>OLISTIC APPROACH)</a:t>
            </a:r>
            <a:endParaRPr lang="de-DE" altLang="cs-CZ" sz="2400" dirty="0"/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3157612" y="1340768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 dirty="0" err="1">
                <a:latin typeface="Arial" charset="0"/>
              </a:rPr>
              <a:t>armaments</a:t>
            </a:r>
            <a:endParaRPr lang="de-DE" altLang="cs-CZ" sz="1600" b="1" dirty="0">
              <a:latin typeface="Arial" charset="0"/>
            </a:endParaRPr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5159896" y="1052736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cs-CZ" sz="1600" b="1">
                <a:latin typeface="Arial" charset="0"/>
              </a:rPr>
              <a:t>C3</a:t>
            </a:r>
          </a:p>
        </p:txBody>
      </p: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1991544" y="4505300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>
                <a:latin typeface="Arial" charset="0"/>
              </a:rPr>
              <a:t>civil emergency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1775520" y="3641204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cs-CZ" sz="1600" b="1">
                <a:latin typeface="Arial" charset="0"/>
              </a:rPr>
              <a:t>force planning</a:t>
            </a:r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1847528" y="2849116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>
                <a:latin typeface="Arial" charset="0"/>
              </a:rPr>
              <a:t>logistics</a:t>
            </a:r>
          </a:p>
        </p:txBody>
      </p:sp>
      <p:sp>
        <p:nvSpPr>
          <p:cNvPr id="30732" name="Oval 11"/>
          <p:cNvSpPr>
            <a:spLocks noChangeArrowheads="1"/>
          </p:cNvSpPr>
          <p:nvPr/>
        </p:nvSpPr>
        <p:spPr bwMode="auto">
          <a:xfrm>
            <a:off x="4741788" y="5801444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>
                <a:latin typeface="Arial" charset="0"/>
              </a:rPr>
              <a:t>resources</a:t>
            </a:r>
          </a:p>
        </p:txBody>
      </p: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2797572" y="5297388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cs-CZ" sz="1600" b="1">
                <a:latin typeface="Arial" charset="0"/>
              </a:rPr>
              <a:t>nuclear</a:t>
            </a: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7118052" y="1484784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cs-CZ" sz="1600" b="1">
                <a:latin typeface="Arial" charset="0"/>
              </a:rPr>
              <a:t>air defence</a:t>
            </a:r>
          </a:p>
        </p:txBody>
      </p:sp>
      <p:sp>
        <p:nvSpPr>
          <p:cNvPr id="30735" name="Oval 14"/>
          <p:cNvSpPr>
            <a:spLocks noChangeArrowheads="1"/>
          </p:cNvSpPr>
          <p:nvPr/>
        </p:nvSpPr>
        <p:spPr bwMode="auto">
          <a:xfrm>
            <a:off x="7838132" y="2276872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 dirty="0" err="1">
                <a:latin typeface="Arial" charset="0"/>
              </a:rPr>
              <a:t>air</a:t>
            </a:r>
            <a:r>
              <a:rPr lang="de-DE" altLang="cs-CZ" sz="1600" b="1" dirty="0">
                <a:latin typeface="Arial" charset="0"/>
              </a:rPr>
              <a:t> </a:t>
            </a:r>
            <a:r>
              <a:rPr lang="de-DE" altLang="cs-CZ" sz="1600" b="1" dirty="0" err="1">
                <a:latin typeface="Arial" charset="0"/>
              </a:rPr>
              <a:t>traffic</a:t>
            </a:r>
            <a:r>
              <a:rPr lang="de-DE" altLang="cs-CZ" sz="1600" b="1" dirty="0">
                <a:latin typeface="Arial" charset="0"/>
              </a:rPr>
              <a:t> </a:t>
            </a:r>
          </a:p>
          <a:p>
            <a:pPr algn="ctr"/>
            <a:r>
              <a:rPr lang="de-DE" altLang="cs-CZ" sz="1600" b="1" dirty="0" err="1">
                <a:latin typeface="Arial" charset="0"/>
              </a:rPr>
              <a:t>management</a:t>
            </a:r>
            <a:endParaRPr lang="de-DE" altLang="cs-CZ" sz="1600" b="1" dirty="0">
              <a:latin typeface="Arial" charset="0"/>
            </a:endParaRPr>
          </a:p>
        </p:txBody>
      </p:sp>
      <p:sp>
        <p:nvSpPr>
          <p:cNvPr id="30736" name="Oval 15"/>
          <p:cNvSpPr>
            <a:spLocks noChangeArrowheads="1"/>
          </p:cNvSpPr>
          <p:nvPr/>
        </p:nvSpPr>
        <p:spPr bwMode="auto">
          <a:xfrm>
            <a:off x="7910140" y="4793332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cs-CZ" sz="1600" b="1">
                <a:latin typeface="Arial" charset="0"/>
              </a:rPr>
              <a:t>military medical</a:t>
            </a:r>
          </a:p>
        </p:txBody>
      </p:sp>
      <p:sp>
        <p:nvSpPr>
          <p:cNvPr id="30737" name="Oval 16"/>
          <p:cNvSpPr>
            <a:spLocks noChangeArrowheads="1"/>
          </p:cNvSpPr>
          <p:nvPr/>
        </p:nvSpPr>
        <p:spPr bwMode="auto">
          <a:xfrm>
            <a:off x="8342188" y="3137148"/>
            <a:ext cx="2146300" cy="723900"/>
          </a:xfrm>
          <a:prstGeom prst="ellipse">
            <a:avLst/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cs-CZ" sz="1600" b="1">
                <a:latin typeface="Arial" charset="0"/>
              </a:rPr>
              <a:t>intelligence</a:t>
            </a:r>
          </a:p>
        </p:txBody>
      </p:sp>
      <p:sp>
        <p:nvSpPr>
          <p:cNvPr id="30738" name="Oval 17"/>
          <p:cNvSpPr>
            <a:spLocks noChangeArrowheads="1"/>
          </p:cNvSpPr>
          <p:nvPr/>
        </p:nvSpPr>
        <p:spPr bwMode="auto">
          <a:xfrm>
            <a:off x="8414196" y="4005064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>
                <a:latin typeface="Arial" charset="0"/>
              </a:rPr>
              <a:t>research and</a:t>
            </a:r>
          </a:p>
          <a:p>
            <a:pPr algn="ctr"/>
            <a:r>
              <a:rPr lang="de-DE" altLang="cs-CZ" sz="1600" b="1">
                <a:latin typeface="Arial" charset="0"/>
              </a:rPr>
              <a:t> technology</a:t>
            </a:r>
          </a:p>
        </p:txBody>
      </p:sp>
      <p:sp>
        <p:nvSpPr>
          <p:cNvPr id="30739" name="Oval 18"/>
          <p:cNvSpPr>
            <a:spLocks noChangeArrowheads="1"/>
          </p:cNvSpPr>
          <p:nvPr/>
        </p:nvSpPr>
        <p:spPr bwMode="auto">
          <a:xfrm>
            <a:off x="6758012" y="5513412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de-DE" altLang="cs-CZ" sz="1600" b="1">
                <a:latin typeface="Arial" charset="0"/>
              </a:rPr>
              <a:t>standardisation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293516" y="2057028"/>
            <a:ext cx="2146300" cy="7239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latin typeface="Arial" charset="0"/>
              </a:rPr>
              <a:t>cyber</a:t>
            </a:r>
            <a:endParaRPr lang="de-DE" altLang="cs-CZ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9226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3E3A8B-05EF-454B-AFAA-A0BE338C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124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5B55996-D66C-4E0A-857D-D30CF01FFEE9}"/>
              </a:ext>
            </a:extLst>
          </p:cNvPr>
          <p:cNvSpPr txBox="1"/>
          <p:nvPr/>
        </p:nvSpPr>
        <p:spPr>
          <a:xfrm>
            <a:off x="0" y="610653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DOTLMPFI: </a:t>
            </a:r>
            <a:r>
              <a:rPr lang="cs-CZ" sz="2400" dirty="0" err="1"/>
              <a:t>Doctrin</a:t>
            </a:r>
            <a:r>
              <a:rPr lang="cs-CZ" sz="2400" dirty="0"/>
              <a:t>, </a:t>
            </a:r>
            <a:r>
              <a:rPr lang="cs-CZ" sz="2400" dirty="0" err="1"/>
              <a:t>Organisation</a:t>
            </a:r>
            <a:r>
              <a:rPr lang="cs-CZ" sz="2400" dirty="0"/>
              <a:t>, </a:t>
            </a:r>
            <a:r>
              <a:rPr lang="cs-CZ" sz="2400" dirty="0" err="1"/>
              <a:t>Training</a:t>
            </a:r>
            <a:r>
              <a:rPr lang="cs-CZ" sz="2400" dirty="0"/>
              <a:t>, Leadership, </a:t>
            </a:r>
            <a:r>
              <a:rPr lang="cs-CZ" sz="2400" dirty="0" err="1"/>
              <a:t>Materiel</a:t>
            </a:r>
            <a:r>
              <a:rPr lang="cs-CZ" sz="2400" dirty="0"/>
              <a:t>, </a:t>
            </a:r>
            <a:r>
              <a:rPr lang="cs-CZ" sz="2400" dirty="0" err="1"/>
              <a:t>Personnel</a:t>
            </a:r>
            <a:r>
              <a:rPr lang="cs-CZ" sz="2400" dirty="0"/>
              <a:t>, </a:t>
            </a:r>
            <a:r>
              <a:rPr lang="cs-CZ" sz="2400" dirty="0" err="1"/>
              <a:t>Facilities</a:t>
            </a:r>
            <a:r>
              <a:rPr lang="cs-CZ" sz="2400" dirty="0"/>
              <a:t>, Interoperability </a:t>
            </a:r>
          </a:p>
        </p:txBody>
      </p:sp>
    </p:spTree>
    <p:extLst>
      <p:ext uri="{BB962C8B-B14F-4D97-AF65-F5344CB8AC3E}">
        <p14:creationId xmlns:p14="http://schemas.microsoft.com/office/powerpoint/2010/main" val="5441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FCCE861-7364-463D-84B2-7AAEBB88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566"/>
            <a:ext cx="12192000" cy="69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0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6469295" cy="591277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Nemateriálové povahy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právní úpravy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Úprava vnitřních norem a předpisů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Racionalizace vnitřních procesů, stále operační postupy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způsoby použití sil a prostředků (záměry použití, doktríny)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organizačního uspořádání (racionalizace struktury, změna systému řízení)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přístupy k přípravě personálu: vytváření nových kompetencí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Získávání personálu (kvalita i kvantita, odbornost)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Financování (zdroje, účelnost, hospodárnost, efektivnost)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Spolupráce a </a:t>
            </a:r>
            <a:r>
              <a:rPr lang="cs-CZ" sz="2200" dirty="0" err="1"/>
              <a:t>partnertsví</a:t>
            </a:r>
            <a:r>
              <a:rPr lang="cs-CZ" sz="2200" dirty="0"/>
              <a:t> (zahraniční, mezirezortní)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Věda a výzkum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6724B95-5EBC-48A8-AC7E-C8A0CAF2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0" y="1099335"/>
            <a:ext cx="4971410" cy="57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1664414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Materiálové povahy</a:t>
            </a:r>
          </a:p>
          <a:p>
            <a:pPr lvl="1" algn="just"/>
            <a:r>
              <a:rPr lang="cs-CZ" sz="2400" dirty="0"/>
              <a:t>Modernizace technického vybavení, zbraní a zbraňových systémů</a:t>
            </a:r>
          </a:p>
          <a:p>
            <a:pPr lvl="2" algn="just"/>
            <a:r>
              <a:rPr lang="cs-CZ" sz="2400" dirty="0"/>
              <a:t>Modernizace stávajícího vybavení</a:t>
            </a:r>
          </a:p>
          <a:p>
            <a:pPr lvl="2" algn="just"/>
            <a:r>
              <a:rPr lang="cs-CZ" sz="2400" dirty="0"/>
              <a:t>Pořízení nového vybavení</a:t>
            </a:r>
          </a:p>
          <a:p>
            <a:pPr lvl="2" algn="just"/>
            <a:r>
              <a:rPr lang="cs-CZ" sz="2400" dirty="0"/>
              <a:t>Vyřazení již morálně a technicky zastaralého </a:t>
            </a:r>
            <a:r>
              <a:rPr lang="cs-CZ" sz="2400" dirty="0" err="1"/>
              <a:t>materilu</a:t>
            </a:r>
            <a:endParaRPr lang="cs-CZ" sz="2400" dirty="0"/>
          </a:p>
          <a:p>
            <a:pPr lvl="1" algn="just"/>
            <a:r>
              <a:rPr lang="cs-CZ" sz="2400" dirty="0"/>
              <a:t>Zavádění nových informačních systémů a modernizace výpočetní techniky</a:t>
            </a:r>
          </a:p>
          <a:p>
            <a:pPr lvl="1" algn="just"/>
            <a:r>
              <a:rPr lang="cs-CZ" sz="2400" dirty="0"/>
              <a:t>Výstavba nové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60844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163" y="2436528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DEFINOVÁNÍ </a:t>
            </a:r>
          </a:p>
          <a:p>
            <a:r>
              <a:rPr lang="cs-CZ" sz="4000" dirty="0"/>
              <a:t>PROGRAMŮ A PROJEKTŮ</a:t>
            </a:r>
          </a:p>
          <a:p>
            <a:r>
              <a:rPr lang="cs-CZ" altLang="cs-CZ" sz="4000" i="1" dirty="0"/>
              <a:t>(ROZHODOVÁNÍ, NÁKLADY  A RIZIKA) 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nd01.jxs.cz/742/062/9a0e4084a9_19807738_o2.jpg">
            <a:hlinkClick r:id="rId2"/>
            <a:extLst>
              <a:ext uri="{FF2B5EF4-FFF2-40B4-BE49-F238E27FC236}">
                <a16:creationId xmlns:a16="http://schemas.microsoft.com/office/drawing/2014/main" id="{B93294A3-9623-436C-8EEE-541982C8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03445"/>
            <a:ext cx="4569893" cy="36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A06A94-68AF-4FB7-A99B-9EA40B1841B0}"/>
              </a:ext>
            </a:extLst>
          </p:cNvPr>
          <p:cNvSpPr txBox="1"/>
          <p:nvPr/>
        </p:nvSpPr>
        <p:spPr>
          <a:xfrm>
            <a:off x="1513727" y="103367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RIZIKA SPOJENÁ SE ŠPATNÝM DEFINOVÁNÍM POŽADAVKŮ 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r>
              <a:rPr lang="cs-CZ" dirty="0"/>
              <a:t>   OMEZENÁ VYUŽITELNOST  </a:t>
            </a:r>
          </a:p>
          <a:p>
            <a:r>
              <a:rPr lang="cs-CZ" dirty="0"/>
              <a:t>                                                      OPOŽDĚNÉ DODÁNÍ               </a:t>
            </a:r>
          </a:p>
          <a:p>
            <a:r>
              <a:rPr lang="cs-CZ" dirty="0"/>
              <a:t>                                                                                                                   NÁKLADY (POŘIZO VACÍ, ŽIVOTNÍ CYKLUS)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6D38B6-CB8B-472A-BEC2-37A26411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3445"/>
            <a:ext cx="4569892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588424B1-685A-4653-BB2A-808EC861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6353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58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704022-FC36-47FD-8984-8D01CF64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5600"/>
            <a:ext cx="9144000" cy="52677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1B8CF3-60C3-4EF4-B4DB-41327FA62D41}"/>
              </a:ext>
            </a:extLst>
          </p:cNvPr>
          <p:cNvSpPr txBox="1"/>
          <p:nvPr/>
        </p:nvSpPr>
        <p:spPr>
          <a:xfrm>
            <a:off x="1524000" y="6008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LIMITY MULTIFUNCTIONALITY</a:t>
            </a:r>
          </a:p>
        </p:txBody>
      </p:sp>
    </p:spTree>
    <p:extLst>
      <p:ext uri="{BB962C8B-B14F-4D97-AF65-F5344CB8AC3E}">
        <p14:creationId xmlns:p14="http://schemas.microsoft.com/office/powerpoint/2010/main" val="414739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1448657"/>
            <a:ext cx="6402394" cy="5307678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formulovat dosažení cílových stavů strategie?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KOMPLEXNOST,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SYSTÉMOVÝ PŘÍSTUP,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PLÁNOVANÍ PODLE SCHOPNOSTÍ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Jaká opatření identifikovat, abychom splnili stanovené cíle?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MATERIÁLOVÁ A NEMATERIÁLOVÁ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se rozhodovat o volbě těchto opatření?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NÁKLADY, RIZIKA </a:t>
            </a:r>
          </a:p>
          <a:p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2C6B40-429A-427C-9D8D-94FD33CA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6926"/>
            <a:ext cx="9144000" cy="520147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9EB3A1-9C77-43CE-90CB-CE4FE91E8CEF}"/>
              </a:ext>
            </a:extLst>
          </p:cNvPr>
          <p:cNvSpPr txBox="1"/>
          <p:nvPr/>
        </p:nvSpPr>
        <p:spPr>
          <a:xfrm>
            <a:off x="1524000" y="2807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KOMPROMISNÍ HLEDÁNÍ ROVNOVÁHY MEZI POŽADAVKY </a:t>
            </a:r>
          </a:p>
          <a:p>
            <a:pPr algn="ctr"/>
            <a:r>
              <a:rPr lang="cs-CZ" dirty="0"/>
              <a:t>(OCHRANA X MOBILIAY)</a:t>
            </a:r>
          </a:p>
        </p:txBody>
      </p:sp>
    </p:spTree>
    <p:extLst>
      <p:ext uri="{BB962C8B-B14F-4D97-AF65-F5344CB8AC3E}">
        <p14:creationId xmlns:p14="http://schemas.microsoft.com/office/powerpoint/2010/main" val="273341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FC234D-E0B1-44EE-AB5F-9447B83A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5" y="1409645"/>
            <a:ext cx="6856287" cy="52942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B0F4600-08A4-4B52-863D-8FB3D56318B6}"/>
              </a:ext>
            </a:extLst>
          </p:cNvPr>
          <p:cNvSpPr txBox="1"/>
          <p:nvPr/>
        </p:nvSpPr>
        <p:spPr>
          <a:xfrm>
            <a:off x="1524000" y="3218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STRATEGIE OMEZUJÍCÍ RIZIKA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32646A-6BDB-4867-870A-15D015E64834}"/>
              </a:ext>
            </a:extLst>
          </p:cNvPr>
          <p:cNvSpPr/>
          <p:nvPr/>
        </p:nvSpPr>
        <p:spPr>
          <a:xfrm>
            <a:off x="256853" y="1409644"/>
            <a:ext cx="4510355" cy="529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DUÁLNÍ  VYUŽITÍ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UPRAVENÉ 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OVĚŘENÉ PRODUKTY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VÝZKUM A VÝVOJ  - NEJVYŠŠÍ RIZIKO</a:t>
            </a: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560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930CBD64-4049-41FB-9319-886C38EF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981076"/>
            <a:ext cx="55292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31A81D3A-1846-40E4-992E-B5163074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016000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110FF866-DF88-4B46-944F-198638CD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6" y="1574801"/>
            <a:ext cx="366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0A1CCFFA-56FB-426B-A473-4E5752BB9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82851"/>
            <a:ext cx="3524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E2A50634-7614-4396-AD3F-C278C0C8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014789"/>
            <a:ext cx="2536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Více dodavatelů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G2G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COTS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….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309A149C-8F7A-4850-A55D-42FD5471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9635" name="Obrázek 2">
            <a:extLst>
              <a:ext uri="{FF2B5EF4-FFF2-40B4-BE49-F238E27FC236}">
                <a16:creationId xmlns:a16="http://schemas.microsoft.com/office/drawing/2014/main" id="{FE677341-B91E-4F89-87EE-AC0A0B82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7">
            <a:extLst>
              <a:ext uri="{FF2B5EF4-FFF2-40B4-BE49-F238E27FC236}">
                <a16:creationId xmlns:a16="http://schemas.microsoft.com/office/drawing/2014/main" id="{207051B4-E957-4FA1-A4D5-62B541BCF5E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28600"/>
            <a:ext cx="8839200" cy="6477000"/>
            <a:chOff x="96" y="144"/>
            <a:chExt cx="5568" cy="4080"/>
          </a:xfrm>
        </p:grpSpPr>
        <p:sp>
          <p:nvSpPr>
            <p:cNvPr id="70659" name="Rectangle 2">
              <a:extLst>
                <a:ext uri="{FF2B5EF4-FFF2-40B4-BE49-F238E27FC236}">
                  <a16:creationId xmlns:a16="http://schemas.microsoft.com/office/drawing/2014/main" id="{C40E70C0-EC52-42DD-8344-61FA04B6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0" name="Rectangle 30">
              <a:extLst>
                <a:ext uri="{FF2B5EF4-FFF2-40B4-BE49-F238E27FC236}">
                  <a16:creationId xmlns:a16="http://schemas.microsoft.com/office/drawing/2014/main" id="{1D6BA187-AD06-4FA8-924F-32AA30906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1" name="Rectangle 29">
              <a:extLst>
                <a:ext uri="{FF2B5EF4-FFF2-40B4-BE49-F238E27FC236}">
                  <a16:creationId xmlns:a16="http://schemas.microsoft.com/office/drawing/2014/main" id="{8DF81250-91D5-4BF7-B024-6B83A06E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2" name="Text Box 4">
              <a:extLst>
                <a:ext uri="{FF2B5EF4-FFF2-40B4-BE49-F238E27FC236}">
                  <a16:creationId xmlns:a16="http://schemas.microsoft.com/office/drawing/2014/main" id="{380017D4-0CFC-4961-9D90-9FA6A91E8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70663" name="Text Box 6">
              <a:extLst>
                <a:ext uri="{FF2B5EF4-FFF2-40B4-BE49-F238E27FC236}">
                  <a16:creationId xmlns:a16="http://schemas.microsoft.com/office/drawing/2014/main" id="{FC9EDCC2-394C-4831-9A73-05B64143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70664" name="Text Box 8">
              <a:extLst>
                <a:ext uri="{FF2B5EF4-FFF2-40B4-BE49-F238E27FC236}">
                  <a16:creationId xmlns:a16="http://schemas.microsoft.com/office/drawing/2014/main" id="{9193517C-D1C2-41E5-9B4A-AF8366615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70665" name="Text Box 11">
              <a:extLst>
                <a:ext uri="{FF2B5EF4-FFF2-40B4-BE49-F238E27FC236}">
                  <a16:creationId xmlns:a16="http://schemas.microsoft.com/office/drawing/2014/main" id="{532A1769-A750-4847-89F3-B965E8D1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70666" name="Text Box 12">
              <a:extLst>
                <a:ext uri="{FF2B5EF4-FFF2-40B4-BE49-F238E27FC236}">
                  <a16:creationId xmlns:a16="http://schemas.microsoft.com/office/drawing/2014/main" id="{3006C816-A81E-4249-9ACC-58216F0D9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70667" name="Rectangle 13">
              <a:extLst>
                <a:ext uri="{FF2B5EF4-FFF2-40B4-BE49-F238E27FC236}">
                  <a16:creationId xmlns:a16="http://schemas.microsoft.com/office/drawing/2014/main" id="{CB046647-B927-40AD-85BC-A920FB74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70668" name="Rectangle 15">
              <a:extLst>
                <a:ext uri="{FF2B5EF4-FFF2-40B4-BE49-F238E27FC236}">
                  <a16:creationId xmlns:a16="http://schemas.microsoft.com/office/drawing/2014/main" id="{0FDBB002-4085-4E87-93CD-D6CC956CB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70669" name="Rectangle 16">
              <a:extLst>
                <a:ext uri="{FF2B5EF4-FFF2-40B4-BE49-F238E27FC236}">
                  <a16:creationId xmlns:a16="http://schemas.microsoft.com/office/drawing/2014/main" id="{EE7B5D75-CBDC-4019-A99E-0281E8EB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70670" name="Rectangle 17">
              <a:extLst>
                <a:ext uri="{FF2B5EF4-FFF2-40B4-BE49-F238E27FC236}">
                  <a16:creationId xmlns:a16="http://schemas.microsoft.com/office/drawing/2014/main" id="{FED2BC4C-E5E3-4A97-861A-42AAC58C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70671" name="Rectangle 18">
              <a:extLst>
                <a:ext uri="{FF2B5EF4-FFF2-40B4-BE49-F238E27FC236}">
                  <a16:creationId xmlns:a16="http://schemas.microsoft.com/office/drawing/2014/main" id="{69D3FD83-F6FB-41C6-A578-1DBF4CEE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70672" name="Rectangle 19">
              <a:extLst>
                <a:ext uri="{FF2B5EF4-FFF2-40B4-BE49-F238E27FC236}">
                  <a16:creationId xmlns:a16="http://schemas.microsoft.com/office/drawing/2014/main" id="{E7C0AA0D-E331-4209-850D-1E13637B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70673" name="Rectangle 20">
              <a:extLst>
                <a:ext uri="{FF2B5EF4-FFF2-40B4-BE49-F238E27FC236}">
                  <a16:creationId xmlns:a16="http://schemas.microsoft.com/office/drawing/2014/main" id="{17065F28-F9CC-45F8-A22B-E10C83114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70674" name="Rectangle 21">
              <a:extLst>
                <a:ext uri="{FF2B5EF4-FFF2-40B4-BE49-F238E27FC236}">
                  <a16:creationId xmlns:a16="http://schemas.microsoft.com/office/drawing/2014/main" id="{FC8B4A8B-9997-41A0-A857-8DCCB6ACB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70675" name="Rectangle 24">
              <a:extLst>
                <a:ext uri="{FF2B5EF4-FFF2-40B4-BE49-F238E27FC236}">
                  <a16:creationId xmlns:a16="http://schemas.microsoft.com/office/drawing/2014/main" id="{5CC8A148-F1E9-489C-8AF9-FB196754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70676" name="Rectangle 26">
              <a:extLst>
                <a:ext uri="{FF2B5EF4-FFF2-40B4-BE49-F238E27FC236}">
                  <a16:creationId xmlns:a16="http://schemas.microsoft.com/office/drawing/2014/main" id="{4C5C31E7-A782-4F87-8949-AEDD54A82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70677" name="Rectangle 27">
              <a:extLst>
                <a:ext uri="{FF2B5EF4-FFF2-40B4-BE49-F238E27FC236}">
                  <a16:creationId xmlns:a16="http://schemas.microsoft.com/office/drawing/2014/main" id="{766F1C52-847C-485C-B682-D3AFAE9AD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70678" name="Rectangle 28">
              <a:extLst>
                <a:ext uri="{FF2B5EF4-FFF2-40B4-BE49-F238E27FC236}">
                  <a16:creationId xmlns:a16="http://schemas.microsoft.com/office/drawing/2014/main" id="{4C5554BC-33EE-4F8E-BED7-FD758DBC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70679" name="Line 31">
              <a:extLst>
                <a:ext uri="{FF2B5EF4-FFF2-40B4-BE49-F238E27FC236}">
                  <a16:creationId xmlns:a16="http://schemas.microsoft.com/office/drawing/2014/main" id="{A423269F-B00B-43D4-B1C2-7C85E7E0B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0" name="Line 32">
              <a:extLst>
                <a:ext uri="{FF2B5EF4-FFF2-40B4-BE49-F238E27FC236}">
                  <a16:creationId xmlns:a16="http://schemas.microsoft.com/office/drawing/2014/main" id="{C5EBAC3B-8E2E-409F-851B-E600C5457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1" name="Line 33">
              <a:extLst>
                <a:ext uri="{FF2B5EF4-FFF2-40B4-BE49-F238E27FC236}">
                  <a16:creationId xmlns:a16="http://schemas.microsoft.com/office/drawing/2014/main" id="{F0C2015C-F497-40FC-A317-22B4E239F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2" name="Line 34">
              <a:extLst>
                <a:ext uri="{FF2B5EF4-FFF2-40B4-BE49-F238E27FC236}">
                  <a16:creationId xmlns:a16="http://schemas.microsoft.com/office/drawing/2014/main" id="{B6EE1B17-9E20-40CE-BA00-1DEDB031F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3" name="Line 35">
              <a:extLst>
                <a:ext uri="{FF2B5EF4-FFF2-40B4-BE49-F238E27FC236}">
                  <a16:creationId xmlns:a16="http://schemas.microsoft.com/office/drawing/2014/main" id="{93B46955-41BF-4D66-ADAB-D990C254B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4" name="Line 36">
              <a:extLst>
                <a:ext uri="{FF2B5EF4-FFF2-40B4-BE49-F238E27FC236}">
                  <a16:creationId xmlns:a16="http://schemas.microsoft.com/office/drawing/2014/main" id="{9AB60424-1940-479A-8466-0AAC9C61A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21961"/>
              </p:ext>
            </p:extLst>
          </p:nvPr>
        </p:nvGraphicFramePr>
        <p:xfrm>
          <a:off x="0" y="-133564"/>
          <a:ext cx="12192000" cy="694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Slide" r:id="rId3" imgW="2667079" imgH="2001312" progId="PowerPoint.Slide.8">
                  <p:embed/>
                </p:oleObj>
              </mc:Choice>
              <mc:Fallback>
                <p:oleObj name="Slide" r:id="rId3" imgW="2667079" imgH="2001312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33564"/>
                        <a:ext cx="12192000" cy="6947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2885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11309"/>
              </p:ext>
            </p:extLst>
          </p:nvPr>
        </p:nvGraphicFramePr>
        <p:xfrm>
          <a:off x="0" y="43934"/>
          <a:ext cx="12192000" cy="68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Snímek" r:id="rId3" imgW="4635965" imgH="3477899" progId="PowerPoint.Slide.8">
                  <p:embed/>
                </p:oleObj>
              </mc:Choice>
              <mc:Fallback>
                <p:oleObj name="Snímek" r:id="rId3" imgW="4635965" imgH="3477899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34"/>
                        <a:ext cx="12192000" cy="6814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0381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AC85B-8649-48BD-B74F-B8035D92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2283BC-56A7-4ACF-A9BF-32FD9D61C5A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569674-30FF-4400-90D2-2F3470F377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706097"/>
              </p:ext>
            </p:extLst>
          </p:nvPr>
        </p:nvGraphicFramePr>
        <p:xfrm>
          <a:off x="0" y="0"/>
          <a:ext cx="12192001" cy="1128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422">
                  <a:extLst>
                    <a:ext uri="{9D8B030D-6E8A-4147-A177-3AD203B41FA5}">
                      <a16:colId xmlns:a16="http://schemas.microsoft.com/office/drawing/2014/main" val="1035309058"/>
                    </a:ext>
                  </a:extLst>
                </a:gridCol>
                <a:gridCol w="4126646">
                  <a:extLst>
                    <a:ext uri="{9D8B030D-6E8A-4147-A177-3AD203B41FA5}">
                      <a16:colId xmlns:a16="http://schemas.microsoft.com/office/drawing/2014/main" val="2069069424"/>
                    </a:ext>
                  </a:extLst>
                </a:gridCol>
                <a:gridCol w="4356933">
                  <a:extLst>
                    <a:ext uri="{9D8B030D-6E8A-4147-A177-3AD203B41FA5}">
                      <a16:colId xmlns:a16="http://schemas.microsoft.com/office/drawing/2014/main" val="1767086002"/>
                    </a:ext>
                  </a:extLst>
                </a:gridCol>
              </a:tblGrid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Vize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9557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Koordinování a poskytování spolehlivých, pružných a nákladově efektivních servisních služeb veškeré pozemní techniky AČR, včetně podpory v zahraničních operací s ohledem na zajištění podpory životního cyklu.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885"/>
                  </a:ext>
                </a:extLst>
              </a:tr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Strategický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4309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Posílit strategickou spolupráci s AČR, rozvinout segment „vojenský speciál“ a vytvořit systémové a odpovídající procesní podmínky pro posílení role strategického partnera a poskytovatele servisních činností ve prospěch veškeré pozemní techniky AČR.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983943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078221790"/>
                  </a:ext>
                </a:extLst>
              </a:tr>
              <a:tr h="7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Posílit strategické partnerství s AČR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Rozvinout schopnosti segmentu „vojenský speciál“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Vytvořit podmínky a převzít roli strategického partnera a poskytovatele servisních služeb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556388804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1.1 Podpora vedení MO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2.1. Inovace vnitřních předpisů a norem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3.1 Posilování spolupráce s domácími i zahraničními subjekty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718079833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1.2 Úprava právních norem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2.2 Reorganizace podniku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3.2 Vytváření podmínek pro operativní řízení servisních služeb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903821151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1.3 Vytvoření dlouhodobého smluvního rámce na poskytování servisních služeb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2.3 Získání a příprava personálu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3.3 Nastavení konceptu servisních služeb pro jednotlivé druhy pozemní techniky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72527016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1.4. Prosazení strategie do strategických a koncepčních dokumentů zřizovatele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2.4. Přizpůsobení infrastruktury a optimalizace skladové hospodářství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3.4 Operační a mobilizační zásoby náhradních dílů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18119424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2.5 Modernizace MTZ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3573645126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2.6 Mobilní servisní týmy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816093350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2.7 Příprava a schválení investičních záměrů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72820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3559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A8826-7B4D-4F19-9459-E44A3C69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A1A2A-EE4E-493C-BAE0-5158212C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CD2EDD-62D8-45C9-9314-1BF171850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079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43063" y="0"/>
            <a:ext cx="15478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-5400000">
            <a:off x="1236663" y="82921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Mission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70101" y="2159000"/>
            <a:ext cx="8158163" cy="2971800"/>
          </a:xfrm>
          <a:prstGeom prst="rect">
            <a:avLst/>
          </a:prstGeom>
          <a:solidFill>
            <a:srgbClr val="CCECFF"/>
          </a:solidFill>
          <a:ln w="12700">
            <a:solidFill>
              <a:srgbClr val="CC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US" altLang="cs-CZ" sz="20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 rot="-5400000">
            <a:off x="2311400" y="25019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-5400000">
            <a:off x="7950994" y="2336007"/>
            <a:ext cx="1878013" cy="21717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-5400000">
            <a:off x="4070350" y="2444750"/>
            <a:ext cx="1866900" cy="20955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-5400000">
            <a:off x="6045200" y="24638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-5400000">
            <a:off x="1034257" y="1685667"/>
            <a:ext cx="1371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Stakeholder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-5400000">
            <a:off x="853282" y="3490655"/>
            <a:ext cx="17303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Internal Process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-5400000">
            <a:off x="1099344" y="5223153"/>
            <a:ext cx="121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Learning &amp; Growth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-5400000">
            <a:off x="1211263" y="628386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Resources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8267700" y="4445001"/>
            <a:ext cx="1555750" cy="4492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Improve deployment processes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038475" y="4476750"/>
            <a:ext cx="1295400" cy="387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Force Development Process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326188" y="4406901"/>
            <a:ext cx="1651000" cy="525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Concepts, Doctrine and Tactics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579938" y="4492626"/>
            <a:ext cx="1306512" cy="3540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 dirty="0">
                <a:solidFill>
                  <a:srgbClr val="000000"/>
                </a:solidFill>
                <a:latin typeface="Helvetica" pitchFamily="34" charset="0"/>
              </a:rPr>
              <a:t>Improve Armaments and Acquisition Process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952625" y="6134101"/>
            <a:ext cx="8458200" cy="519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981200" y="5270500"/>
            <a:ext cx="8305800" cy="774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841500" y="53467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People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240089" y="6218239"/>
            <a:ext cx="5468937" cy="3889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People, Dollars, Infrastructure, Installations, Institutions(I</a:t>
            </a:r>
            <a:r>
              <a:rPr lang="en-US" altLang="cs-CZ" sz="900" b="1" baseline="30000">
                <a:solidFill>
                  <a:srgbClr val="000000"/>
                </a:solidFill>
                <a:latin typeface="Helvetica" pitchFamily="34" charset="0"/>
              </a:rPr>
              <a:t>3</a:t>
            </a: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) and Time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962400" y="4905375"/>
            <a:ext cx="426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 the Institutions that support the Armed Forces”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8458201" y="3733800"/>
            <a:ext cx="912813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Move  the Force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707189" y="3997325"/>
            <a:ext cx="1055687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niche 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capabilities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096000" y="3429000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the Force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4171950" y="3449638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Man the Force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7467600" y="3581401"/>
            <a:ext cx="857250" cy="3413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marL="53975" indent="-539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Organize the Force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238501" y="3662364"/>
            <a:ext cx="1046163" cy="409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Equip the Force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360864" y="2146300"/>
            <a:ext cx="377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“Adapt/Improve Total Armed Forces Capabilities”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1930400" y="6126163"/>
            <a:ext cx="127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2530476" y="5534026"/>
            <a:ext cx="981075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Opportunity for Service</a:t>
            </a: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3811588" y="5526088"/>
            <a:ext cx="14351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Competitive Standard of Living</a:t>
            </a: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341939" y="5526088"/>
            <a:ext cx="1285875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Pride and Sense of Belonging</a:t>
            </a: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6732588" y="5526088"/>
            <a:ext cx="12827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Personal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Enrichment</a:t>
            </a: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8291514" y="5521326"/>
            <a:ext cx="1944687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Leader Training and Leader Development</a:t>
            </a: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953000" y="3962400"/>
            <a:ext cx="12080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logistics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828801" y="1397000"/>
            <a:ext cx="8602663" cy="7620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101850" y="1390650"/>
            <a:ext cx="3841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Essential and Enduring Capabilities</a:t>
            </a: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 		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3405189" y="1638301"/>
            <a:ext cx="1322387" cy="492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Expeditionary</a:t>
            </a: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905376" y="1666876"/>
            <a:ext cx="1198563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Interoperable </a:t>
            </a: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310313" y="1628776"/>
            <a:ext cx="1231900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Deployable</a:t>
            </a: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1898650" y="1638300"/>
            <a:ext cx="1284288" cy="463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Full range of operations</a:t>
            </a: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7720014" y="1600201"/>
            <a:ext cx="1152525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Sustainable</a:t>
            </a: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9099550" y="1609726"/>
            <a:ext cx="1168400" cy="485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Support to crisis response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1828801" y="695326"/>
            <a:ext cx="8602663" cy="64611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1905000" y="771525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 dirty="0">
                <a:solidFill>
                  <a:srgbClr val="000000"/>
                </a:solidFill>
                <a:latin typeface="Helvetica" pitchFamily="34" charset="0"/>
              </a:rPr>
              <a:t>Core Competencies</a:t>
            </a:r>
            <a:endParaRPr lang="en-AU" altLang="cs-CZ" sz="14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0386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Provide Relevant and Ready Land and Air</a:t>
            </a:r>
          </a:p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Power Capability to NATO and the EU</a:t>
            </a:r>
            <a:endParaRPr lang="en-US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69342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Train and Equip Soldiers 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and Grow Leaders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178301" y="2895601"/>
            <a:ext cx="1616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the Force”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6210301" y="2892426"/>
            <a:ext cx="1438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“Train the Force”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8378826" y="2867026"/>
            <a:ext cx="10826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“Deploy the </a:t>
            </a:r>
            <a:b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</a:b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Force”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4656138" y="5299075"/>
            <a:ext cx="29019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Right All Volunteer Force”</a:t>
            </a: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2730500" y="3340100"/>
            <a:ext cx="7124700" cy="104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830763" y="1371600"/>
            <a:ext cx="2830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“Support Full Spectrum Operations”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495551" y="2955926"/>
            <a:ext cx="11922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“Build the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Future Force”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1955800" y="25400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cs-CZ" sz="40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9384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altLang="cs-CZ" sz="4000" dirty="0"/>
              <a:t>REFLEXE CVIČENÍ : FORMULACE CILOVÉHO STAVU</a:t>
            </a:r>
          </a:p>
        </p:txBody>
      </p:sp>
    </p:spTree>
    <p:extLst>
      <p:ext uri="{BB962C8B-B14F-4D97-AF65-F5344CB8AC3E}">
        <p14:creationId xmlns:p14="http://schemas.microsoft.com/office/powerpoint/2010/main" val="576757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ZÁVĚR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896071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VIZE, POSLÁNÍ A CÍLE JSOU DOSAHOVÁNY REALIZACÍ OPATŘENÍ</a:t>
            </a:r>
          </a:p>
          <a:p>
            <a:r>
              <a:rPr lang="cs-CZ" dirty="0"/>
              <a:t>OPATŘENÍ (PROGRAMY, PROJEKTY, INICIATIV, AKCE, …)</a:t>
            </a:r>
          </a:p>
          <a:p>
            <a:r>
              <a:rPr lang="cs-CZ" dirty="0"/>
              <a:t>IDENTIFIKACE OPATŘENÍ (CELOSTNÍ PŘÍSTUP, SYSTÉMOVÝ POHLED, PLÁNOVACÍ DLE SCHOPNOSTÍ - DOTMLPFI)</a:t>
            </a:r>
          </a:p>
          <a:p>
            <a:r>
              <a:rPr lang="cs-CZ" dirty="0"/>
              <a:t>PŘI VOLBĚ OPATŘENÍ  JE  NEZBYTNÝ ALTERNATIVNÍ PŘÍSTUP, HODNOCENÍ VARIANT (VÝKONOSTNÍ PARAMETRY, NÁKLADY, RIZIKA A PREFERENCE) </a:t>
            </a:r>
          </a:p>
          <a:p>
            <a:r>
              <a:rPr lang="cs-CZ" dirty="0"/>
              <a:t>NELZE NIKDY DOSÁHNOUT : DOBRÉ, RYCHLÉ A LEVNÉ ŘEŠENÍ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DO DALŠÍCH DVOU  TÝDNŮ</a:t>
            </a:r>
            <a:endParaRPr lang="cs-CZ" sz="4300" dirty="0"/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Úvod (10%):</a:t>
            </a:r>
            <a:r>
              <a:rPr lang="cs-CZ" sz="4300" dirty="0">
                <a:solidFill>
                  <a:srgbClr val="FF0000"/>
                </a:solidFill>
              </a:rPr>
              <a:t> základné </a:t>
            </a:r>
            <a:r>
              <a:rPr lang="cs-CZ" sz="4300" dirty="0" err="1">
                <a:solidFill>
                  <a:srgbClr val="FF0000"/>
                </a:solidFill>
              </a:rPr>
              <a:t>informácie</a:t>
            </a:r>
            <a:r>
              <a:rPr lang="cs-CZ" sz="4300" dirty="0">
                <a:solidFill>
                  <a:srgbClr val="FF0000"/>
                </a:solidFill>
              </a:rPr>
              <a:t> o </a:t>
            </a:r>
            <a:r>
              <a:rPr lang="cs-CZ" sz="4300" dirty="0" err="1">
                <a:solidFill>
                  <a:srgbClr val="FF0000"/>
                </a:solidFill>
              </a:rPr>
              <a:t>stratégii</a:t>
            </a:r>
            <a:r>
              <a:rPr lang="cs-CZ" sz="4300" dirty="0">
                <a:solidFill>
                  <a:srgbClr val="FF0000"/>
                </a:solidFill>
              </a:rPr>
              <a:t> a kontexte jej vzniku, účel, </a:t>
            </a:r>
            <a:r>
              <a:rPr lang="cs-CZ" sz="4300" dirty="0" err="1">
                <a:solidFill>
                  <a:srgbClr val="FF0000"/>
                </a:solidFill>
              </a:rPr>
              <a:t>cielové</a:t>
            </a:r>
            <a:r>
              <a:rPr lang="cs-CZ" sz="4300" dirty="0">
                <a:solidFill>
                  <a:srgbClr val="FF0000"/>
                </a:solidFill>
              </a:rPr>
              <a:t> publikum, </a:t>
            </a:r>
            <a:r>
              <a:rPr lang="cs-CZ" sz="4300" dirty="0" err="1">
                <a:solidFill>
                  <a:srgbClr val="FF0000"/>
                </a:solidFill>
              </a:rPr>
              <a:t>príbuzné</a:t>
            </a:r>
            <a:r>
              <a:rPr lang="cs-CZ" sz="4300" dirty="0">
                <a:solidFill>
                  <a:srgbClr val="FF0000"/>
                </a:solidFill>
              </a:rPr>
              <a:t> dokumenty (</a:t>
            </a:r>
            <a:r>
              <a:rPr lang="cs-CZ" sz="4300" dirty="0" err="1">
                <a:solidFill>
                  <a:srgbClr val="FF0000"/>
                </a:solidFill>
              </a:rPr>
              <a:t>prienik</a:t>
            </a:r>
            <a:r>
              <a:rPr lang="cs-CZ" sz="4300" dirty="0">
                <a:solidFill>
                  <a:srgbClr val="FF0000"/>
                </a:solidFill>
              </a:rPr>
              <a:t>, </a:t>
            </a:r>
            <a:r>
              <a:rPr lang="cs-CZ" sz="4300" dirty="0" err="1">
                <a:solidFill>
                  <a:srgbClr val="FF0000"/>
                </a:solidFill>
              </a:rPr>
              <a:t>hierarchia</a:t>
            </a:r>
            <a:r>
              <a:rPr lang="cs-CZ" sz="4300" dirty="0">
                <a:solidFill>
                  <a:srgbClr val="FF0000"/>
                </a:solidFill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Analytická </a:t>
            </a:r>
            <a:r>
              <a:rPr lang="cs-CZ" sz="4300" b="1" dirty="0" err="1">
                <a:solidFill>
                  <a:srgbClr val="FF0000"/>
                </a:solidFill>
              </a:rPr>
              <a:t>časť</a:t>
            </a:r>
            <a:r>
              <a:rPr lang="cs-CZ" sz="4300" b="1" dirty="0">
                <a:solidFill>
                  <a:srgbClr val="FF0000"/>
                </a:solidFill>
              </a:rPr>
              <a:t> (20%</a:t>
            </a:r>
            <a:r>
              <a:rPr lang="cs-CZ" sz="4300" dirty="0">
                <a:solidFill>
                  <a:srgbClr val="FF0000"/>
                </a:solidFill>
              </a:rPr>
              <a:t>): </a:t>
            </a:r>
            <a:r>
              <a:rPr lang="cs-CZ" sz="4300" dirty="0" err="1">
                <a:solidFill>
                  <a:srgbClr val="FF0000"/>
                </a:solidFill>
              </a:rPr>
              <a:t>národný</a:t>
            </a:r>
            <a:r>
              <a:rPr lang="cs-CZ" sz="4300" dirty="0">
                <a:solidFill>
                  <a:srgbClr val="FF0000"/>
                </a:solidFill>
              </a:rPr>
              <a:t> </a:t>
            </a:r>
            <a:r>
              <a:rPr lang="cs-CZ" sz="4300" dirty="0" err="1">
                <a:solidFill>
                  <a:srgbClr val="FF0000"/>
                </a:solidFill>
              </a:rPr>
              <a:t>záujem</a:t>
            </a:r>
            <a:r>
              <a:rPr lang="cs-CZ" sz="4300" dirty="0">
                <a:solidFill>
                  <a:srgbClr val="FF0000"/>
                </a:solidFill>
              </a:rPr>
              <a:t> v </a:t>
            </a:r>
            <a:r>
              <a:rPr lang="cs-CZ" sz="4300" dirty="0" err="1">
                <a:solidFill>
                  <a:srgbClr val="FF0000"/>
                </a:solidFill>
              </a:rPr>
              <a:t>tejto</a:t>
            </a:r>
            <a:r>
              <a:rPr lang="cs-CZ" sz="4300" dirty="0">
                <a:solidFill>
                  <a:srgbClr val="FF0000"/>
                </a:solidFill>
              </a:rPr>
              <a:t> oblasti, </a:t>
            </a:r>
            <a:r>
              <a:rPr lang="cs-CZ" sz="4300" dirty="0" err="1">
                <a:solidFill>
                  <a:srgbClr val="FF0000"/>
                </a:solidFill>
              </a:rPr>
              <a:t>definícia</a:t>
            </a:r>
            <a:r>
              <a:rPr lang="cs-CZ" sz="4300" dirty="0">
                <a:solidFill>
                  <a:srgbClr val="FF0000"/>
                </a:solidFill>
              </a:rPr>
              <a:t> problému, analýza </a:t>
            </a:r>
            <a:r>
              <a:rPr lang="cs-CZ" sz="4300" dirty="0" err="1">
                <a:solidFill>
                  <a:srgbClr val="FF0000"/>
                </a:solidFill>
              </a:rPr>
              <a:t>prostredia</a:t>
            </a:r>
            <a:r>
              <a:rPr lang="cs-CZ" sz="4300" dirty="0">
                <a:solidFill>
                  <a:srgbClr val="FF0000"/>
                </a:solidFill>
              </a:rPr>
              <a:t>, dopady pokud problém neřešíme</a:t>
            </a:r>
          </a:p>
          <a:p>
            <a:pPr algn="just">
              <a:lnSpc>
                <a:spcPct val="170000"/>
              </a:lnSpc>
            </a:pPr>
            <a:r>
              <a:rPr lang="cs-CZ" sz="4400" b="1" i="1" dirty="0">
                <a:solidFill>
                  <a:srgbClr val="FF0000"/>
                </a:solidFill>
              </a:rPr>
              <a:t>Strategická </a:t>
            </a:r>
            <a:r>
              <a:rPr lang="cs-CZ" sz="4400" b="1" i="1" dirty="0" err="1">
                <a:solidFill>
                  <a:srgbClr val="FF0000"/>
                </a:solidFill>
              </a:rPr>
              <a:t>časť</a:t>
            </a:r>
            <a:r>
              <a:rPr lang="cs-CZ" sz="4400" b="1" i="1" dirty="0">
                <a:solidFill>
                  <a:srgbClr val="FF0000"/>
                </a:solidFill>
              </a:rPr>
              <a:t> (40%): </a:t>
            </a:r>
            <a:r>
              <a:rPr lang="cs-CZ" sz="4400" i="1" dirty="0">
                <a:solidFill>
                  <a:srgbClr val="FF0000"/>
                </a:solidFill>
              </a:rPr>
              <a:t>vymezení dlouhodobé vize, cílů, </a:t>
            </a:r>
            <a:r>
              <a:rPr lang="cs-CZ" sz="4400" b="1" i="1" u="sng" dirty="0">
                <a:solidFill>
                  <a:srgbClr val="FF0000"/>
                </a:solidFill>
              </a:rPr>
              <a:t>způsob realizace, zdroje</a:t>
            </a:r>
            <a:r>
              <a:rPr lang="cs-CZ" sz="4400" i="1" dirty="0">
                <a:solidFill>
                  <a:srgbClr val="FF0000"/>
                </a:solidFill>
              </a:rPr>
              <a:t>.</a:t>
            </a:r>
            <a:r>
              <a:rPr lang="cs-CZ" sz="4400" b="1" u="sng" dirty="0">
                <a:solidFill>
                  <a:srgbClr val="FF0000"/>
                </a:solidFill>
              </a:rPr>
              <a:t> 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 err="1"/>
              <a:t>Implementačná</a:t>
            </a:r>
            <a:r>
              <a:rPr lang="cs-CZ" sz="4300" b="1" i="1" dirty="0"/>
              <a:t> </a:t>
            </a:r>
            <a:r>
              <a:rPr lang="cs-CZ" sz="4300" b="1" i="1" dirty="0" err="1"/>
              <a:t>časť</a:t>
            </a:r>
            <a:r>
              <a:rPr lang="cs-CZ" sz="4300" b="1" i="1" dirty="0"/>
              <a:t> (20%</a:t>
            </a:r>
            <a:r>
              <a:rPr lang="cs-CZ" sz="4300" i="1" dirty="0"/>
              <a:t>): Plán realizace: časové a finanční aspekty, odpovědnost, rizika, komunikace, způsob hodnocení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/>
              <a:t>Metodologická </a:t>
            </a:r>
            <a:r>
              <a:rPr lang="cs-CZ" sz="4300" b="1" i="1" dirty="0" err="1"/>
              <a:t>časť</a:t>
            </a:r>
            <a:r>
              <a:rPr lang="cs-CZ" sz="4300" b="1" i="1" dirty="0"/>
              <a:t> (10%):</a:t>
            </a:r>
            <a:r>
              <a:rPr lang="cs-CZ" sz="4300" i="1" dirty="0"/>
              <a:t> postup tvorby, </a:t>
            </a:r>
            <a:r>
              <a:rPr lang="cs-CZ" sz="4300" i="1" dirty="0" err="1"/>
              <a:t>metódy</a:t>
            </a:r>
            <a:r>
              <a:rPr lang="cs-CZ" sz="4300" i="1" dirty="0"/>
              <a:t>, zdroje, </a:t>
            </a:r>
            <a:r>
              <a:rPr lang="cs-CZ" sz="4300" i="1" dirty="0" err="1"/>
              <a:t>alternatívne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– </a:t>
            </a:r>
            <a:r>
              <a:rPr lang="cs-CZ" sz="4300" i="1" dirty="0" err="1"/>
              <a:t>aké</a:t>
            </a:r>
            <a:r>
              <a:rPr lang="cs-CZ" sz="4300" i="1" dirty="0"/>
              <a:t> </a:t>
            </a:r>
            <a:r>
              <a:rPr lang="cs-CZ" sz="4300" i="1" dirty="0" err="1"/>
              <a:t>iné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</a:t>
            </a:r>
            <a:r>
              <a:rPr lang="cs-CZ" sz="4300" i="1" dirty="0" err="1"/>
              <a:t>boli</a:t>
            </a:r>
            <a:r>
              <a:rPr lang="cs-CZ" sz="4300" i="1" dirty="0"/>
              <a:t> k </a:t>
            </a:r>
            <a:r>
              <a:rPr lang="cs-CZ" sz="4300" i="1" dirty="0" err="1"/>
              <a:t>dispozícii</a:t>
            </a:r>
            <a:r>
              <a:rPr lang="cs-CZ" sz="4300" i="1" dirty="0"/>
              <a:t>, </a:t>
            </a:r>
            <a:r>
              <a:rPr lang="cs-CZ" sz="4300" i="1" dirty="0" err="1"/>
              <a:t>prečo</a:t>
            </a:r>
            <a:r>
              <a:rPr lang="cs-CZ" sz="4300" i="1" dirty="0"/>
              <a:t> neboli </a:t>
            </a:r>
            <a:r>
              <a:rPr lang="cs-CZ" sz="4300" i="1" dirty="0" err="1"/>
              <a:t>uplatnené</a:t>
            </a:r>
            <a:r>
              <a:rPr lang="cs-CZ" sz="4300" i="1" dirty="0"/>
              <a:t>.</a:t>
            </a:r>
          </a:p>
          <a:p>
            <a:pPr algn="just">
              <a:lnSpc>
                <a:spcPct val="170000"/>
              </a:lnSpc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38C4890-D6FF-4BF7-B360-9158CEAB21B4}"/>
              </a:ext>
            </a:extLst>
          </p:cNvPr>
          <p:cNvCxnSpPr/>
          <p:nvPr/>
        </p:nvCxnSpPr>
        <p:spPr>
          <a:xfrm>
            <a:off x="1222625" y="3965825"/>
            <a:ext cx="9544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F30F1-55E7-4DFD-B0D3-D58F1295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3864"/>
            <a:ext cx="7729728" cy="895639"/>
          </a:xfrm>
        </p:spPr>
        <p:txBody>
          <a:bodyPr/>
          <a:lstStyle/>
          <a:p>
            <a:r>
              <a:rPr lang="cs-CZ" dirty="0"/>
              <a:t>PŘÍPADOVÉ STUDIE - POZNÁMKY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308E2-CEA5-4B8A-AA89-04C06A7C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26" y="1278492"/>
            <a:ext cx="11414235" cy="52972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/>
              <a:t>Míra rozpracovanosti</a:t>
            </a:r>
          </a:p>
          <a:p>
            <a:r>
              <a:rPr lang="cs-CZ" sz="2400" dirty="0"/>
              <a:t>Využití analytického aparátu pro strategickou analýzu</a:t>
            </a:r>
          </a:p>
          <a:p>
            <a:r>
              <a:rPr lang="cs-CZ" sz="2400" dirty="0"/>
              <a:t>Datové podklady – podpora argumentace při vymezení matice SWOT</a:t>
            </a:r>
          </a:p>
          <a:p>
            <a:r>
              <a:rPr lang="cs-CZ" sz="2400" dirty="0"/>
              <a:t>Odkazový aparát</a:t>
            </a:r>
          </a:p>
          <a:p>
            <a:r>
              <a:rPr lang="cs-CZ" sz="2400" dirty="0"/>
              <a:t>Vize</a:t>
            </a:r>
          </a:p>
          <a:p>
            <a:r>
              <a:rPr lang="cs-CZ" sz="2400" dirty="0"/>
              <a:t>Cíle: SMART, reagují cíle na problém?</a:t>
            </a:r>
            <a:endParaRPr lang="cs-CZ" dirty="0"/>
          </a:p>
          <a:p>
            <a:r>
              <a:rPr lang="cs-CZ" sz="2400" dirty="0"/>
              <a:t>Racionalizace textu: údernost, inovace, nové myšlenky!!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02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51371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301465" y="2176412"/>
            <a:ext cx="4212406" cy="2291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022452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4464031" y="5749494"/>
            <a:ext cx="2087457" cy="1230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99100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C1790EE-954E-48AE-A2E3-1772290C7897}"/>
              </a:ext>
            </a:extLst>
          </p:cNvPr>
          <p:cNvSpPr/>
          <p:nvPr/>
        </p:nvSpPr>
        <p:spPr>
          <a:xfrm>
            <a:off x="8804952" y="5850523"/>
            <a:ext cx="2087457" cy="1230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3DBD53F-B2B0-4F25-A906-378D8441A4FB}"/>
              </a:ext>
            </a:extLst>
          </p:cNvPr>
          <p:cNvSpPr/>
          <p:nvPr/>
        </p:nvSpPr>
        <p:spPr>
          <a:xfrm>
            <a:off x="8370014" y="3584675"/>
            <a:ext cx="3883631" cy="31019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6616E07-8523-405B-87CE-CB153031EDE1}"/>
              </a:ext>
            </a:extLst>
          </p:cNvPr>
          <p:cNvSpPr/>
          <p:nvPr/>
        </p:nvSpPr>
        <p:spPr>
          <a:xfrm>
            <a:off x="5991179" y="3474747"/>
            <a:ext cx="2322787" cy="166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130969" y="3835460"/>
            <a:ext cx="3710011" cy="2841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FE27B3F-1A35-4DB1-BCBC-4412AD4EA921}"/>
              </a:ext>
            </a:extLst>
          </p:cNvPr>
          <p:cNvSpPr/>
          <p:nvPr/>
        </p:nvSpPr>
        <p:spPr>
          <a:xfrm>
            <a:off x="3945276" y="3473271"/>
            <a:ext cx="2322787" cy="166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3D592B7052304EA4827B1A8C70F3B8" ma:contentTypeVersion="2" ma:contentTypeDescription="Vytvoří nový dokument" ma:contentTypeScope="" ma:versionID="4fa650524ef3276fb4965182e494c68b">
  <xsd:schema xmlns:xsd="http://www.w3.org/2001/XMLSchema" xmlns:xs="http://www.w3.org/2001/XMLSchema" xmlns:p="http://schemas.microsoft.com/office/2006/metadata/properties" xmlns:ns2="0a4dcd8e-c73b-4632-a1c3-b98d8741b3ae" targetNamespace="http://schemas.microsoft.com/office/2006/metadata/properties" ma:root="true" ma:fieldsID="c0358186d22f70877f1bdfd40645567d" ns2:_="">
    <xsd:import namespace="0a4dcd8e-c73b-4632-a1c3-b98d8741b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dcd8e-c73b-4632-a1c3-b98d8741b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2651C-9B0A-441D-8BD8-684E1CF8F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DD1D87-FA0C-41CC-AE8D-4442F513F2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A1E2A1-CF71-4696-9F6B-F55E123DB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dcd8e-c73b-4632-a1c3-b98d8741b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1393</Words>
  <Application>Microsoft Office PowerPoint</Application>
  <PresentationFormat>Širokoúhlá obrazovka</PresentationFormat>
  <Paragraphs>314</Paragraphs>
  <Slides>42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53" baseType="lpstr">
      <vt:lpstr>Arial</vt:lpstr>
      <vt:lpstr>Arial Rounded MT Bold</vt:lpstr>
      <vt:lpstr>Calibri</vt:lpstr>
      <vt:lpstr>Gill Sans MT</vt:lpstr>
      <vt:lpstr>Helvetica</vt:lpstr>
      <vt:lpstr>Times New Roman</vt:lpstr>
      <vt:lpstr>Wingdings</vt:lpstr>
      <vt:lpstr>Balík</vt:lpstr>
      <vt:lpstr>Snímek</vt:lpstr>
      <vt:lpstr>Microsoft PowerPoint 97-2003 Slide</vt:lpstr>
      <vt:lpstr>Slide</vt:lpstr>
      <vt:lpstr>TVORBA STRATEGIE</vt:lpstr>
      <vt:lpstr>CÍL</vt:lpstr>
      <vt:lpstr>UČEBNÍ OTÁZKY</vt:lpstr>
      <vt:lpstr>Prezentace aplikace PowerPoint</vt:lpstr>
      <vt:lpstr>PŘÍPADOVÉ STUDIE - POZNÁMKY 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Základní úvaha</vt:lpstr>
      <vt:lpstr>Prezentace aplikace PowerPoint</vt:lpstr>
      <vt:lpstr>Prezentace aplikace PowerPoint</vt:lpstr>
      <vt:lpstr>OPATŘENÍ K REALIZACI CÍlŮ – COMPREHENSIVE APPROACH (DIME)</vt:lpstr>
      <vt:lpstr>OPATŘENÍ K REALIZACI CÍlŮ SYSTÉMOVÝ PŘÍSTUP</vt:lpstr>
      <vt:lpstr>OPATŘENÍ K REALIZACI CÍlŮ PŘÍSTUP PODLE SCHOPNOSTÍ</vt:lpstr>
      <vt:lpstr>SCÉNÁŘE</vt:lpstr>
      <vt:lpstr>Prezentace aplikace PowerPoint</vt:lpstr>
      <vt:lpstr>DEKOMPOZICE CÍLŮ na úkoly</vt:lpstr>
      <vt:lpstr>PLÁNOVACÍ  DOMÉNY NATO  (HOLISTIC APPROACH)</vt:lpstr>
      <vt:lpstr>Prezentace aplikace PowerPoint</vt:lpstr>
      <vt:lpstr>Prezentace aplikace PowerPoint</vt:lpstr>
      <vt:lpstr>OPATŘENÍ K REALIZACI CÍlŮ</vt:lpstr>
      <vt:lpstr>OPATŘENÍ K REALIZACI CÍlŮ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ZÁVÉR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148</cp:revision>
  <dcterms:created xsi:type="dcterms:W3CDTF">2020-09-17T04:53:08Z</dcterms:created>
  <dcterms:modified xsi:type="dcterms:W3CDTF">2021-10-31T06:49:43Z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0x0101004B3D592B7052304EA4827B1A8C70F3B8</vt:lpwstr>
  </property>
</Properties>
</file>