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91" r:id="rId3"/>
    <p:sldId id="272" r:id="rId4"/>
    <p:sldId id="267" r:id="rId5"/>
    <p:sldId id="268" r:id="rId6"/>
    <p:sldId id="293" r:id="rId7"/>
    <p:sldId id="270" r:id="rId8"/>
    <p:sldId id="294" r:id="rId9"/>
    <p:sldId id="269" r:id="rId10"/>
    <p:sldId id="297" r:id="rId11"/>
    <p:sldId id="265" r:id="rId12"/>
    <p:sldId id="258" r:id="rId13"/>
    <p:sldId id="264" r:id="rId14"/>
    <p:sldId id="298" r:id="rId15"/>
    <p:sldId id="266" r:id="rId16"/>
    <p:sldId id="299" r:id="rId17"/>
    <p:sldId id="300" r:id="rId18"/>
    <p:sldId id="372" r:id="rId19"/>
    <p:sldId id="373" r:id="rId20"/>
    <p:sldId id="374" r:id="rId21"/>
    <p:sldId id="275" r:id="rId22"/>
    <p:sldId id="276" r:id="rId23"/>
    <p:sldId id="277" r:id="rId24"/>
    <p:sldId id="278" r:id="rId25"/>
    <p:sldId id="280" r:id="rId26"/>
    <p:sldId id="281" r:id="rId27"/>
    <p:sldId id="279" r:id="rId28"/>
    <p:sldId id="289" r:id="rId29"/>
    <p:sldId id="284" r:id="rId30"/>
    <p:sldId id="286" r:id="rId31"/>
    <p:sldId id="287" r:id="rId32"/>
    <p:sldId id="288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989B7-B0C1-1C4E-802A-AC703BCA2C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EC702-B87D-774D-B523-C93719C68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5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6E4827-AA40-F342-8FBA-D7EA53F729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7459F93-1472-5241-988B-DE1D3AC5B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sk-SK"/>
              <a:t>Suffrage for majority of adult males</a:t>
            </a:r>
          </a:p>
        </p:txBody>
      </p:sp>
    </p:spTree>
    <p:extLst>
      <p:ext uri="{BB962C8B-B14F-4D97-AF65-F5344CB8AC3E}">
        <p14:creationId xmlns:p14="http://schemas.microsoft.com/office/powerpoint/2010/main" val="110915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9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4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5FD96-1E40-AD4B-B81D-554ADD133902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/>
              <a:t>Democracy</a:t>
            </a:r>
            <a:r>
              <a:rPr lang="sk-SK" b="1" dirty="0"/>
              <a:t> and </a:t>
            </a:r>
            <a:r>
              <a:rPr lang="sk-SK" b="1" dirty="0" err="1"/>
              <a:t>democratization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/>
              <a:t>CDSn4007</a:t>
            </a:r>
            <a:r>
              <a:rPr lang="en-SK" dirty="0"/>
              <a:t> </a:t>
            </a:r>
            <a:r>
              <a:rPr lang="en-US" dirty="0"/>
              <a:t>Comparative Perspectives on Development and Democracy</a:t>
            </a:r>
          </a:p>
          <a:p>
            <a:r>
              <a:rPr lang="en-US" dirty="0"/>
              <a:t>Fall 2021</a:t>
            </a:r>
          </a:p>
          <a:p>
            <a:r>
              <a:rPr lang="en-US" dirty="0"/>
              <a:t>Doc. Marek </a:t>
            </a:r>
            <a:r>
              <a:rPr lang="en-US" dirty="0" err="1"/>
              <a:t>Rybář</a:t>
            </a:r>
            <a:r>
              <a:rPr lang="en-US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199860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334C7-C7F9-6F47-B90E-3CD0B968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Differences</a:t>
            </a:r>
            <a:r>
              <a:rPr lang="cs-CZ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between</a:t>
            </a:r>
            <a:r>
              <a:rPr lang="cs-CZ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democracies</a:t>
            </a:r>
            <a:br>
              <a:rPr lang="cs-CZ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</a:br>
            <a:r>
              <a:rPr lang="cs-CZ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Lijphart</a:t>
            </a:r>
            <a:r>
              <a:rPr lang="cs-CZ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 (1984, 1999)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8657C3B-27E3-274D-A435-9CA2D620F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3070" y="1825624"/>
            <a:ext cx="8949689" cy="4826635"/>
          </a:xfrm>
        </p:spPr>
      </p:pic>
    </p:spTree>
    <p:extLst>
      <p:ext uri="{BB962C8B-B14F-4D97-AF65-F5344CB8AC3E}">
        <p14:creationId xmlns:p14="http://schemas.microsoft.com/office/powerpoint/2010/main" val="440769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808922" y="365125"/>
            <a:ext cx="9544878" cy="1325563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Huntington: </a:t>
            </a:r>
            <a:b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Waves of democratization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908810" y="1825625"/>
            <a:ext cx="8435340" cy="4351338"/>
          </a:xfrm>
        </p:spPr>
        <p:txBody>
          <a:bodyPr/>
          <a:lstStyle/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three waves of democratization followed by anti-democratic reversals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1. 1826-1926 (followed by a fascist reversal),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2. 1945-1960s/70s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3. 1974-1989 (followed by a wave of authoritarian reversal, around 2000)</a:t>
            </a:r>
          </a:p>
          <a:p>
            <a:pPr algn="just"/>
            <a:endParaRPr lang="en-US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6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E344DFA-BCE5-A64B-AA67-3F07AE59B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Huntington’s Waves of Democracy</a:t>
            </a:r>
            <a:b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The first wave 1828-1926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97C478D-F9DA-8743-A60F-20A475106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Before WWI:  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U.S., Britain and settler colonies, France, Scandinavia, Italy, Argentina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Then after WWI, post-Imperial Europe: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Weimar Germany, Poland, Austria, Baltics, Czechoslovakia, plus Spain, Chile</a:t>
            </a:r>
          </a:p>
        </p:txBody>
      </p:sp>
    </p:spTree>
    <p:extLst>
      <p:ext uri="{BB962C8B-B14F-4D97-AF65-F5344CB8AC3E}">
        <p14:creationId xmlns:p14="http://schemas.microsoft.com/office/powerpoint/2010/main" val="18494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15EBFF4-BB67-4F43-A16D-AACECD1D4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First reverse wave 1922-42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0AB1C97-C83F-BA48-8E18-E49E02C3B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3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Fascism, Soviet expansion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DB1EDBD5-2DB7-A949-BD3C-8817CFD31AD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2" y="2656065"/>
            <a:ext cx="45624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91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632F7E-33CF-E04A-B0D2-E0D2D518D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Second Wave 1943-62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BF12A4-660A-5246-9A25-ABD1ADC8E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Fall of fascism</a:t>
            </a:r>
          </a:p>
          <a:p>
            <a:pPr lvl="2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Germany, Italy, Austria, Japan</a:t>
            </a:r>
          </a:p>
          <a:p>
            <a:pPr lvl="2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and many others--Korea, several in Latin America, India, Nigeria</a:t>
            </a:r>
          </a:p>
        </p:txBody>
      </p:sp>
    </p:spTree>
    <p:extLst>
      <p:ext uri="{BB962C8B-B14F-4D97-AF65-F5344CB8AC3E}">
        <p14:creationId xmlns:p14="http://schemas.microsoft.com/office/powerpoint/2010/main" val="162959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7BDE02-DA3F-C84A-9E1E-724FCEDC0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Second reverse wave 1958-1973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10CCBCB-F87E-694B-B751-B483D0223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tensions of cold war, failures of new democracies, one-party model, rise of “bureaucratic authoritarianism”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Greece, Turkey, Philippines, Korea, Indonesia, India, Africa, Latin America</a:t>
            </a:r>
          </a:p>
        </p:txBody>
      </p:sp>
    </p:spTree>
    <p:extLst>
      <p:ext uri="{BB962C8B-B14F-4D97-AF65-F5344CB8AC3E}">
        <p14:creationId xmlns:p14="http://schemas.microsoft.com/office/powerpoint/2010/main" val="211289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F960ABF-9F48-2C43-9822-6ADD3AB18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Third Wave--1974-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0AA5C30-20A7-5744-BFC4-15BE74773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Last non-Communist European non-democracies fall--Spain, Portugal, Greece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Latin American non-democracies transition out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Asia--Taiwan, Korea, Philippines, India, etc.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Fall of Communism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South Africa, Nigeria</a:t>
            </a:r>
          </a:p>
        </p:txBody>
      </p:sp>
    </p:spTree>
    <p:extLst>
      <p:ext uri="{BB962C8B-B14F-4D97-AF65-F5344CB8AC3E}">
        <p14:creationId xmlns:p14="http://schemas.microsoft.com/office/powerpoint/2010/main" val="147444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EEACF01-A6ED-5F42-9782-B58FD2C1C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altLang="sk-SK" b="1" dirty="0">
                <a:latin typeface="Calibri" panose="020F0502020204030204" pitchFamily="34" charset="0"/>
                <a:cs typeface="Calibri" panose="020F0502020204030204" pitchFamily="34" charset="0"/>
              </a:rPr>
              <a:t>Third reverse wave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29EF74A-9CE8-7E41-976B-BD01FEB64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9470" y="1825625"/>
            <a:ext cx="9034669" cy="4351338"/>
          </a:xfrm>
          <a:noFill/>
          <a:ln/>
        </p:spPr>
        <p:txBody>
          <a:bodyPr>
            <a:normAutofit/>
          </a:bodyPr>
          <a:lstStyle/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Brazil, Burundi, Russia, Hungary, Serbia, Turkey, Poland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who is left?</a:t>
            </a:r>
          </a:p>
          <a:p>
            <a:pPr marL="914400" lvl="2" indent="0" algn="just">
              <a:buNone/>
            </a:pPr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China and some of Asia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Most of Africa</a:t>
            </a:r>
          </a:p>
          <a:p>
            <a:pPr lvl="2" algn="just"/>
            <a:r>
              <a:rPr lang="en-US" alt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Most Muslim nations</a:t>
            </a:r>
          </a:p>
        </p:txBody>
      </p:sp>
    </p:spTree>
    <p:extLst>
      <p:ext uri="{BB962C8B-B14F-4D97-AF65-F5344CB8AC3E}">
        <p14:creationId xmlns:p14="http://schemas.microsoft.com/office/powerpoint/2010/main" val="91667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96C2-A325-5043-84B1-DC88473E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356" y="404664"/>
            <a:ext cx="7924800" cy="1143000"/>
          </a:xfrm>
        </p:spPr>
        <p:txBody>
          <a:bodyPr/>
          <a:lstStyle/>
          <a:p>
            <a:pPr algn="ctr"/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SK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5CF64-DC65-9A4C-9E6C-D1CFBE9BC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888" y="1988840"/>
            <a:ext cx="7693025" cy="4312569"/>
          </a:xfrm>
        </p:spPr>
        <p:txBody>
          <a:bodyPr/>
          <a:lstStyle/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one can distinguish between democratic breakdown, democratic backsliding and </a:t>
            </a:r>
            <a:r>
              <a:rPr lang="en-GB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Lührmann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&amp; Lindberg 2019) </a:t>
            </a:r>
            <a:endParaRPr lang="en-SK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while the former refer to an outright demise of democracy and to reversion of a previously democratic regime, respectively, </a:t>
            </a:r>
            <a:r>
              <a:rPr lang="en-GB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is seen as a mirror opposite to democratization, meaning "the decline of democratic regime attributes"</a:t>
            </a:r>
            <a:endParaRPr lang="en-SK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such a decline may occur in any type of political regime</a:t>
            </a:r>
            <a:r>
              <a:rPr lang="en-SK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43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4956-5FE7-1542-8760-922D7F17B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Waves of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2D2B5-F035-7E4E-9499-C881D68F9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163144"/>
          </a:xfrm>
        </p:spPr>
        <p:txBody>
          <a:bodyPr/>
          <a:lstStyle/>
          <a:p>
            <a:pPr algn="just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they study waves of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between 1900 and 2017 and find three waves of it</a:t>
            </a:r>
            <a:endParaRPr lang="en-SK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some two-thirds of the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episodes (N = 142, 65%) took place in already authoritarian states</a:t>
            </a:r>
            <a:endParaRPr lang="en-SK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about a third of all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episodes (N = 75) started in democratic regimes</a:t>
            </a:r>
            <a:endParaRPr lang="en-SK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almost all of them (80%) led to the country turning into an autocracy</a:t>
            </a:r>
            <a:endParaRPr lang="en-SK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7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0B18-9E5C-B940-8CFE-DA0C1B3C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How to understand democracy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14E10-C305-DE4D-86BE-746E80BE8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690" y="1825625"/>
            <a:ext cx="8423910" cy="4351338"/>
          </a:xfrm>
        </p:spPr>
        <p:txBody>
          <a:bodyPr>
            <a:normAutofit/>
          </a:bodyPr>
          <a:lstStyle/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democracy is an “essentially contested concept”,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i.e., a term with many definitions; 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debates about how to define democracy are an important part of scholarly discussion of how democratic regimes function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most theoreticians agree that 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political rights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(elections) and basic 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freedoms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are integral parts of democracy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democracy “with adjectives”</a:t>
            </a:r>
          </a:p>
          <a:p>
            <a:pPr marL="0" indent="0" algn="just"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46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80BFC-ED23-0940-8860-65E77E28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312" y="476672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third wave of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EFC56-0660-4E48-AE5A-B31A90DAA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1916832"/>
            <a:ext cx="7693025" cy="4155977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started in 1994 and by 2017, it dominated with the reversals outnumbering the countries making progress</a:t>
            </a:r>
            <a:endParaRPr lang="en-SK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the first reversed wave affected both democracies and autocracies, </a:t>
            </a:r>
          </a:p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the second reversal period almost exclusively  worsened electoral autocracies, </a:t>
            </a:r>
          </a:p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nearly all contemporary </a:t>
            </a:r>
            <a:r>
              <a:rPr lang="en-GB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autocratization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episodes affect democracies</a:t>
            </a:r>
            <a:endParaRPr lang="en-SK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the share of democracies remains close to its highest ever – 53%</a:t>
            </a:r>
            <a:endParaRPr lang="en-SK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846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034540" y="365125"/>
            <a:ext cx="8486847" cy="101790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Transformation of democracies in time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034540" y="1825625"/>
            <a:ext cx="8058150" cy="4351338"/>
          </a:xfrm>
        </p:spPr>
        <p:txBody>
          <a:bodyPr/>
          <a:lstStyle/>
          <a:p>
            <a:pPr algn="just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1. incorporation: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gradual incorporation of adult population into demos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limits on universal suffrage gradually lifted (sex, gender, property, education and race – the latter removed in South Africa only in 1994)</a:t>
            </a:r>
          </a:p>
          <a:p>
            <a:pPr algn="just"/>
            <a:endParaRPr lang="en-US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07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Incorporation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362201" y="1863090"/>
            <a:ext cx="7693025" cy="3991058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FRA, GER, SWI male universal suffrage since 1848, USA 1870</a:t>
            </a:r>
          </a:p>
          <a:p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women’s right to vote spread slowly: - New Zealand 1883, Australia 1902, Finland 1907, Switzerland 1971</a:t>
            </a:r>
          </a:p>
          <a:p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age: typically, from 25 to 21 and 18, in some countries 16</a:t>
            </a:r>
          </a:p>
          <a:p>
            <a:endParaRPr lang="en-US" sz="3000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52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Transformation of democracies in time</a:t>
            </a:r>
            <a:endParaRPr lang="en-US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451132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000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2. representation</a:t>
            </a:r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: the right to form political organizations (parties) and gain parliamentary representation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in many countries effectively the same as introduction of PR electoral systems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PR typically introduced because the disenfranchised  groups of voters/parties became stronger over time</a:t>
            </a:r>
          </a:p>
          <a:p>
            <a:pPr algn="just"/>
            <a:r>
              <a:rPr lang="en-US" sz="30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Finland 1907, the Netherlands 1917, Germany 1918 </a:t>
            </a:r>
          </a:p>
        </p:txBody>
      </p:sp>
    </p:spTree>
    <p:extLst>
      <p:ext uri="{BB962C8B-B14F-4D97-AF65-F5344CB8AC3E}">
        <p14:creationId xmlns:p14="http://schemas.microsoft.com/office/powerpoint/2010/main" val="988913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Transformation of democracies in time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62201" y="1771651"/>
            <a:ext cx="7693025" cy="4937759"/>
          </a:xfrm>
        </p:spPr>
        <p:txBody>
          <a:bodyPr/>
          <a:lstStyle/>
          <a:p>
            <a:pPr algn="just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3. success of the organized opposition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situations in which all important democratic parties are accepted as legitimate governing alternatives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the Socialists in government: never in USA, Canada and Luxemburg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first Socialist breakthrough in Australia in 1904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Socialists in Europe gained power in the interwar period (Austria, Germany, Great Britain, Finland, Norway)</a:t>
            </a:r>
          </a:p>
        </p:txBody>
      </p:sp>
    </p:spTree>
    <p:extLst>
      <p:ext uri="{BB962C8B-B14F-4D97-AF65-F5344CB8AC3E}">
        <p14:creationId xmlns:p14="http://schemas.microsoft.com/office/powerpoint/2010/main" val="1294443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New transformations?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362201" y="1657352"/>
            <a:ext cx="7693025" cy="443533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citizens are dissatisfied with some of the aspects of how democracies function</a:t>
            </a:r>
          </a:p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civic participation is in decline</a:t>
            </a:r>
          </a:p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turnout in elections declines, weakening of the identification of voters with their parties, decreasing levels of party membership</a:t>
            </a:r>
          </a:p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voters less interested in politics = ”nonpolitical"/expert solutions to public policy problems increases</a:t>
            </a:r>
          </a:p>
          <a:p>
            <a:pPr algn="just"/>
            <a:endParaRPr lang="en-US" sz="3200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New transformations?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703070" y="1825625"/>
            <a:ext cx="8915400" cy="4068279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independent agencies, regulatory bodies, central banks or external actors like the European Union</a:t>
            </a:r>
          </a:p>
          <a:p>
            <a:pPr algn="just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status of politicians and functioning of democratic institutions become the subjects of political competition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voters (referenda, participatory decision-making) or non-partisan institutions (regulatory bodies, agencies, the EU etc.) are given more say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elections and parties are becoming less important than ever before</a:t>
            </a:r>
          </a:p>
          <a:p>
            <a:pPr algn="just"/>
            <a:endParaRPr lang="en-US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  <a:p>
            <a:pPr algn="just"/>
            <a:endParaRPr lang="en-US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71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How democracies emerge?</a:t>
            </a:r>
            <a:b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Modernization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362201" y="1805940"/>
            <a:ext cx="7693025" cy="428674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Lipset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, Huntington, </a:t>
            </a:r>
            <a:r>
              <a:rPr lang="en-US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Przeworski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modernization plays a key role in transition to, or consolidation of, democracy</a:t>
            </a:r>
          </a:p>
          <a:p>
            <a:pPr algn="just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Epstein et al (2006)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: besides democracies and non-democratic regimes, hybrid forms need to be taken into account</a:t>
            </a:r>
          </a:p>
          <a:p>
            <a:pPr algn="just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GDP per capita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 increases the likelihood of transition from authoritarian regime, however, a partial democracy/hybrid regime may emerge on its stead</a:t>
            </a:r>
          </a:p>
        </p:txBody>
      </p:sp>
    </p:spTree>
    <p:extLst>
      <p:ext uri="{BB962C8B-B14F-4D97-AF65-F5344CB8AC3E}">
        <p14:creationId xmlns:p14="http://schemas.microsoft.com/office/powerpoint/2010/main" val="1705316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2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How democracies emerge?</a:t>
            </a:r>
            <a:br>
              <a:rPr lang="en-US" b="1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Dynamic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860" y="1825625"/>
            <a:ext cx="858393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D. </a:t>
            </a:r>
            <a:r>
              <a:rPr lang="en-US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Rustow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: a dynamic model of transition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no social requisites, no democratic political culture required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the power equilibrium between competing groups of elites fighting for power and resources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if the balance of powers lasts for a long time, they may agree on a peaceful way to resolve their conflicts, i.e. elections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elite consensus on the rules of the game</a:t>
            </a:r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is crucial</a:t>
            </a:r>
          </a:p>
        </p:txBody>
      </p:sp>
    </p:spTree>
    <p:extLst>
      <p:ext uri="{BB962C8B-B14F-4D97-AF65-F5344CB8AC3E}">
        <p14:creationId xmlns:p14="http://schemas.microsoft.com/office/powerpoint/2010/main" val="1269703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charset="0"/>
                <a:ea typeface="Arial" charset="0"/>
                <a:cs typeface="Arial" charset="0"/>
              </a:rPr>
              <a:t>Consequences of democracies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709" y="1468012"/>
            <a:ext cx="8976957" cy="5024864"/>
          </a:xfrm>
        </p:spPr>
      </p:pic>
    </p:spTree>
    <p:extLst>
      <p:ext uri="{BB962C8B-B14F-4D97-AF65-F5344CB8AC3E}">
        <p14:creationId xmlns:p14="http://schemas.microsoft.com/office/powerpoint/2010/main" val="142512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Dimensions of democracy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49487" y="1690688"/>
            <a:ext cx="7693025" cy="4801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one dimension concerns the role of </a:t>
            </a:r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the people 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(demos): freedom of association, free and fair elections, freedom of expression, government derived from the people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second dimension concerns </a:t>
            </a:r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constitutional limits </a:t>
            </a:r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on the executive, checks and balances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liberal democracies perform well on both dimensions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illiberal democracies organize democratic elections (formal guarantees in place)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however, they have problems to guarantee constitutional limits on the executive power and generally perform poorly on the second dimension</a:t>
            </a:r>
          </a:p>
        </p:txBody>
      </p:sp>
    </p:spTree>
    <p:extLst>
      <p:ext uri="{BB962C8B-B14F-4D97-AF65-F5344CB8AC3E}">
        <p14:creationId xmlns:p14="http://schemas.microsoft.com/office/powerpoint/2010/main" val="7207442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Low-income democracies and autocracies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1825624"/>
            <a:ext cx="7600949" cy="4849978"/>
          </a:xfrm>
        </p:spPr>
      </p:pic>
    </p:spTree>
    <p:extLst>
      <p:ext uri="{BB962C8B-B14F-4D97-AF65-F5344CB8AC3E}">
        <p14:creationId xmlns:p14="http://schemas.microsoft.com/office/powerpoint/2010/main" val="14474080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Other indicators 1/2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39" y="1388962"/>
            <a:ext cx="8433501" cy="5295725"/>
          </a:xfrm>
        </p:spPr>
      </p:pic>
    </p:spTree>
    <p:extLst>
      <p:ext uri="{BB962C8B-B14F-4D97-AF65-F5344CB8AC3E}">
        <p14:creationId xmlns:p14="http://schemas.microsoft.com/office/powerpoint/2010/main" val="20401965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Other indicators 2/2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408" y="1481560"/>
            <a:ext cx="7944092" cy="5196136"/>
          </a:xfrm>
        </p:spPr>
      </p:pic>
    </p:spTree>
    <p:extLst>
      <p:ext uri="{BB962C8B-B14F-4D97-AF65-F5344CB8AC3E}">
        <p14:creationId xmlns:p14="http://schemas.microsoft.com/office/powerpoint/2010/main" val="711772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WHY? 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Accountability institutions matter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1" y="1825624"/>
            <a:ext cx="8275856" cy="4706371"/>
          </a:xfrm>
        </p:spPr>
      </p:pic>
    </p:spTree>
    <p:extLst>
      <p:ext uri="{BB962C8B-B14F-4D97-AF65-F5344CB8AC3E}">
        <p14:creationId xmlns:p14="http://schemas.microsoft.com/office/powerpoint/2010/main" val="33549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What is democracy?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037523" y="1882139"/>
            <a:ext cx="7904990" cy="4319877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procedural (</a:t>
            </a:r>
            <a:r>
              <a:rPr lang="en-US" sz="3200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minimalist</a:t>
            </a:r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) definitions:</a:t>
            </a:r>
          </a:p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how the regime is organized and </a:t>
            </a:r>
          </a:p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what processes ensure citizen representation, accountability of elected representatives, and regime legitimacy</a:t>
            </a:r>
          </a:p>
          <a:p>
            <a:pPr algn="just"/>
            <a:r>
              <a:rPr lang="en-US" sz="32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typical examples are definitions of J. Schumpeter a A. </a:t>
            </a:r>
            <a:r>
              <a:rPr lang="en-US" sz="3200" dirty="0" err="1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Przeworski</a:t>
            </a:r>
            <a:endParaRPr lang="en-US" sz="3200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  <a:p>
            <a:pPr algn="just"/>
            <a:endParaRPr lang="en-US" sz="3200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4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500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Schumpeter: a minimalist definition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54530" y="1825624"/>
            <a:ext cx="8355330" cy="4758055"/>
          </a:xfrm>
        </p:spPr>
        <p:txBody>
          <a:bodyPr>
            <a:noAutofit/>
          </a:bodyPr>
          <a:lstStyle/>
          <a:p>
            <a:pPr algn="just"/>
            <a:r>
              <a:rPr lang="en-US" sz="36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free competition for votes</a:t>
            </a:r>
          </a:p>
          <a:p>
            <a:pPr algn="just"/>
            <a:r>
              <a:rPr lang="en-US" sz="3600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a mechanism used to select and deselect political leaders/rulers</a:t>
            </a:r>
          </a:p>
          <a:p>
            <a:pPr algn="just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"The democratic method is that institutional arrangement for arriving at political decisions in which individuals acquire the power to decide by means of a competitive struggle for the people's vote“</a:t>
            </a:r>
            <a:endParaRPr lang="en-US" sz="3600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5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2730D-C7A5-4948-A05B-4F397E873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>
                <a:latin typeface="Calibri" panose="020F0502020204030204" pitchFamily="34" charset="0"/>
                <a:cs typeface="Calibri" panose="020F0502020204030204" pitchFamily="34" charset="0"/>
              </a:rPr>
              <a:t>Minimalist</a:t>
            </a:r>
            <a:r>
              <a:rPr lang="sk-SK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  <a:cs typeface="Calibri" panose="020F0502020204030204" pitchFamily="34" charset="0"/>
              </a:rPr>
              <a:t>exclusions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20F2-FE06-8B46-838B-C214329D6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678" y="1825625"/>
            <a:ext cx="9505122" cy="4351338"/>
          </a:xfrm>
        </p:spPr>
        <p:txBody>
          <a:bodyPr/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social or economic aspects are included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measure of accountability, responsibility, responsiveness or representation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measure of freedom, liberties or human rights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measure of participation e.g., universal franchise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reference to civil‐military relations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are ‘competitive’ elections?</a:t>
            </a:r>
          </a:p>
        </p:txBody>
      </p:sp>
    </p:spTree>
    <p:extLst>
      <p:ext uri="{BB962C8B-B14F-4D97-AF65-F5344CB8AC3E}">
        <p14:creationId xmlns:p14="http://schemas.microsoft.com/office/powerpoint/2010/main" val="270276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Dahl: Polyarchy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30152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Dahl, modern democratic states can be understood in practice as ‘polyarchies’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These can be identified by the presence of certain key political institutions: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1) elected officials;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2) free and fair elections;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3) inclusive suffrage;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4) the right to run for office;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5) freedom of expression;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6) alternative information; and </a:t>
            </a: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7) associational autonomy</a:t>
            </a:r>
            <a:endParaRPr lang="en-US" sz="2500" dirty="0">
              <a:latin typeface="Calibri" panose="020F0502020204030204" pitchFamily="34" charset="0"/>
              <a:ea typeface="MS PGothic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4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6C970-AB21-3A42-9AFE-4AF689A1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Calibri" panose="020F0502020204030204" pitchFamily="34" charset="0"/>
                <a:cs typeface="Calibri" panose="020F0502020204030204" pitchFamily="34" charset="0"/>
              </a:rPr>
              <a:t>Pros and </a:t>
            </a:r>
            <a:r>
              <a:rPr lang="sk-SK" b="1" dirty="0" err="1">
                <a:latin typeface="Calibri" panose="020F0502020204030204" pitchFamily="34" charset="0"/>
                <a:cs typeface="Calibri" panose="020F0502020204030204" pitchFamily="34" charset="0"/>
              </a:rPr>
              <a:t>Cons</a:t>
            </a:r>
            <a:r>
              <a:rPr lang="sk-SK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50D47-FF9E-1D4F-AE70-8159999A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502" y="1860350"/>
            <a:ext cx="8988287" cy="4351338"/>
          </a:xfrm>
        </p:spPr>
        <p:txBody>
          <a:bodyPr/>
          <a:lstStyle/>
          <a:p>
            <a:pPr algn="just"/>
            <a:r>
              <a:rPr lang="en-US" dirty="0"/>
              <a:t>Broader concept than simply elections </a:t>
            </a:r>
          </a:p>
          <a:p>
            <a:pPr algn="just"/>
            <a:r>
              <a:rPr lang="en-US" dirty="0"/>
              <a:t>Expands range of civil liberties and political rights </a:t>
            </a:r>
          </a:p>
          <a:p>
            <a:pPr algn="just"/>
            <a:r>
              <a:rPr lang="en-US" dirty="0"/>
              <a:t>Common basis for standard empirical measures (Freedom House and Polity IV) </a:t>
            </a:r>
          </a:p>
          <a:p>
            <a:pPr algn="just"/>
            <a:r>
              <a:rPr lang="en-US" dirty="0"/>
              <a:t>Yet focuses only on negative freedoms – seeks to protect citizens from the power of the state </a:t>
            </a:r>
          </a:p>
          <a:p>
            <a:pPr algn="just"/>
            <a:r>
              <a:rPr lang="en-US" dirty="0"/>
              <a:t>What of positive freedoms and social equality, cultural and economic rights?</a:t>
            </a:r>
          </a:p>
        </p:txBody>
      </p:sp>
    </p:spTree>
    <p:extLst>
      <p:ext uri="{BB962C8B-B14F-4D97-AF65-F5344CB8AC3E}">
        <p14:creationId xmlns:p14="http://schemas.microsoft.com/office/powerpoint/2010/main" val="117636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361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Substantive definitions of democracy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017643" y="1703071"/>
            <a:ext cx="8037583" cy="4789169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reflect the depth and quality of democracy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democracy is not just about procedures, it is also about outputs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regimes can deepen the degree of their democracy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participation &amp; social inclusion,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the role of civil society,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racial, gender and other types of equality,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MS PGothic" charset="0"/>
                <a:cs typeface="Calibri" panose="020F0502020204030204" pitchFamily="34" charset="0"/>
              </a:rPr>
              <a:t>institutional performance, absence of corruption, poverty and social inequality</a:t>
            </a:r>
          </a:p>
        </p:txBody>
      </p:sp>
    </p:spTree>
    <p:extLst>
      <p:ext uri="{BB962C8B-B14F-4D97-AF65-F5344CB8AC3E}">
        <p14:creationId xmlns:p14="http://schemas.microsoft.com/office/powerpoint/2010/main" val="158839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3917</TotalTime>
  <Words>1464</Words>
  <Application>Microsoft Macintosh PowerPoint</Application>
  <PresentationFormat>Widescreen</PresentationFormat>
  <Paragraphs>150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Democracy and democratization</vt:lpstr>
      <vt:lpstr>How to understand democracy</vt:lpstr>
      <vt:lpstr>Dimensions of democracy</vt:lpstr>
      <vt:lpstr>What is democracy?</vt:lpstr>
      <vt:lpstr>Schumpeter: a minimalist definition</vt:lpstr>
      <vt:lpstr>Minimalist exclusions</vt:lpstr>
      <vt:lpstr>Dahl: Polyarchy</vt:lpstr>
      <vt:lpstr>Pros and Cons?</vt:lpstr>
      <vt:lpstr>Substantive definitions of democracy</vt:lpstr>
      <vt:lpstr>Differences between democracies Lijphart (1984, 1999)</vt:lpstr>
      <vt:lpstr>Huntington:  Waves of democratization</vt:lpstr>
      <vt:lpstr>Huntington’s Waves of Democracy The first wave 1828-1926</vt:lpstr>
      <vt:lpstr>First reverse wave 1922-42</vt:lpstr>
      <vt:lpstr>Second Wave 1943-62</vt:lpstr>
      <vt:lpstr>Second reverse wave 1958-1973</vt:lpstr>
      <vt:lpstr>Third Wave--1974-</vt:lpstr>
      <vt:lpstr>Third reverse wave</vt:lpstr>
      <vt:lpstr>Autocratization </vt:lpstr>
      <vt:lpstr>Waves of autocratization</vt:lpstr>
      <vt:lpstr>The third wave of autocratization</vt:lpstr>
      <vt:lpstr>Transformation of democracies in time</vt:lpstr>
      <vt:lpstr>Incorporation</vt:lpstr>
      <vt:lpstr>Transformation of democracies in time</vt:lpstr>
      <vt:lpstr>Transformation of democracies in time</vt:lpstr>
      <vt:lpstr>New transformations?</vt:lpstr>
      <vt:lpstr>New transformations?</vt:lpstr>
      <vt:lpstr>How democracies emerge? Modernization</vt:lpstr>
      <vt:lpstr>How democracies emerge? Dynamic models</vt:lpstr>
      <vt:lpstr>Consequences of democracies</vt:lpstr>
      <vt:lpstr>Low-income democracies and autocracies</vt:lpstr>
      <vt:lpstr>Other indicators 1/2</vt:lpstr>
      <vt:lpstr>Other indicators 2/2</vt:lpstr>
      <vt:lpstr>WHY?  Accountability institutions matter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Demokracia a demokratizácia </dc:title>
  <dc:creator>Marek Rybar</dc:creator>
  <cp:lastModifiedBy>Marek Rybar</cp:lastModifiedBy>
  <cp:revision>70</cp:revision>
  <dcterms:created xsi:type="dcterms:W3CDTF">2017-11-08T15:15:54Z</dcterms:created>
  <dcterms:modified xsi:type="dcterms:W3CDTF">2021-11-08T12:28:50Z</dcterms:modified>
</cp:coreProperties>
</file>