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7"/>
  </p:notesMasterIdLst>
  <p:sldIdLst>
    <p:sldId id="256" r:id="rId2"/>
    <p:sldId id="341" r:id="rId3"/>
    <p:sldId id="315" r:id="rId4"/>
    <p:sldId id="342" r:id="rId5"/>
    <p:sldId id="316" r:id="rId6"/>
    <p:sldId id="343" r:id="rId7"/>
    <p:sldId id="317" r:id="rId8"/>
    <p:sldId id="345" r:id="rId9"/>
    <p:sldId id="318" r:id="rId10"/>
    <p:sldId id="319" r:id="rId11"/>
    <p:sldId id="320" r:id="rId12"/>
    <p:sldId id="321" r:id="rId13"/>
    <p:sldId id="322" r:id="rId14"/>
    <p:sldId id="324" r:id="rId15"/>
    <p:sldId id="325" r:id="rId16"/>
    <p:sldId id="334" r:id="rId17"/>
    <p:sldId id="326" r:id="rId18"/>
    <p:sldId id="327" r:id="rId19"/>
    <p:sldId id="347" r:id="rId20"/>
    <p:sldId id="328" r:id="rId21"/>
    <p:sldId id="344" r:id="rId22"/>
    <p:sldId id="329" r:id="rId23"/>
    <p:sldId id="330" r:id="rId24"/>
    <p:sldId id="331" r:id="rId25"/>
    <p:sldId id="33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8"/>
    <p:restoredTop sz="94626"/>
  </p:normalViewPr>
  <p:slideViewPr>
    <p:cSldViewPr>
      <p:cViewPr varScale="1">
        <p:scale>
          <a:sx n="102" d="100"/>
          <a:sy n="102" d="100"/>
        </p:scale>
        <p:origin x="192"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ED2682A-6816-7A4C-82EA-E40E22996C5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sk-SK" sz="2400">
                <a:latin typeface="Times New Roman" charset="0"/>
                <a:ea typeface="ＭＳ Ｐゴシック"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sk-SK" sz="2400">
                <a:latin typeface="Times New Roman" charset="0"/>
                <a:ea typeface="ＭＳ Ｐゴシック"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183304" name="Rectangle 8"/>
          <p:cNvSpPr>
            <a:spLocks noGrp="1" noChangeArrowheads="1"/>
          </p:cNvSpPr>
          <p:nvPr>
            <p:ph type="subTitle" idx="1"/>
          </p:nvPr>
        </p:nvSpPr>
        <p:spPr>
          <a:xfrm>
            <a:off x="4673600" y="2927350"/>
            <a:ext cx="4013200" cy="1822450"/>
          </a:xfrm>
        </p:spPr>
        <p:txBody>
          <a:bodyPr anchor="b"/>
          <a:lstStyle>
            <a:lvl1pPr marL="0" indent="0">
              <a:buFont typeface="Wingdings" charset="0"/>
              <a:buNone/>
              <a:defRPr>
                <a:solidFill>
                  <a:schemeClr val="tx2"/>
                </a:solidFill>
              </a:defRPr>
            </a:lvl1pPr>
          </a:lstStyle>
          <a:p>
            <a:pPr lvl="0"/>
            <a:r>
              <a:rPr lang="sk-SK" noProof="0"/>
              <a:t>Click to edit Master subtitle style</a:t>
            </a:r>
          </a:p>
        </p:txBody>
      </p:sp>
      <p:sp>
        <p:nvSpPr>
          <p:cNvPr id="18330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sk-SK" noProof="0"/>
              <a:t>Click to edit Master title style</a:t>
            </a:r>
          </a:p>
        </p:txBody>
      </p:sp>
      <p:sp>
        <p:nvSpPr>
          <p:cNvPr id="10" name="Rectangle 9"/>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bg1"/>
                </a:solidFill>
              </a:defRPr>
            </a:lvl1pPr>
          </a:lstStyle>
          <a:p>
            <a:pPr>
              <a:defRPr/>
            </a:pPr>
            <a:endParaRPr lang="sk-SK"/>
          </a:p>
        </p:txBody>
      </p:sp>
      <p:sp>
        <p:nvSpPr>
          <p:cNvPr id="11" name="Rectangle 10"/>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gn="r">
              <a:defRPr/>
            </a:lvl1pPr>
          </a:lstStyle>
          <a:p>
            <a:pPr>
              <a:defRPr/>
            </a:pPr>
            <a:endParaRPr lang="sk-SK"/>
          </a:p>
        </p:txBody>
      </p:sp>
      <p:sp>
        <p:nvSpPr>
          <p:cNvPr id="12" name="Rectangle 11"/>
          <p:cNvSpPr>
            <a:spLocks noGrp="1" noChangeArrowheads="1"/>
          </p:cNvSpPr>
          <p:nvPr>
            <p:ph type="sldNum" sz="quarter" idx="12"/>
          </p:nvPr>
        </p:nvSpPr>
        <p:spPr>
          <a:xfrm>
            <a:off x="76200" y="6248400"/>
            <a:ext cx="587375" cy="4889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0"/>
          <a:lstStyle>
            <a:lvl1pPr>
              <a:defRPr/>
            </a:lvl1pPr>
          </a:lstStyle>
          <a:p>
            <a:fld id="{F66A4294-AA8B-B64C-814C-C5D82126B476}" type="slidenum">
              <a:rPr lang="sk-SK" altLang="en-US"/>
              <a:pPr/>
              <a:t>‹#›</a:t>
            </a:fld>
            <a:endParaRPr lang="sk-SK" altLang="en-US"/>
          </a:p>
        </p:txBody>
      </p:sp>
    </p:spTree>
    <p:extLst>
      <p:ext uri="{BB962C8B-B14F-4D97-AF65-F5344CB8AC3E}">
        <p14:creationId xmlns:p14="http://schemas.microsoft.com/office/powerpoint/2010/main" val="153258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DE81ADA7-B4AB-A546-BCA8-44D6CC358221}" type="slidenum">
              <a:rPr lang="sk-SK" altLang="en-US"/>
              <a:pPr/>
              <a:t>‹#›</a:t>
            </a:fld>
            <a:endParaRPr lang="sk-SK" altLang="en-US"/>
          </a:p>
        </p:txBody>
      </p:sp>
    </p:spTree>
    <p:extLst>
      <p:ext uri="{BB962C8B-B14F-4D97-AF65-F5344CB8AC3E}">
        <p14:creationId xmlns:p14="http://schemas.microsoft.com/office/powerpoint/2010/main" val="190661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1E09F56A-8B8D-1E47-BDF3-25DEF36D9E20}" type="slidenum">
              <a:rPr lang="sk-SK" altLang="en-US"/>
              <a:pPr/>
              <a:t>‹#›</a:t>
            </a:fld>
            <a:endParaRPr lang="sk-SK" altLang="en-US"/>
          </a:p>
        </p:txBody>
      </p:sp>
    </p:spTree>
    <p:extLst>
      <p:ext uri="{BB962C8B-B14F-4D97-AF65-F5344CB8AC3E}">
        <p14:creationId xmlns:p14="http://schemas.microsoft.com/office/powerpoint/2010/main" val="181702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6B760D44-E0EA-FE4C-906D-A91BDF5645FF}" type="slidenum">
              <a:rPr lang="sk-SK" altLang="en-US"/>
              <a:pPr/>
              <a:t>‹#›</a:t>
            </a:fld>
            <a:endParaRPr lang="sk-SK" altLang="en-US"/>
          </a:p>
        </p:txBody>
      </p:sp>
    </p:spTree>
    <p:extLst>
      <p:ext uri="{BB962C8B-B14F-4D97-AF65-F5344CB8AC3E}">
        <p14:creationId xmlns:p14="http://schemas.microsoft.com/office/powerpoint/2010/main" val="103012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sk-SK"/>
          </a:p>
        </p:txBody>
      </p:sp>
      <p:sp>
        <p:nvSpPr>
          <p:cNvPr id="5" name="Rectangle 12"/>
          <p:cNvSpPr>
            <a:spLocks noGrp="1" noChangeArrowheads="1"/>
          </p:cNvSpPr>
          <p:nvPr>
            <p:ph type="ftr" sz="quarter" idx="11"/>
          </p:nvPr>
        </p:nvSpPr>
        <p:spPr>
          <a:ln/>
        </p:spPr>
        <p:txBody>
          <a:bodyPr/>
          <a:lstStyle>
            <a:lvl1pPr>
              <a:defRPr/>
            </a:lvl1pPr>
          </a:lstStyle>
          <a:p>
            <a:pPr>
              <a:defRPr/>
            </a:pPr>
            <a:endParaRPr lang="sk-SK"/>
          </a:p>
        </p:txBody>
      </p:sp>
      <p:sp>
        <p:nvSpPr>
          <p:cNvPr id="6" name="Rectangle 13"/>
          <p:cNvSpPr>
            <a:spLocks noGrp="1" noChangeArrowheads="1"/>
          </p:cNvSpPr>
          <p:nvPr>
            <p:ph type="sldNum" sz="quarter" idx="12"/>
          </p:nvPr>
        </p:nvSpPr>
        <p:spPr>
          <a:ln/>
        </p:spPr>
        <p:txBody>
          <a:bodyPr/>
          <a:lstStyle>
            <a:lvl1pPr>
              <a:defRPr/>
            </a:lvl1pPr>
          </a:lstStyle>
          <a:p>
            <a:fld id="{DBB6ECF7-35B6-3647-B4A0-B1E03031B786}" type="slidenum">
              <a:rPr lang="sk-SK" altLang="en-US"/>
              <a:pPr/>
              <a:t>‹#›</a:t>
            </a:fld>
            <a:endParaRPr lang="sk-SK" altLang="en-US"/>
          </a:p>
        </p:txBody>
      </p:sp>
    </p:spTree>
    <p:extLst>
      <p:ext uri="{BB962C8B-B14F-4D97-AF65-F5344CB8AC3E}">
        <p14:creationId xmlns:p14="http://schemas.microsoft.com/office/powerpoint/2010/main" val="35065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sk-SK"/>
          </a:p>
        </p:txBody>
      </p:sp>
      <p:sp>
        <p:nvSpPr>
          <p:cNvPr id="6" name="Rectangle 12"/>
          <p:cNvSpPr>
            <a:spLocks noGrp="1" noChangeArrowheads="1"/>
          </p:cNvSpPr>
          <p:nvPr>
            <p:ph type="ftr" sz="quarter" idx="11"/>
          </p:nvPr>
        </p:nvSpPr>
        <p:spPr>
          <a:ln/>
        </p:spPr>
        <p:txBody>
          <a:bodyPr/>
          <a:lstStyle>
            <a:lvl1pPr>
              <a:defRPr/>
            </a:lvl1pPr>
          </a:lstStyle>
          <a:p>
            <a:pPr>
              <a:defRPr/>
            </a:pPr>
            <a:endParaRPr lang="sk-SK"/>
          </a:p>
        </p:txBody>
      </p:sp>
      <p:sp>
        <p:nvSpPr>
          <p:cNvPr id="7" name="Rectangle 13"/>
          <p:cNvSpPr>
            <a:spLocks noGrp="1" noChangeArrowheads="1"/>
          </p:cNvSpPr>
          <p:nvPr>
            <p:ph type="sldNum" sz="quarter" idx="12"/>
          </p:nvPr>
        </p:nvSpPr>
        <p:spPr>
          <a:ln/>
        </p:spPr>
        <p:txBody>
          <a:bodyPr/>
          <a:lstStyle>
            <a:lvl1pPr>
              <a:defRPr/>
            </a:lvl1pPr>
          </a:lstStyle>
          <a:p>
            <a:fld id="{289E3074-8465-C345-BF12-041F6FE6D568}" type="slidenum">
              <a:rPr lang="sk-SK" altLang="en-US"/>
              <a:pPr/>
              <a:t>‹#›</a:t>
            </a:fld>
            <a:endParaRPr lang="sk-SK" altLang="en-US"/>
          </a:p>
        </p:txBody>
      </p:sp>
    </p:spTree>
    <p:extLst>
      <p:ext uri="{BB962C8B-B14F-4D97-AF65-F5344CB8AC3E}">
        <p14:creationId xmlns:p14="http://schemas.microsoft.com/office/powerpoint/2010/main" val="76238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sk-SK"/>
          </a:p>
        </p:txBody>
      </p:sp>
      <p:sp>
        <p:nvSpPr>
          <p:cNvPr id="8" name="Rectangle 12"/>
          <p:cNvSpPr>
            <a:spLocks noGrp="1" noChangeArrowheads="1"/>
          </p:cNvSpPr>
          <p:nvPr>
            <p:ph type="ftr" sz="quarter" idx="11"/>
          </p:nvPr>
        </p:nvSpPr>
        <p:spPr>
          <a:ln/>
        </p:spPr>
        <p:txBody>
          <a:bodyPr/>
          <a:lstStyle>
            <a:lvl1pPr>
              <a:defRPr/>
            </a:lvl1pPr>
          </a:lstStyle>
          <a:p>
            <a:pPr>
              <a:defRPr/>
            </a:pPr>
            <a:endParaRPr lang="sk-SK"/>
          </a:p>
        </p:txBody>
      </p:sp>
      <p:sp>
        <p:nvSpPr>
          <p:cNvPr id="9" name="Rectangle 13"/>
          <p:cNvSpPr>
            <a:spLocks noGrp="1" noChangeArrowheads="1"/>
          </p:cNvSpPr>
          <p:nvPr>
            <p:ph type="sldNum" sz="quarter" idx="12"/>
          </p:nvPr>
        </p:nvSpPr>
        <p:spPr>
          <a:ln/>
        </p:spPr>
        <p:txBody>
          <a:bodyPr/>
          <a:lstStyle>
            <a:lvl1pPr>
              <a:defRPr/>
            </a:lvl1pPr>
          </a:lstStyle>
          <a:p>
            <a:fld id="{457552BB-E960-0847-BE6F-2818539D26FC}" type="slidenum">
              <a:rPr lang="sk-SK" altLang="en-US"/>
              <a:pPr/>
              <a:t>‹#›</a:t>
            </a:fld>
            <a:endParaRPr lang="sk-SK" altLang="en-US"/>
          </a:p>
        </p:txBody>
      </p:sp>
    </p:spTree>
    <p:extLst>
      <p:ext uri="{BB962C8B-B14F-4D97-AF65-F5344CB8AC3E}">
        <p14:creationId xmlns:p14="http://schemas.microsoft.com/office/powerpoint/2010/main" val="146656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sk-SK"/>
          </a:p>
        </p:txBody>
      </p:sp>
      <p:sp>
        <p:nvSpPr>
          <p:cNvPr id="4" name="Rectangle 12"/>
          <p:cNvSpPr>
            <a:spLocks noGrp="1" noChangeArrowheads="1"/>
          </p:cNvSpPr>
          <p:nvPr>
            <p:ph type="ftr" sz="quarter" idx="11"/>
          </p:nvPr>
        </p:nvSpPr>
        <p:spPr>
          <a:ln/>
        </p:spPr>
        <p:txBody>
          <a:bodyPr/>
          <a:lstStyle>
            <a:lvl1pPr>
              <a:defRPr/>
            </a:lvl1pPr>
          </a:lstStyle>
          <a:p>
            <a:pPr>
              <a:defRPr/>
            </a:pPr>
            <a:endParaRPr lang="sk-SK"/>
          </a:p>
        </p:txBody>
      </p:sp>
      <p:sp>
        <p:nvSpPr>
          <p:cNvPr id="5" name="Rectangle 13"/>
          <p:cNvSpPr>
            <a:spLocks noGrp="1" noChangeArrowheads="1"/>
          </p:cNvSpPr>
          <p:nvPr>
            <p:ph type="sldNum" sz="quarter" idx="12"/>
          </p:nvPr>
        </p:nvSpPr>
        <p:spPr>
          <a:ln/>
        </p:spPr>
        <p:txBody>
          <a:bodyPr/>
          <a:lstStyle>
            <a:lvl1pPr>
              <a:defRPr/>
            </a:lvl1pPr>
          </a:lstStyle>
          <a:p>
            <a:fld id="{C16F5C27-19E3-E44A-A3AB-85D2EB14BE89}" type="slidenum">
              <a:rPr lang="sk-SK" altLang="en-US"/>
              <a:pPr/>
              <a:t>‹#›</a:t>
            </a:fld>
            <a:endParaRPr lang="sk-SK" altLang="en-US"/>
          </a:p>
        </p:txBody>
      </p:sp>
    </p:spTree>
    <p:extLst>
      <p:ext uri="{BB962C8B-B14F-4D97-AF65-F5344CB8AC3E}">
        <p14:creationId xmlns:p14="http://schemas.microsoft.com/office/powerpoint/2010/main" val="192319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sk-SK"/>
          </a:p>
        </p:txBody>
      </p:sp>
      <p:sp>
        <p:nvSpPr>
          <p:cNvPr id="3" name="Rectangle 12"/>
          <p:cNvSpPr>
            <a:spLocks noGrp="1" noChangeArrowheads="1"/>
          </p:cNvSpPr>
          <p:nvPr>
            <p:ph type="ftr" sz="quarter" idx="11"/>
          </p:nvPr>
        </p:nvSpPr>
        <p:spPr>
          <a:ln/>
        </p:spPr>
        <p:txBody>
          <a:bodyPr/>
          <a:lstStyle>
            <a:lvl1pPr>
              <a:defRPr/>
            </a:lvl1pPr>
          </a:lstStyle>
          <a:p>
            <a:pPr>
              <a:defRPr/>
            </a:pPr>
            <a:endParaRPr lang="sk-SK"/>
          </a:p>
        </p:txBody>
      </p:sp>
      <p:sp>
        <p:nvSpPr>
          <p:cNvPr id="4" name="Rectangle 13"/>
          <p:cNvSpPr>
            <a:spLocks noGrp="1" noChangeArrowheads="1"/>
          </p:cNvSpPr>
          <p:nvPr>
            <p:ph type="sldNum" sz="quarter" idx="12"/>
          </p:nvPr>
        </p:nvSpPr>
        <p:spPr>
          <a:ln/>
        </p:spPr>
        <p:txBody>
          <a:bodyPr/>
          <a:lstStyle>
            <a:lvl1pPr>
              <a:defRPr/>
            </a:lvl1pPr>
          </a:lstStyle>
          <a:p>
            <a:fld id="{DF00602E-75FB-2A43-9097-1D76BA26E899}" type="slidenum">
              <a:rPr lang="sk-SK" altLang="en-US"/>
              <a:pPr/>
              <a:t>‹#›</a:t>
            </a:fld>
            <a:endParaRPr lang="sk-SK" altLang="en-US"/>
          </a:p>
        </p:txBody>
      </p:sp>
    </p:spTree>
    <p:extLst>
      <p:ext uri="{BB962C8B-B14F-4D97-AF65-F5344CB8AC3E}">
        <p14:creationId xmlns:p14="http://schemas.microsoft.com/office/powerpoint/2010/main" val="14087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sk-SK"/>
          </a:p>
        </p:txBody>
      </p:sp>
      <p:sp>
        <p:nvSpPr>
          <p:cNvPr id="6" name="Rectangle 12"/>
          <p:cNvSpPr>
            <a:spLocks noGrp="1" noChangeArrowheads="1"/>
          </p:cNvSpPr>
          <p:nvPr>
            <p:ph type="ftr" sz="quarter" idx="11"/>
          </p:nvPr>
        </p:nvSpPr>
        <p:spPr>
          <a:ln/>
        </p:spPr>
        <p:txBody>
          <a:bodyPr/>
          <a:lstStyle>
            <a:lvl1pPr>
              <a:defRPr/>
            </a:lvl1pPr>
          </a:lstStyle>
          <a:p>
            <a:pPr>
              <a:defRPr/>
            </a:pPr>
            <a:endParaRPr lang="sk-SK"/>
          </a:p>
        </p:txBody>
      </p:sp>
      <p:sp>
        <p:nvSpPr>
          <p:cNvPr id="7" name="Rectangle 13"/>
          <p:cNvSpPr>
            <a:spLocks noGrp="1" noChangeArrowheads="1"/>
          </p:cNvSpPr>
          <p:nvPr>
            <p:ph type="sldNum" sz="quarter" idx="12"/>
          </p:nvPr>
        </p:nvSpPr>
        <p:spPr>
          <a:ln/>
        </p:spPr>
        <p:txBody>
          <a:bodyPr/>
          <a:lstStyle>
            <a:lvl1pPr>
              <a:defRPr/>
            </a:lvl1pPr>
          </a:lstStyle>
          <a:p>
            <a:fld id="{977E67A2-BA3C-2C47-9B28-9D1C0F4CFFA3}" type="slidenum">
              <a:rPr lang="sk-SK" altLang="en-US"/>
              <a:pPr/>
              <a:t>‹#›</a:t>
            </a:fld>
            <a:endParaRPr lang="sk-SK" altLang="en-US"/>
          </a:p>
        </p:txBody>
      </p:sp>
    </p:spTree>
    <p:extLst>
      <p:ext uri="{BB962C8B-B14F-4D97-AF65-F5344CB8AC3E}">
        <p14:creationId xmlns:p14="http://schemas.microsoft.com/office/powerpoint/2010/main" val="115461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sk-SK"/>
          </a:p>
        </p:txBody>
      </p:sp>
      <p:sp>
        <p:nvSpPr>
          <p:cNvPr id="6" name="Rectangle 12"/>
          <p:cNvSpPr>
            <a:spLocks noGrp="1" noChangeArrowheads="1"/>
          </p:cNvSpPr>
          <p:nvPr>
            <p:ph type="ftr" sz="quarter" idx="11"/>
          </p:nvPr>
        </p:nvSpPr>
        <p:spPr>
          <a:ln/>
        </p:spPr>
        <p:txBody>
          <a:bodyPr/>
          <a:lstStyle>
            <a:lvl1pPr>
              <a:defRPr/>
            </a:lvl1pPr>
          </a:lstStyle>
          <a:p>
            <a:pPr>
              <a:defRPr/>
            </a:pPr>
            <a:endParaRPr lang="sk-SK"/>
          </a:p>
        </p:txBody>
      </p:sp>
      <p:sp>
        <p:nvSpPr>
          <p:cNvPr id="7" name="Rectangle 13"/>
          <p:cNvSpPr>
            <a:spLocks noGrp="1" noChangeArrowheads="1"/>
          </p:cNvSpPr>
          <p:nvPr>
            <p:ph type="sldNum" sz="quarter" idx="12"/>
          </p:nvPr>
        </p:nvSpPr>
        <p:spPr>
          <a:ln/>
        </p:spPr>
        <p:txBody>
          <a:bodyPr/>
          <a:lstStyle>
            <a:lvl1pPr>
              <a:defRPr/>
            </a:lvl1pPr>
          </a:lstStyle>
          <a:p>
            <a:fld id="{72C551B3-EB7F-6346-89E3-34BCCD64A397}" type="slidenum">
              <a:rPr lang="sk-SK" altLang="en-US"/>
              <a:pPr/>
              <a:t>‹#›</a:t>
            </a:fld>
            <a:endParaRPr lang="sk-SK" altLang="en-US"/>
          </a:p>
        </p:txBody>
      </p:sp>
    </p:spTree>
    <p:extLst>
      <p:ext uri="{BB962C8B-B14F-4D97-AF65-F5344CB8AC3E}">
        <p14:creationId xmlns:p14="http://schemas.microsoft.com/office/powerpoint/2010/main" val="100607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C4F0F0"/>
            </a:gs>
            <a:gs pos="25974">
              <a:srgbClr val="D8F5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8227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227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xmlns=""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a:ea typeface="ＭＳ Ｐゴシック" charset="0"/>
                </a:endParaRPr>
              </a:p>
            </p:txBody>
          </p:sp>
        </p:grpSp>
        <p:grpSp>
          <p:nvGrpSpPr>
            <p:cNvPr id="1033" name="Group 6"/>
            <p:cNvGrpSpPr>
              <a:grpSpLocks/>
            </p:cNvGrpSpPr>
            <p:nvPr/>
          </p:nvGrpSpPr>
          <p:grpSpPr bwMode="auto">
            <a:xfrm>
              <a:off x="144" y="1248"/>
              <a:ext cx="4656" cy="201"/>
              <a:chOff x="144" y="1248"/>
              <a:chExt cx="4656" cy="201"/>
            </a:xfrm>
          </p:grpSpPr>
          <p:sp>
            <p:nvSpPr>
              <p:cNvPr id="182279"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182280"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grpSp>
      <p:sp>
        <p:nvSpPr>
          <p:cNvPr id="18228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sk-SK"/>
              <a:t>Click to edit Master title style</a:t>
            </a:r>
          </a:p>
        </p:txBody>
      </p:sp>
      <p:sp>
        <p:nvSpPr>
          <p:cNvPr id="182282" name="Rectangle 10"/>
          <p:cNvSpPr>
            <a:spLocks noGrp="1" noChangeArrowheads="1"/>
          </p:cNvSpPr>
          <p:nvPr>
            <p:ph type="body" idx="1"/>
          </p:nvPr>
        </p:nvSpPr>
        <p:spPr bwMode="auto">
          <a:xfrm>
            <a:off x="838200" y="2362200"/>
            <a:ext cx="7693025" cy="37242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82283" name="Rectangle 11"/>
          <p:cNvSpPr>
            <a:spLocks noGrp="1" noChangeArrowheads="1"/>
          </p:cNvSpPr>
          <p:nvPr>
            <p:ph type="dt" sz="half" idx="2"/>
          </p:nvPr>
        </p:nvSpPr>
        <p:spPr bwMode="auto">
          <a:xfrm>
            <a:off x="2438400" y="6248400"/>
            <a:ext cx="2130425" cy="4746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400">
                <a:ea typeface="ＭＳ Ｐゴシック" charset="0"/>
                <a:cs typeface="+mn-cs"/>
              </a:defRPr>
            </a:lvl1pPr>
          </a:lstStyle>
          <a:p>
            <a:pPr>
              <a:defRPr/>
            </a:pPr>
            <a:endParaRPr lang="sk-SK"/>
          </a:p>
        </p:txBody>
      </p:sp>
      <p:sp>
        <p:nvSpPr>
          <p:cNvPr id="182284"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ctr">
              <a:defRPr sz="1400">
                <a:ea typeface="ＭＳ Ｐゴシック" charset="0"/>
                <a:cs typeface="+mn-cs"/>
              </a:defRPr>
            </a:lvl1pPr>
          </a:lstStyle>
          <a:p>
            <a:pPr>
              <a:defRPr/>
            </a:pPr>
            <a:endParaRPr lang="sk-SK"/>
          </a:p>
        </p:txBody>
      </p:sp>
      <p:sp>
        <p:nvSpPr>
          <p:cNvPr id="182285"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5861639-CD89-AF48-9BEF-9111F9579CA1}" type="slidenum">
              <a:rPr lang="sk-SK" altLang="en-US"/>
              <a:pPr/>
              <a:t>‹#›</a:t>
            </a:fld>
            <a:endParaRPr lang="sk-SK" altLang="en-US"/>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ea typeface="ＭＳ Ｐゴシック" charset="0"/>
        </a:defRPr>
      </a:lvl6pPr>
      <a:lvl7pPr marL="914400" algn="l" rtl="0" fontAlgn="base">
        <a:lnSpc>
          <a:spcPct val="90000"/>
        </a:lnSpc>
        <a:spcBef>
          <a:spcPct val="0"/>
        </a:spcBef>
        <a:spcAft>
          <a:spcPct val="0"/>
        </a:spcAft>
        <a:defRPr sz="3600" b="1">
          <a:solidFill>
            <a:schemeClr val="tx2"/>
          </a:solidFill>
          <a:latin typeface="Arial" charset="0"/>
          <a:ea typeface="ＭＳ Ｐゴシック" charset="0"/>
        </a:defRPr>
      </a:lvl7pPr>
      <a:lvl8pPr marL="1371600" algn="l" rtl="0" fontAlgn="base">
        <a:lnSpc>
          <a:spcPct val="90000"/>
        </a:lnSpc>
        <a:spcBef>
          <a:spcPct val="0"/>
        </a:spcBef>
        <a:spcAft>
          <a:spcPct val="0"/>
        </a:spcAft>
        <a:defRPr sz="3600" b="1">
          <a:solidFill>
            <a:schemeClr val="tx2"/>
          </a:solidFill>
          <a:latin typeface="Arial" charset="0"/>
          <a:ea typeface="ＭＳ Ｐゴシック" charset="0"/>
        </a:defRPr>
      </a:lvl8pPr>
      <a:lvl9pPr marL="1828800" algn="l" rtl="0" fontAlgn="base">
        <a:lnSpc>
          <a:spcPct val="90000"/>
        </a:lnSpc>
        <a:spcBef>
          <a:spcPct val="0"/>
        </a:spcBef>
        <a:spcAft>
          <a:spcPct val="0"/>
        </a:spcAft>
        <a:defRPr sz="3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charset="2"/>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79450" y="990600"/>
            <a:ext cx="8229600" cy="1905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r>
              <a:rPr lang="cs-CZ" altLang="en-US" sz="4000" dirty="0" err="1"/>
              <a:t>Development</a:t>
            </a:r>
            <a:r>
              <a:rPr lang="cs-CZ" altLang="en-US" sz="4000" dirty="0"/>
              <a:t> I</a:t>
            </a:r>
          </a:p>
        </p:txBody>
      </p:sp>
      <p:sp>
        <p:nvSpPr>
          <p:cNvPr id="2051" name="Rectangle 3"/>
          <p:cNvSpPr>
            <a:spLocks noGrp="1" noChangeArrowheads="1"/>
          </p:cNvSpPr>
          <p:nvPr>
            <p:ph type="subTitle" idx="1"/>
          </p:nvPr>
        </p:nvSpPr>
        <p:spPr>
          <a:xfrm>
            <a:off x="971550" y="3886200"/>
            <a:ext cx="6800850" cy="175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buFont typeface="Wingdings" charset="2"/>
              <a:buNone/>
            </a:pPr>
            <a:r>
              <a:rPr lang="en-US" altLang="en-US" dirty="0"/>
              <a:t>Comparative Perspectives</a:t>
            </a:r>
          </a:p>
          <a:p>
            <a:pPr eaLnBrk="1" hangingPunct="1">
              <a:buFont typeface="Wingdings" charset="2"/>
              <a:buNone/>
            </a:pPr>
            <a:r>
              <a:rPr lang="en-US" altLang="en-US" dirty="0"/>
              <a:t>Marek </a:t>
            </a:r>
            <a:r>
              <a:rPr lang="en-US" altLang="en-US" dirty="0" err="1"/>
              <a:t>Rybář</a:t>
            </a:r>
            <a:r>
              <a:rPr lang="en-US" altLang="en-US" dirty="0"/>
              <a:t>, PhD.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subTnLst>
                                    <p:animClr clrSpc="rgb" dir="cw">
                                      <p:cBhvr override="childStyle">
                                        <p:cTn dur="1" fill="hold" display="0" masterRel="nextClick" afterEffect="1"/>
                                        <p:tgtEl>
                                          <p:spTgt spid="2051">
                                            <p:txEl>
                                              <p:pRg st="0" end="0"/>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subTnLst>
                                    <p:animClr clrSpc="rgb" dir="cw">
                                      <p:cBhvr override="childStyle">
                                        <p:cTn dur="1" fill="hold" display="0" masterRel="nextClick" afterEffect="1"/>
                                        <p:tgtEl>
                                          <p:spTgt spid="2051">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924800" cy="936104"/>
          </a:xfrm>
        </p:spPr>
        <p:txBody>
          <a:bodyPr/>
          <a:lstStyle/>
          <a:p>
            <a:pPr algn="ctr"/>
            <a:r>
              <a:rPr lang="en-US" dirty="0"/>
              <a:t>Topography</a:t>
            </a:r>
          </a:p>
        </p:txBody>
      </p:sp>
      <p:sp>
        <p:nvSpPr>
          <p:cNvPr id="3" name="Content Placeholder 2"/>
          <p:cNvSpPr>
            <a:spLocks noGrp="1"/>
          </p:cNvSpPr>
          <p:nvPr>
            <p:ph idx="1"/>
          </p:nvPr>
        </p:nvSpPr>
        <p:spPr>
          <a:xfrm>
            <a:off x="838200" y="1484785"/>
            <a:ext cx="7693025" cy="2808312"/>
          </a:xfrm>
        </p:spPr>
        <p:txBody>
          <a:bodyPr/>
          <a:lstStyle/>
          <a:p>
            <a:r>
              <a:rPr lang="en-US" dirty="0"/>
              <a:t>General nonbiological conditions on Earth’s surface</a:t>
            </a:r>
          </a:p>
          <a:p>
            <a:r>
              <a:rPr lang="en-US" dirty="0"/>
              <a:t>mountains, oceans, islands, length of rivers, their navigability and volatility during the seasons of the year</a:t>
            </a:r>
          </a:p>
        </p:txBody>
      </p:sp>
      <p:pic>
        <p:nvPicPr>
          <p:cNvPr id="4" name="Picture 3"/>
          <p:cNvPicPr>
            <a:picLocks noChangeAspect="1"/>
          </p:cNvPicPr>
          <p:nvPr/>
        </p:nvPicPr>
        <p:blipFill>
          <a:blip r:embed="rId2"/>
          <a:stretch>
            <a:fillRect/>
          </a:stretch>
        </p:blipFill>
        <p:spPr>
          <a:xfrm>
            <a:off x="971600" y="4005064"/>
            <a:ext cx="7272808" cy="2672918"/>
          </a:xfrm>
          <a:prstGeom prst="rect">
            <a:avLst/>
          </a:prstGeom>
        </p:spPr>
      </p:pic>
    </p:spTree>
    <p:extLst>
      <p:ext uri="{BB962C8B-B14F-4D97-AF65-F5344CB8AC3E}">
        <p14:creationId xmlns:p14="http://schemas.microsoft.com/office/powerpoint/2010/main" val="141501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936104"/>
          </a:xfrm>
        </p:spPr>
        <p:txBody>
          <a:bodyPr/>
          <a:lstStyle/>
          <a:p>
            <a:pPr algn="ctr"/>
            <a:r>
              <a:rPr lang="en-US" dirty="0"/>
              <a:t>Topography</a:t>
            </a:r>
          </a:p>
        </p:txBody>
      </p:sp>
      <p:sp>
        <p:nvSpPr>
          <p:cNvPr id="3" name="Content Placeholder 2"/>
          <p:cNvSpPr>
            <a:spLocks noGrp="1"/>
          </p:cNvSpPr>
          <p:nvPr>
            <p:ph idx="1"/>
          </p:nvPr>
        </p:nvSpPr>
        <p:spPr>
          <a:xfrm>
            <a:off x="838200" y="1484784"/>
            <a:ext cx="7693025" cy="5040560"/>
          </a:xfrm>
        </p:spPr>
        <p:txBody>
          <a:bodyPr/>
          <a:lstStyle/>
          <a:p>
            <a:pPr algn="just"/>
            <a:r>
              <a:rPr lang="en-US" dirty="0"/>
              <a:t>K. </a:t>
            </a:r>
            <a:r>
              <a:rPr lang="en-US" dirty="0" err="1"/>
              <a:t>Wittfogel</a:t>
            </a:r>
            <a:r>
              <a:rPr lang="en-US" dirty="0"/>
              <a:t> (1957): rivers can be relatively easily controlled and regulated</a:t>
            </a:r>
          </a:p>
          <a:p>
            <a:pPr algn="just"/>
            <a:r>
              <a:rPr lang="en-US" dirty="0"/>
              <a:t>ancient </a:t>
            </a:r>
            <a:r>
              <a:rPr lang="en-GB" dirty="0"/>
              <a:t>civilizations formed on the banks of rivers &amp; </a:t>
            </a:r>
            <a:r>
              <a:rPr lang="en-US" dirty="0"/>
              <a:t>developed a sophisticated division of labor: a narrow ruling class controlled the mass workforce </a:t>
            </a:r>
          </a:p>
          <a:p>
            <a:pPr algn="just"/>
            <a:r>
              <a:rPr lang="en-US" dirty="0"/>
              <a:t>the forced labor was later used for other development projects: building roads, canals, irrigation systems, monuments etc. </a:t>
            </a:r>
          </a:p>
          <a:p>
            <a:pPr algn="just"/>
            <a:r>
              <a:rPr lang="en-US" dirty="0"/>
              <a:t>The rise of “the oriental despotism”: </a:t>
            </a:r>
          </a:p>
          <a:p>
            <a:pPr algn="just"/>
            <a:r>
              <a:rPr lang="en-US" dirty="0"/>
              <a:t>topography </a:t>
            </a:r>
            <a:r>
              <a:rPr lang="en-US" dirty="0">
                <a:sym typeface="Wingdings"/>
              </a:rPr>
              <a:t> technology  institutions</a:t>
            </a:r>
            <a:endParaRPr lang="en-US" dirty="0"/>
          </a:p>
        </p:txBody>
      </p:sp>
    </p:spTree>
    <p:extLst>
      <p:ext uri="{BB962C8B-B14F-4D97-AF65-F5344CB8AC3E}">
        <p14:creationId xmlns:p14="http://schemas.microsoft.com/office/powerpoint/2010/main" val="98777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936104"/>
          </a:xfrm>
        </p:spPr>
        <p:txBody>
          <a:bodyPr/>
          <a:lstStyle/>
          <a:p>
            <a:pPr algn="ctr"/>
            <a:r>
              <a:rPr lang="en-US" dirty="0"/>
              <a:t>Topography</a:t>
            </a:r>
          </a:p>
        </p:txBody>
      </p:sp>
      <p:sp>
        <p:nvSpPr>
          <p:cNvPr id="3" name="Content Placeholder 2"/>
          <p:cNvSpPr>
            <a:spLocks noGrp="1"/>
          </p:cNvSpPr>
          <p:nvPr>
            <p:ph idx="1"/>
          </p:nvPr>
        </p:nvSpPr>
        <p:spPr>
          <a:xfrm>
            <a:off x="107504" y="1412776"/>
            <a:ext cx="5760639" cy="5328592"/>
          </a:xfrm>
        </p:spPr>
        <p:txBody>
          <a:bodyPr/>
          <a:lstStyle/>
          <a:p>
            <a:pPr algn="just"/>
            <a:r>
              <a:rPr lang="en-US" dirty="0"/>
              <a:t>However, a different situation had existed in Europe (Jones a </a:t>
            </a:r>
            <a:r>
              <a:rPr lang="en-US" dirty="0" err="1"/>
              <a:t>Landes</a:t>
            </a:r>
            <a:r>
              <a:rPr lang="en-US" dirty="0"/>
              <a:t> 1998):</a:t>
            </a:r>
          </a:p>
          <a:p>
            <a:pPr algn="just"/>
            <a:r>
              <a:rPr lang="en-US" dirty="0"/>
              <a:t>High mountains, rivers without deltas, large forests, an irregular shape of the continent, plus many islands, all prevented the rise of a single civilization</a:t>
            </a:r>
          </a:p>
          <a:p>
            <a:pPr algn="just"/>
            <a:r>
              <a:rPr lang="en-US" dirty="0"/>
              <a:t>No dependence on a despotic ruler because “farmers” had access to a number of alternative source of water (rain)</a:t>
            </a:r>
          </a:p>
        </p:txBody>
      </p:sp>
      <p:pic>
        <p:nvPicPr>
          <p:cNvPr id="4" name="Picture 3"/>
          <p:cNvPicPr>
            <a:picLocks noChangeAspect="1"/>
          </p:cNvPicPr>
          <p:nvPr/>
        </p:nvPicPr>
        <p:blipFill>
          <a:blip r:embed="rId2"/>
          <a:stretch>
            <a:fillRect/>
          </a:stretch>
        </p:blipFill>
        <p:spPr>
          <a:xfrm>
            <a:off x="6012160" y="1700808"/>
            <a:ext cx="2895600" cy="3009900"/>
          </a:xfrm>
          <a:prstGeom prst="rect">
            <a:avLst/>
          </a:prstGeom>
        </p:spPr>
      </p:pic>
    </p:spTree>
    <p:extLst>
      <p:ext uri="{BB962C8B-B14F-4D97-AF65-F5344CB8AC3E}">
        <p14:creationId xmlns:p14="http://schemas.microsoft.com/office/powerpoint/2010/main" val="141215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6"/>
            <a:ext cx="7924800" cy="1008112"/>
          </a:xfrm>
        </p:spPr>
        <p:txBody>
          <a:bodyPr/>
          <a:lstStyle/>
          <a:p>
            <a:pPr algn="ctr"/>
            <a:r>
              <a:rPr lang="en-US" dirty="0"/>
              <a:t>Topography</a:t>
            </a:r>
          </a:p>
        </p:txBody>
      </p:sp>
      <p:sp>
        <p:nvSpPr>
          <p:cNvPr id="3" name="Content Placeholder 2"/>
          <p:cNvSpPr>
            <a:spLocks noGrp="1"/>
          </p:cNvSpPr>
          <p:nvPr>
            <p:ph idx="1"/>
          </p:nvPr>
        </p:nvSpPr>
        <p:spPr>
          <a:xfrm>
            <a:off x="838200" y="1556792"/>
            <a:ext cx="7693025" cy="4529683"/>
          </a:xfrm>
        </p:spPr>
        <p:txBody>
          <a:bodyPr/>
          <a:lstStyle/>
          <a:p>
            <a:pPr algn="just"/>
            <a:r>
              <a:rPr lang="en-US" b="1" dirty="0"/>
              <a:t>Ocean Currents</a:t>
            </a:r>
            <a:r>
              <a:rPr lang="en-US" dirty="0"/>
              <a:t>: Europe in 1500 was not richer than China, India and the Arab world</a:t>
            </a:r>
          </a:p>
          <a:p>
            <a:pPr algn="just"/>
            <a:r>
              <a:rPr lang="en-US" dirty="0"/>
              <a:t>A relative proximity of rich America (silver and gold), and favorable ocean currents, gave advantage to European sailors/kings who gained resources that later helped finance the Industrial revolution</a:t>
            </a:r>
          </a:p>
          <a:p>
            <a:pPr algn="just"/>
            <a:r>
              <a:rPr lang="en-US" dirty="0"/>
              <a:t>However, there is no clear-cut explanation for the emergence of institutions in this line of explanations</a:t>
            </a:r>
          </a:p>
        </p:txBody>
      </p:sp>
    </p:spTree>
    <p:extLst>
      <p:ext uri="{BB962C8B-B14F-4D97-AF65-F5344CB8AC3E}">
        <p14:creationId xmlns:p14="http://schemas.microsoft.com/office/powerpoint/2010/main" val="4606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864096"/>
          </a:xfrm>
        </p:spPr>
        <p:txBody>
          <a:bodyPr/>
          <a:lstStyle/>
          <a:p>
            <a:pPr algn="ctr"/>
            <a:r>
              <a:rPr lang="en-US" dirty="0"/>
              <a:t>Topography</a:t>
            </a:r>
          </a:p>
        </p:txBody>
      </p:sp>
      <p:sp>
        <p:nvSpPr>
          <p:cNvPr id="3" name="Content Placeholder 2"/>
          <p:cNvSpPr>
            <a:spLocks noGrp="1"/>
          </p:cNvSpPr>
          <p:nvPr>
            <p:ph idx="1"/>
          </p:nvPr>
        </p:nvSpPr>
        <p:spPr>
          <a:xfrm>
            <a:off x="838200" y="1268760"/>
            <a:ext cx="7693025" cy="5589240"/>
          </a:xfrm>
        </p:spPr>
        <p:txBody>
          <a:bodyPr/>
          <a:lstStyle/>
          <a:p>
            <a:pPr algn="just"/>
            <a:r>
              <a:rPr lang="en-US" sz="2600" dirty="0"/>
              <a:t>Acemoglu et al (2002): Europe after 1500 got richer thanks to its trade with America, India and East Asia</a:t>
            </a:r>
          </a:p>
          <a:p>
            <a:pPr algn="just"/>
            <a:r>
              <a:rPr lang="en-US" sz="2600" dirty="0"/>
              <a:t>Only countries with access to the sea would benefit</a:t>
            </a:r>
          </a:p>
          <a:p>
            <a:pPr algn="just"/>
            <a:r>
              <a:rPr lang="en-US" sz="2600" dirty="0"/>
              <a:t>There is a link between international trade and good institutions: </a:t>
            </a:r>
          </a:p>
          <a:p>
            <a:pPr algn="just"/>
            <a:r>
              <a:rPr lang="en-US" sz="2600" dirty="0"/>
              <a:t>Trade strengthened the position of traders (not the traditionally privileged gentry), who  sought guarantees for their newly acquired property --&gt; strengthening of property rights</a:t>
            </a:r>
          </a:p>
          <a:p>
            <a:pPr algn="just"/>
            <a:r>
              <a:rPr lang="en-US" sz="2600" dirty="0"/>
              <a:t>topography </a:t>
            </a:r>
            <a:r>
              <a:rPr lang="en-US" sz="2600" dirty="0">
                <a:sym typeface="Wingdings"/>
              </a:rPr>
              <a:t> rise of a new social group  </a:t>
            </a:r>
            <a:r>
              <a:rPr lang="en-US" sz="2600" dirty="0" err="1">
                <a:sym typeface="Wingdings"/>
              </a:rPr>
              <a:t>favourable</a:t>
            </a:r>
            <a:r>
              <a:rPr lang="en-US" sz="2600" dirty="0">
                <a:sym typeface="Wingdings"/>
              </a:rPr>
              <a:t> institutions</a:t>
            </a:r>
            <a:endParaRPr lang="en-US" sz="2600" dirty="0"/>
          </a:p>
          <a:p>
            <a:endParaRPr lang="en-US" sz="2600" dirty="0"/>
          </a:p>
        </p:txBody>
      </p:sp>
    </p:spTree>
    <p:extLst>
      <p:ext uri="{BB962C8B-B14F-4D97-AF65-F5344CB8AC3E}">
        <p14:creationId xmlns:p14="http://schemas.microsoft.com/office/powerpoint/2010/main" val="67235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864096"/>
          </a:xfrm>
        </p:spPr>
        <p:txBody>
          <a:bodyPr/>
          <a:lstStyle/>
          <a:p>
            <a:pPr algn="ctr"/>
            <a:r>
              <a:rPr lang="en-US" dirty="0"/>
              <a:t>Geology</a:t>
            </a:r>
          </a:p>
        </p:txBody>
      </p:sp>
      <p:sp>
        <p:nvSpPr>
          <p:cNvPr id="3" name="Content Placeholder 2"/>
          <p:cNvSpPr>
            <a:spLocks noGrp="1"/>
          </p:cNvSpPr>
          <p:nvPr>
            <p:ph idx="1"/>
          </p:nvPr>
        </p:nvSpPr>
        <p:spPr>
          <a:xfrm>
            <a:off x="838200" y="1340769"/>
            <a:ext cx="7693025" cy="2016223"/>
          </a:xfrm>
        </p:spPr>
        <p:txBody>
          <a:bodyPr/>
          <a:lstStyle/>
          <a:p>
            <a:r>
              <a:rPr lang="en-US" dirty="0"/>
              <a:t>Nonbiological conditions under Earth’s surface:</a:t>
            </a:r>
          </a:p>
          <a:p>
            <a:r>
              <a:rPr lang="en-US" dirty="0"/>
              <a:t>character of soil, quality and quantity of natural resources, active volcanos, earthquakes etc.</a:t>
            </a:r>
          </a:p>
          <a:p>
            <a:endParaRPr lang="en-US" dirty="0"/>
          </a:p>
        </p:txBody>
      </p:sp>
      <p:pic>
        <p:nvPicPr>
          <p:cNvPr id="4" name="Picture 3"/>
          <p:cNvPicPr>
            <a:picLocks noChangeAspect="1"/>
          </p:cNvPicPr>
          <p:nvPr/>
        </p:nvPicPr>
        <p:blipFill>
          <a:blip r:embed="rId2"/>
          <a:stretch>
            <a:fillRect/>
          </a:stretch>
        </p:blipFill>
        <p:spPr>
          <a:xfrm>
            <a:off x="1547664" y="3587226"/>
            <a:ext cx="5976664" cy="3112846"/>
          </a:xfrm>
          <a:prstGeom prst="rect">
            <a:avLst/>
          </a:prstGeom>
        </p:spPr>
      </p:pic>
    </p:spTree>
    <p:extLst>
      <p:ext uri="{BB962C8B-B14F-4D97-AF65-F5344CB8AC3E}">
        <p14:creationId xmlns:p14="http://schemas.microsoft.com/office/powerpoint/2010/main" val="28879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02417"/>
            <a:ext cx="7924800" cy="792088"/>
          </a:xfrm>
        </p:spPr>
        <p:txBody>
          <a:bodyPr/>
          <a:lstStyle/>
          <a:p>
            <a:pPr algn="ctr"/>
            <a:r>
              <a:rPr lang="en-US" dirty="0"/>
              <a:t>Geology</a:t>
            </a:r>
          </a:p>
        </p:txBody>
      </p:sp>
      <p:sp>
        <p:nvSpPr>
          <p:cNvPr id="3" name="Content Placeholder 2"/>
          <p:cNvSpPr>
            <a:spLocks noGrp="1"/>
          </p:cNvSpPr>
          <p:nvPr>
            <p:ph idx="1"/>
          </p:nvPr>
        </p:nvSpPr>
        <p:spPr>
          <a:xfrm>
            <a:off x="877887" y="1340768"/>
            <a:ext cx="7693025" cy="5105747"/>
          </a:xfrm>
        </p:spPr>
        <p:txBody>
          <a:bodyPr/>
          <a:lstStyle/>
          <a:p>
            <a:r>
              <a:rPr lang="en-US" dirty="0"/>
              <a:t>Quality of soil differed in North and South America (</a:t>
            </a:r>
            <a:r>
              <a:rPr lang="en-US" dirty="0" err="1"/>
              <a:t>Engerman</a:t>
            </a:r>
            <a:r>
              <a:rPr lang="en-US" dirty="0"/>
              <a:t> and Sokoloff 2002): </a:t>
            </a:r>
          </a:p>
          <a:p>
            <a:r>
              <a:rPr lang="en-US" dirty="0"/>
              <a:t>Soil in the South (Central) America suitable for production of tradeable commodities (sugar, tobacco)</a:t>
            </a:r>
          </a:p>
          <a:p>
            <a:r>
              <a:rPr lang="en-US" dirty="0"/>
              <a:t>Slave labor widely used </a:t>
            </a:r>
            <a:r>
              <a:rPr lang="en-US" dirty="0">
                <a:sym typeface="Wingdings"/>
              </a:rPr>
              <a:t> vast social and political inequalities  the emergence of institutions that protected privileges of the powerful and prevented effective political inclusion and participation for many years</a:t>
            </a:r>
            <a:endParaRPr lang="en-US" dirty="0"/>
          </a:p>
        </p:txBody>
      </p:sp>
    </p:spTree>
    <p:extLst>
      <p:ext uri="{BB962C8B-B14F-4D97-AF65-F5344CB8AC3E}">
        <p14:creationId xmlns:p14="http://schemas.microsoft.com/office/powerpoint/2010/main" val="170172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936104"/>
          </a:xfrm>
        </p:spPr>
        <p:txBody>
          <a:bodyPr/>
          <a:lstStyle/>
          <a:p>
            <a:pPr algn="ctr"/>
            <a:r>
              <a:rPr lang="en-US" dirty="0"/>
              <a:t>Geology</a:t>
            </a:r>
          </a:p>
        </p:txBody>
      </p:sp>
      <p:sp>
        <p:nvSpPr>
          <p:cNvPr id="3" name="Content Placeholder 2"/>
          <p:cNvSpPr>
            <a:spLocks noGrp="1"/>
          </p:cNvSpPr>
          <p:nvPr>
            <p:ph idx="1"/>
          </p:nvPr>
        </p:nvSpPr>
        <p:spPr>
          <a:xfrm>
            <a:off x="467544" y="1412776"/>
            <a:ext cx="8219256" cy="4752528"/>
          </a:xfrm>
        </p:spPr>
        <p:txBody>
          <a:bodyPr/>
          <a:lstStyle/>
          <a:p>
            <a:pPr algn="just"/>
            <a:r>
              <a:rPr lang="en-US" dirty="0"/>
              <a:t>Natural resources: oil, gas, gold, diamonds, copper</a:t>
            </a:r>
          </a:p>
          <a:p>
            <a:pPr algn="just"/>
            <a:r>
              <a:rPr lang="en-US" dirty="0"/>
              <a:t>Too much natural resources was hypothesized to lead to “resource curse”:</a:t>
            </a:r>
          </a:p>
          <a:p>
            <a:pPr algn="just"/>
            <a:r>
              <a:rPr lang="en-US" dirty="0"/>
              <a:t>From the 1970s: countries with an abundance of natural resources tend to have less economic growth, less democracy, and worse development outcomes than countries with fewer natural resources</a:t>
            </a:r>
          </a:p>
        </p:txBody>
      </p:sp>
    </p:spTree>
    <p:extLst>
      <p:ext uri="{BB962C8B-B14F-4D97-AF65-F5344CB8AC3E}">
        <p14:creationId xmlns:p14="http://schemas.microsoft.com/office/powerpoint/2010/main" val="48578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76672"/>
            <a:ext cx="7924800" cy="720080"/>
          </a:xfrm>
        </p:spPr>
        <p:txBody>
          <a:bodyPr/>
          <a:lstStyle/>
          <a:p>
            <a:pPr algn="ctr"/>
            <a:r>
              <a:rPr lang="en-US" dirty="0"/>
              <a:t>Geology</a:t>
            </a:r>
          </a:p>
        </p:txBody>
      </p:sp>
      <p:sp>
        <p:nvSpPr>
          <p:cNvPr id="3" name="Content Placeholder 2"/>
          <p:cNvSpPr>
            <a:spLocks noGrp="1"/>
          </p:cNvSpPr>
          <p:nvPr>
            <p:ph idx="1"/>
          </p:nvPr>
        </p:nvSpPr>
        <p:spPr>
          <a:xfrm>
            <a:off x="838199" y="1465771"/>
            <a:ext cx="7693025" cy="4915557"/>
          </a:xfrm>
        </p:spPr>
        <p:txBody>
          <a:bodyPr/>
          <a:lstStyle/>
          <a:p>
            <a:pPr algn="just"/>
            <a:r>
              <a:rPr lang="en-US" b="1" dirty="0"/>
              <a:t>direct economic effect?</a:t>
            </a:r>
            <a:endParaRPr lang="en-US" dirty="0"/>
          </a:p>
          <a:p>
            <a:pPr algn="just"/>
            <a:r>
              <a:rPr lang="en-US" dirty="0"/>
              <a:t>Revenue volatility: High volatility in the prices of natural resources leads to abrupt changes to social programs, erosion of the rule of law and decline in popular support for governments (Nigeria, Venezuela, and oil prices)</a:t>
            </a:r>
          </a:p>
          <a:p>
            <a:pPr algn="just"/>
            <a:r>
              <a:rPr lang="en-US" dirty="0"/>
              <a:t>Lack of investments: Companies export their profits from the country, no investments into local development</a:t>
            </a:r>
          </a:p>
        </p:txBody>
      </p:sp>
    </p:spTree>
    <p:extLst>
      <p:ext uri="{BB962C8B-B14F-4D97-AF65-F5344CB8AC3E}">
        <p14:creationId xmlns:p14="http://schemas.microsoft.com/office/powerpoint/2010/main" val="198021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97DA-E9B5-FF4B-8BF5-C400F5B235AE}"/>
              </a:ext>
            </a:extLst>
          </p:cNvPr>
          <p:cNvSpPr>
            <a:spLocks noGrp="1"/>
          </p:cNvSpPr>
          <p:nvPr>
            <p:ph type="title"/>
          </p:nvPr>
        </p:nvSpPr>
        <p:spPr>
          <a:xfrm>
            <a:off x="722312" y="548680"/>
            <a:ext cx="7924800" cy="1143000"/>
          </a:xfrm>
        </p:spPr>
        <p:txBody>
          <a:bodyPr/>
          <a:lstStyle/>
          <a:p>
            <a:pPr algn="ctr"/>
            <a:r>
              <a:rPr lang="en-US" dirty="0"/>
              <a:t>Geology</a:t>
            </a:r>
          </a:p>
        </p:txBody>
      </p:sp>
      <p:sp>
        <p:nvSpPr>
          <p:cNvPr id="7" name="Content Placeholder 4">
            <a:extLst>
              <a:ext uri="{FF2B5EF4-FFF2-40B4-BE49-F238E27FC236}">
                <a16:creationId xmlns:a16="http://schemas.microsoft.com/office/drawing/2014/main" id="{8AEC663A-108F-0E4F-A408-5398F69A9DA2}"/>
              </a:ext>
            </a:extLst>
          </p:cNvPr>
          <p:cNvSpPr>
            <a:spLocks noGrp="1"/>
          </p:cNvSpPr>
          <p:nvPr>
            <p:ph idx="1"/>
          </p:nvPr>
        </p:nvSpPr>
        <p:spPr>
          <a:xfrm>
            <a:off x="838200" y="1905000"/>
            <a:ext cx="7693025" cy="4659737"/>
          </a:xfrm>
          <a:prstGeom prst="rect">
            <a:avLst/>
          </a:prstGeom>
        </p:spPr>
        <p:txBody>
          <a:bodyPr wrap="square">
            <a:spAutoFit/>
          </a:bodyPr>
          <a:lstStyle/>
          <a:p>
            <a:pPr algn="just"/>
            <a:r>
              <a:rPr lang="en-US" b="1" dirty="0"/>
              <a:t>Political explanations?</a:t>
            </a:r>
            <a:endParaRPr lang="en-US" dirty="0"/>
          </a:p>
          <a:p>
            <a:pPr algn="just"/>
            <a:r>
              <a:rPr lang="en-US" dirty="0"/>
              <a:t>“Fast cash”: lack of long-term economic policies</a:t>
            </a:r>
          </a:p>
          <a:p>
            <a:pPr algn="just"/>
            <a:r>
              <a:rPr lang="en-US" dirty="0"/>
              <a:t>Income from natural resources is used to subsidy the underperforming sectors of the economy -&gt; high political costs of structural changes</a:t>
            </a:r>
          </a:p>
          <a:p>
            <a:pPr algn="just"/>
            <a:r>
              <a:rPr lang="en-US" dirty="0"/>
              <a:t>Violence: ethno-political groups are more likely to resort to rebellion (rather than using non-violent means) in resource-rich countries</a:t>
            </a:r>
          </a:p>
        </p:txBody>
      </p:sp>
    </p:spTree>
    <p:extLst>
      <p:ext uri="{BB962C8B-B14F-4D97-AF65-F5344CB8AC3E}">
        <p14:creationId xmlns:p14="http://schemas.microsoft.com/office/powerpoint/2010/main" val="20712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Research Problem</a:t>
            </a:r>
          </a:p>
        </p:txBody>
      </p:sp>
      <p:sp>
        <p:nvSpPr>
          <p:cNvPr id="3" name="Content Placeholder 2"/>
          <p:cNvSpPr>
            <a:spLocks noGrp="1"/>
          </p:cNvSpPr>
          <p:nvPr>
            <p:ph idx="1"/>
          </p:nvPr>
        </p:nvSpPr>
        <p:spPr/>
        <p:txBody>
          <a:bodyPr/>
          <a:lstStyle/>
          <a:p>
            <a:pPr algn="just"/>
            <a:endParaRPr lang="en-US" dirty="0"/>
          </a:p>
          <a:p>
            <a:pPr algn="just"/>
            <a:r>
              <a:rPr lang="en-US" dirty="0"/>
              <a:t>How can we explain enormous political, economic, and social differences among countries of the contemporary world? </a:t>
            </a:r>
          </a:p>
        </p:txBody>
      </p:sp>
    </p:spTree>
    <p:extLst>
      <p:ext uri="{BB962C8B-B14F-4D97-AF65-F5344CB8AC3E}">
        <p14:creationId xmlns:p14="http://schemas.microsoft.com/office/powerpoint/2010/main" val="1691559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924800" cy="792088"/>
          </a:xfrm>
        </p:spPr>
        <p:txBody>
          <a:bodyPr/>
          <a:lstStyle/>
          <a:p>
            <a:pPr algn="ctr"/>
            <a:r>
              <a:rPr lang="en-US" dirty="0"/>
              <a:t>Geology</a:t>
            </a:r>
          </a:p>
        </p:txBody>
      </p:sp>
      <p:sp>
        <p:nvSpPr>
          <p:cNvPr id="3" name="Content Placeholder 2"/>
          <p:cNvSpPr>
            <a:spLocks noGrp="1"/>
          </p:cNvSpPr>
          <p:nvPr>
            <p:ph idx="1"/>
          </p:nvPr>
        </p:nvSpPr>
        <p:spPr>
          <a:xfrm>
            <a:off x="838200" y="1268760"/>
            <a:ext cx="7693025" cy="4817715"/>
          </a:xfrm>
        </p:spPr>
        <p:txBody>
          <a:bodyPr/>
          <a:lstStyle/>
          <a:p>
            <a:pPr algn="just"/>
            <a:r>
              <a:rPr lang="en-US" dirty="0"/>
              <a:t>The rentier state: governments do not collect taxes </a:t>
            </a:r>
            <a:r>
              <a:rPr lang="en-US" dirty="0">
                <a:sym typeface="Wingdings" pitchFamily="2" charset="2"/>
              </a:rPr>
              <a:t> are thus less accountable, do not strengthen property rights, and the general state capacities are rather low</a:t>
            </a:r>
          </a:p>
          <a:p>
            <a:pPr algn="just"/>
            <a:r>
              <a:rPr lang="en-US" dirty="0"/>
              <a:t>The relationship between oil and authoritarianism holds after the Cold War: without US or Soviet support, resource-poor authoritarian regimes democratized, while resource-rich ones managed to resist domestic pressures to democratize</a:t>
            </a:r>
          </a:p>
          <a:p>
            <a:pPr algn="just"/>
            <a:endParaRPr lang="en-US" dirty="0"/>
          </a:p>
        </p:txBody>
      </p:sp>
    </p:spTree>
    <p:extLst>
      <p:ext uri="{BB962C8B-B14F-4D97-AF65-F5344CB8AC3E}">
        <p14:creationId xmlns:p14="http://schemas.microsoft.com/office/powerpoint/2010/main" val="1855527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864096"/>
          </a:xfrm>
        </p:spPr>
        <p:txBody>
          <a:bodyPr/>
          <a:lstStyle/>
          <a:p>
            <a:pPr algn="ctr"/>
            <a:r>
              <a:rPr lang="en-US" dirty="0"/>
              <a:t>Biogeography</a:t>
            </a:r>
          </a:p>
        </p:txBody>
      </p:sp>
      <p:sp>
        <p:nvSpPr>
          <p:cNvPr id="3" name="Content Placeholder 2"/>
          <p:cNvSpPr>
            <a:spLocks noGrp="1"/>
          </p:cNvSpPr>
          <p:nvPr>
            <p:ph idx="1"/>
          </p:nvPr>
        </p:nvSpPr>
        <p:spPr>
          <a:xfrm>
            <a:off x="838200" y="1196753"/>
            <a:ext cx="7693025" cy="2736303"/>
          </a:xfrm>
        </p:spPr>
        <p:txBody>
          <a:bodyPr/>
          <a:lstStyle/>
          <a:p>
            <a:pPr algn="just"/>
            <a:r>
              <a:rPr lang="en-US" sz="3200" dirty="0"/>
              <a:t>“geography” of living organisms (NOT humans!)</a:t>
            </a:r>
          </a:p>
          <a:p>
            <a:pPr algn="just"/>
            <a:r>
              <a:rPr lang="en-US" sz="3200" dirty="0"/>
              <a:t>Abundance and character of fauna and flora, type of vegetation, microorganisms (bacteria, viruses)</a:t>
            </a:r>
          </a:p>
        </p:txBody>
      </p:sp>
      <p:pic>
        <p:nvPicPr>
          <p:cNvPr id="4" name="Picture 3"/>
          <p:cNvPicPr>
            <a:picLocks noChangeAspect="1"/>
          </p:cNvPicPr>
          <p:nvPr/>
        </p:nvPicPr>
        <p:blipFill>
          <a:blip r:embed="rId2"/>
          <a:stretch>
            <a:fillRect/>
          </a:stretch>
        </p:blipFill>
        <p:spPr>
          <a:xfrm>
            <a:off x="1187624" y="4298282"/>
            <a:ext cx="3378200" cy="2400300"/>
          </a:xfrm>
          <a:prstGeom prst="rect">
            <a:avLst/>
          </a:prstGeom>
        </p:spPr>
      </p:pic>
      <p:pic>
        <p:nvPicPr>
          <p:cNvPr id="5" name="Picture 4"/>
          <p:cNvPicPr>
            <a:picLocks noChangeAspect="1"/>
          </p:cNvPicPr>
          <p:nvPr/>
        </p:nvPicPr>
        <p:blipFill>
          <a:blip r:embed="rId3"/>
          <a:stretch>
            <a:fillRect/>
          </a:stretch>
        </p:blipFill>
        <p:spPr>
          <a:xfrm>
            <a:off x="5076056" y="4298282"/>
            <a:ext cx="3282991" cy="2400300"/>
          </a:xfrm>
          <a:prstGeom prst="rect">
            <a:avLst/>
          </a:prstGeom>
        </p:spPr>
      </p:pic>
    </p:spTree>
    <p:extLst>
      <p:ext uri="{BB962C8B-B14F-4D97-AF65-F5344CB8AC3E}">
        <p14:creationId xmlns:p14="http://schemas.microsoft.com/office/powerpoint/2010/main" val="2065659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743790"/>
          </a:xfrm>
        </p:spPr>
        <p:txBody>
          <a:bodyPr/>
          <a:lstStyle/>
          <a:p>
            <a:pPr algn="ctr"/>
            <a:r>
              <a:rPr lang="en-US" dirty="0"/>
              <a:t>Biogeography</a:t>
            </a:r>
          </a:p>
        </p:txBody>
      </p:sp>
      <p:sp>
        <p:nvSpPr>
          <p:cNvPr id="3" name="Content Placeholder 2"/>
          <p:cNvSpPr>
            <a:spLocks noGrp="1"/>
          </p:cNvSpPr>
          <p:nvPr>
            <p:ph idx="1"/>
          </p:nvPr>
        </p:nvSpPr>
        <p:spPr>
          <a:xfrm>
            <a:off x="774795" y="1124744"/>
            <a:ext cx="7693025" cy="5544616"/>
          </a:xfrm>
        </p:spPr>
        <p:txBody>
          <a:bodyPr/>
          <a:lstStyle/>
          <a:p>
            <a:pPr algn="just"/>
            <a:r>
              <a:rPr lang="en-US" sz="2500" dirty="0"/>
              <a:t>J. Diamond: differences in biogeographical resources during Neolithic times fully developed after 1500 in different developmental trajectories of the continents</a:t>
            </a:r>
          </a:p>
          <a:p>
            <a:pPr algn="just"/>
            <a:r>
              <a:rPr lang="en-US" sz="2500" dirty="0"/>
              <a:t>Favorable conditions: animals suitable for domestication AND access to highly nutritious (and storable) plants/grains</a:t>
            </a:r>
          </a:p>
          <a:p>
            <a:pPr algn="just"/>
            <a:r>
              <a:rPr lang="en-US" sz="2500" dirty="0"/>
              <a:t>Eurasian continent (East-West orientation) favorable to easy transfer of modern technologies from the Middle East (“the Fertile Crescent) to Europe</a:t>
            </a:r>
          </a:p>
          <a:p>
            <a:pPr algn="just"/>
            <a:r>
              <a:rPr lang="en-US" sz="2500" dirty="0"/>
              <a:t>Technologies of South American civilizations of the time did not “travel” (South-North orientation of the Americas less favorable)</a:t>
            </a:r>
          </a:p>
        </p:txBody>
      </p:sp>
    </p:spTree>
    <p:extLst>
      <p:ext uri="{BB962C8B-B14F-4D97-AF65-F5344CB8AC3E}">
        <p14:creationId xmlns:p14="http://schemas.microsoft.com/office/powerpoint/2010/main" val="89255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864096"/>
          </a:xfrm>
        </p:spPr>
        <p:txBody>
          <a:bodyPr/>
          <a:lstStyle/>
          <a:p>
            <a:pPr algn="ctr"/>
            <a:r>
              <a:rPr lang="en-US" dirty="0"/>
              <a:t>Biogeography</a:t>
            </a:r>
          </a:p>
        </p:txBody>
      </p:sp>
      <p:sp>
        <p:nvSpPr>
          <p:cNvPr id="3" name="Content Placeholder 2"/>
          <p:cNvSpPr>
            <a:spLocks noGrp="1"/>
          </p:cNvSpPr>
          <p:nvPr>
            <p:ph idx="1"/>
          </p:nvPr>
        </p:nvSpPr>
        <p:spPr>
          <a:xfrm>
            <a:off x="838200" y="1196752"/>
            <a:ext cx="7693025" cy="4968552"/>
          </a:xfrm>
        </p:spPr>
        <p:txBody>
          <a:bodyPr/>
          <a:lstStyle/>
          <a:p>
            <a:pPr algn="just"/>
            <a:r>
              <a:rPr lang="en-US" dirty="0"/>
              <a:t>Eurasia: Early departure from picking and hunting to agriculture</a:t>
            </a:r>
          </a:p>
          <a:p>
            <a:pPr algn="just"/>
            <a:r>
              <a:rPr lang="en-US" dirty="0"/>
              <a:t>resulted in a sophisticated division of labor, trade, urbanization and strong political development</a:t>
            </a:r>
          </a:p>
          <a:p>
            <a:pPr algn="just"/>
            <a:r>
              <a:rPr lang="en-US" dirty="0"/>
              <a:t>Followed by rapid technological development and, </a:t>
            </a:r>
          </a:p>
          <a:p>
            <a:pPr algn="just"/>
            <a:r>
              <a:rPr lang="en-US" dirty="0"/>
              <a:t>after 1500, gave Europeans the ability to dominate the New World (Spain vs. the Aztecs and the Incas), and not the other way round</a:t>
            </a:r>
          </a:p>
        </p:txBody>
      </p:sp>
    </p:spTree>
    <p:extLst>
      <p:ext uri="{BB962C8B-B14F-4D97-AF65-F5344CB8AC3E}">
        <p14:creationId xmlns:p14="http://schemas.microsoft.com/office/powerpoint/2010/main" val="107928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936104"/>
          </a:xfrm>
        </p:spPr>
        <p:txBody>
          <a:bodyPr/>
          <a:lstStyle/>
          <a:p>
            <a:pPr algn="ctr"/>
            <a:r>
              <a:rPr lang="en-US" dirty="0"/>
              <a:t>Biogeography and institutions</a:t>
            </a:r>
          </a:p>
        </p:txBody>
      </p:sp>
      <p:sp>
        <p:nvSpPr>
          <p:cNvPr id="3" name="Content Placeholder 2"/>
          <p:cNvSpPr>
            <a:spLocks noGrp="1"/>
          </p:cNvSpPr>
          <p:nvPr>
            <p:ph idx="1"/>
          </p:nvPr>
        </p:nvSpPr>
        <p:spPr>
          <a:xfrm>
            <a:off x="838200" y="1340768"/>
            <a:ext cx="7693025" cy="5112568"/>
          </a:xfrm>
        </p:spPr>
        <p:txBody>
          <a:bodyPr/>
          <a:lstStyle/>
          <a:p>
            <a:pPr algn="just"/>
            <a:r>
              <a:rPr lang="en-US" dirty="0"/>
              <a:t>Diamond cannot explain the persistence of institutions after 1500 nor why subsequent technological changes were not used on other continents to bridge the developmental gap </a:t>
            </a:r>
          </a:p>
          <a:p>
            <a:pPr algn="just"/>
            <a:r>
              <a:rPr lang="en-US" b="1" dirty="0"/>
              <a:t>Acemoglu, Johnson a Robinson (2001):</a:t>
            </a:r>
          </a:p>
          <a:p>
            <a:pPr algn="just"/>
            <a:r>
              <a:rPr lang="en-US" dirty="0"/>
              <a:t>differences in European mortality rates to estimate the effect of institutions on economic performance, i.e.: </a:t>
            </a:r>
          </a:p>
          <a:p>
            <a:pPr algn="just"/>
            <a:r>
              <a:rPr lang="en-US" dirty="0"/>
              <a:t>The link between micro/biogeographical conditions and the quality of governance</a:t>
            </a:r>
          </a:p>
        </p:txBody>
      </p:sp>
    </p:spTree>
    <p:extLst>
      <p:ext uri="{BB962C8B-B14F-4D97-AF65-F5344CB8AC3E}">
        <p14:creationId xmlns:p14="http://schemas.microsoft.com/office/powerpoint/2010/main" val="188443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6632"/>
            <a:ext cx="7924800" cy="792088"/>
          </a:xfrm>
        </p:spPr>
        <p:txBody>
          <a:bodyPr/>
          <a:lstStyle/>
          <a:p>
            <a:pPr algn="ctr"/>
            <a:r>
              <a:rPr lang="en-US" dirty="0"/>
              <a:t>Biogeography and institutions</a:t>
            </a:r>
            <a:endParaRPr lang="en-US" b="0" dirty="0"/>
          </a:p>
        </p:txBody>
      </p:sp>
      <p:sp>
        <p:nvSpPr>
          <p:cNvPr id="3" name="Content Placeholder 2"/>
          <p:cNvSpPr>
            <a:spLocks noGrp="1"/>
          </p:cNvSpPr>
          <p:nvPr>
            <p:ph idx="1"/>
          </p:nvPr>
        </p:nvSpPr>
        <p:spPr>
          <a:xfrm>
            <a:off x="838200" y="1124744"/>
            <a:ext cx="7693025" cy="5472608"/>
          </a:xfrm>
        </p:spPr>
        <p:txBody>
          <a:bodyPr/>
          <a:lstStyle/>
          <a:p>
            <a:pPr algn="just"/>
            <a:r>
              <a:rPr lang="en-US" dirty="0"/>
              <a:t>a great majority of European deaths in the colonies was caused by malaria and yellow fever </a:t>
            </a:r>
          </a:p>
          <a:p>
            <a:pPr algn="just"/>
            <a:r>
              <a:rPr lang="en-US" dirty="0"/>
              <a:t>malaria and yellow fever </a:t>
            </a:r>
            <a:r>
              <a:rPr lang="en-US" dirty="0">
                <a:sym typeface="Wingdings"/>
              </a:rPr>
              <a:t>  extractive institutions  weak protection of the rule of law, personal freedom, and property  weak subsequent economic and political development</a:t>
            </a:r>
          </a:p>
          <a:p>
            <a:pPr algn="just"/>
            <a:r>
              <a:rPr lang="en-US" dirty="0">
                <a:sym typeface="Wingdings"/>
              </a:rPr>
              <a:t>Favorable micro/biogeographical conditions  permanent settlements  good institutions  stabile economic and political development </a:t>
            </a:r>
            <a:r>
              <a:rPr lang="en-US" sz="3200" dirty="0">
                <a:sym typeface="Wingdings"/>
              </a:rPr>
              <a:t> </a:t>
            </a:r>
            <a:endParaRPr lang="en-US" sz="3200" dirty="0"/>
          </a:p>
        </p:txBody>
      </p:sp>
    </p:spTree>
    <p:extLst>
      <p:ext uri="{BB962C8B-B14F-4D97-AF65-F5344CB8AC3E}">
        <p14:creationId xmlns:p14="http://schemas.microsoft.com/office/powerpoint/2010/main" val="55262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936104"/>
          </a:xfrm>
        </p:spPr>
        <p:txBody>
          <a:bodyPr/>
          <a:lstStyle/>
          <a:p>
            <a:pPr algn="ctr"/>
            <a:r>
              <a:rPr lang="en-US" dirty="0"/>
              <a:t>Geographical factors</a:t>
            </a:r>
          </a:p>
        </p:txBody>
      </p:sp>
      <p:sp>
        <p:nvSpPr>
          <p:cNvPr id="3" name="Content Placeholder 2"/>
          <p:cNvSpPr>
            <a:spLocks noGrp="1"/>
          </p:cNvSpPr>
          <p:nvPr>
            <p:ph idx="1"/>
          </p:nvPr>
        </p:nvSpPr>
        <p:spPr>
          <a:xfrm>
            <a:off x="838200" y="1412776"/>
            <a:ext cx="7693025" cy="1800200"/>
          </a:xfrm>
        </p:spPr>
        <p:txBody>
          <a:bodyPr/>
          <a:lstStyle/>
          <a:p>
            <a:pPr algn="just"/>
            <a:r>
              <a:rPr lang="en-US" dirty="0"/>
              <a:t>There is a strong positive correlation between a country’s distance from the Earth’s equator and the quality of its institutions (Hall and Jones, 1999): </a:t>
            </a:r>
          </a:p>
        </p:txBody>
      </p:sp>
      <p:pic>
        <p:nvPicPr>
          <p:cNvPr id="6" name="Picture 5">
            <a:extLst>
              <a:ext uri="{FF2B5EF4-FFF2-40B4-BE49-F238E27FC236}">
                <a16:creationId xmlns:a16="http://schemas.microsoft.com/office/drawing/2014/main" id="{4E4B57B2-722F-284A-B390-E94644194AB4}"/>
              </a:ext>
            </a:extLst>
          </p:cNvPr>
          <p:cNvPicPr>
            <a:picLocks noChangeAspect="1"/>
          </p:cNvPicPr>
          <p:nvPr/>
        </p:nvPicPr>
        <p:blipFill>
          <a:blip r:embed="rId2"/>
          <a:stretch>
            <a:fillRect/>
          </a:stretch>
        </p:blipFill>
        <p:spPr>
          <a:xfrm>
            <a:off x="971600" y="3212976"/>
            <a:ext cx="6985000" cy="3528392"/>
          </a:xfrm>
          <a:prstGeom prst="rect">
            <a:avLst/>
          </a:prstGeom>
        </p:spPr>
      </p:pic>
    </p:spTree>
    <p:extLst>
      <p:ext uri="{BB962C8B-B14F-4D97-AF65-F5344CB8AC3E}">
        <p14:creationId xmlns:p14="http://schemas.microsoft.com/office/powerpoint/2010/main" val="51068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Geographical factors</a:t>
            </a:r>
          </a:p>
        </p:txBody>
      </p:sp>
      <p:sp>
        <p:nvSpPr>
          <p:cNvPr id="3" name="Content Placeholder 2"/>
          <p:cNvSpPr>
            <a:spLocks noGrp="1"/>
          </p:cNvSpPr>
          <p:nvPr>
            <p:ph idx="1"/>
          </p:nvPr>
        </p:nvSpPr>
        <p:spPr/>
        <p:txBody>
          <a:bodyPr/>
          <a:lstStyle/>
          <a:p>
            <a:pPr algn="just"/>
            <a:r>
              <a:rPr lang="en-US" sz="3200" dirty="0"/>
              <a:t>What exactly do we mean when we speak about the importance of  geography for development?</a:t>
            </a:r>
          </a:p>
          <a:p>
            <a:pPr algn="just"/>
            <a:r>
              <a:rPr lang="en-US" sz="3200" dirty="0"/>
              <a:t>What exactly is it that is influenced by “geography”?</a:t>
            </a:r>
          </a:p>
          <a:p>
            <a:pPr algn="just"/>
            <a:r>
              <a:rPr lang="en-US" sz="3200" dirty="0"/>
              <a:t>What are the specific mechanisms of such an influence/impact?</a:t>
            </a:r>
          </a:p>
          <a:p>
            <a:endParaRPr lang="en-US" sz="3200" dirty="0"/>
          </a:p>
          <a:p>
            <a:endParaRPr lang="en-US" sz="3200" dirty="0"/>
          </a:p>
        </p:txBody>
      </p:sp>
    </p:spTree>
    <p:extLst>
      <p:ext uri="{BB962C8B-B14F-4D97-AF65-F5344CB8AC3E}">
        <p14:creationId xmlns:p14="http://schemas.microsoft.com/office/powerpoint/2010/main" val="146300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044160" cy="1143000"/>
          </a:xfrm>
        </p:spPr>
        <p:txBody>
          <a:bodyPr/>
          <a:lstStyle/>
          <a:p>
            <a:r>
              <a:rPr lang="en-US" dirty="0"/>
              <a:t>Geographical factors</a:t>
            </a:r>
          </a:p>
        </p:txBody>
      </p:sp>
      <p:sp>
        <p:nvSpPr>
          <p:cNvPr id="3" name="Content Placeholder 2"/>
          <p:cNvSpPr>
            <a:spLocks noGrp="1"/>
          </p:cNvSpPr>
          <p:nvPr>
            <p:ph idx="1"/>
          </p:nvPr>
        </p:nvSpPr>
        <p:spPr>
          <a:xfrm>
            <a:off x="838201" y="2362200"/>
            <a:ext cx="3661792" cy="3724275"/>
          </a:xfrm>
        </p:spPr>
        <p:txBody>
          <a:bodyPr/>
          <a:lstStyle/>
          <a:p>
            <a:r>
              <a:rPr lang="en-US" dirty="0"/>
              <a:t>climate</a:t>
            </a:r>
          </a:p>
          <a:p>
            <a:r>
              <a:rPr lang="en-US" dirty="0"/>
              <a:t>topography</a:t>
            </a:r>
          </a:p>
          <a:p>
            <a:r>
              <a:rPr lang="en-US" dirty="0"/>
              <a:t>geology</a:t>
            </a:r>
          </a:p>
          <a:p>
            <a:r>
              <a:rPr lang="en-US" dirty="0"/>
              <a:t>biogeography</a:t>
            </a:r>
          </a:p>
        </p:txBody>
      </p:sp>
      <p:pic>
        <p:nvPicPr>
          <p:cNvPr id="4" name="Picture 3"/>
          <p:cNvPicPr>
            <a:picLocks noChangeAspect="1"/>
          </p:cNvPicPr>
          <p:nvPr/>
        </p:nvPicPr>
        <p:blipFill>
          <a:blip r:embed="rId2"/>
          <a:stretch>
            <a:fillRect/>
          </a:stretch>
        </p:blipFill>
        <p:spPr>
          <a:xfrm>
            <a:off x="5508104" y="761999"/>
            <a:ext cx="3298056" cy="5685723"/>
          </a:xfrm>
          <a:prstGeom prst="rect">
            <a:avLst/>
          </a:prstGeom>
        </p:spPr>
      </p:pic>
    </p:spTree>
    <p:extLst>
      <p:ext uri="{BB962C8B-B14F-4D97-AF65-F5344CB8AC3E}">
        <p14:creationId xmlns:p14="http://schemas.microsoft.com/office/powerpoint/2010/main" val="55956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924800" cy="936104"/>
          </a:xfrm>
        </p:spPr>
        <p:txBody>
          <a:bodyPr/>
          <a:lstStyle/>
          <a:p>
            <a:pPr algn="ctr"/>
            <a:r>
              <a:rPr lang="en-US" dirty="0"/>
              <a:t>Climate</a:t>
            </a:r>
          </a:p>
        </p:txBody>
      </p:sp>
      <p:sp>
        <p:nvSpPr>
          <p:cNvPr id="3" name="Content Placeholder 2"/>
          <p:cNvSpPr>
            <a:spLocks noGrp="1"/>
          </p:cNvSpPr>
          <p:nvPr>
            <p:ph sz="half" idx="1"/>
          </p:nvPr>
        </p:nvSpPr>
        <p:spPr>
          <a:xfrm>
            <a:off x="107504" y="1628800"/>
            <a:ext cx="5112568" cy="5040560"/>
          </a:xfrm>
        </p:spPr>
        <p:txBody>
          <a:bodyPr/>
          <a:lstStyle/>
          <a:p>
            <a:pPr algn="just"/>
            <a:r>
              <a:rPr lang="en-US" dirty="0"/>
              <a:t>Conditions on Earth’s surface: </a:t>
            </a:r>
          </a:p>
          <a:p>
            <a:pPr algn="just"/>
            <a:r>
              <a:rPr lang="en-US" dirty="0"/>
              <a:t>temperature, precipitation, sunlight, humidity and (ocean) currents</a:t>
            </a:r>
          </a:p>
          <a:p>
            <a:pPr algn="just"/>
            <a:r>
              <a:rPr lang="en-US" dirty="0"/>
              <a:t>What matters is not just average numbers but also the absence of extremes (heat waves, heavy downpours and droughts)</a:t>
            </a:r>
          </a:p>
        </p:txBody>
      </p:sp>
      <p:pic>
        <p:nvPicPr>
          <p:cNvPr id="5" name="Content Placeholder 4"/>
          <p:cNvPicPr>
            <a:picLocks noGrp="1" noChangeAspect="1"/>
          </p:cNvPicPr>
          <p:nvPr>
            <p:ph sz="half" idx="2"/>
          </p:nvPr>
        </p:nvPicPr>
        <p:blipFill>
          <a:blip r:embed="rId2"/>
          <a:stretch>
            <a:fillRect/>
          </a:stretch>
        </p:blipFill>
        <p:spPr>
          <a:xfrm>
            <a:off x="5364088" y="2060848"/>
            <a:ext cx="3563934" cy="3724275"/>
          </a:xfrm>
          <a:prstGeom prst="rect">
            <a:avLst/>
          </a:prstGeom>
        </p:spPr>
      </p:pic>
    </p:spTree>
    <p:extLst>
      <p:ext uri="{BB962C8B-B14F-4D97-AF65-F5344CB8AC3E}">
        <p14:creationId xmlns:p14="http://schemas.microsoft.com/office/powerpoint/2010/main" val="200294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1008112"/>
          </a:xfrm>
        </p:spPr>
        <p:txBody>
          <a:bodyPr/>
          <a:lstStyle/>
          <a:p>
            <a:pPr algn="ctr"/>
            <a:r>
              <a:rPr lang="en-US" dirty="0"/>
              <a:t>Climate</a:t>
            </a:r>
          </a:p>
        </p:txBody>
      </p:sp>
      <p:sp>
        <p:nvSpPr>
          <p:cNvPr id="3" name="Content Placeholder 2"/>
          <p:cNvSpPr>
            <a:spLocks noGrp="1"/>
          </p:cNvSpPr>
          <p:nvPr>
            <p:ph idx="1"/>
          </p:nvPr>
        </p:nvSpPr>
        <p:spPr>
          <a:xfrm>
            <a:off x="0" y="1340768"/>
            <a:ext cx="6732239" cy="5112568"/>
          </a:xfrm>
        </p:spPr>
        <p:txBody>
          <a:bodyPr/>
          <a:lstStyle/>
          <a:p>
            <a:pPr algn="just"/>
            <a:r>
              <a:rPr lang="en-US" sz="3100" dirty="0"/>
              <a:t>Montesquieu: The Spirit of the Laws (1748): </a:t>
            </a:r>
            <a:r>
              <a:rPr lang="en-US" sz="3100" b="1" dirty="0"/>
              <a:t>temperature</a:t>
            </a:r>
          </a:p>
          <a:p>
            <a:pPr algn="just"/>
            <a:r>
              <a:rPr lang="en-US" sz="3100" dirty="0"/>
              <a:t>People are brave, more trusting, more determined and more disciplined in  colder climate</a:t>
            </a:r>
          </a:p>
          <a:p>
            <a:pPr algn="just"/>
            <a:r>
              <a:rPr lang="en-US" sz="3100" dirty="0"/>
              <a:t>In warmer climate they are lazier, the powerful ones will force weaker people to work for them (slavery): climate </a:t>
            </a:r>
            <a:r>
              <a:rPr lang="en-US" sz="3100" dirty="0">
                <a:sym typeface="Wingdings"/>
              </a:rPr>
              <a:t></a:t>
            </a:r>
            <a:r>
              <a:rPr lang="en-US" sz="3100" dirty="0"/>
              <a:t> human activities</a:t>
            </a:r>
            <a:r>
              <a:rPr lang="en-US" sz="3100" dirty="0">
                <a:sym typeface="Wingdings"/>
              </a:rPr>
              <a:t> institutions</a:t>
            </a:r>
            <a:endParaRPr lang="en-US" sz="3100" dirty="0"/>
          </a:p>
          <a:p>
            <a:endParaRPr lang="en-US" sz="3100" dirty="0"/>
          </a:p>
        </p:txBody>
      </p:sp>
      <p:pic>
        <p:nvPicPr>
          <p:cNvPr id="4" name="Picture 3"/>
          <p:cNvPicPr>
            <a:picLocks noChangeAspect="1"/>
          </p:cNvPicPr>
          <p:nvPr/>
        </p:nvPicPr>
        <p:blipFill>
          <a:blip r:embed="rId2"/>
          <a:stretch>
            <a:fillRect/>
          </a:stretch>
        </p:blipFill>
        <p:spPr>
          <a:xfrm>
            <a:off x="6876256" y="2060848"/>
            <a:ext cx="2057400" cy="3606800"/>
          </a:xfrm>
          <a:prstGeom prst="rect">
            <a:avLst/>
          </a:prstGeom>
        </p:spPr>
      </p:pic>
    </p:spTree>
    <p:extLst>
      <p:ext uri="{BB962C8B-B14F-4D97-AF65-F5344CB8AC3E}">
        <p14:creationId xmlns:p14="http://schemas.microsoft.com/office/powerpoint/2010/main" val="77445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924800" cy="936104"/>
          </a:xfrm>
        </p:spPr>
        <p:txBody>
          <a:bodyPr/>
          <a:lstStyle/>
          <a:p>
            <a:pPr algn="ctr"/>
            <a:r>
              <a:rPr lang="en-US" dirty="0"/>
              <a:t>Climate</a:t>
            </a:r>
          </a:p>
        </p:txBody>
      </p:sp>
      <p:sp>
        <p:nvSpPr>
          <p:cNvPr id="3" name="Content Placeholder 2"/>
          <p:cNvSpPr>
            <a:spLocks noGrp="1"/>
          </p:cNvSpPr>
          <p:nvPr>
            <p:ph idx="1"/>
          </p:nvPr>
        </p:nvSpPr>
        <p:spPr>
          <a:xfrm>
            <a:off x="251520" y="1412776"/>
            <a:ext cx="5832649" cy="5184576"/>
          </a:xfrm>
        </p:spPr>
        <p:txBody>
          <a:bodyPr/>
          <a:lstStyle/>
          <a:p>
            <a:pPr algn="just"/>
            <a:r>
              <a:rPr lang="en-US" sz="3000" dirty="0"/>
              <a:t>Ellsworth Huntington (1915): temperature and humidity directly influence  human institutions</a:t>
            </a:r>
          </a:p>
          <a:p>
            <a:pPr algn="just"/>
            <a:r>
              <a:rPr lang="en-US" sz="3000" dirty="0"/>
              <a:t>Ideal climate in the winter is between +3 and +18 (in Celsius), e.g. in London, New Zealand, North California</a:t>
            </a:r>
          </a:p>
          <a:p>
            <a:pPr algn="just"/>
            <a:r>
              <a:rPr lang="en-US" sz="3000" dirty="0"/>
              <a:t>people are more honest, determined, and show more initiative</a:t>
            </a:r>
          </a:p>
        </p:txBody>
      </p:sp>
      <p:pic>
        <p:nvPicPr>
          <p:cNvPr id="4" name="Picture 3"/>
          <p:cNvPicPr>
            <a:picLocks noChangeAspect="1"/>
          </p:cNvPicPr>
          <p:nvPr/>
        </p:nvPicPr>
        <p:blipFill>
          <a:blip r:embed="rId2"/>
          <a:stretch>
            <a:fillRect/>
          </a:stretch>
        </p:blipFill>
        <p:spPr>
          <a:xfrm>
            <a:off x="6444208" y="1556792"/>
            <a:ext cx="2540000" cy="4165600"/>
          </a:xfrm>
          <a:prstGeom prst="rect">
            <a:avLst/>
          </a:prstGeom>
        </p:spPr>
      </p:pic>
    </p:spTree>
    <p:extLst>
      <p:ext uri="{BB962C8B-B14F-4D97-AF65-F5344CB8AC3E}">
        <p14:creationId xmlns:p14="http://schemas.microsoft.com/office/powerpoint/2010/main" val="93895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7924800" cy="864096"/>
          </a:xfrm>
        </p:spPr>
        <p:txBody>
          <a:bodyPr/>
          <a:lstStyle/>
          <a:p>
            <a:pPr algn="ctr"/>
            <a:r>
              <a:rPr lang="en-US" dirty="0"/>
              <a:t>Climate</a:t>
            </a:r>
          </a:p>
        </p:txBody>
      </p:sp>
      <p:sp>
        <p:nvSpPr>
          <p:cNvPr id="3" name="Content Placeholder 2"/>
          <p:cNvSpPr>
            <a:spLocks noGrp="1"/>
          </p:cNvSpPr>
          <p:nvPr>
            <p:ph idx="1"/>
          </p:nvPr>
        </p:nvSpPr>
        <p:spPr>
          <a:xfrm>
            <a:off x="179513" y="1412776"/>
            <a:ext cx="5832648" cy="5112568"/>
          </a:xfrm>
        </p:spPr>
        <p:txBody>
          <a:bodyPr/>
          <a:lstStyle/>
          <a:p>
            <a:r>
              <a:rPr lang="en-US" sz="3000" dirty="0"/>
              <a:t>D. </a:t>
            </a:r>
            <a:r>
              <a:rPr lang="en-US" sz="3000" dirty="0" err="1"/>
              <a:t>Landes</a:t>
            </a:r>
            <a:r>
              <a:rPr lang="en-US" sz="3000" dirty="0"/>
              <a:t> (1998): discomfort caused by torrid weather is greater than discomfort caused by cold climate</a:t>
            </a:r>
          </a:p>
          <a:p>
            <a:r>
              <a:rPr lang="en-US" sz="3000" dirty="0"/>
              <a:t>White people (Caucasians) would not get used to work at plantations </a:t>
            </a:r>
            <a:r>
              <a:rPr lang="en-US" sz="3000" dirty="0">
                <a:sym typeface="Wingdings"/>
              </a:rPr>
              <a:t> slavery</a:t>
            </a:r>
          </a:p>
          <a:p>
            <a:r>
              <a:rPr lang="en-US" sz="3000" dirty="0">
                <a:sym typeface="Wingdings"/>
              </a:rPr>
              <a:t>precipitation: favorable streams and precipitation endowed Europe with favorable  climate</a:t>
            </a:r>
            <a:endParaRPr lang="en-US" sz="3000" dirty="0"/>
          </a:p>
        </p:txBody>
      </p:sp>
      <p:pic>
        <p:nvPicPr>
          <p:cNvPr id="4" name="Picture 3"/>
          <p:cNvPicPr>
            <a:picLocks noChangeAspect="1"/>
          </p:cNvPicPr>
          <p:nvPr/>
        </p:nvPicPr>
        <p:blipFill>
          <a:blip r:embed="rId2"/>
          <a:stretch>
            <a:fillRect/>
          </a:stretch>
        </p:blipFill>
        <p:spPr>
          <a:xfrm>
            <a:off x="5940152" y="1560835"/>
            <a:ext cx="3112948" cy="4816450"/>
          </a:xfrm>
          <a:prstGeom prst="rect">
            <a:avLst/>
          </a:prstGeom>
        </p:spPr>
      </p:pic>
    </p:spTree>
    <p:extLst>
      <p:ext uri="{BB962C8B-B14F-4D97-AF65-F5344CB8AC3E}">
        <p14:creationId xmlns:p14="http://schemas.microsoft.com/office/powerpoint/2010/main" val="304312107"/>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11922</TotalTime>
  <Words>1252</Words>
  <Application>Microsoft Macintosh PowerPoint</Application>
  <PresentationFormat>On-screen Show (4:3)</PresentationFormat>
  <Paragraphs>101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Wingdings</vt:lpstr>
      <vt:lpstr>Capsules</vt:lpstr>
      <vt:lpstr>Development I</vt:lpstr>
      <vt:lpstr>Research Problem</vt:lpstr>
      <vt:lpstr>Geographical factors</vt:lpstr>
      <vt:lpstr>Geographical factors</vt:lpstr>
      <vt:lpstr>Geographical factors</vt:lpstr>
      <vt:lpstr>Climate</vt:lpstr>
      <vt:lpstr>Climate</vt:lpstr>
      <vt:lpstr>Climate</vt:lpstr>
      <vt:lpstr>Climate</vt:lpstr>
      <vt:lpstr>Topography</vt:lpstr>
      <vt:lpstr>Topography</vt:lpstr>
      <vt:lpstr>Topography</vt:lpstr>
      <vt:lpstr>Topography</vt:lpstr>
      <vt:lpstr>Topography</vt:lpstr>
      <vt:lpstr>Geology</vt:lpstr>
      <vt:lpstr>Geology</vt:lpstr>
      <vt:lpstr>Geology</vt:lpstr>
      <vt:lpstr>Geology</vt:lpstr>
      <vt:lpstr>Geology</vt:lpstr>
      <vt:lpstr>Geology</vt:lpstr>
      <vt:lpstr>Biogeography</vt:lpstr>
      <vt:lpstr>Biogeography</vt:lpstr>
      <vt:lpstr>Biogeography</vt:lpstr>
      <vt:lpstr>Biogeography and institutions</vt:lpstr>
      <vt:lpstr>Biogeography and institutions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Marek Rybar</dc:creator>
  <cp:lastModifiedBy>Marek Rybar</cp:lastModifiedBy>
  <cp:revision>356</cp:revision>
  <dcterms:created xsi:type="dcterms:W3CDTF">2005-06-20T08:50:09Z</dcterms:created>
  <dcterms:modified xsi:type="dcterms:W3CDTF">2021-09-28T09:27:22Z</dcterms:modified>
</cp:coreProperties>
</file>