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9"/>
  </p:notesMasterIdLst>
  <p:sldIdLst>
    <p:sldId id="256" r:id="rId2"/>
    <p:sldId id="338" r:id="rId3"/>
    <p:sldId id="336" r:id="rId4"/>
    <p:sldId id="340" r:id="rId5"/>
    <p:sldId id="278" r:id="rId6"/>
    <p:sldId id="308" r:id="rId7"/>
    <p:sldId id="309" r:id="rId8"/>
    <p:sldId id="310" r:id="rId9"/>
    <p:sldId id="280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287" r:id="rId19"/>
    <p:sldId id="361" r:id="rId20"/>
    <p:sldId id="362" r:id="rId21"/>
    <p:sldId id="295" r:id="rId22"/>
    <p:sldId id="357" r:id="rId23"/>
    <p:sldId id="358" r:id="rId24"/>
    <p:sldId id="364" r:id="rId25"/>
    <p:sldId id="365" r:id="rId26"/>
    <p:sldId id="359" r:id="rId27"/>
    <p:sldId id="36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54"/>
  </p:normalViewPr>
  <p:slideViewPr>
    <p:cSldViewPr>
      <p:cViewPr varScale="1">
        <p:scale>
          <a:sx n="124" d="100"/>
          <a:sy n="124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D2682A-6816-7A4C-82EA-E40E22996C5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Ctr="0"/>
          <a:lstStyle>
            <a:lvl1pPr>
              <a:defRPr/>
            </a:lvl1pPr>
          </a:lstStyle>
          <a:p>
            <a:fld id="{F66A4294-AA8B-B64C-814C-C5D82126B476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53258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81ADA7-B4AB-A546-BCA8-44D6CC358221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906611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09F56A-8B8D-1E47-BDF3-25DEF36D9E20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81702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60D44-E0EA-FE4C-906D-A91BDF5645FF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030128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6ECF7-35B6-3647-B4A0-B1E03031B786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35065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9E3074-8465-C345-BF12-041F6FE6D568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76238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552BB-E960-0847-BE6F-2818539D26FC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6656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F5C27-19E3-E44A-A3AB-85D2EB14BE89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92319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0602E-75FB-2A43-9097-1D76BA26E899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0876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E67A2-BA3C-2C47-9B28-9D1C0F4CFFA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5461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551B3-EB7F-6346-89E3-34BCCD64A397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006071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rgbClr val="C4F0F0"/>
            </a:gs>
            <a:gs pos="25974">
              <a:srgbClr val="D8F5F5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0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5861639-CD89-AF48-9BEF-9111F9579CA1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cs-CZ" altLang="en-US" sz="4000" dirty="0" err="1"/>
              <a:t>Development</a:t>
            </a:r>
            <a:r>
              <a:rPr lang="cs-CZ" altLang="en-US" sz="4000" dirty="0"/>
              <a:t> II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17526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dirty="0"/>
              <a:t>Comparative Perspectives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dirty="0"/>
              <a:t>Marek </a:t>
            </a:r>
            <a:r>
              <a:rPr lang="en-US" altLang="en-US" dirty="0" err="1"/>
              <a:t>Rybář</a:t>
            </a:r>
            <a:r>
              <a:rPr lang="en-US" altLang="en-US" dirty="0"/>
              <a:t>, PhD.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59C6-F38E-BB41-81D5-B8EA8EB5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Modernization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D43E6-19C0-0544-8E56-A83459925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the literature on modernization and democracy has offered three explanations of the emergence of democracy</a:t>
            </a:r>
          </a:p>
          <a:p>
            <a:pPr algn="just"/>
            <a:r>
              <a:rPr lang="en-US" dirty="0"/>
              <a:t>1) a functional match between democracy and social modernization </a:t>
            </a:r>
          </a:p>
          <a:p>
            <a:pPr algn="just"/>
            <a:r>
              <a:rPr lang="en-US" dirty="0"/>
              <a:t>2) extension of pluralistic values associated with economic development</a:t>
            </a:r>
          </a:p>
          <a:p>
            <a:pPr algn="just"/>
            <a:r>
              <a:rPr lang="en-US" dirty="0"/>
              <a:t>3) transformation of economic and social structures</a:t>
            </a:r>
          </a:p>
        </p:txBody>
      </p:sp>
    </p:spTree>
    <p:extLst>
      <p:ext uri="{BB962C8B-B14F-4D97-AF65-F5344CB8AC3E}">
        <p14:creationId xmlns:p14="http://schemas.microsoft.com/office/powerpoint/2010/main" val="842585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39CB9-93CA-604A-B3C6-8128C5E2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 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and </a:t>
            </a:r>
            <a:r>
              <a:rPr lang="cs-CZ" dirty="0" err="1"/>
              <a:t>modernization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6F5CB-BAC2-E742-BFC5-65FCF889B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dirty="0"/>
              <a:t>market economy is sustained by a free flow of information, </a:t>
            </a:r>
          </a:p>
          <a:p>
            <a:pPr algn="just"/>
            <a:r>
              <a:rPr lang="en-US" dirty="0"/>
              <a:t>markets can prosper only when embedded in a political framework characterized by the recognition of political rights and constitutional liberties</a:t>
            </a:r>
          </a:p>
          <a:p>
            <a:pPr algn="just"/>
            <a:r>
              <a:rPr lang="en-US" dirty="0"/>
              <a:t>there is a lack of causal direction in this line of argument, consequently, a second explanation has been put forward:</a:t>
            </a:r>
          </a:p>
        </p:txBody>
      </p:sp>
    </p:spTree>
    <p:extLst>
      <p:ext uri="{BB962C8B-B14F-4D97-AF65-F5344CB8AC3E}">
        <p14:creationId xmlns:p14="http://schemas.microsoft.com/office/powerpoint/2010/main" val="24546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C2BD-FDA9-724F-A466-C236F46B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Extension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sk-SK" dirty="0"/>
              <a:t> 1/2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2985E-4A6A-CA47-8AC6-E0FC7093C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rising education levels AND an autonomous labor force generate a public opinion tolerating multiplicity of values and opinions, thus paving the way for accepting liberal democracy as the mechanism to settle disagreements</a:t>
            </a:r>
          </a:p>
          <a:p>
            <a:pPr algn="just"/>
            <a:r>
              <a:rPr lang="en-US" dirty="0"/>
              <a:t>however, what makes the practice of toleration relatively easier and less costly?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7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A7070-D2FC-B348-95D8-9EBC44AB8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Extension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sk-SK" dirty="0"/>
              <a:t>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A2EF5-2C9C-474F-9DC1-F3B3A8CFB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either a shift in religious and cultural values </a:t>
            </a:r>
            <a:endParaRPr lang="cs-CZ" dirty="0"/>
          </a:p>
          <a:p>
            <a:pPr algn="just"/>
            <a:r>
              <a:rPr lang="en-US" dirty="0"/>
              <a:t>OR a change in the structure of material or economic relations</a:t>
            </a:r>
          </a:p>
          <a:p>
            <a:pPr algn="just"/>
            <a:r>
              <a:rPr lang="en-US" dirty="0"/>
              <a:t>however, the link between religious practices and democratization seems to be weak</a:t>
            </a:r>
            <a:r>
              <a:rPr lang="cs-CZ" dirty="0"/>
              <a:t>:</a:t>
            </a:r>
            <a:r>
              <a:rPr lang="en-US" dirty="0"/>
              <a:t> (many countries </a:t>
            </a:r>
            <a:r>
              <a:rPr lang="cs-CZ" dirty="0"/>
              <a:t>had </a:t>
            </a:r>
            <a:r>
              <a:rPr lang="en-US" dirty="0"/>
              <a:t>democratize</a:t>
            </a:r>
            <a:r>
              <a:rPr lang="cs-CZ" dirty="0"/>
              <a:t>d</a:t>
            </a:r>
            <a:r>
              <a:rPr lang="en-US" dirty="0"/>
              <a:t> before a widespread process of secularization)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924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8FC6-A294-0340-AEE5-441882224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and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9BF89-A99C-5946-BC1B-3BF7FCF9A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dirty="0"/>
              <a:t>modernization results in </a:t>
            </a:r>
            <a:r>
              <a:rPr lang="en-US" b="1" dirty="0"/>
              <a:t>reduction</a:t>
            </a:r>
            <a:r>
              <a:rPr lang="en-US" dirty="0"/>
              <a:t> of the level of inequality </a:t>
            </a:r>
            <a:r>
              <a:rPr lang="cs-CZ" dirty="0"/>
              <a:t>(</a:t>
            </a:r>
            <a:r>
              <a:rPr lang="en-US" dirty="0"/>
              <a:t>which is a source of political conflict</a:t>
            </a:r>
            <a:r>
              <a:rPr lang="cs-CZ" dirty="0"/>
              <a:t>)</a:t>
            </a:r>
            <a:r>
              <a:rPr lang="en-US" dirty="0"/>
              <a:t> </a:t>
            </a:r>
            <a:endParaRPr lang="cs-CZ" dirty="0"/>
          </a:p>
          <a:p>
            <a:pPr algn="just"/>
            <a:r>
              <a:rPr lang="en-US" dirty="0"/>
              <a:t>AND </a:t>
            </a:r>
            <a:r>
              <a:rPr lang="cs-CZ" dirty="0"/>
              <a:t>in </a:t>
            </a:r>
            <a:r>
              <a:rPr lang="en-US" dirty="0"/>
              <a:t>the </a:t>
            </a:r>
            <a:r>
              <a:rPr lang="en-US" b="1" dirty="0"/>
              <a:t>growth</a:t>
            </a:r>
            <a:r>
              <a:rPr lang="en-US" dirty="0"/>
              <a:t> of a middle class who acts as a moderating force</a:t>
            </a:r>
          </a:p>
          <a:p>
            <a:pPr algn="just"/>
            <a:r>
              <a:rPr lang="en-US" dirty="0"/>
              <a:t>the causal mechanisms linking economic development and democracy are underspecified - what is missing is the role of political agency</a:t>
            </a:r>
          </a:p>
        </p:txBody>
      </p:sp>
    </p:spTree>
    <p:extLst>
      <p:ext uri="{BB962C8B-B14F-4D97-AF65-F5344CB8AC3E}">
        <p14:creationId xmlns:p14="http://schemas.microsoft.com/office/powerpoint/2010/main" val="1850691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26B05-74BC-354A-A2F1-1E0A06A4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Przeworski</a:t>
            </a:r>
            <a:r>
              <a:rPr lang="cs-CZ" dirty="0"/>
              <a:t> et al (2000) </a:t>
            </a:r>
            <a:r>
              <a:rPr lang="cs-CZ" dirty="0" err="1"/>
              <a:t>Democracy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sk-SK" dirty="0"/>
              <a:t> 1/2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D1D80-CD75-3F4E-A283-A120C2436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b="1" dirty="0"/>
              <a:t>Economic growth does not explain the occurrence of democracy, only whether it will survive once it appears</a:t>
            </a:r>
          </a:p>
          <a:p>
            <a:pPr algn="just"/>
            <a:r>
              <a:rPr lang="en-US" dirty="0"/>
              <a:t>In poor countries, neither type of régime</a:t>
            </a:r>
            <a:r>
              <a:rPr lang="cs-CZ" dirty="0"/>
              <a:t> (</a:t>
            </a:r>
            <a:r>
              <a:rPr lang="cs-CZ" dirty="0" err="1"/>
              <a:t>democracy</a:t>
            </a:r>
            <a:r>
              <a:rPr lang="cs-CZ" dirty="0"/>
              <a:t>, </a:t>
            </a:r>
            <a:r>
              <a:rPr lang="cs-CZ" dirty="0" err="1"/>
              <a:t>autocracy</a:t>
            </a:r>
            <a:r>
              <a:rPr lang="cs-CZ" dirty="0"/>
              <a:t>)</a:t>
            </a:r>
            <a:r>
              <a:rPr lang="en-US" dirty="0"/>
              <a:t> can produce growth more effectively than the other, while democracies grow faster</a:t>
            </a:r>
            <a:r>
              <a:rPr lang="cs-CZ" dirty="0"/>
              <a:t> </a:t>
            </a:r>
            <a:r>
              <a:rPr lang="cs-CZ" dirty="0" err="1"/>
              <a:t>among</a:t>
            </a:r>
            <a:r>
              <a:rPr lang="en-US" dirty="0"/>
              <a:t> wealthier countries</a:t>
            </a:r>
          </a:p>
          <a:p>
            <a:pPr algn="just"/>
            <a:r>
              <a:rPr lang="en-US" dirty="0"/>
              <a:t>Dictatorships have higher fertility rates and lower life expectancies, why?</a:t>
            </a:r>
          </a:p>
        </p:txBody>
      </p:sp>
    </p:spTree>
    <p:extLst>
      <p:ext uri="{BB962C8B-B14F-4D97-AF65-F5344CB8AC3E}">
        <p14:creationId xmlns:p14="http://schemas.microsoft.com/office/powerpoint/2010/main" val="3938539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2AC6-0C90-004B-9F84-88F824E4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Przeworski</a:t>
            </a:r>
            <a:r>
              <a:rPr lang="cs-CZ" dirty="0"/>
              <a:t> et al (2000) </a:t>
            </a:r>
            <a:r>
              <a:rPr lang="cs-CZ" dirty="0" err="1"/>
              <a:t>Democracy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sk-SK" dirty="0"/>
              <a:t>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CDAE0-F209-F045-9D4B-1692D9BCF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since democracies find it easier to credibly commit to taking care of you, parents are less concerned about having </a:t>
            </a:r>
            <a:r>
              <a:rPr lang="cs-CZ" dirty="0"/>
              <a:t>many </a:t>
            </a:r>
            <a:r>
              <a:rPr lang="en-US" dirty="0"/>
              <a:t>children</a:t>
            </a:r>
          </a:p>
          <a:p>
            <a:pPr algn="just"/>
            <a:r>
              <a:rPr lang="en-US" dirty="0"/>
              <a:t>democracies can credibly commit to assist the elderly, dictatorships cannot</a:t>
            </a:r>
          </a:p>
          <a:p>
            <a:pPr algn="just"/>
            <a:r>
              <a:rPr lang="en-US" dirty="0"/>
              <a:t>even if the economy is good this year and you're getting your pension, the dictator may cut your benefits off if the economy falls</a:t>
            </a:r>
          </a:p>
        </p:txBody>
      </p:sp>
    </p:spTree>
    <p:extLst>
      <p:ext uri="{BB962C8B-B14F-4D97-AF65-F5344CB8AC3E}">
        <p14:creationId xmlns:p14="http://schemas.microsoft.com/office/powerpoint/2010/main" val="1816301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AE065-C570-B043-901E-3A347421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332656"/>
            <a:ext cx="7924800" cy="1143000"/>
          </a:xfrm>
        </p:spPr>
        <p:txBody>
          <a:bodyPr/>
          <a:lstStyle/>
          <a:p>
            <a:pPr algn="ctr"/>
            <a:r>
              <a:rPr lang="en-US" dirty="0" err="1"/>
              <a:t>Boix</a:t>
            </a:r>
            <a:r>
              <a:rPr lang="en-US" dirty="0"/>
              <a:t> and Stokes (2003)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E58D1-4CA5-2743-9C20-4B5341FD0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72816"/>
            <a:ext cx="7693025" cy="4379168"/>
          </a:xfrm>
        </p:spPr>
        <p:txBody>
          <a:bodyPr/>
          <a:lstStyle/>
          <a:p>
            <a:pPr algn="just"/>
            <a:r>
              <a:rPr lang="en-US" dirty="0"/>
              <a:t>when the </a:t>
            </a:r>
            <a:r>
              <a:rPr lang="en-US" dirty="0" err="1"/>
              <a:t>Przeworski</a:t>
            </a:r>
            <a:r>
              <a:rPr lang="en-US" dirty="0"/>
              <a:t> et al dataset is divided by time periods, economic development is an extremely important predictor of transition prior to 1950, but has only a small (though statistically significant) effect in the post-1950 period</a:t>
            </a:r>
          </a:p>
          <a:p>
            <a:pPr algn="just"/>
            <a:r>
              <a:rPr lang="en-US" dirty="0"/>
              <a:t>Selection bias: </a:t>
            </a:r>
            <a:r>
              <a:rPr lang="en-US" dirty="0" err="1"/>
              <a:t>Przeworski</a:t>
            </a:r>
            <a:r>
              <a:rPr lang="en-US" dirty="0"/>
              <a:t> focuses on the cases after WWII, if cases from the earlier periods are added, a link between economic development and democracy is stronger</a:t>
            </a:r>
          </a:p>
        </p:txBody>
      </p:sp>
    </p:spTree>
    <p:extLst>
      <p:ext uri="{BB962C8B-B14F-4D97-AF65-F5344CB8AC3E}">
        <p14:creationId xmlns:p14="http://schemas.microsoft.com/office/powerpoint/2010/main" val="2977360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Boix</a:t>
            </a:r>
            <a:r>
              <a:rPr lang="en-US" dirty="0"/>
              <a:t> a Stokes (2003)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dirty="0"/>
              <a:t>Why is it that rich countries were already democratic and poor countries were dictatorships after 1950?</a:t>
            </a:r>
          </a:p>
          <a:p>
            <a:pPr algn="just">
              <a:defRPr/>
            </a:pPr>
            <a:r>
              <a:rPr lang="en-US" dirty="0"/>
              <a:t>democratization in 1850-1940: strong link between GDP per capita and democracy</a:t>
            </a:r>
          </a:p>
          <a:p>
            <a:pPr algn="just">
              <a:defRPr/>
            </a:pPr>
            <a:r>
              <a:rPr lang="en-US" dirty="0"/>
              <a:t>Development CAUSES democracy but the link is less visible after 1950 because rich countries are already democratic at that time</a:t>
            </a:r>
          </a:p>
        </p:txBody>
      </p:sp>
    </p:spTree>
    <p:extLst>
      <p:ext uri="{BB962C8B-B14F-4D97-AF65-F5344CB8AC3E}">
        <p14:creationId xmlns:p14="http://schemas.microsoft.com/office/powerpoint/2010/main" val="1997083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0AF78-3EE4-F64C-9F00-A7146BF61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Boix</a:t>
            </a:r>
            <a:r>
              <a:rPr lang="en-US" dirty="0"/>
              <a:t> (2003)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56D410-1313-F34B-8059-9F3010014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/>
            <a:r>
              <a:rPr lang="en-US" sz="2600" dirty="0"/>
              <a:t>the core assumption is that democratization is driven by conflict between the rich and the poor</a:t>
            </a:r>
            <a:endParaRPr lang="sk-SK" sz="2600" dirty="0"/>
          </a:p>
          <a:p>
            <a:pPr algn="just"/>
            <a:r>
              <a:rPr lang="en-US" sz="2600" dirty="0"/>
              <a:t>increasing levels of economic equality bolster the chances of democracy: redistributive pressures from the poorest social strata on the rich diminish</a:t>
            </a:r>
            <a:endParaRPr lang="sk-SK" sz="2600" dirty="0"/>
          </a:p>
          <a:p>
            <a:pPr algn="just"/>
            <a:r>
              <a:rPr lang="en-US" sz="2600" dirty="0"/>
              <a:t>since the tax rich would pay under democracy becomes smaller than the costs of repression, they accept the introduction of democracy</a:t>
            </a:r>
            <a:endParaRPr lang="sk-SK" sz="2600" dirty="0"/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55377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8640"/>
            <a:ext cx="7924800" cy="1008112"/>
          </a:xfrm>
        </p:spPr>
        <p:txBody>
          <a:bodyPr/>
          <a:lstStyle/>
          <a:p>
            <a:pPr algn="ctr"/>
            <a:r>
              <a:rPr lang="en-US" altLang="en-US" dirty="0"/>
              <a:t>Institutional explanations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4784"/>
            <a:ext cx="7693025" cy="5040560"/>
          </a:xfrm>
        </p:spPr>
        <p:txBody>
          <a:bodyPr/>
          <a:lstStyle/>
          <a:p>
            <a:pPr algn="just"/>
            <a:r>
              <a:rPr lang="en-US" altLang="en-US" sz="3000" dirty="0"/>
              <a:t>Good institutions favor self-realization, innovations, freedom of expression, equality before the law, and protect political and economic competition</a:t>
            </a:r>
          </a:p>
          <a:p>
            <a:pPr algn="just"/>
            <a:r>
              <a:rPr lang="en-US" altLang="en-US" sz="3000" dirty="0"/>
              <a:t>North America: English colonizers first tried the strategies first used by Spaniards in South America, but the local conditions were not conducive to their strategy</a:t>
            </a:r>
          </a:p>
          <a:p>
            <a:pPr algn="just"/>
            <a:r>
              <a:rPr lang="en-US" altLang="en-US" sz="3000" dirty="0"/>
              <a:t>Representative institutions were introduced only as a “plan B”</a:t>
            </a:r>
          </a:p>
        </p:txBody>
      </p:sp>
    </p:spTree>
    <p:extLst>
      <p:ext uri="{BB962C8B-B14F-4D97-AF65-F5344CB8AC3E}">
        <p14:creationId xmlns:p14="http://schemas.microsoft.com/office/powerpoint/2010/main" val="1792339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D7F8-7E8B-6B46-8051-6429DE4B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Boix</a:t>
            </a:r>
            <a:r>
              <a:rPr lang="en-US" dirty="0"/>
              <a:t> (2003)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7FBAD-565E-0147-A988-F88D5030B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pPr algn="just"/>
            <a:r>
              <a:rPr lang="en-US" sz="2600" dirty="0"/>
              <a:t>the importance of capital mobility: as it increases (i.e. owners can transfer it abroad), tax rates also decline; </a:t>
            </a:r>
          </a:p>
          <a:p>
            <a:pPr algn="just"/>
            <a:r>
              <a:rPr lang="en-US" sz="2600" dirty="0"/>
              <a:t>similarly, when capital can be hidden from the state or can be used only by the owner, the temptation to confiscate it also declines</a:t>
            </a:r>
          </a:p>
          <a:p>
            <a:pPr algn="just"/>
            <a:r>
              <a:rPr lang="en-US" sz="2600" dirty="0"/>
              <a:t>e.g. in South Africa opposition to democracy was high among the Afrikaner farmers, it barely existed among financial and industrial elites (who could move their capital abroad)</a:t>
            </a:r>
            <a:endParaRPr lang="sk-SK" sz="2600" dirty="0"/>
          </a:p>
          <a:p>
            <a:pPr algn="just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58064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Why does development underpin democracy?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7" y="2204864"/>
            <a:ext cx="7693025" cy="4464496"/>
          </a:xfrm>
        </p:spPr>
        <p:txBody>
          <a:bodyPr/>
          <a:lstStyle/>
          <a:p>
            <a:pPr algn="just">
              <a:defRPr/>
            </a:pPr>
            <a:r>
              <a:rPr lang="en-US" sz="2500" dirty="0"/>
              <a:t>Inglehart (2000): material conditions influence how individuals </a:t>
            </a:r>
            <a:r>
              <a:rPr lang="en-US" sz="2500" b="1" dirty="0"/>
              <a:t>perceive</a:t>
            </a:r>
            <a:r>
              <a:rPr lang="en-US" sz="2500" dirty="0"/>
              <a:t> social and economic reality</a:t>
            </a:r>
          </a:p>
          <a:p>
            <a:pPr algn="just">
              <a:defRPr/>
            </a:pPr>
            <a:r>
              <a:rPr lang="en-US" sz="2500" dirty="0"/>
              <a:t>Development influences our </a:t>
            </a:r>
            <a:r>
              <a:rPr lang="en-US" sz="2500" b="1" dirty="0"/>
              <a:t>subjectively perceived </a:t>
            </a:r>
            <a:r>
              <a:rPr lang="en-US" sz="2500" dirty="0"/>
              <a:t>well-being which in turn shapes the legitimacy of democratic institution </a:t>
            </a:r>
          </a:p>
          <a:p>
            <a:pPr algn="just">
              <a:defRPr/>
            </a:pPr>
            <a:r>
              <a:rPr lang="en-US" sz="2500" dirty="0"/>
              <a:t>high level of well-being supports democracy, a strong link between the type of regime and subjective well-being </a:t>
            </a:r>
          </a:p>
          <a:p>
            <a:pPr algn="just">
              <a:defRPr/>
            </a:pPr>
            <a:r>
              <a:rPr lang="en-US" sz="2500" dirty="0"/>
              <a:t>(despite anecdotic evidence suggesting the opposite, people in rich countries are more satisfied with their lives)</a:t>
            </a:r>
          </a:p>
        </p:txBody>
      </p:sp>
    </p:spTree>
    <p:extLst>
      <p:ext uri="{BB962C8B-B14F-4D97-AF65-F5344CB8AC3E}">
        <p14:creationId xmlns:p14="http://schemas.microsoft.com/office/powerpoint/2010/main" val="15179138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BCB75-04CF-F541-99D6-1C506DC3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Modernization and demography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4A849-CDA1-6A4E-9A4E-EB78295BC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Dyson: </a:t>
            </a:r>
          </a:p>
          <a:p>
            <a:pPr algn="just"/>
            <a:r>
              <a:rPr lang="en-US" dirty="0"/>
              <a:t>Demographic transition has been central to the creation of the modern world – independently of economic aspects of modernization</a:t>
            </a:r>
          </a:p>
          <a:p>
            <a:pPr algn="just"/>
            <a:r>
              <a:rPr lang="en-US" dirty="0"/>
              <a:t>Sustained mortality decline causes both urbanization and fertility decline</a:t>
            </a:r>
          </a:p>
        </p:txBody>
      </p:sp>
    </p:spTree>
    <p:extLst>
      <p:ext uri="{BB962C8B-B14F-4D97-AF65-F5344CB8AC3E}">
        <p14:creationId xmlns:p14="http://schemas.microsoft.com/office/powerpoint/2010/main" val="3178990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ECCD3-9D8A-9C48-AAA5-675BD75C2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20688"/>
            <a:ext cx="7924800" cy="1143000"/>
          </a:xfrm>
        </p:spPr>
        <p:txBody>
          <a:bodyPr/>
          <a:lstStyle/>
          <a:p>
            <a:r>
              <a:rPr lang="en-US" dirty="0"/>
              <a:t>Modernization and demography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4B478-11FB-F445-98B4-23D2080AE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132856"/>
            <a:ext cx="7693025" cy="4608512"/>
          </a:xfrm>
        </p:spPr>
        <p:txBody>
          <a:bodyPr/>
          <a:lstStyle/>
          <a:p>
            <a:pPr algn="just"/>
            <a:r>
              <a:rPr lang="en-US" dirty="0"/>
              <a:t>Urbanization leads to an increased division of labor, dependence upon monetary exchange, and the wider distribution of political power (“organized democracy is the product of urban life”)</a:t>
            </a:r>
          </a:p>
          <a:p>
            <a:pPr algn="just"/>
            <a:r>
              <a:rPr lang="en-US" dirty="0"/>
              <a:t>Fertility and mortality decline contribute to reduced gender differentiation (“women become more like men”)</a:t>
            </a:r>
          </a:p>
          <a:p>
            <a:pPr algn="just"/>
            <a:r>
              <a:rPr lang="en-US" dirty="0"/>
              <a:t>Population ageing probably contributes to the rise of modern democracy</a:t>
            </a:r>
          </a:p>
        </p:txBody>
      </p:sp>
    </p:spTree>
    <p:extLst>
      <p:ext uri="{BB962C8B-B14F-4D97-AF65-F5344CB8AC3E}">
        <p14:creationId xmlns:p14="http://schemas.microsoft.com/office/powerpoint/2010/main" val="2285045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0201C-7B78-0E45-A5BE-022EC0F2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Urbanization and Democracy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132B2-76D9-B14B-8032-DA788B7D1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32856"/>
            <a:ext cx="756084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55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C178B-5849-5F43-A4F3-54FA530B5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Urbanization and Democracy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549A93-7CBF-7740-9EA5-69BA9D987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132856"/>
            <a:ext cx="7488832" cy="441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4207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8375-064B-B443-8146-3FF9A2CDF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State</a:t>
            </a:r>
            <a:r>
              <a:rPr lang="en-US" dirty="0"/>
              <a:t> Institutions </a:t>
            </a:r>
            <a:br>
              <a:rPr lang="cs-CZ" dirty="0"/>
            </a:br>
            <a:r>
              <a:rPr lang="en-US" dirty="0"/>
              <a:t>and Economic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22F58-0B7F-6747-82AA-0FEA2F67A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Weber: bureaucracy as one of the institutional foundations of capitalist growth </a:t>
            </a:r>
          </a:p>
          <a:p>
            <a:pPr algn="just"/>
            <a:r>
              <a:rPr lang="en-US" dirty="0"/>
              <a:t>public administrative organizations characterized by meritocratic recruitment and predictable, long-term career rewards will be more effective at facilitating growth than other forms of state organization </a:t>
            </a:r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42032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7B10-338F-5945-B1C6-4423083C7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794" y="437337"/>
            <a:ext cx="7924800" cy="1143000"/>
          </a:xfrm>
        </p:spPr>
        <p:txBody>
          <a:bodyPr/>
          <a:lstStyle/>
          <a:p>
            <a:pPr algn="ctr"/>
            <a:r>
              <a:rPr lang="en-US" dirty="0"/>
              <a:t>Professional Bureaucracy and Economic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40CB8-73D1-0F44-8310-7540EC42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794" y="2060848"/>
            <a:ext cx="7693025" cy="4379168"/>
          </a:xfrm>
        </p:spPr>
        <p:txBody>
          <a:bodyPr/>
          <a:lstStyle/>
          <a:p>
            <a:r>
              <a:rPr lang="en-US" dirty="0"/>
              <a:t>Evans and Rauch: a strong and significant correlation between score on the “</a:t>
            </a:r>
            <a:r>
              <a:rPr lang="en-US" dirty="0" err="1"/>
              <a:t>Weberianness</a:t>
            </a:r>
            <a:r>
              <a:rPr lang="en-US" dirty="0"/>
              <a:t>” Scale and total growth of real GDP per capita during the 1970-1990 period (r = .67; p &lt; .001)</a:t>
            </a:r>
          </a:p>
          <a:p>
            <a:r>
              <a:rPr lang="en-US" dirty="0"/>
              <a:t>Because the data refer primarily to core economic agencies, the implication is not that the entire bureaucratic apparatus must be structured in this way to have positive effects on growth </a:t>
            </a:r>
          </a:p>
        </p:txBody>
      </p:sp>
    </p:spTree>
    <p:extLst>
      <p:ext uri="{BB962C8B-B14F-4D97-AF65-F5344CB8AC3E}">
        <p14:creationId xmlns:p14="http://schemas.microsoft.com/office/powerpoint/2010/main" val="73558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altLang="en-US" dirty="0" err="1"/>
              <a:t>Institutional</a:t>
            </a:r>
            <a:r>
              <a:rPr lang="sk-SK" altLang="en-US" dirty="0"/>
              <a:t> </a:t>
            </a:r>
            <a:r>
              <a:rPr lang="sk-SK" altLang="en-US" dirty="0" err="1"/>
              <a:t>explanations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en-US" dirty="0" err="1"/>
              <a:t>Acemoglu</a:t>
            </a:r>
            <a:r>
              <a:rPr lang="sk-SK" altLang="en-US" dirty="0"/>
              <a:t> a </a:t>
            </a:r>
            <a:r>
              <a:rPr lang="sk-SK" altLang="en-US" dirty="0" err="1"/>
              <a:t>Robinson</a:t>
            </a:r>
            <a:r>
              <a:rPr lang="sk-SK" altLang="en-US" dirty="0"/>
              <a:t> </a:t>
            </a:r>
            <a:r>
              <a:rPr lang="sk-SK" altLang="en-US" i="1" dirty="0" err="1"/>
              <a:t>Why</a:t>
            </a:r>
            <a:r>
              <a:rPr lang="sk-SK" altLang="en-US" i="1" dirty="0"/>
              <a:t> </a:t>
            </a:r>
            <a:r>
              <a:rPr lang="sk-SK" altLang="en-US" i="1" dirty="0" err="1"/>
              <a:t>Nations</a:t>
            </a:r>
            <a:r>
              <a:rPr lang="sk-SK" altLang="en-US" i="1" dirty="0"/>
              <a:t> </a:t>
            </a:r>
            <a:r>
              <a:rPr lang="sk-SK" altLang="en-US" i="1" dirty="0" err="1"/>
              <a:t>Fail</a:t>
            </a:r>
            <a:r>
              <a:rPr lang="sk-SK" altLang="en-US" i="1" dirty="0"/>
              <a:t> </a:t>
            </a:r>
            <a:r>
              <a:rPr lang="sk-SK" altLang="en-US" dirty="0"/>
              <a:t>(2012): </a:t>
            </a:r>
            <a:endParaRPr lang="sk-SK" altLang="en-US" i="1" dirty="0"/>
          </a:p>
          <a:p>
            <a:r>
              <a:rPr lang="en-US" altLang="en-US" dirty="0"/>
              <a:t>short video AKA 500 pages in 5 minutes:</a:t>
            </a:r>
          </a:p>
          <a:p>
            <a:endParaRPr lang="en-US" altLang="en-US" dirty="0"/>
          </a:p>
          <a:p>
            <a:pPr algn="ctr">
              <a:buFont typeface="Wingdings" charset="2"/>
              <a:buNone/>
            </a:pPr>
            <a:r>
              <a:rPr lang="nl-NL" altLang="en-US" sz="1600" dirty="0" err="1"/>
              <a:t>https</a:t>
            </a:r>
            <a:r>
              <a:rPr lang="nl-NL" altLang="en-US" sz="1600" dirty="0"/>
              <a:t>://</a:t>
            </a:r>
            <a:r>
              <a:rPr lang="nl-NL" altLang="en-US" sz="1600" dirty="0" err="1"/>
              <a:t>www.youtube.com</a:t>
            </a:r>
            <a:r>
              <a:rPr lang="nl-NL" altLang="en-US" sz="1600" dirty="0"/>
              <a:t>/</a:t>
            </a:r>
            <a:r>
              <a:rPr lang="nl-NL" altLang="en-US" sz="1600" dirty="0" err="1"/>
              <a:t>watch?v</a:t>
            </a:r>
            <a:r>
              <a:rPr lang="nl-NL" altLang="en-US" sz="1600" dirty="0"/>
              <a:t>=2z5RAZlv2UQ</a:t>
            </a: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55341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16632"/>
            <a:ext cx="7924800" cy="792088"/>
          </a:xfrm>
        </p:spPr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/>
          <a:lstStyle/>
          <a:p>
            <a:pPr algn="just"/>
            <a:r>
              <a:rPr lang="en-US" dirty="0"/>
              <a:t>HOW </a:t>
            </a:r>
            <a:r>
              <a:rPr lang="cs-CZ" dirty="0"/>
              <a:t>EXACTLY</a:t>
            </a:r>
            <a:r>
              <a:rPr lang="en-US" dirty="0"/>
              <a:t> do decisions in the past influence today’s political and social reality?</a:t>
            </a:r>
          </a:p>
          <a:p>
            <a:pPr algn="just"/>
            <a:r>
              <a:rPr lang="en-US" dirty="0"/>
              <a:t>“classical geography”: fixed geographical factors (ecology, climate, resources) have the same impact today as in the past – directly on people</a:t>
            </a:r>
          </a:p>
          <a:p>
            <a:pPr algn="just"/>
            <a:r>
              <a:rPr lang="en-US" dirty="0"/>
              <a:t>More sophisticated explanations emphasize the mediating role of institutions 	</a:t>
            </a:r>
          </a:p>
          <a:p>
            <a:pPr algn="just"/>
            <a:r>
              <a:rPr lang="en-US" dirty="0"/>
              <a:t>Acemoglu et al work with broadly conceived sets of institutions</a:t>
            </a:r>
            <a:endParaRPr lang="cs-CZ" dirty="0"/>
          </a:p>
          <a:p>
            <a:pPr algn="just"/>
            <a:r>
              <a:rPr lang="en-US" dirty="0"/>
              <a:t>however, a precise mechanism of their influence is unclear (how and why do institutions persist)</a:t>
            </a:r>
          </a:p>
        </p:txBody>
      </p:sp>
    </p:spTree>
    <p:extLst>
      <p:ext uri="{BB962C8B-B14F-4D97-AF65-F5344CB8AC3E}">
        <p14:creationId xmlns:p14="http://schemas.microsoft.com/office/powerpoint/2010/main" val="27490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Inequality as a direct consequence of the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450"/>
          </a:xfrm>
        </p:spPr>
        <p:txBody>
          <a:bodyPr/>
          <a:lstStyle/>
          <a:p>
            <a:pPr algn="just"/>
            <a:r>
              <a:rPr lang="en-US" sz="2600" dirty="0"/>
              <a:t>the importance of Africa’s slave trades in shaping subsequent economic development:</a:t>
            </a:r>
          </a:p>
          <a:p>
            <a:pPr algn="just"/>
            <a:r>
              <a:rPr lang="en-US" sz="2600" dirty="0"/>
              <a:t>a robust negative relationship between the number of slaves taken from a country and its subsequent economic development</a:t>
            </a:r>
          </a:p>
          <a:p>
            <a:pPr algn="just"/>
            <a:r>
              <a:rPr lang="en-US" sz="2600" dirty="0"/>
              <a:t>the slave trades impeded the formation of broader ethnic groups, leading to ethnic fractionalization, and the  slave trades resulted in a weakening and underdevelopment of political structures: </a:t>
            </a:r>
            <a:r>
              <a:rPr lang="en-US" sz="2600" b="1" dirty="0"/>
              <a:t>colonial origins of trust?</a:t>
            </a:r>
          </a:p>
          <a:p>
            <a:pPr marL="0" indent="0" algn="just">
              <a:buNone/>
            </a:pPr>
            <a:endParaRPr 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7924800" cy="864096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Transport as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04764"/>
            <a:ext cx="8207697" cy="3168352"/>
          </a:xfrm>
        </p:spPr>
        <p:txBody>
          <a:bodyPr/>
          <a:lstStyle/>
          <a:p>
            <a:pPr algn="just"/>
            <a:r>
              <a:rPr lang="en-US" altLang="en-US" sz="3200" dirty="0"/>
              <a:t>Global South: poorly maintained infrastructure, unreliable, labor-intensive and high-cost transport, </a:t>
            </a:r>
          </a:p>
          <a:p>
            <a:pPr algn="just"/>
            <a:r>
              <a:rPr lang="en-US" altLang="en-US" sz="3200" dirty="0"/>
              <a:t>A majority of population lives in spatially circumscribed local socio-economic systems where </a:t>
            </a:r>
            <a:r>
              <a:rPr lang="en-US" altLang="en-US" sz="3200" b="1" dirty="0"/>
              <a:t>poverty and immobility are linked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4503767"/>
            <a:ext cx="38100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7924800" cy="864096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Transport as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385224" cy="5328592"/>
          </a:xfrm>
        </p:spPr>
        <p:txBody>
          <a:bodyPr/>
          <a:lstStyle/>
          <a:p>
            <a:pPr algn="just"/>
            <a:r>
              <a:rPr lang="en-US" altLang="en-US" dirty="0"/>
              <a:t>Hilling (1996): </a:t>
            </a:r>
          </a:p>
          <a:p>
            <a:pPr algn="just"/>
            <a:r>
              <a:rPr lang="en-US" altLang="en-US" dirty="0"/>
              <a:t>“</a:t>
            </a:r>
            <a:r>
              <a:rPr lang="en-US" altLang="ja-JP" dirty="0"/>
              <a:t>revolution in transport</a:t>
            </a:r>
            <a:r>
              <a:rPr lang="en-US" altLang="en-US" dirty="0"/>
              <a:t>” in the developed world</a:t>
            </a:r>
            <a:r>
              <a:rPr lang="en-US" altLang="ja-JP" dirty="0"/>
              <a:t>:</a:t>
            </a:r>
          </a:p>
          <a:p>
            <a:pPr algn="just"/>
            <a:r>
              <a:rPr lang="en-US" altLang="en-US" dirty="0"/>
              <a:t>Cheap mass air travel</a:t>
            </a:r>
          </a:p>
          <a:p>
            <a:pPr algn="just"/>
            <a:r>
              <a:rPr lang="en-US" altLang="en-US" dirty="0"/>
              <a:t>High and rising levels of personal mobility</a:t>
            </a:r>
          </a:p>
          <a:p>
            <a:pPr algn="just"/>
            <a:r>
              <a:rPr lang="en-US" altLang="en-US" dirty="0"/>
              <a:t>Internationalization in industry and commerce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“Global village”</a:t>
            </a:r>
          </a:p>
          <a:p>
            <a:pPr algn="just"/>
            <a:r>
              <a:rPr lang="en-US" altLang="en-US" dirty="0"/>
              <a:t>situations, when development </a:t>
            </a:r>
            <a:r>
              <a:rPr lang="en-US" altLang="en-US" b="1" dirty="0"/>
              <a:t>followed</a:t>
            </a:r>
            <a:r>
              <a:rPr lang="en-US" altLang="en-US" dirty="0"/>
              <a:t> </a:t>
            </a:r>
            <a:r>
              <a:rPr lang="en-US" altLang="en-US" b="1" dirty="0"/>
              <a:t>after</a:t>
            </a:r>
            <a:r>
              <a:rPr lang="en-US" altLang="en-US" dirty="0"/>
              <a:t> transport infrastructure: new railroads paved the way for increases in production and export</a:t>
            </a:r>
          </a:p>
          <a:p>
            <a:pPr marL="0" indent="0" algn="just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60648"/>
            <a:ext cx="7924800" cy="1008112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Transport as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2776"/>
            <a:ext cx="7693025" cy="5328592"/>
          </a:xfrm>
        </p:spPr>
        <p:txBody>
          <a:bodyPr/>
          <a:lstStyle/>
          <a:p>
            <a:pPr algn="just"/>
            <a:r>
              <a:rPr lang="en-US" altLang="en-US" sz="2500" dirty="0"/>
              <a:t>Transport infrastructure in Amazonia </a:t>
            </a:r>
            <a:r>
              <a:rPr lang="en-US" altLang="en-US" sz="2500" dirty="0">
                <a:latin typeface="Wingdings" charset="2"/>
                <a:sym typeface="Wingdings" charset="2"/>
              </a:rPr>
              <a:t> </a:t>
            </a:r>
            <a:r>
              <a:rPr lang="en-US" altLang="en-US" sz="2500" dirty="0"/>
              <a:t>expansion of agriculture, forestry and mining industry</a:t>
            </a:r>
          </a:p>
          <a:p>
            <a:pPr algn="just"/>
            <a:r>
              <a:rPr lang="en-US" altLang="en-US" sz="2500" dirty="0"/>
              <a:t>Transport and infrastructure often link to non-economic factors: military, ideological and political considerations (control over territory)</a:t>
            </a:r>
          </a:p>
          <a:p>
            <a:pPr algn="just"/>
            <a:r>
              <a:rPr lang="en-US" altLang="en-US" sz="2500" dirty="0"/>
              <a:t>Consequences of new transport infrastructure:</a:t>
            </a:r>
          </a:p>
          <a:p>
            <a:pPr algn="just"/>
            <a:r>
              <a:rPr lang="en-US" altLang="en-US" sz="2500" dirty="0"/>
              <a:t>For users (reduced costs, reliability, …)</a:t>
            </a:r>
          </a:p>
          <a:p>
            <a:pPr algn="just"/>
            <a:r>
              <a:rPr lang="en-US" altLang="en-US" sz="2500" dirty="0"/>
              <a:t>For non-users (cheaper products, greater selection, changing land values, )</a:t>
            </a:r>
          </a:p>
          <a:p>
            <a:pPr algn="just"/>
            <a:r>
              <a:rPr lang="en-US" altLang="en-US" sz="2500" dirty="0"/>
              <a:t>For wider regions (shifts from non-monetary to monetary economy, from isolation to incorporation, from rural to urban etc. 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/>
              <a:t>Modernization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362200"/>
            <a:ext cx="5678488" cy="4495800"/>
          </a:xfrm>
        </p:spPr>
        <p:txBody>
          <a:bodyPr/>
          <a:lstStyle/>
          <a:p>
            <a:pPr algn="just">
              <a:defRPr/>
            </a:pPr>
            <a:r>
              <a:rPr lang="en-US" dirty="0"/>
              <a:t>Economic factors lead to modernity, to economic and political progress</a:t>
            </a:r>
          </a:p>
          <a:p>
            <a:pPr algn="just">
              <a:defRPr/>
            </a:pPr>
            <a:r>
              <a:rPr lang="en-US" dirty="0"/>
              <a:t>S.M. </a:t>
            </a:r>
            <a:r>
              <a:rPr lang="en-US" dirty="0" err="1"/>
              <a:t>Lipset</a:t>
            </a:r>
            <a:r>
              <a:rPr lang="en-US" dirty="0"/>
              <a:t> (1959): GDP per capita  fosters democratization and strengthens democracy</a:t>
            </a:r>
          </a:p>
          <a:p>
            <a:pPr algn="just">
              <a:defRPr/>
            </a:pPr>
            <a:r>
              <a:rPr lang="en-US" dirty="0"/>
              <a:t>Income is strongly linked to other phenomena that influence democratization</a:t>
            </a:r>
          </a:p>
        </p:txBody>
      </p:sp>
      <p:pic>
        <p:nvPicPr>
          <p:cNvPr id="276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9" y="2492896"/>
            <a:ext cx="2555875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3305149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11936</TotalTime>
  <Words>1465</Words>
  <Application>Microsoft Office PowerPoint</Application>
  <PresentationFormat>Předvádění na obrazovce (4:3)</PresentationFormat>
  <Paragraphs>107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ＭＳ Ｐゴシック</vt:lpstr>
      <vt:lpstr>Arial</vt:lpstr>
      <vt:lpstr>Times New Roman</vt:lpstr>
      <vt:lpstr>Wingdings</vt:lpstr>
      <vt:lpstr>Capsules</vt:lpstr>
      <vt:lpstr>Development II</vt:lpstr>
      <vt:lpstr>Institutional explanations</vt:lpstr>
      <vt:lpstr>Institutional explanations</vt:lpstr>
      <vt:lpstr>Questions</vt:lpstr>
      <vt:lpstr>Inequality as a direct consequence of the past</vt:lpstr>
      <vt:lpstr>Transport as Development</vt:lpstr>
      <vt:lpstr>Transport as Development</vt:lpstr>
      <vt:lpstr>Transport as Development</vt:lpstr>
      <vt:lpstr>Modernization</vt:lpstr>
      <vt:lpstr>Modernization</vt:lpstr>
      <vt:lpstr>A functional match between democracy and modernization</vt:lpstr>
      <vt:lpstr>Extension of values associated with economic development 1/2</vt:lpstr>
      <vt:lpstr>Extension of values associated with economic development 2/2</vt:lpstr>
      <vt:lpstr>Transformation of economic and social structures </vt:lpstr>
      <vt:lpstr>Przeworski et al (2000) Democracy and Development 1/2</vt:lpstr>
      <vt:lpstr>Przeworski et al (2000) Democracy and Development 2/2</vt:lpstr>
      <vt:lpstr>Boix and Stokes (2003)</vt:lpstr>
      <vt:lpstr>Boix a Stokes (2003)</vt:lpstr>
      <vt:lpstr>Boix (2003)</vt:lpstr>
      <vt:lpstr>Boix (2003)</vt:lpstr>
      <vt:lpstr>Why does development underpin democracy?</vt:lpstr>
      <vt:lpstr>Modernization and demography 1</vt:lpstr>
      <vt:lpstr>Modernization and demography 2</vt:lpstr>
      <vt:lpstr>Urbanization and Democracy 1</vt:lpstr>
      <vt:lpstr>Urbanization and Democracy 2</vt:lpstr>
      <vt:lpstr>State Institutions  and Economic Growth</vt:lpstr>
      <vt:lpstr>Professional Bureaucracy and Economic Growth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Marek Rybar</dc:creator>
  <cp:lastModifiedBy>Marek Rybář</cp:lastModifiedBy>
  <cp:revision>359</cp:revision>
  <dcterms:created xsi:type="dcterms:W3CDTF">2005-06-20T08:50:09Z</dcterms:created>
  <dcterms:modified xsi:type="dcterms:W3CDTF">2021-10-04T08:43:52Z</dcterms:modified>
</cp:coreProperties>
</file>