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sldIdLst>
    <p:sldId id="256" r:id="rId2"/>
    <p:sldId id="347" r:id="rId3"/>
    <p:sldId id="341" r:id="rId4"/>
    <p:sldId id="342" r:id="rId5"/>
    <p:sldId id="348" r:id="rId6"/>
    <p:sldId id="354" r:id="rId7"/>
    <p:sldId id="345" r:id="rId8"/>
    <p:sldId id="344" r:id="rId9"/>
    <p:sldId id="349" r:id="rId10"/>
    <p:sldId id="355" r:id="rId11"/>
    <p:sldId id="350" r:id="rId12"/>
    <p:sldId id="343" r:id="rId13"/>
    <p:sldId id="351" r:id="rId14"/>
    <p:sldId id="352" r:id="rId15"/>
    <p:sldId id="353" r:id="rId16"/>
    <p:sldId id="357" r:id="rId17"/>
    <p:sldId id="358" r:id="rId18"/>
    <p:sldId id="35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753" autoAdjust="0"/>
  </p:normalViewPr>
  <p:slideViewPr>
    <p:cSldViewPr>
      <p:cViewPr varScale="1">
        <p:scale>
          <a:sx n="124" d="100"/>
          <a:sy n="124" d="100"/>
        </p:scale>
        <p:origin x="12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D6FFD0-3D4A-704D-AC94-8D92B2276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346C177-D255-B641-8262-102F26AA162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3BC60-6004-2D49-996B-BBDC158A28F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4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B112-5624-694A-B0DD-BCC5458B817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6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B02F6-ABB2-4741-91C0-8708A0F5CA8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2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2D966-A826-6F48-850F-7FFA42D9F60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D19D3-0EA6-344C-9A54-2B5A7D499F7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713F7-8160-0E4C-93AA-CEC495B6A71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1BC85-7C92-9941-B83B-9B0A0C42C19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5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B8CF-0447-0449-8694-A58C70BC09D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20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D3EC-5917-7345-843B-D2DE1E0D2E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3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2F0B2-193C-F046-BA6B-E21601AB72C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9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043379B-7E73-EB45-A358-506494A802A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8229600" cy="1905000"/>
          </a:xfrm>
        </p:spPr>
        <p:txBody>
          <a:bodyPr/>
          <a:lstStyle/>
          <a:p>
            <a:r>
              <a:rPr lang="en-US" sz="3200" dirty="0"/>
              <a:t>Paradigms in comparative politics: </a:t>
            </a:r>
            <a:br>
              <a:rPr lang="en-US" sz="3200" dirty="0"/>
            </a:br>
            <a:r>
              <a:rPr lang="en-US" sz="3200" dirty="0"/>
              <a:t>Structural, rational actor and cultural perspectives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791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Comparative Perspectives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Marek Rybář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CD7A2-F960-3D47-B68A-2A258D17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Culture: Rules </a:t>
            </a:r>
            <a:r>
              <a:rPr lang="cs-CZ" dirty="0"/>
              <a:t>4/5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C277-45D5-4C49-A38D-FD543C069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/>
              <a:t>Methodology: </a:t>
            </a:r>
          </a:p>
          <a:p>
            <a:r>
              <a:rPr lang="en-US" dirty="0"/>
              <a:t>HOWs, not WHYs (understanding, not explanation of social phenomena)</a:t>
            </a:r>
          </a:p>
          <a:p>
            <a:r>
              <a:rPr lang="en-US" dirty="0"/>
              <a:t>We need to look beyond material causal relations to identify the inner meaning of actors’ decisions</a:t>
            </a:r>
          </a:p>
          <a:p>
            <a:r>
              <a:rPr lang="en-US" dirty="0"/>
              <a:t>Culture is both </a:t>
            </a:r>
            <a:r>
              <a:rPr lang="en-US" i="1" dirty="0"/>
              <a:t>external</a:t>
            </a:r>
            <a:r>
              <a:rPr lang="en-US" dirty="0"/>
              <a:t> (materially real and transmitted from the past individuals) and </a:t>
            </a:r>
            <a:r>
              <a:rPr lang="en-US" i="1" dirty="0"/>
              <a:t>internal</a:t>
            </a:r>
            <a:r>
              <a:rPr lang="en-US" dirty="0"/>
              <a:t> (individuals are socialized into it) </a:t>
            </a:r>
          </a:p>
        </p:txBody>
      </p:sp>
    </p:spTree>
    <p:extLst>
      <p:ext uri="{BB962C8B-B14F-4D97-AF65-F5344CB8AC3E}">
        <p14:creationId xmlns:p14="http://schemas.microsoft.com/office/powerpoint/2010/main" val="2961352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Culture: Rules </a:t>
            </a:r>
            <a:r>
              <a:rPr lang="cs-CZ" dirty="0"/>
              <a:t>5/5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600" dirty="0"/>
              <a:t>Strategies of comparison:</a:t>
            </a:r>
          </a:p>
          <a:p>
            <a:r>
              <a:rPr lang="en-US" sz="2600" dirty="0"/>
              <a:t>Participant’s understanding may not be the same as scientist’s understanding of the situation</a:t>
            </a:r>
          </a:p>
          <a:p>
            <a:r>
              <a:rPr lang="en-US" sz="2600" dirty="0"/>
              <a:t>The norms, forms and practices of one’s culture are relevant</a:t>
            </a:r>
          </a:p>
          <a:p>
            <a:r>
              <a:rPr lang="en-US" sz="2600" dirty="0"/>
              <a:t>The parts must be understood in terms of the whole (and the other way around)</a:t>
            </a:r>
          </a:p>
          <a:p>
            <a:r>
              <a:rPr lang="en-US" sz="2600" dirty="0"/>
              <a:t>Comprehending the material world is not the same as comprehending the social world (we need to seek the internal meaning of actions)</a:t>
            </a:r>
          </a:p>
        </p:txBody>
      </p:sp>
    </p:spTree>
    <p:extLst>
      <p:ext uri="{BB962C8B-B14F-4D97-AF65-F5344CB8AC3E}">
        <p14:creationId xmlns:p14="http://schemas.microsoft.com/office/powerpoint/2010/main" val="1128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Structure: Relations</a:t>
            </a:r>
            <a:r>
              <a:rPr lang="cs-CZ" dirty="0"/>
              <a:t> 1/4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b="1" dirty="0"/>
              <a:t>Ontology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A holistic approach: Networks, linkages, interdependencies and interactions among the parts of some systems</a:t>
            </a:r>
          </a:p>
          <a:p>
            <a:pPr algn="just"/>
            <a:r>
              <a:rPr lang="en-US" dirty="0"/>
              <a:t>Relationships among individuals, collectivities, institutions and organizations</a:t>
            </a:r>
          </a:p>
          <a:p>
            <a:pPr algn="just"/>
            <a:r>
              <a:rPr lang="en-US" dirty="0"/>
              <a:t>Reject focus on the individuals themselves</a:t>
            </a:r>
          </a:p>
          <a:p>
            <a:pPr algn="just"/>
            <a:r>
              <a:rPr lang="en-US" dirty="0"/>
              <a:t>What matters is the structural conditions, not individuals’ determination</a:t>
            </a:r>
          </a:p>
        </p:txBody>
      </p:sp>
    </p:spTree>
    <p:extLst>
      <p:ext uri="{BB962C8B-B14F-4D97-AF65-F5344CB8AC3E}">
        <p14:creationId xmlns:p14="http://schemas.microsoft.com/office/powerpoint/2010/main" val="3283103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Structure: Relations </a:t>
            </a:r>
            <a:r>
              <a:rPr lang="cs-CZ" dirty="0"/>
              <a:t>2/4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sz="2600" dirty="0"/>
              <a:t>Structuralists emphasize structural conditions and activities that are not in the hands of these actors</a:t>
            </a:r>
          </a:p>
          <a:p>
            <a:pPr algn="just"/>
            <a:r>
              <a:rPr lang="en-US" sz="2600" dirty="0"/>
              <a:t>These structural conditions influence or even determine activities of individuals</a:t>
            </a:r>
          </a:p>
          <a:p>
            <a:pPr algn="just"/>
            <a:r>
              <a:rPr lang="en-US" sz="2600" dirty="0"/>
              <a:t>Methodology:</a:t>
            </a:r>
          </a:p>
          <a:p>
            <a:pPr algn="just"/>
            <a:r>
              <a:rPr lang="en-US" sz="2600" dirty="0"/>
              <a:t>Objects and structures are real, e.g. the state is real (it exists beyond coercive apparatus), international state systems is real (it exists beyond the UN)</a:t>
            </a:r>
          </a:p>
        </p:txBody>
      </p:sp>
    </p:spTree>
    <p:extLst>
      <p:ext uri="{BB962C8B-B14F-4D97-AF65-F5344CB8AC3E}">
        <p14:creationId xmlns:p14="http://schemas.microsoft.com/office/powerpoint/2010/main" val="2227166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Structure: Relations </a:t>
            </a:r>
            <a:r>
              <a:rPr lang="cs-CZ" dirty="0"/>
              <a:t>3/4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dirty="0"/>
              <a:t>Social structures are real and social scientists should search for social kinds such as revolutions, social classes, social movements, etc. </a:t>
            </a:r>
          </a:p>
          <a:p>
            <a:pPr algn="just"/>
            <a:r>
              <a:rPr lang="en-US" dirty="0"/>
              <a:t>These social kinds have causal powers, we need to study the historical dynamics of real social types</a:t>
            </a:r>
          </a:p>
        </p:txBody>
      </p:sp>
    </p:spTree>
    <p:extLst>
      <p:ext uri="{BB962C8B-B14F-4D97-AF65-F5344CB8AC3E}">
        <p14:creationId xmlns:p14="http://schemas.microsoft.com/office/powerpoint/2010/main" val="2097256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Structure: Relations </a:t>
            </a:r>
            <a:r>
              <a:rPr lang="cs-CZ" dirty="0"/>
              <a:t>4/4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sz="2500" dirty="0"/>
              <a:t>Strategies of comparison:</a:t>
            </a:r>
          </a:p>
          <a:p>
            <a:pPr algn="just"/>
            <a:r>
              <a:rPr lang="en-US" sz="2500" dirty="0"/>
              <a:t>Classify cases into categories and then they investigate the historical dynamics associated with each class</a:t>
            </a:r>
          </a:p>
          <a:p>
            <a:pPr algn="just"/>
            <a:r>
              <a:rPr lang="en-US" sz="2500" dirty="0"/>
              <a:t>Similar processes, sequences and laws occur in similar structures; different processes…in different structures</a:t>
            </a:r>
          </a:p>
          <a:p>
            <a:pPr algn="just"/>
            <a:r>
              <a:rPr lang="en-US" sz="2500" dirty="0"/>
              <a:t>One can identify a small number of typical paths </a:t>
            </a:r>
          </a:p>
          <a:p>
            <a:pPr algn="just"/>
            <a:r>
              <a:rPr lang="en-US" sz="2500" dirty="0"/>
              <a:t>This typological approach limits the generalizability of one‘s findings to the type of classes examined</a:t>
            </a:r>
          </a:p>
        </p:txBody>
      </p:sp>
    </p:spTree>
    <p:extLst>
      <p:ext uri="{BB962C8B-B14F-4D97-AF65-F5344CB8AC3E}">
        <p14:creationId xmlns:p14="http://schemas.microsoft.com/office/powerpoint/2010/main" val="554756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16CDF-6915-FF48-989A-4F18E9E5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Basketball for extra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E0E2E-B8FF-0F4A-AA15-2C5C1D97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oral debriefing questions:</a:t>
            </a:r>
            <a:endParaRPr lang="sk-SK" dirty="0"/>
          </a:p>
          <a:p>
            <a:r>
              <a:rPr lang="en-US" dirty="0"/>
              <a:t>1. What happened?</a:t>
            </a:r>
            <a:endParaRPr lang="sk-SK" dirty="0"/>
          </a:p>
          <a:p>
            <a:r>
              <a:rPr lang="en-US" dirty="0"/>
              <a:t>2. Is the game fair?</a:t>
            </a:r>
            <a:endParaRPr lang="sk-SK" dirty="0"/>
          </a:p>
          <a:p>
            <a:r>
              <a:rPr lang="en-US" dirty="0"/>
              <a:t>3. Did the "ability" of the student matter? Why? Why not?</a:t>
            </a:r>
            <a:endParaRPr lang="sk-SK" dirty="0"/>
          </a:p>
          <a:p>
            <a:r>
              <a:rPr lang="en-US" dirty="0"/>
              <a:t>4. Which CP theory best describes what you have observed during the game, and why?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34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0ADD8-345F-2F44-A57A-B0CEF137E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Ultimatum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9E533-DBBD-F343-B023-2C4F3B3E7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b="1" dirty="0"/>
              <a:t>The oral debriefing questions:</a:t>
            </a:r>
            <a:endParaRPr lang="sk-SK" dirty="0"/>
          </a:p>
          <a:p>
            <a:r>
              <a:rPr lang="en-US" dirty="0"/>
              <a:t> 1. Would you accept the offer of XX to YY?</a:t>
            </a:r>
            <a:endParaRPr lang="sk-SK" dirty="0"/>
          </a:p>
          <a:p>
            <a:r>
              <a:rPr lang="en-US" dirty="0"/>
              <a:t>2. Why? Why not?</a:t>
            </a:r>
            <a:endParaRPr lang="sk-SK" dirty="0"/>
          </a:p>
          <a:p>
            <a:r>
              <a:rPr lang="en-US" dirty="0"/>
              <a:t>3. What is the driving factor for the original offer?</a:t>
            </a:r>
            <a:endParaRPr lang="sk-SK" dirty="0"/>
          </a:p>
          <a:p>
            <a:r>
              <a:rPr lang="en-US" dirty="0"/>
              <a:t>4. What is (are) the driving factor(s) for accepting or refusing the offer?</a:t>
            </a:r>
            <a:endParaRPr lang="sk-SK" dirty="0"/>
          </a:p>
          <a:p>
            <a:r>
              <a:rPr lang="en-US" dirty="0"/>
              <a:t>5. Which CP theory best describes what you have observed during the game, and why?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695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0BBE-531A-A542-BFB1-96142605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Drop the ball game </a:t>
            </a:r>
            <a:br>
              <a:rPr lang="en-US" dirty="0"/>
            </a:br>
            <a:r>
              <a:rPr lang="en-US" dirty="0"/>
              <a:t>(The Button, Button Game)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E43E3-9A16-5748-934A-40460A716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/>
              <a:t>1. Are the volunteers truly rational actors? Did they always make rational calculations that were based on cost-benefit analysis?</a:t>
            </a:r>
            <a:endParaRPr lang="sk-SK" dirty="0"/>
          </a:p>
          <a:p>
            <a:r>
              <a:rPr lang="en-US" dirty="0"/>
              <a:t>2. What were the cost-benefit analyses the volunteers made to arrive at their decisions?</a:t>
            </a:r>
            <a:endParaRPr lang="sk-SK" dirty="0"/>
          </a:p>
          <a:p>
            <a:r>
              <a:rPr lang="en-US" dirty="0"/>
              <a:t>3. Did non-material factors influence the participants' decisions? Why or why not?</a:t>
            </a:r>
            <a:endParaRPr lang="sk-SK" dirty="0"/>
          </a:p>
          <a:p>
            <a:r>
              <a:rPr lang="en-US" dirty="0"/>
              <a:t>4. Which CP theory best describes what you have observed during the game, any why?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11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Paradigms in comparative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rational actor: reasons</a:t>
            </a:r>
          </a:p>
          <a:p>
            <a:r>
              <a:rPr lang="en-US" dirty="0"/>
              <a:t>culture: rules</a:t>
            </a:r>
          </a:p>
          <a:p>
            <a:r>
              <a:rPr lang="en-US" dirty="0"/>
              <a:t>structure: relations</a:t>
            </a:r>
          </a:p>
        </p:txBody>
      </p:sp>
    </p:spTree>
    <p:extLst>
      <p:ext uri="{BB962C8B-B14F-4D97-AF65-F5344CB8AC3E}">
        <p14:creationId xmlns:p14="http://schemas.microsoft.com/office/powerpoint/2010/main" val="12458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Rational Actor: Reasons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en-US" dirty="0"/>
              <a:t>Ontology:</a:t>
            </a:r>
          </a:p>
          <a:p>
            <a:r>
              <a:rPr lang="en-US" dirty="0"/>
              <a:t>methodological individualism</a:t>
            </a:r>
          </a:p>
          <a:p>
            <a:r>
              <a:rPr lang="en-US" dirty="0"/>
              <a:t>The world consists of individuals, actors who act, make preferences, decide etc.</a:t>
            </a:r>
          </a:p>
          <a:p>
            <a:r>
              <a:rPr lang="en-US" dirty="0"/>
              <a:t>Their activities are always intentional and serve a specific  purpose:</a:t>
            </a:r>
          </a:p>
          <a:p>
            <a:r>
              <a:rPr lang="en-US" dirty="0"/>
              <a:t>Actors choose optimal strategies to accomplish their goals (profit maximization)  </a:t>
            </a:r>
          </a:p>
        </p:txBody>
      </p:sp>
    </p:spTree>
    <p:extLst>
      <p:ext uri="{BB962C8B-B14F-4D97-AF65-F5344CB8AC3E}">
        <p14:creationId xmlns:p14="http://schemas.microsoft.com/office/powerpoint/2010/main" val="20915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Rational Actor: Reasons </a:t>
            </a:r>
            <a:r>
              <a:rPr lang="cs-CZ" dirty="0"/>
              <a:t>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en-US" dirty="0"/>
              <a:t>Study of collective processes and decisions that are deliberate and carefully chosen</a:t>
            </a:r>
          </a:p>
          <a:p>
            <a:r>
              <a:rPr lang="en-US" dirty="0"/>
              <a:t>i.e. they are the results of individual’s rational choice</a:t>
            </a:r>
          </a:p>
          <a:p>
            <a:r>
              <a:rPr lang="en-US" dirty="0"/>
              <a:t>However, individual rationality may lead to collectively suboptimal outcomes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1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Actor: Reasons </a:t>
            </a:r>
            <a:r>
              <a:rPr lang="cs-CZ" dirty="0"/>
              <a:t>3/4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Methodology:</a:t>
            </a:r>
          </a:p>
          <a:p>
            <a:r>
              <a:rPr lang="en-US" dirty="0"/>
              <a:t>Actors activities are influenced by material constraints of objectively existing external environment</a:t>
            </a:r>
          </a:p>
          <a:p>
            <a:r>
              <a:rPr lang="en-US" dirty="0"/>
              <a:t>When the external environment changes, so do actors‘ strategies</a:t>
            </a:r>
          </a:p>
          <a:p>
            <a:r>
              <a:rPr lang="en-US" dirty="0"/>
              <a:t>Rational choice theorists seek to formulate universally valid law-like generalizations</a:t>
            </a:r>
          </a:p>
        </p:txBody>
      </p:sp>
    </p:spTree>
    <p:extLst>
      <p:ext uri="{BB962C8B-B14F-4D97-AF65-F5344CB8AC3E}">
        <p14:creationId xmlns:p14="http://schemas.microsoft.com/office/powerpoint/2010/main" val="625206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821A9-A877-284F-BC26-FA091A63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Actor: Reasons 4/4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A22EE-F932-A746-A675-5AE362820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goals of comparative analysis:</a:t>
            </a:r>
          </a:p>
          <a:p>
            <a:pPr algn="just"/>
            <a:r>
              <a:rPr lang="en-US" dirty="0"/>
              <a:t>To arrive at generalizations, universally valid in all times and places</a:t>
            </a:r>
          </a:p>
          <a:p>
            <a:pPr algn="just"/>
            <a:r>
              <a:rPr lang="en-US" dirty="0"/>
              <a:t>Quantitative research techniques and positivist philosophy are typically employed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7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Culture: Rules 1/</a:t>
            </a:r>
            <a:r>
              <a:rPr lang="cs-CZ" dirty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dirty="0"/>
              <a:t>Ontology:</a:t>
            </a:r>
          </a:p>
          <a:p>
            <a:pPr algn="just"/>
            <a:r>
              <a:rPr lang="en-US" dirty="0"/>
              <a:t>Individuals firmly entrenched in a unique culture</a:t>
            </a:r>
          </a:p>
          <a:p>
            <a:pPr algn="just"/>
            <a:r>
              <a:rPr lang="en-US" dirty="0"/>
              <a:t>The follow social rules (norms) that make up their individual as well as collective identities</a:t>
            </a:r>
          </a:p>
          <a:p>
            <a:pPr algn="just"/>
            <a:r>
              <a:rPr lang="en-US" dirty="0"/>
              <a:t>Norms are intersubjective or </a:t>
            </a:r>
            <a:r>
              <a:rPr lang="en-US" dirty="0" err="1"/>
              <a:t>transindividual</a:t>
            </a:r>
            <a:endParaRPr lang="en-US" dirty="0"/>
          </a:p>
          <a:p>
            <a:pPr algn="just"/>
            <a:r>
              <a:rPr lang="en-US" dirty="0"/>
              <a:t>A group of people interprets the world around them on the basis of symbols, norms, values and patterns of behavior</a:t>
            </a:r>
          </a:p>
        </p:txBody>
      </p:sp>
    </p:spTree>
    <p:extLst>
      <p:ext uri="{BB962C8B-B14F-4D97-AF65-F5344CB8AC3E}">
        <p14:creationId xmlns:p14="http://schemas.microsoft.com/office/powerpoint/2010/main" val="3289266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Culture: Rules </a:t>
            </a:r>
            <a:r>
              <a:rPr lang="cs-CZ" dirty="0"/>
              <a:t>2/5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Their perceptions are analytically more important than objective material conditions</a:t>
            </a:r>
          </a:p>
          <a:p>
            <a:pPr algn="just"/>
            <a:r>
              <a:rPr lang="en-US" dirty="0"/>
              <a:t>Culture involves common knowledge about the construction of reality (</a:t>
            </a:r>
            <a:r>
              <a:rPr lang="en-US" dirty="0" err="1"/>
              <a:t>is</a:t>
            </a:r>
            <a:r>
              <a:rPr lang="en-US" sz="2400" i="1" dirty="0" err="1"/>
              <a:t>s</a:t>
            </a:r>
            <a:r>
              <a:rPr lang="en-US" dirty="0"/>
              <a:t>, not </a:t>
            </a:r>
            <a:r>
              <a:rPr lang="en-US" dirty="0" err="1"/>
              <a:t>should</a:t>
            </a:r>
            <a:r>
              <a:rPr lang="en-US" sz="2400" i="1" dirty="0" err="1"/>
              <a:t>s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Individual‘s interests are not given </a:t>
            </a:r>
            <a:r>
              <a:rPr lang="en-US" i="1" dirty="0"/>
              <a:t>a priori</a:t>
            </a:r>
            <a:endParaRPr lang="en-US" dirty="0"/>
          </a:p>
          <a:p>
            <a:pPr algn="just"/>
            <a:r>
              <a:rPr lang="en-US" dirty="0"/>
              <a:t>Rationality is neither universal nor necessary</a:t>
            </a:r>
          </a:p>
          <a:p>
            <a:pPr algn="just"/>
            <a:r>
              <a:rPr lang="en-US" dirty="0"/>
              <a:t>Rather, it is conditional and varies depending on the dominant culture (culturally bounded)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6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Culture: Rules </a:t>
            </a:r>
            <a:r>
              <a:rPr lang="cs-CZ" dirty="0"/>
              <a:t>3/5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dirty="0"/>
              <a:t>culture: a system of meanings and identities that explains how (and why) people act (the ways they do)</a:t>
            </a:r>
          </a:p>
          <a:p>
            <a:pPr algn="just"/>
            <a:r>
              <a:rPr lang="en-US" dirty="0"/>
              <a:t>Culture and community are the bases of social control: our roles dictate standards of social respect, recognition, reputation and status</a:t>
            </a:r>
          </a:p>
        </p:txBody>
      </p:sp>
    </p:spTree>
    <p:extLst>
      <p:ext uri="{BB962C8B-B14F-4D97-AF65-F5344CB8AC3E}">
        <p14:creationId xmlns:p14="http://schemas.microsoft.com/office/powerpoint/2010/main" val="2253979233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2326</TotalTime>
  <Words>933</Words>
  <Application>Microsoft Office PowerPoint</Application>
  <PresentationFormat>Předvádění na obrazovce (4:3)</PresentationFormat>
  <Paragraphs>93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ＭＳ Ｐゴシック</vt:lpstr>
      <vt:lpstr>Arial</vt:lpstr>
      <vt:lpstr>Times New Roman</vt:lpstr>
      <vt:lpstr>Wingdings</vt:lpstr>
      <vt:lpstr>Capsules</vt:lpstr>
      <vt:lpstr>Paradigms in comparative politics:  Structural, rational actor and cultural perspectives</vt:lpstr>
      <vt:lpstr>Paradigms in comparative research</vt:lpstr>
      <vt:lpstr>Rational Actor: Reasons 1/4</vt:lpstr>
      <vt:lpstr>Rational Actor: Reasons 2/4</vt:lpstr>
      <vt:lpstr>Rational Actor: Reasons 3/4</vt:lpstr>
      <vt:lpstr>Rational Actor: Reasons 4/4</vt:lpstr>
      <vt:lpstr>Culture: Rules 1/5</vt:lpstr>
      <vt:lpstr>Culture: Rules 2/5</vt:lpstr>
      <vt:lpstr>Culture: Rules 3/5</vt:lpstr>
      <vt:lpstr>Culture: Rules 4/5</vt:lpstr>
      <vt:lpstr>Culture: Rules 5/5</vt:lpstr>
      <vt:lpstr>Structure: Relations 1/4</vt:lpstr>
      <vt:lpstr>Structure: Relations 2/4</vt:lpstr>
      <vt:lpstr>Structure: Relations 3/4</vt:lpstr>
      <vt:lpstr>Structure: Relations 4/4</vt:lpstr>
      <vt:lpstr>Basketball for extra credit</vt:lpstr>
      <vt:lpstr>The Ultimatum Game</vt:lpstr>
      <vt:lpstr>Drop the ball game  (The Button, Button Game)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Rybář</dc:creator>
  <cp:lastModifiedBy>Marek Rybář</cp:lastModifiedBy>
  <cp:revision>140</cp:revision>
  <dcterms:created xsi:type="dcterms:W3CDTF">2005-06-20T08:50:09Z</dcterms:created>
  <dcterms:modified xsi:type="dcterms:W3CDTF">2021-09-13T08:45:28Z</dcterms:modified>
</cp:coreProperties>
</file>