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5" r:id="rId9"/>
    <p:sldId id="266" r:id="rId10"/>
    <p:sldId id="268" r:id="rId11"/>
    <p:sldId id="270" r:id="rId12"/>
    <p:sldId id="271" r:id="rId13"/>
    <p:sldId id="272" r:id="rId14"/>
    <p:sldId id="274" r:id="rId15"/>
    <p:sldId id="275" r:id="rId16"/>
    <p:sldId id="276" r:id="rId17"/>
    <p:sldId id="277" r:id="rId18"/>
    <p:sldId id="278" r:id="rId19"/>
    <p:sldId id="281" r:id="rId20"/>
    <p:sldId id="283" r:id="rId21"/>
    <p:sldId id="284" r:id="rId22"/>
    <p:sldId id="285" r:id="rId23"/>
    <p:sldId id="286" r:id="rId24"/>
    <p:sldId id="289" r:id="rId25"/>
    <p:sldId id="287" r:id="rId26"/>
    <p:sldId id="262" r:id="rId2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" userId="2e8d26cd-55d7-4d78-8227-1866407259d9" providerId="ADAL" clId="{B4A3CB6D-0E99-4E47-9D31-B66019CE758B}"/>
    <pc:docChg chg="undo custSel modSld">
      <pc:chgData name="Peter" userId="2e8d26cd-55d7-4d78-8227-1866407259d9" providerId="ADAL" clId="{B4A3CB6D-0E99-4E47-9D31-B66019CE758B}" dt="2021-09-19T20:48:58.398" v="280" actId="20577"/>
      <pc:docMkLst>
        <pc:docMk/>
      </pc:docMkLst>
      <pc:sldChg chg="modSp mod">
        <pc:chgData name="Peter" userId="2e8d26cd-55d7-4d78-8227-1866407259d9" providerId="ADAL" clId="{B4A3CB6D-0E99-4E47-9D31-B66019CE758B}" dt="2021-09-19T16:47:53.873" v="12" actId="20577"/>
        <pc:sldMkLst>
          <pc:docMk/>
          <pc:sldMk cId="1027643764" sldId="256"/>
        </pc:sldMkLst>
        <pc:spChg chg="mod">
          <ac:chgData name="Peter" userId="2e8d26cd-55d7-4d78-8227-1866407259d9" providerId="ADAL" clId="{B4A3CB6D-0E99-4E47-9D31-B66019CE758B}" dt="2021-09-19T16:47:53.873" v="12" actId="20577"/>
          <ac:spMkLst>
            <pc:docMk/>
            <pc:sldMk cId="1027643764" sldId="256"/>
            <ac:spMk id="3" creationId="{1E89A035-1AFB-434B-AAD1-3F6DAD12F85A}"/>
          </ac:spMkLst>
        </pc:spChg>
      </pc:sldChg>
      <pc:sldChg chg="modSp mod">
        <pc:chgData name="Peter" userId="2e8d26cd-55d7-4d78-8227-1866407259d9" providerId="ADAL" clId="{B4A3CB6D-0E99-4E47-9D31-B66019CE758B}" dt="2021-09-19T20:48:58.398" v="280" actId="20577"/>
        <pc:sldMkLst>
          <pc:docMk/>
          <pc:sldMk cId="503861537" sldId="262"/>
        </pc:sldMkLst>
        <pc:spChg chg="mod">
          <ac:chgData name="Peter" userId="2e8d26cd-55d7-4d78-8227-1866407259d9" providerId="ADAL" clId="{B4A3CB6D-0E99-4E47-9D31-B66019CE758B}" dt="2021-09-19T20:48:58.398" v="280" actId="20577"/>
          <ac:spMkLst>
            <pc:docMk/>
            <pc:sldMk cId="503861537" sldId="262"/>
            <ac:spMk id="3" creationId="{02EF64F8-31FA-4FEB-8781-4DC9B1B98A98}"/>
          </ac:spMkLst>
        </pc:spChg>
      </pc:sldChg>
      <pc:sldChg chg="modSp mod">
        <pc:chgData name="Peter" userId="2e8d26cd-55d7-4d78-8227-1866407259d9" providerId="ADAL" clId="{B4A3CB6D-0E99-4E47-9D31-B66019CE758B}" dt="2021-09-19T16:49:00.235" v="16" actId="6549"/>
        <pc:sldMkLst>
          <pc:docMk/>
          <pc:sldMk cId="1682605989" sldId="266"/>
        </pc:sldMkLst>
        <pc:spChg chg="mod">
          <ac:chgData name="Peter" userId="2e8d26cd-55d7-4d78-8227-1866407259d9" providerId="ADAL" clId="{B4A3CB6D-0E99-4E47-9D31-B66019CE758B}" dt="2021-09-19T16:49:00.235" v="16" actId="6549"/>
          <ac:spMkLst>
            <pc:docMk/>
            <pc:sldMk cId="1682605989" sldId="266"/>
            <ac:spMk id="3" creationId="{B9649809-8E08-4221-A427-ACE84AA190DA}"/>
          </ac:spMkLst>
        </pc:spChg>
      </pc:sldChg>
      <pc:sldChg chg="modSp mod">
        <pc:chgData name="Peter" userId="2e8d26cd-55d7-4d78-8227-1866407259d9" providerId="ADAL" clId="{B4A3CB6D-0E99-4E47-9D31-B66019CE758B}" dt="2021-09-19T16:49:28.014" v="28" actId="20577"/>
        <pc:sldMkLst>
          <pc:docMk/>
          <pc:sldMk cId="2977364310" sldId="267"/>
        </pc:sldMkLst>
        <pc:spChg chg="mod">
          <ac:chgData name="Peter" userId="2e8d26cd-55d7-4d78-8227-1866407259d9" providerId="ADAL" clId="{B4A3CB6D-0E99-4E47-9D31-B66019CE758B}" dt="2021-09-19T16:49:28.014" v="28" actId="20577"/>
          <ac:spMkLst>
            <pc:docMk/>
            <pc:sldMk cId="2977364310" sldId="267"/>
            <ac:spMk id="3" creationId="{1AA911F7-4E19-4FF6-8848-66C5F1804C85}"/>
          </ac:spMkLst>
        </pc:spChg>
      </pc:sldChg>
      <pc:sldChg chg="modSp mod">
        <pc:chgData name="Peter" userId="2e8d26cd-55d7-4d78-8227-1866407259d9" providerId="ADAL" clId="{B4A3CB6D-0E99-4E47-9D31-B66019CE758B}" dt="2021-09-19T16:51:01.145" v="252" actId="27636"/>
        <pc:sldMkLst>
          <pc:docMk/>
          <pc:sldMk cId="1037416591" sldId="268"/>
        </pc:sldMkLst>
        <pc:spChg chg="mod">
          <ac:chgData name="Peter" userId="2e8d26cd-55d7-4d78-8227-1866407259d9" providerId="ADAL" clId="{B4A3CB6D-0E99-4E47-9D31-B66019CE758B}" dt="2021-09-19T16:51:01.145" v="252" actId="27636"/>
          <ac:spMkLst>
            <pc:docMk/>
            <pc:sldMk cId="1037416591" sldId="268"/>
            <ac:spMk id="3" creationId="{1AA911F7-4E19-4FF6-8848-66C5F1804C85}"/>
          </ac:spMkLst>
        </pc:spChg>
      </pc:sldChg>
      <pc:sldChg chg="modSp mod">
        <pc:chgData name="Peter" userId="2e8d26cd-55d7-4d78-8227-1866407259d9" providerId="ADAL" clId="{B4A3CB6D-0E99-4E47-9D31-B66019CE758B}" dt="2021-09-19T20:46:26.994" v="265" actId="20577"/>
        <pc:sldMkLst>
          <pc:docMk/>
          <pc:sldMk cId="3170871093" sldId="277"/>
        </pc:sldMkLst>
        <pc:spChg chg="mod">
          <ac:chgData name="Peter" userId="2e8d26cd-55d7-4d78-8227-1866407259d9" providerId="ADAL" clId="{B4A3CB6D-0E99-4E47-9D31-B66019CE758B}" dt="2021-09-19T20:46:26.994" v="265" actId="20577"/>
          <ac:spMkLst>
            <pc:docMk/>
            <pc:sldMk cId="3170871093" sldId="277"/>
            <ac:spMk id="3" creationId="{EEC9F77F-FA5C-42F5-958D-39A9DC754A07}"/>
          </ac:spMkLst>
        </pc:spChg>
      </pc:sldChg>
      <pc:sldChg chg="modSp mod">
        <pc:chgData name="Peter" userId="2e8d26cd-55d7-4d78-8227-1866407259d9" providerId="ADAL" clId="{B4A3CB6D-0E99-4E47-9D31-B66019CE758B}" dt="2021-09-19T20:48:36.249" v="275" actId="20577"/>
        <pc:sldMkLst>
          <pc:docMk/>
          <pc:sldMk cId="3515891331" sldId="288"/>
        </pc:sldMkLst>
        <pc:spChg chg="mod">
          <ac:chgData name="Peter" userId="2e8d26cd-55d7-4d78-8227-1866407259d9" providerId="ADAL" clId="{B4A3CB6D-0E99-4E47-9D31-B66019CE758B}" dt="2021-09-19T20:48:36.249" v="275" actId="20577"/>
          <ac:spMkLst>
            <pc:docMk/>
            <pc:sldMk cId="3515891331" sldId="288"/>
            <ac:spMk id="3" creationId="{B3010847-D2D9-4940-8E05-C4309083D61D}"/>
          </ac:spMkLst>
        </pc:spChg>
      </pc:sldChg>
    </pc:docChg>
  </pc:docChgLst>
  <pc:docChgLst>
    <pc:chgData name="Peter Spáč" userId="2e8d26cd-55d7-4d78-8227-1866407259d9" providerId="ADAL" clId="{E4663CEF-A931-4C3A-9317-25DFFB60ACDC}"/>
    <pc:docChg chg="delSld modSld">
      <pc:chgData name="Peter Spáč" userId="2e8d26cd-55d7-4d78-8227-1866407259d9" providerId="ADAL" clId="{E4663CEF-A931-4C3A-9317-25DFFB60ACDC}" dt="2021-09-20T07:48:06.110" v="4" actId="2696"/>
      <pc:docMkLst>
        <pc:docMk/>
      </pc:docMkLst>
      <pc:sldChg chg="modSp">
        <pc:chgData name="Peter Spáč" userId="2e8d26cd-55d7-4d78-8227-1866407259d9" providerId="ADAL" clId="{E4663CEF-A931-4C3A-9317-25DFFB60ACDC}" dt="2021-09-20T07:38:53.474" v="0" actId="114"/>
        <pc:sldMkLst>
          <pc:docMk/>
          <pc:sldMk cId="3162861090" sldId="275"/>
        </pc:sldMkLst>
        <pc:spChg chg="mod">
          <ac:chgData name="Peter Spáč" userId="2e8d26cd-55d7-4d78-8227-1866407259d9" providerId="ADAL" clId="{E4663CEF-A931-4C3A-9317-25DFFB60ACDC}" dt="2021-09-20T07:38:53.474" v="0" actId="114"/>
          <ac:spMkLst>
            <pc:docMk/>
            <pc:sldMk cId="3162861090" sldId="275"/>
            <ac:spMk id="3" creationId="{4EA42941-ADC8-4280-AFCB-DFE4C72E8972}"/>
          </ac:spMkLst>
        </pc:spChg>
      </pc:sldChg>
      <pc:sldChg chg="modSp">
        <pc:chgData name="Peter Spáč" userId="2e8d26cd-55d7-4d78-8227-1866407259d9" providerId="ADAL" clId="{E4663CEF-A931-4C3A-9317-25DFFB60ACDC}" dt="2021-09-20T07:42:01.756" v="3" actId="20577"/>
        <pc:sldMkLst>
          <pc:docMk/>
          <pc:sldMk cId="2842598262" sldId="278"/>
        </pc:sldMkLst>
        <pc:spChg chg="mod">
          <ac:chgData name="Peter Spáč" userId="2e8d26cd-55d7-4d78-8227-1866407259d9" providerId="ADAL" clId="{E4663CEF-A931-4C3A-9317-25DFFB60ACDC}" dt="2021-09-20T07:42:01.756" v="3" actId="20577"/>
          <ac:spMkLst>
            <pc:docMk/>
            <pc:sldMk cId="2842598262" sldId="278"/>
            <ac:spMk id="3" creationId="{E1450A58-780F-467A-919D-A4B8937A8079}"/>
          </ac:spMkLst>
        </pc:spChg>
      </pc:sldChg>
      <pc:sldChg chg="del">
        <pc:chgData name="Peter Spáč" userId="2e8d26cd-55d7-4d78-8227-1866407259d9" providerId="ADAL" clId="{E4663CEF-A931-4C3A-9317-25DFFB60ACDC}" dt="2021-09-20T07:48:06.110" v="4" actId="2696"/>
        <pc:sldMkLst>
          <pc:docMk/>
          <pc:sldMk cId="3515891331" sldId="288"/>
        </pc:sldMkLst>
      </pc:sldChg>
    </pc:docChg>
  </pc:docChgLst>
  <pc:docChgLst>
    <pc:chgData name="Peter" userId="2e8d26cd-55d7-4d78-8227-1866407259d9" providerId="ADAL" clId="{762C54E5-B75B-4E58-8382-54A4461FA27F}"/>
    <pc:docChg chg="delSld">
      <pc:chgData name="Peter" userId="2e8d26cd-55d7-4d78-8227-1866407259d9" providerId="ADAL" clId="{762C54E5-B75B-4E58-8382-54A4461FA27F}" dt="2021-09-23T15:40:45.537" v="5" actId="47"/>
      <pc:docMkLst>
        <pc:docMk/>
      </pc:docMkLst>
      <pc:sldChg chg="del">
        <pc:chgData name="Peter" userId="2e8d26cd-55d7-4d78-8227-1866407259d9" providerId="ADAL" clId="{762C54E5-B75B-4E58-8382-54A4461FA27F}" dt="2021-09-23T15:40:19.844" v="0" actId="47"/>
        <pc:sldMkLst>
          <pc:docMk/>
          <pc:sldMk cId="2349960702" sldId="264"/>
        </pc:sldMkLst>
      </pc:sldChg>
      <pc:sldChg chg="del">
        <pc:chgData name="Peter" userId="2e8d26cd-55d7-4d78-8227-1866407259d9" providerId="ADAL" clId="{762C54E5-B75B-4E58-8382-54A4461FA27F}" dt="2021-09-23T15:40:29.852" v="1" actId="47"/>
        <pc:sldMkLst>
          <pc:docMk/>
          <pc:sldMk cId="2977364310" sldId="267"/>
        </pc:sldMkLst>
      </pc:sldChg>
      <pc:sldChg chg="del">
        <pc:chgData name="Peter" userId="2e8d26cd-55d7-4d78-8227-1866407259d9" providerId="ADAL" clId="{762C54E5-B75B-4E58-8382-54A4461FA27F}" dt="2021-09-23T15:40:31.694" v="2" actId="47"/>
        <pc:sldMkLst>
          <pc:docMk/>
          <pc:sldMk cId="973828812" sldId="269"/>
        </pc:sldMkLst>
      </pc:sldChg>
      <pc:sldChg chg="del">
        <pc:chgData name="Peter" userId="2e8d26cd-55d7-4d78-8227-1866407259d9" providerId="ADAL" clId="{762C54E5-B75B-4E58-8382-54A4461FA27F}" dt="2021-09-23T15:40:38.031" v="3" actId="47"/>
        <pc:sldMkLst>
          <pc:docMk/>
          <pc:sldMk cId="4062450809" sldId="273"/>
        </pc:sldMkLst>
      </pc:sldChg>
      <pc:sldChg chg="del">
        <pc:chgData name="Peter" userId="2e8d26cd-55d7-4d78-8227-1866407259d9" providerId="ADAL" clId="{762C54E5-B75B-4E58-8382-54A4461FA27F}" dt="2021-09-23T15:40:43.618" v="4" actId="47"/>
        <pc:sldMkLst>
          <pc:docMk/>
          <pc:sldMk cId="2227073132" sldId="279"/>
        </pc:sldMkLst>
      </pc:sldChg>
      <pc:sldChg chg="del">
        <pc:chgData name="Peter" userId="2e8d26cd-55d7-4d78-8227-1866407259d9" providerId="ADAL" clId="{762C54E5-B75B-4E58-8382-54A4461FA27F}" dt="2021-09-23T15:40:45.537" v="5" actId="47"/>
        <pc:sldMkLst>
          <pc:docMk/>
          <pc:sldMk cId="2615094649" sldId="28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0A41F-E0AA-4DA2-95DF-ADC2D8FAF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8255B-6C65-48CF-9979-C5079F07D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24E7C5-1218-4B71-8AB1-16A73AC5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23. 9. 2021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920E7E-6AEA-45CB-9E22-389D7D3A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D376A-2722-48E9-B0BD-A6CE0D3D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53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171C1-0EEE-4573-8E8D-C72613E6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C803E327-FABC-4449-920E-6AEDC855E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2CF4664-FEBA-4D1B-8483-E72C17F6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23. 9. 2021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699E78E-8C05-41F5-9C54-1668BB33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8F62ED-1B1E-4C50-9295-FD861047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89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E362C65-FD43-423F-94D8-A861330AE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21584779-E6A9-4845-AB88-C85349911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4291DD-516B-4360-A50C-BF6E9EBC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23. 9. 2021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8A327F-87C8-41F4-91D0-302787EA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58AE40E-91C3-4F5D-A1E0-49544212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80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9211B-761A-4A3D-A62E-137677518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DA62B0-979A-4F1F-8176-C5A350B8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990E6AB-8653-4DB2-8EA0-3506E0D7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23. 9. 2021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772F202-2F01-44FA-BA9B-7479C254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9A53539-C06A-408B-876D-8E6F9481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589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3DD4C-68CD-43E6-B3DD-709089603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149469F-2B68-4DAD-AE1C-487D87547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64B8D2-DA9E-4A3A-9434-60B7C1EB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23. 9. 2021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6A0D6F-4D7A-442D-B376-46DF8E5A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96A6B6-047F-4F09-933E-DDB5A336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18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AD6E2-1656-4E1B-9E02-0682F510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C60BEE-8AAE-4EC6-BD62-2FB7D9791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FDBF25-756D-4C71-924B-F6A6122B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D92223A-D8B2-4127-BE42-868AC176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23. 9. 2021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CE9FA7C-5979-43BC-A4F0-4FDE29E4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272A0AD-C960-4C34-803E-FAAD23A3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5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5148A-E97E-4AC4-9391-CFF35D7F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AF11FC5-087A-486D-95C0-B34B92C6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8F68E4-1E67-45AC-8BFE-9BA4B438A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3C46BBAE-7D6F-4686-8B92-1096F207E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8E22028-8A3E-49A5-A1EB-906E5A8D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12B3635-90BB-42F5-B2EB-6B996A20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23. 9. 2021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3F34247-4A08-46FB-BC3A-A4750F2C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F0EE758-484D-494C-A5B6-E0DA66D6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951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80457-EF37-44F1-A0C7-A21B7D88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B604DCE-4D9F-4877-8E2D-5D2AD10E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23. 9. 2021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F92F990-B042-4BE3-B900-1C4D0283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E760057-FC4C-4E38-8EC4-93EAF338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26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7CDE72E-72DF-4441-8B86-EEB0CA5C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23. 9. 2021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7F11E13-0D5A-4391-9B61-36012E72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7126F4B-7E6E-48CB-8082-E36DAD7B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759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57CEA-8800-4F23-B24C-BF43D932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280B26-23CA-4D8D-A701-147FE3A72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28E08EA-0DE8-45AF-B684-CFCCE8442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E448F86-6BE0-49AB-ACEC-055D6F8D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23. 9. 2021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AB765CF-DDF1-40F0-923C-3A1945B5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C7F1FE9-4854-415A-8021-7EBF4E21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231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93A3D-779B-4BBD-B770-79BF2021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9E775516-8FDB-4EFE-854D-66A3BE4FA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E9BD81B-DE69-4BFD-AA2C-6DE98BC26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9443447-128B-4088-817D-76DA4473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23. 9. 2021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2EDAFE9-B9C3-414A-BE6C-9D954319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EBDCBEB-8729-43AF-9C69-513288E2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B16E121-A81D-4DFD-86F4-386184319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F3D1D73-3464-4C00-B39E-6E1D75784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123E64-0CC4-4FFC-B39C-9127BFA62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E7F2-8E08-45F0-9BE0-177DFD88A1E8}" type="datetimeFigureOut">
              <a:rPr lang="sk-SK" smtClean="0"/>
              <a:t>23. 9. 2021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AD57A9-2602-476C-B3C6-9BBDCB9A1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0385DB-2176-48AC-8109-B1B631EEA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156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2FCA0-685B-4E24-A883-71AECD3EB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Research Basics and Research Design I</a:t>
            </a:r>
            <a:endParaRPr lang="sk-SK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9A035-1AFB-434B-AAD1-3F6DAD12F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89057"/>
            <a:ext cx="9144000" cy="1064232"/>
          </a:xfrm>
        </p:spPr>
        <p:txBody>
          <a:bodyPr/>
          <a:lstStyle/>
          <a:p>
            <a:r>
              <a:rPr lang="en-US" dirty="0"/>
              <a:t>Methodology of Conflict and Democracy Studies</a:t>
            </a:r>
          </a:p>
          <a:p>
            <a:r>
              <a:rPr lang="en-US" dirty="0"/>
              <a:t>September 20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2764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5BE272-CCCE-4C8E-98A4-E5A16C1E6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AA911F7-4E19-4FF6-8848-66C5F1804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9527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Beware of normative RQ</a:t>
            </a:r>
          </a:p>
          <a:p>
            <a:endParaRPr lang="en-US" dirty="0"/>
          </a:p>
          <a:p>
            <a:r>
              <a:rPr lang="en-US" i="1" dirty="0"/>
              <a:t>Is it correct to apply gender quota?</a:t>
            </a:r>
          </a:p>
          <a:p>
            <a:r>
              <a:rPr lang="en-US" i="1" dirty="0"/>
              <a:t>Was the election of E. Macron a good decision of French citizens?</a:t>
            </a:r>
          </a:p>
          <a:p>
            <a:endParaRPr lang="en-US" dirty="0"/>
          </a:p>
          <a:p>
            <a:r>
              <a:rPr lang="en-US" dirty="0"/>
              <a:t>Normative RQ cannot be answered using empirical data</a:t>
            </a:r>
          </a:p>
          <a:p>
            <a:endParaRPr lang="en-US" dirty="0"/>
          </a:p>
          <a:p>
            <a:r>
              <a:rPr lang="en-US" dirty="0"/>
              <a:t>Solution – modification of RQ (this changes also their content)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i="1" dirty="0"/>
              <a:t>Do French citizens think that electing E. Macron for president was a good decision?</a:t>
            </a:r>
          </a:p>
        </p:txBody>
      </p:sp>
    </p:spTree>
    <p:extLst>
      <p:ext uri="{BB962C8B-B14F-4D97-AF65-F5344CB8AC3E}">
        <p14:creationId xmlns:p14="http://schemas.microsoft.com/office/powerpoint/2010/main" val="103741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4DC1C-5042-4BD9-895F-E6F860D7A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0D70E0-3BB2-4D47-A51F-EC2168E99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/>
              <a:t>Logical conjecture about the nature of relationships between two or more variables expressed in the form of a testable statement </a:t>
            </a:r>
            <a:r>
              <a:rPr lang="en-US" dirty="0"/>
              <a:t>(O’Leary 2004)</a:t>
            </a:r>
          </a:p>
          <a:p>
            <a:r>
              <a:rPr lang="en-US" dirty="0"/>
              <a:t>Hypotheses are derived from theory</a:t>
            </a:r>
          </a:p>
          <a:p>
            <a:endParaRPr lang="en-US" dirty="0"/>
          </a:p>
          <a:p>
            <a:r>
              <a:rPr lang="en-US" dirty="0"/>
              <a:t>Main elements:</a:t>
            </a:r>
          </a:p>
          <a:p>
            <a:pPr lvl="1"/>
            <a:r>
              <a:rPr lang="en-US" dirty="0"/>
              <a:t>Testability</a:t>
            </a:r>
          </a:p>
          <a:p>
            <a:pPr lvl="1"/>
            <a:r>
              <a:rPr lang="en-US" dirty="0"/>
              <a:t>Relationship between at least two variables</a:t>
            </a:r>
          </a:p>
          <a:p>
            <a:pPr lvl="1"/>
            <a:r>
              <a:rPr lang="en-US" dirty="0"/>
              <a:t>Expectation backed by the literature</a:t>
            </a:r>
          </a:p>
          <a:p>
            <a:endParaRPr lang="en-US" dirty="0"/>
          </a:p>
          <a:p>
            <a:r>
              <a:rPr lang="en-US" i="1" dirty="0"/>
              <a:t>‘Increasing unemployment rate leads to higher local support of far right parties.’</a:t>
            </a:r>
          </a:p>
          <a:p>
            <a:r>
              <a:rPr lang="en-US" i="1" dirty="0"/>
              <a:t>‘Terrorist attacks with victims increase the fear of society to a higher extent than terrorist attacks without victims.’</a:t>
            </a:r>
            <a:endParaRPr lang="sk-SK" i="1" dirty="0"/>
          </a:p>
        </p:txBody>
      </p:sp>
    </p:spTree>
    <p:extLst>
      <p:ext uri="{BB962C8B-B14F-4D97-AF65-F5344CB8AC3E}">
        <p14:creationId xmlns:p14="http://schemas.microsoft.com/office/powerpoint/2010/main" val="3186125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AA2C6B-DD7D-4676-BD8C-58360820A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1FFD60C-CD0E-4E11-AAFA-86FFF8F0F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a necessary part of any research</a:t>
            </a:r>
          </a:p>
          <a:p>
            <a:endParaRPr lang="en-US" dirty="0"/>
          </a:p>
          <a:p>
            <a:r>
              <a:rPr lang="en-US" dirty="0"/>
              <a:t>Hypotheses are used for testing theory</a:t>
            </a:r>
          </a:p>
          <a:p>
            <a:endParaRPr lang="en-US" dirty="0"/>
          </a:p>
          <a:p>
            <a:r>
              <a:rPr lang="en-US" dirty="0"/>
              <a:t>Key questions:</a:t>
            </a:r>
          </a:p>
          <a:p>
            <a:pPr lvl="1"/>
            <a:r>
              <a:rPr lang="en-US" dirty="0"/>
              <a:t>Does the theory suggest a relationship between variables?</a:t>
            </a:r>
          </a:p>
          <a:p>
            <a:pPr lvl="1"/>
            <a:r>
              <a:rPr lang="en-US" dirty="0"/>
              <a:t>Does it suggest the direction of such relationship?</a:t>
            </a:r>
          </a:p>
          <a:p>
            <a:endParaRPr lang="en-US" dirty="0"/>
          </a:p>
          <a:p>
            <a:r>
              <a:rPr lang="en-US" dirty="0"/>
              <a:t>Placing hypotheses </a:t>
            </a:r>
            <a:r>
              <a:rPr lang="en-US" b="1" u="sng" dirty="0"/>
              <a:t>before</a:t>
            </a:r>
            <a:r>
              <a:rPr lang="en-US" dirty="0"/>
              <a:t> the theory is senseless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75741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26A8C8-DFCC-4E4C-A8BA-BE1B2C58F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of Research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D3995A9-7876-4870-A27B-4C41474A5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main ways – inductive and deductive</a:t>
            </a:r>
          </a:p>
          <a:p>
            <a:endParaRPr lang="en-US" dirty="0"/>
          </a:p>
          <a:p>
            <a:r>
              <a:rPr lang="en-US" dirty="0"/>
              <a:t>Inductive:</a:t>
            </a:r>
          </a:p>
          <a:p>
            <a:pPr lvl="1"/>
            <a:r>
              <a:rPr lang="en-US" dirty="0"/>
              <a:t>Explorative, search for patterns</a:t>
            </a:r>
          </a:p>
          <a:p>
            <a:pPr lvl="1"/>
            <a:r>
              <a:rPr lang="en-US" dirty="0"/>
              <a:t>Main aim is generalization and formulation of new theories</a:t>
            </a:r>
          </a:p>
          <a:p>
            <a:endParaRPr lang="en-US" dirty="0"/>
          </a:p>
          <a:p>
            <a:r>
              <a:rPr lang="en-US" dirty="0"/>
              <a:t>Deductive:</a:t>
            </a:r>
          </a:p>
          <a:p>
            <a:pPr lvl="1"/>
            <a:r>
              <a:rPr lang="en-US" dirty="0"/>
              <a:t>Builds on previous knowledge</a:t>
            </a:r>
          </a:p>
          <a:p>
            <a:pPr lvl="1"/>
            <a:r>
              <a:rPr lang="en-US" dirty="0"/>
              <a:t>Main aim is to test existing theories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03274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D5A346-8C8D-43CC-AD07-FDF5E4E70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of Research</a:t>
            </a:r>
            <a:endParaRPr lang="sk-SK" dirty="0"/>
          </a:p>
        </p:txBody>
      </p:sp>
      <p:graphicFrame>
        <p:nvGraphicFramePr>
          <p:cNvPr id="5" name="Zástupný symbol pro obsah 3">
            <a:extLst>
              <a:ext uri="{FF2B5EF4-FFF2-40B4-BE49-F238E27FC236}">
                <a16:creationId xmlns:a16="http://schemas.microsoft.com/office/drawing/2014/main" id="{B4741E4B-4594-4E89-ABB5-3A88831C5C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6051851"/>
              </p:ext>
            </p:extLst>
          </p:nvPr>
        </p:nvGraphicFramePr>
        <p:xfrm>
          <a:off x="838200" y="1898080"/>
          <a:ext cx="10794476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7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>
                          <a:solidFill>
                            <a:schemeClr val="tx1"/>
                          </a:solidFill>
                        </a:rPr>
                        <a:t>Inductive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>
                          <a:solidFill>
                            <a:schemeClr val="tx1"/>
                          </a:solidFill>
                        </a:rPr>
                        <a:t>Deductive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Observation, data collection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Theory </a:t>
                      </a:r>
                      <a:r>
                        <a:rPr lang="en-US" sz="2800" b="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hypotheses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k-SK" sz="28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Search for patterns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Test of hypotheses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k-SK" sz="28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Generalization, new theories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Confirmation / rejection of theories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03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F424DD-1E85-4F29-8C9C-A871715F7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EA42941-ADC8-4280-AFCB-DFE4C72E8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set of statements that collectively describe and explain a phenomenon, its causes or consequences</a:t>
            </a:r>
          </a:p>
          <a:p>
            <a:endParaRPr lang="en-US" dirty="0"/>
          </a:p>
          <a:p>
            <a:r>
              <a:rPr lang="en-US" dirty="0"/>
              <a:t>These statements are at a higher level of abstraction than simple facts</a:t>
            </a:r>
          </a:p>
          <a:p>
            <a:endParaRPr lang="en-US" dirty="0"/>
          </a:p>
          <a:p>
            <a:r>
              <a:rPr lang="en-US" dirty="0"/>
              <a:t>Objective - not only to describe but also to explain</a:t>
            </a:r>
          </a:p>
          <a:p>
            <a:endParaRPr lang="en-US" dirty="0"/>
          </a:p>
          <a:p>
            <a:r>
              <a:rPr lang="en-US" dirty="0"/>
              <a:t>Explanation based on ‘</a:t>
            </a:r>
            <a:r>
              <a:rPr lang="en-US" b="1" dirty="0"/>
              <a:t>if A then B’ </a:t>
            </a:r>
            <a:r>
              <a:rPr lang="en-US" dirty="0"/>
              <a:t>logic</a:t>
            </a:r>
            <a:endParaRPr lang="en-US" b="1" dirty="0"/>
          </a:p>
          <a:p>
            <a:endParaRPr lang="en-US" dirty="0"/>
          </a:p>
          <a:p>
            <a:r>
              <a:rPr lang="en-US" i="1" dirty="0"/>
              <a:t>Theory is nothing more than a set of causal laws and hypotheses</a:t>
            </a:r>
            <a:r>
              <a:rPr lang="en-US" dirty="0"/>
              <a:t> (Van </a:t>
            </a:r>
            <a:r>
              <a:rPr lang="en-US" dirty="0" err="1"/>
              <a:t>Evera</a:t>
            </a:r>
            <a:r>
              <a:rPr lang="en-US" dirty="0"/>
              <a:t>)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628610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031957-EDB4-44BA-BDF2-B202730B1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C461B8C-D1F8-40DE-9751-FD81002AC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way to store concepts from the social reality</a:t>
            </a:r>
          </a:p>
          <a:p>
            <a:endParaRPr lang="en-US" dirty="0"/>
          </a:p>
          <a:p>
            <a:r>
              <a:rPr lang="en-US" dirty="0"/>
              <a:t>Elements of each variable:</a:t>
            </a:r>
          </a:p>
          <a:p>
            <a:pPr lvl="1"/>
            <a:r>
              <a:rPr lang="en-US" dirty="0"/>
              <a:t>Label – name / description</a:t>
            </a:r>
          </a:p>
          <a:p>
            <a:pPr lvl="1"/>
            <a:r>
              <a:rPr lang="en-US" dirty="0"/>
              <a:t>Values – denominations of occurrence of the variable</a:t>
            </a:r>
          </a:p>
          <a:p>
            <a:endParaRPr lang="en-US" dirty="0"/>
          </a:p>
          <a:p>
            <a:r>
              <a:rPr lang="en-US" dirty="0"/>
              <a:t>Example – a variable concerning income:</a:t>
            </a:r>
          </a:p>
          <a:p>
            <a:pPr lvl="1"/>
            <a:r>
              <a:rPr lang="en-US" dirty="0"/>
              <a:t>Label – ‘income’</a:t>
            </a:r>
          </a:p>
          <a:p>
            <a:pPr lvl="1"/>
            <a:r>
              <a:rPr lang="en-US" dirty="0"/>
              <a:t>Values – expression in a certain currency (EUR, USD, GBP etc.)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867781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0C9547-6DA7-43A2-AF3C-FE7468A80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EC9F77F-FA5C-42F5-958D-39A9DC754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Main role of research – identify and explain causal relationships between variables</a:t>
            </a:r>
          </a:p>
          <a:p>
            <a:endParaRPr lang="en-US" dirty="0"/>
          </a:p>
          <a:p>
            <a:r>
              <a:rPr lang="en-US" dirty="0"/>
              <a:t>We distinguish between:</a:t>
            </a:r>
          </a:p>
          <a:p>
            <a:pPr lvl="1"/>
            <a:r>
              <a:rPr lang="en-US" dirty="0"/>
              <a:t>Independent (explanatory) variables – suggested cause</a:t>
            </a:r>
          </a:p>
          <a:p>
            <a:pPr lvl="1"/>
            <a:r>
              <a:rPr lang="en-US" dirty="0"/>
              <a:t>Dependent (outcome) variables – suggested consequence</a:t>
            </a:r>
          </a:p>
          <a:p>
            <a:endParaRPr lang="en-US" dirty="0"/>
          </a:p>
          <a:p>
            <a:r>
              <a:rPr lang="en-US" i="1" dirty="0"/>
              <a:t>Higher inflation decreases probability of government to win election</a:t>
            </a:r>
          </a:p>
          <a:p>
            <a:pPr lvl="1"/>
            <a:r>
              <a:rPr lang="en-US" dirty="0"/>
              <a:t>Identify the variables</a:t>
            </a:r>
          </a:p>
          <a:p>
            <a:pPr lvl="1"/>
            <a:r>
              <a:rPr lang="en-US" dirty="0"/>
              <a:t>Which one is independent and which one is dependent?</a:t>
            </a:r>
          </a:p>
        </p:txBody>
      </p:sp>
    </p:spTree>
    <p:extLst>
      <p:ext uri="{BB962C8B-B14F-4D97-AF65-F5344CB8AC3E}">
        <p14:creationId xmlns:p14="http://schemas.microsoft.com/office/powerpoint/2010/main" val="3170871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748066-66CE-4BAC-9181-65039E7EB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Causality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1450A58-780F-467A-919D-A4B8937A8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Basically what is this course all about</a:t>
            </a:r>
          </a:p>
          <a:p>
            <a:endParaRPr lang="en-US" dirty="0"/>
          </a:p>
          <a:p>
            <a:r>
              <a:rPr lang="en-US" dirty="0"/>
              <a:t>Causal effect:</a:t>
            </a:r>
          </a:p>
          <a:p>
            <a:pPr lvl="1"/>
            <a:r>
              <a:rPr lang="en-US" dirty="0"/>
              <a:t>Change </a:t>
            </a:r>
            <a:r>
              <a:rPr lang="cs-CZ" dirty="0"/>
              <a:t>in </a:t>
            </a:r>
            <a:r>
              <a:rPr lang="en-US" dirty="0"/>
              <a:t>the value of a dependent variable if the value of an independent variable changes</a:t>
            </a:r>
          </a:p>
          <a:p>
            <a:endParaRPr lang="en-US" dirty="0"/>
          </a:p>
          <a:p>
            <a:r>
              <a:rPr lang="en-US" dirty="0"/>
              <a:t>Causal mechanism:</a:t>
            </a:r>
          </a:p>
          <a:p>
            <a:pPr lvl="1"/>
            <a:r>
              <a:rPr lang="en-US" dirty="0"/>
              <a:t>Explanation of the link between cause and effect</a:t>
            </a:r>
          </a:p>
          <a:p>
            <a:pPr lvl="1"/>
            <a:r>
              <a:rPr lang="en-US" dirty="0"/>
              <a:t>Clarifies the nature of the relationship between independent and dependent variables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25982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med.unc.edu/ophth/news/june-is-uv-safety-month/image">
            <a:extLst>
              <a:ext uri="{FF2B5EF4-FFF2-40B4-BE49-F238E27FC236}">
                <a16:creationId xmlns:a16="http://schemas.microsoft.com/office/drawing/2014/main" id="{42136B60-AE74-44AE-ABB7-2A6F2E713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498950"/>
            <a:ext cx="3391815" cy="2119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6" descr="http://cdn.flaticon.com/png/256/32165.png">
            <a:extLst>
              <a:ext uri="{FF2B5EF4-FFF2-40B4-BE49-F238E27FC236}">
                <a16:creationId xmlns:a16="http://schemas.microsoft.com/office/drawing/2014/main" id="{38802EC1-96D4-4DD1-B266-0A3D6B9BE3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986" y="2802563"/>
            <a:ext cx="1000120" cy="100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encrypted-tbn2.gstatic.com/images?q=tbn:ANd9GcSrlwdnLzFD_uwHces_8K-WnASBXJBVay49ZAIyxSuHpT3O3sdqiQ">
            <a:extLst>
              <a:ext uri="{FF2B5EF4-FFF2-40B4-BE49-F238E27FC236}">
                <a16:creationId xmlns:a16="http://schemas.microsoft.com/office/drawing/2014/main" id="{877A2A5B-7595-4682-8B4B-F6C538FEA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400" y="4168535"/>
            <a:ext cx="3757600" cy="21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ýsledek obrázku pro photosynthesis equation">
            <a:extLst>
              <a:ext uri="{FF2B5EF4-FFF2-40B4-BE49-F238E27FC236}">
                <a16:creationId xmlns:a16="http://schemas.microsoft.com/office/drawing/2014/main" id="{E222B1AE-63C2-42D0-9188-0DC2D84FD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953" y="547424"/>
            <a:ext cx="5394494" cy="202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Výsledek obrázku pro photosynthesis equation">
            <a:extLst>
              <a:ext uri="{FF2B5EF4-FFF2-40B4-BE49-F238E27FC236}">
                <a16:creationId xmlns:a16="http://schemas.microsoft.com/office/drawing/2014/main" id="{A6758F25-D97F-4323-9164-7014EC40E0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86" y="3802683"/>
            <a:ext cx="4776515" cy="2566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2376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D9D66-AFB2-4FC8-AD0D-EF52FFC5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 of this lecture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994443-51B6-42E3-A8DB-20D1FEFD8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research and methodology</a:t>
            </a:r>
          </a:p>
          <a:p>
            <a:endParaRPr lang="en-US" dirty="0"/>
          </a:p>
          <a:p>
            <a:r>
              <a:rPr lang="en-US" dirty="0"/>
              <a:t>How to do research?</a:t>
            </a:r>
          </a:p>
          <a:p>
            <a:endParaRPr lang="en-US" dirty="0"/>
          </a:p>
          <a:p>
            <a:r>
              <a:rPr lang="en-US" dirty="0"/>
              <a:t>What is a good research?</a:t>
            </a:r>
          </a:p>
          <a:p>
            <a:endParaRPr lang="en-US" dirty="0"/>
          </a:p>
          <a:p>
            <a:r>
              <a:rPr lang="en-US" dirty="0"/>
              <a:t>Basic concepts that you need to know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774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925C2BD-1486-4363-82A2-8D4278ECE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/>
              <a:t>Hypothesis 1</a:t>
            </a:r>
            <a:r>
              <a:rPr lang="en-US" dirty="0"/>
              <a:t>: </a:t>
            </a:r>
            <a:r>
              <a:rPr lang="en-US" i="1"/>
              <a:t>‘More life </a:t>
            </a:r>
            <a:r>
              <a:rPr lang="en-US" i="1" dirty="0"/>
              <a:t>experience leads to better career paths.’</a:t>
            </a:r>
          </a:p>
          <a:p>
            <a:endParaRPr lang="en-US" i="1" dirty="0"/>
          </a:p>
          <a:p>
            <a:r>
              <a:rPr lang="en-US" dirty="0"/>
              <a:t>What is </a:t>
            </a:r>
            <a:r>
              <a:rPr lang="en-US" i="1" dirty="0"/>
              <a:t>‘life experience’</a:t>
            </a:r>
            <a:r>
              <a:rPr lang="en-US" dirty="0"/>
              <a:t>?</a:t>
            </a:r>
          </a:p>
          <a:p>
            <a:r>
              <a:rPr lang="en-US" dirty="0"/>
              <a:t>What is a </a:t>
            </a:r>
            <a:r>
              <a:rPr lang="en-US" i="1" dirty="0"/>
              <a:t>‘better career path’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u="sng" dirty="0"/>
              <a:t>Hypothesis 2</a:t>
            </a:r>
            <a:r>
              <a:rPr lang="en-US" dirty="0"/>
              <a:t>: </a:t>
            </a:r>
            <a:r>
              <a:rPr lang="en-US" i="1" dirty="0"/>
              <a:t>‘Higher GDP allows countries to follow more ambitious national interests’</a:t>
            </a:r>
          </a:p>
          <a:p>
            <a:endParaRPr lang="en-US" dirty="0"/>
          </a:p>
          <a:p>
            <a:r>
              <a:rPr lang="en-US" dirty="0"/>
              <a:t>What are </a:t>
            </a:r>
            <a:r>
              <a:rPr lang="en-US" i="1" dirty="0"/>
              <a:t>‘national interests’</a:t>
            </a:r>
            <a:r>
              <a:rPr lang="en-US" dirty="0"/>
              <a:t>?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40578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ED7875-1D37-49A3-BF32-31561D715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Operationalization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2702B0E-8E64-4175-A322-8DEA84A3E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Transformation of concepts into measurable items</a:t>
            </a:r>
          </a:p>
          <a:p>
            <a:endParaRPr lang="en-US" dirty="0"/>
          </a:p>
          <a:p>
            <a:r>
              <a:rPr lang="en-US" dirty="0"/>
              <a:t>By operationalizing we define measurement of social phenomena that is hardly (or not at all) measurable directly</a:t>
            </a:r>
          </a:p>
          <a:p>
            <a:endParaRPr lang="en-US" dirty="0"/>
          </a:p>
          <a:p>
            <a:r>
              <a:rPr lang="en-US" dirty="0"/>
              <a:t>Europeanization, good character, tasty food, wonderful color, right-wing extremist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79504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9446CC-59BB-4D1F-B3EE-1241C3F13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these definitions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C767510-32D7-4B92-B33E-5013105D0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b="1" dirty="0"/>
              <a:t>A nice person </a:t>
            </a:r>
            <a:r>
              <a:rPr lang="en-US" dirty="0"/>
              <a:t>– a person who is kind and caring and who everyone likes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b="1" dirty="0"/>
              <a:t>A nice person </a:t>
            </a:r>
            <a:r>
              <a:rPr lang="en-US" dirty="0"/>
              <a:t>– a person who smiles at least ten times a day and when other people are asked how they like him/her, this person receives a mean value of eight and more on a 0-10 scale</a:t>
            </a:r>
          </a:p>
          <a:p>
            <a:endParaRPr lang="en-US" dirty="0"/>
          </a:p>
          <a:p>
            <a:r>
              <a:rPr lang="en-US" dirty="0"/>
              <a:t>Which of these two helps you more to identify a nice person in the real world?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87370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2FCE6-363C-4A13-A1EA-36D33F65F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Operationalization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A7D7BA1-049E-4159-95A1-28D4B9AD2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Terrorist group</a:t>
            </a:r>
          </a:p>
          <a:p>
            <a:endParaRPr lang="en-US" dirty="0"/>
          </a:p>
          <a:p>
            <a:r>
              <a:rPr lang="en-US" dirty="0"/>
              <a:t>Electoral success</a:t>
            </a:r>
          </a:p>
          <a:p>
            <a:endParaRPr lang="en-US" dirty="0"/>
          </a:p>
          <a:p>
            <a:r>
              <a:rPr lang="en-US" dirty="0"/>
              <a:t>Tasty food</a:t>
            </a:r>
          </a:p>
          <a:p>
            <a:endParaRPr lang="en-US" dirty="0"/>
          </a:p>
          <a:p>
            <a:r>
              <a:rPr lang="en-US" dirty="0"/>
              <a:t>Popularity</a:t>
            </a:r>
          </a:p>
          <a:p>
            <a:endParaRPr lang="en-US" dirty="0"/>
          </a:p>
          <a:p>
            <a:r>
              <a:rPr lang="en-US" dirty="0"/>
              <a:t>Successful exam</a:t>
            </a:r>
          </a:p>
          <a:p>
            <a:endParaRPr lang="en-US" dirty="0"/>
          </a:p>
          <a:p>
            <a:r>
              <a:rPr lang="en-US" dirty="0"/>
              <a:t>Educated person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597863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0F958-6A67-4081-AC7E-49C818A90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a Researcher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3010847-D2D9-4940-8E05-C4309083D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Topic: </a:t>
            </a:r>
            <a:r>
              <a:rPr lang="en-US" i="1" dirty="0"/>
              <a:t>Popularity of Ed Sheeran / Taylor Swift in contemporary music industry.</a:t>
            </a:r>
          </a:p>
          <a:p>
            <a:endParaRPr lang="en-US" dirty="0"/>
          </a:p>
          <a:p>
            <a:r>
              <a:rPr lang="en-US" dirty="0"/>
              <a:t>Find some research questions</a:t>
            </a:r>
          </a:p>
          <a:p>
            <a:r>
              <a:rPr lang="en-US" dirty="0"/>
              <a:t>Formulate hypotheses (we expect that we have a theory)</a:t>
            </a:r>
          </a:p>
          <a:p>
            <a:r>
              <a:rPr lang="en-US" dirty="0"/>
              <a:t>Operationalize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116626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0F958-6A67-4081-AC7E-49C818A90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a Researcher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3010847-D2D9-4940-8E05-C4309083D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Topic: </a:t>
            </a:r>
            <a:r>
              <a:rPr lang="en-US" i="1" dirty="0"/>
              <a:t>Occurrence of violence in Europe due to COVID-19 pandemic.</a:t>
            </a:r>
          </a:p>
          <a:p>
            <a:endParaRPr lang="en-US" dirty="0"/>
          </a:p>
          <a:p>
            <a:r>
              <a:rPr lang="en-US" dirty="0"/>
              <a:t>Find some research questions</a:t>
            </a:r>
          </a:p>
          <a:p>
            <a:r>
              <a:rPr lang="en-US" dirty="0"/>
              <a:t>Formulate hypotheses (we expect that we have a theory)</a:t>
            </a:r>
          </a:p>
          <a:p>
            <a:r>
              <a:rPr lang="en-US" dirty="0"/>
              <a:t>Operationalize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69566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0BBA8-AE3A-4F30-A356-5E05884BA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Good Rules to Follow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2EF64F8-31FA-4FEB-8781-4DC9B1B98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1. Well set goals (and the topic) spare you time and energy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2. Methods are not your goals, </a:t>
            </a:r>
            <a:r>
              <a:rPr lang="en-US"/>
              <a:t>but only the </a:t>
            </a:r>
            <a:r>
              <a:rPr lang="en-US" dirty="0"/>
              <a:t>tools to achieve your aims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Proper reading is a must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4. Research design and planning is essential</a:t>
            </a:r>
          </a:p>
        </p:txBody>
      </p:sp>
    </p:spTree>
    <p:extLst>
      <p:ext uri="{BB962C8B-B14F-4D97-AF65-F5344CB8AC3E}">
        <p14:creationId xmlns:p14="http://schemas.microsoft.com/office/powerpoint/2010/main" val="503861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F85537-9446-4D8E-9B98-FE2A33465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Order VS Chaos</a:t>
            </a:r>
            <a:endParaRPr lang="sk-SK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718C6A6-046B-49A1-ADB9-20BF5865B98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745" y="1825625"/>
            <a:ext cx="677251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504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FC1758-C271-4551-9358-53052291B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begin?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0212EF1-665B-47FF-A6BC-5A7A44B33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Identification of the topic?</a:t>
            </a:r>
          </a:p>
          <a:p>
            <a:endParaRPr lang="en-US" dirty="0"/>
          </a:p>
          <a:p>
            <a:r>
              <a:rPr lang="en-US" dirty="0"/>
              <a:t>Raising questions?</a:t>
            </a:r>
          </a:p>
          <a:p>
            <a:endParaRPr lang="en-US" dirty="0"/>
          </a:p>
          <a:p>
            <a:r>
              <a:rPr lang="en-US" dirty="0"/>
              <a:t>Formulation of hypotheses?</a:t>
            </a:r>
          </a:p>
          <a:p>
            <a:endParaRPr lang="en-US" dirty="0"/>
          </a:p>
          <a:p>
            <a:r>
              <a:rPr lang="en-US" dirty="0"/>
              <a:t>Data availability check?</a:t>
            </a:r>
          </a:p>
          <a:p>
            <a:endParaRPr lang="en-US" dirty="0"/>
          </a:p>
          <a:p>
            <a:r>
              <a:rPr lang="en-US" dirty="0"/>
              <a:t>Calculation of costs?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02180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ek obrÃ¡zku pro footprints">
            <a:extLst>
              <a:ext uri="{FF2B5EF4-FFF2-40B4-BE49-F238E27FC236}">
                <a16:creationId xmlns:a16="http://schemas.microsoft.com/office/drawing/2014/main" id="{938E77BE-1339-4CFA-963A-F1399CF97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6469" y="1517211"/>
            <a:ext cx="5729180" cy="382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81BBB6A-99D3-4EB1-9E6D-2B336D8B5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by Step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E828FF8-A193-498F-8B17-F2A239242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Topic and goals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2. Research questions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3. Hypotheses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4. Methods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5. Data collection</a:t>
            </a:r>
          </a:p>
          <a:p>
            <a:pPr marL="0" indent="0">
              <a:buNone/>
            </a:pPr>
            <a:r>
              <a:rPr lang="en-US" dirty="0"/>
              <a:t>6. Data analysis</a:t>
            </a:r>
          </a:p>
          <a:p>
            <a:pPr marL="0" indent="0">
              <a:buNone/>
            </a:pPr>
            <a:r>
              <a:rPr lang="en-US" dirty="0"/>
              <a:t>7. Results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29365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AECA12-E9D8-4631-BD6E-4F2C0B2D8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and Inspiration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C0CD7F6-A8FD-4CBF-A4F6-6DE72645E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College courses</a:t>
            </a:r>
          </a:p>
          <a:p>
            <a:endParaRPr lang="en-US" dirty="0"/>
          </a:p>
          <a:p>
            <a:r>
              <a:rPr lang="en-US" dirty="0"/>
              <a:t>Extracurricular activities</a:t>
            </a:r>
          </a:p>
          <a:p>
            <a:endParaRPr lang="en-US" dirty="0"/>
          </a:p>
          <a:p>
            <a:r>
              <a:rPr lang="en-US" dirty="0"/>
              <a:t>Your future career</a:t>
            </a:r>
          </a:p>
          <a:p>
            <a:endParaRPr lang="en-US" dirty="0"/>
          </a:p>
          <a:p>
            <a:r>
              <a:rPr lang="en-US" dirty="0"/>
              <a:t>Discussions with others</a:t>
            </a:r>
          </a:p>
          <a:p>
            <a:endParaRPr lang="en-US" dirty="0"/>
          </a:p>
          <a:p>
            <a:r>
              <a:rPr lang="en-US" dirty="0"/>
              <a:t>Reading</a:t>
            </a:r>
            <a:endParaRPr lang="sk-SK" dirty="0"/>
          </a:p>
        </p:txBody>
      </p:sp>
      <p:pic>
        <p:nvPicPr>
          <p:cNvPr id="2050" name="Picture 2" descr="VÃ½sledek obrÃ¡zku pro thinking">
            <a:extLst>
              <a:ext uri="{FF2B5EF4-FFF2-40B4-BE49-F238E27FC236}">
                <a16:creationId xmlns:a16="http://schemas.microsoft.com/office/drawing/2014/main" id="{738D0FFD-9BE3-4563-9707-7AB138312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145" y="2076137"/>
            <a:ext cx="5832340" cy="270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1980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F742DC-90A8-4BC4-9554-6BCDC08E6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Genre of your Research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EF8D51D-CE25-4285-8940-B9E918D96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topic is only the basic field</a:t>
            </a:r>
          </a:p>
          <a:p>
            <a:r>
              <a:rPr lang="en-US" dirty="0"/>
              <a:t>Necessity of clear goals and ambitions</a:t>
            </a:r>
          </a:p>
          <a:p>
            <a:r>
              <a:rPr lang="en-US" dirty="0"/>
              <a:t>Added value of the research</a:t>
            </a:r>
          </a:p>
          <a:p>
            <a:endParaRPr lang="en-US" dirty="0"/>
          </a:p>
          <a:p>
            <a:r>
              <a:rPr lang="en-US" dirty="0"/>
              <a:t>Possible genres:</a:t>
            </a:r>
          </a:p>
          <a:p>
            <a:pPr lvl="1"/>
            <a:r>
              <a:rPr lang="en-US" dirty="0"/>
              <a:t>Literature review</a:t>
            </a:r>
          </a:p>
          <a:p>
            <a:pPr lvl="1"/>
            <a:r>
              <a:rPr lang="en-US" dirty="0"/>
              <a:t>Policy analysis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Prediction</a:t>
            </a:r>
          </a:p>
          <a:p>
            <a:pPr lvl="1"/>
            <a:r>
              <a:rPr lang="en-US" dirty="0"/>
              <a:t>Formulation of and testing theories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0010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3FA9D5-79A2-4183-916D-9609C82CF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66F115A-7E95-4DFE-A570-0F2B92903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RQ give focus, set boundaries and provide direction</a:t>
            </a:r>
          </a:p>
          <a:p>
            <a:endParaRPr lang="en-US" dirty="0"/>
          </a:p>
          <a:p>
            <a:r>
              <a:rPr lang="en-US" dirty="0"/>
              <a:t>What / How / Why:</a:t>
            </a:r>
          </a:p>
          <a:p>
            <a:pPr lvl="1"/>
            <a:r>
              <a:rPr lang="en-US" dirty="0"/>
              <a:t>What – description, characteristics of social phenomena</a:t>
            </a:r>
          </a:p>
          <a:p>
            <a:pPr lvl="1"/>
            <a:r>
              <a:rPr lang="en-US" dirty="0"/>
              <a:t>Why – causes and reasons</a:t>
            </a:r>
          </a:p>
          <a:p>
            <a:pPr lvl="1"/>
            <a:r>
              <a:rPr lang="en-US" dirty="0"/>
              <a:t>How – explanation, change</a:t>
            </a:r>
          </a:p>
          <a:p>
            <a:endParaRPr lang="en-US" dirty="0"/>
          </a:p>
          <a:p>
            <a:r>
              <a:rPr lang="en-US" dirty="0"/>
              <a:t>RQ point to data, i.e. RQ affect the data collection and analysis</a:t>
            </a:r>
          </a:p>
        </p:txBody>
      </p:sp>
    </p:spTree>
    <p:extLst>
      <p:ext uri="{BB962C8B-B14F-4D97-AF65-F5344CB8AC3E}">
        <p14:creationId xmlns:p14="http://schemas.microsoft.com/office/powerpoint/2010/main" val="3321533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9C754B-CF0E-4176-AB70-3A9BA405F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9649809-8E08-4221-A427-ACE84AA19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Well formulated questions help the research and vice versa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Empirical criterion:</a:t>
            </a:r>
          </a:p>
          <a:p>
            <a:pPr lvl="1"/>
            <a:r>
              <a:rPr lang="en-US" dirty="0"/>
              <a:t>What </a:t>
            </a:r>
            <a:r>
              <a:rPr lang="en-US" u="sng" dirty="0"/>
              <a:t>data</a:t>
            </a:r>
            <a:r>
              <a:rPr lang="en-US" dirty="0"/>
              <a:t> we need to answer the question?</a:t>
            </a:r>
          </a:p>
          <a:p>
            <a:endParaRPr lang="en-US" dirty="0"/>
          </a:p>
          <a:p>
            <a:r>
              <a:rPr lang="en-US" dirty="0"/>
              <a:t>If RQ do not lead to certain data, there is </a:t>
            </a:r>
            <a:r>
              <a:rPr lang="en-US" u="sng" dirty="0"/>
              <a:t>no way</a:t>
            </a:r>
            <a:r>
              <a:rPr lang="en-US" dirty="0"/>
              <a:t> to answer the questions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8260598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5999</TotalTime>
  <Words>1020</Words>
  <Application>Microsoft Office PowerPoint</Application>
  <PresentationFormat>Širokouhlá</PresentationFormat>
  <Paragraphs>210</Paragraphs>
  <Slides>26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Wingdings</vt:lpstr>
      <vt:lpstr>Motív Office</vt:lpstr>
      <vt:lpstr>Research Basics and Research Design I</vt:lpstr>
      <vt:lpstr>Aim of this lecture</vt:lpstr>
      <vt:lpstr>Order VS Chaos</vt:lpstr>
      <vt:lpstr>Where to begin?</vt:lpstr>
      <vt:lpstr>Step by Step</vt:lpstr>
      <vt:lpstr>Topic and Inspiration</vt:lpstr>
      <vt:lpstr>The Genre of your Research</vt:lpstr>
      <vt:lpstr>Research Questions</vt:lpstr>
      <vt:lpstr>Research Questions</vt:lpstr>
      <vt:lpstr>Research Questions</vt:lpstr>
      <vt:lpstr>Hypotheses</vt:lpstr>
      <vt:lpstr>Hypotheses</vt:lpstr>
      <vt:lpstr>Logic of Research</vt:lpstr>
      <vt:lpstr>Logic of Research</vt:lpstr>
      <vt:lpstr>Theory</vt:lpstr>
      <vt:lpstr>Variables</vt:lpstr>
      <vt:lpstr>Variables</vt:lpstr>
      <vt:lpstr>Causality</vt:lpstr>
      <vt:lpstr>Prezentácia programu PowerPoint</vt:lpstr>
      <vt:lpstr>Prezentácia programu PowerPoint</vt:lpstr>
      <vt:lpstr>Operationalization</vt:lpstr>
      <vt:lpstr>Compare these definitions</vt:lpstr>
      <vt:lpstr>Operationalization</vt:lpstr>
      <vt:lpstr>Be a Researcher</vt:lpstr>
      <vt:lpstr>Be a Researcher</vt:lpstr>
      <vt:lpstr>Some Good Rules to Follow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</dc:creator>
  <cp:lastModifiedBy>Peter</cp:lastModifiedBy>
  <cp:revision>55</cp:revision>
  <dcterms:created xsi:type="dcterms:W3CDTF">2019-09-18T08:38:58Z</dcterms:created>
  <dcterms:modified xsi:type="dcterms:W3CDTF">2021-09-23T15:40:52Z</dcterms:modified>
</cp:coreProperties>
</file>