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290" r:id="rId14"/>
    <p:sldId id="302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71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1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58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24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99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71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9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51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82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92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16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AACA-0F09-498D-87DD-49C54222E8B9}" type="datetimeFigureOut">
              <a:rPr lang="cs-CZ" smtClean="0"/>
              <a:t>06.10.2021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02944-DEBD-41AB-8EDE-AE081492E1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62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B1478-0314-434D-BB9B-9176C2DF47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8C71B0-DE5B-4A35-8312-4AD45D9AE8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Jonáš Syrovátka</a:t>
            </a:r>
            <a:br>
              <a:rPr lang="cs-CZ" dirty="0"/>
            </a:br>
            <a:br>
              <a:rPr lang="cs-CZ" dirty="0"/>
            </a:br>
            <a:r>
              <a:rPr lang="cs-CZ" dirty="0"/>
              <a:t>Masaryk University</a:t>
            </a:r>
            <a:br>
              <a:rPr lang="cs-CZ" dirty="0"/>
            </a:br>
            <a:r>
              <a:rPr lang="cs-CZ" dirty="0"/>
              <a:t>Department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Political</a:t>
            </a:r>
            <a:r>
              <a:rPr lang="cs-CZ" dirty="0"/>
              <a:t> Science</a:t>
            </a:r>
          </a:p>
        </p:txBody>
      </p:sp>
    </p:spTree>
    <p:extLst>
      <p:ext uri="{BB962C8B-B14F-4D97-AF65-F5344CB8AC3E}">
        <p14:creationId xmlns:p14="http://schemas.microsoft.com/office/powerpoint/2010/main" val="4046410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1DBF93-8B23-4516-A6D3-7E6C2434F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</a:t>
            </a:r>
            <a:r>
              <a:rPr lang="cs-CZ" dirty="0" err="1"/>
              <a:t>Russian</a:t>
            </a:r>
            <a:r>
              <a:rPr lang="cs-CZ" dirty="0"/>
              <a:t> </a:t>
            </a:r>
            <a:r>
              <a:rPr lang="cs-CZ" dirty="0" err="1"/>
              <a:t>tradition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99679-FE39-4D00-8EE0-7DD7F28EA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/>
              <a:t>Not limited to military affairs – 1989 perceived as result of successful Western information warfare </a:t>
            </a:r>
            <a:endParaRPr lang="cs-CZ" dirty="0"/>
          </a:p>
          <a:p>
            <a:r>
              <a:rPr lang="en-PH" dirty="0"/>
              <a:t>War/conflict as normal state of</a:t>
            </a:r>
            <a:r>
              <a:rPr lang="cs-CZ" dirty="0"/>
              <a:t> </a:t>
            </a:r>
            <a:r>
              <a:rPr lang="en-JM" dirty="0"/>
              <a:t>international</a:t>
            </a:r>
            <a:r>
              <a:rPr lang="en-PH" dirty="0"/>
              <a:t> affairs </a:t>
            </a:r>
          </a:p>
          <a:p>
            <a:pPr lvl="1"/>
            <a:r>
              <a:rPr lang="en-ID" dirty="0"/>
              <a:t>Aim is to achieve political objectives</a:t>
            </a:r>
          </a:p>
          <a:p>
            <a:pPr lvl="1"/>
            <a:r>
              <a:rPr lang="en-IN" dirty="0"/>
              <a:t>Information warfare = Strategic communication </a:t>
            </a:r>
          </a:p>
          <a:p>
            <a:pPr lvl="1"/>
            <a:r>
              <a:rPr lang="en-HK" dirty="0"/>
              <a:t>Combination of military and non-</a:t>
            </a:r>
            <a:r>
              <a:rPr lang="en-HK" dirty="0" err="1"/>
              <a:t>mili</a:t>
            </a:r>
            <a:r>
              <a:rPr lang="cs-CZ" dirty="0"/>
              <a:t>tary</a:t>
            </a:r>
            <a:r>
              <a:rPr lang="en-HK" dirty="0"/>
              <a:t> means </a:t>
            </a:r>
          </a:p>
          <a:p>
            <a:pPr lvl="1"/>
            <a:r>
              <a:rPr lang="en-ID" dirty="0"/>
              <a:t>Sovereignty in information space </a:t>
            </a:r>
            <a:r>
              <a:rPr lang="cs-CZ" dirty="0"/>
              <a:t>(</a:t>
            </a:r>
            <a:r>
              <a:rPr lang="en-PH" dirty="0"/>
              <a:t>new authoritarian regimes, law about foreign agents)</a:t>
            </a:r>
          </a:p>
          <a:p>
            <a:r>
              <a:rPr lang="en-IE" dirty="0"/>
              <a:t>Annexation of Crimea – successful information operation</a:t>
            </a:r>
            <a:r>
              <a:rPr lang="cs-CZ" dirty="0"/>
              <a:t>? </a:t>
            </a:r>
            <a:endParaRPr lang="en-ID" dirty="0"/>
          </a:p>
          <a:p>
            <a:pPr lvl="1"/>
            <a:endParaRPr lang="cs-CZ" dirty="0"/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29548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F3952-0626-42B6-A627-EA555F6AA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CZ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FBBDF3-CB99-4483-97F7-9830611D3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PH" dirty="0"/>
              <a:t>After 2014 need to react to new security environment </a:t>
            </a:r>
          </a:p>
          <a:p>
            <a:pPr lvl="1"/>
            <a:r>
              <a:rPr lang="en-PH" dirty="0"/>
              <a:t>Russian propaganda present also in Czech information space but general need to update state capabilities  </a:t>
            </a:r>
            <a:endParaRPr lang="cs-CZ" dirty="0"/>
          </a:p>
          <a:p>
            <a:pPr lvl="1"/>
            <a:r>
              <a:rPr lang="en-BZ" dirty="0"/>
              <a:t>Complex and messy process</a:t>
            </a:r>
            <a:r>
              <a:rPr lang="cs-CZ" dirty="0"/>
              <a:t> (</a:t>
            </a:r>
            <a:r>
              <a:rPr lang="cs-CZ" dirty="0" err="1"/>
              <a:t>Jankowicz</a:t>
            </a:r>
            <a:r>
              <a:rPr lang="cs-CZ" dirty="0"/>
              <a:t>, </a:t>
            </a:r>
            <a:r>
              <a:rPr lang="cs-CZ" dirty="0" err="1"/>
              <a:t>Eberle</a:t>
            </a:r>
            <a:r>
              <a:rPr lang="cs-CZ" dirty="0"/>
              <a:t> and Daniel)</a:t>
            </a:r>
            <a:endParaRPr lang="en-BZ" dirty="0"/>
          </a:p>
          <a:p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Security</a:t>
            </a:r>
            <a:r>
              <a:rPr lang="cs-CZ" dirty="0"/>
              <a:t> Audit (2016)</a:t>
            </a:r>
          </a:p>
          <a:p>
            <a:pPr lvl="1"/>
            <a:r>
              <a:rPr lang="en-US" i="1" dirty="0"/>
              <a:t>The old - new </a:t>
            </a:r>
            <a:r>
              <a:rPr lang="en-US" b="1" i="1" dirty="0"/>
              <a:t>manifestation of the influence of foreign power is then propaganda and the spread of disinformation such means of information warfare </a:t>
            </a:r>
            <a:r>
              <a:rPr lang="en-US" i="1" dirty="0"/>
              <a:t>through which foreign powers attempt to influence the state in the field of governance and</a:t>
            </a:r>
            <a:r>
              <a:rPr lang="cs-CZ" i="1" dirty="0"/>
              <a:t>	</a:t>
            </a:r>
            <a:r>
              <a:rPr lang="en-US" i="1" dirty="0"/>
              <a:t>use of communication and information channels or technologies through which it operates</a:t>
            </a:r>
            <a:r>
              <a:rPr lang="cs-CZ" i="1" dirty="0"/>
              <a:t> </a:t>
            </a:r>
            <a:r>
              <a:rPr lang="en-US" i="1" dirty="0"/>
              <a:t>public opinion</a:t>
            </a:r>
            <a:r>
              <a:rPr lang="cs-CZ" i="1" dirty="0"/>
              <a:t>.</a:t>
            </a:r>
            <a:endParaRPr lang="en-PH" i="1" dirty="0"/>
          </a:p>
        </p:txBody>
      </p:sp>
    </p:spTree>
    <p:extLst>
      <p:ext uri="{BB962C8B-B14F-4D97-AF65-F5344CB8AC3E}">
        <p14:creationId xmlns:p14="http://schemas.microsoft.com/office/powerpoint/2010/main" val="686523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B389BB-7B5E-4746-BC93-2404A17C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CZ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0340EA-E3B4-4B08-8746-D946AF8AF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BZ" dirty="0"/>
              <a:t>Establishing relevant institutions</a:t>
            </a:r>
          </a:p>
          <a:p>
            <a:pPr lvl="1"/>
            <a:r>
              <a:rPr lang="en-US" dirty="0"/>
              <a:t>Centre Against Terrorism and Hybrid Threats</a:t>
            </a:r>
            <a:r>
              <a:rPr lang="cs-CZ" dirty="0"/>
              <a:t> (2017)</a:t>
            </a:r>
          </a:p>
          <a:p>
            <a:pPr lvl="1"/>
            <a:r>
              <a:rPr lang="cs-CZ" dirty="0" err="1"/>
              <a:t>National</a:t>
            </a:r>
            <a:r>
              <a:rPr lang="cs-CZ" dirty="0"/>
              <a:t> </a:t>
            </a:r>
            <a:r>
              <a:rPr lang="cs-CZ" dirty="0" err="1"/>
              <a:t>Cyber</a:t>
            </a:r>
            <a:r>
              <a:rPr lang="cs-CZ" dirty="0"/>
              <a:t> and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Security</a:t>
            </a:r>
            <a:r>
              <a:rPr lang="cs-CZ" dirty="0"/>
              <a:t> </a:t>
            </a:r>
            <a:r>
              <a:rPr lang="cs-CZ" dirty="0" err="1"/>
              <a:t>Agency</a:t>
            </a:r>
            <a:r>
              <a:rPr lang="cs-CZ" dirty="0"/>
              <a:t> (2017)</a:t>
            </a:r>
          </a:p>
          <a:p>
            <a:pPr lvl="2"/>
            <a:r>
              <a:rPr lang="cs-CZ" dirty="0"/>
              <a:t>Karel </a:t>
            </a:r>
            <a:r>
              <a:rPr lang="cs-CZ" dirty="0" err="1"/>
              <a:t>Řehka</a:t>
            </a:r>
            <a:r>
              <a:rPr lang="cs-CZ" dirty="0"/>
              <a:t> – </a:t>
            </a:r>
            <a:r>
              <a:rPr lang="cs-CZ" dirty="0" err="1"/>
              <a:t>military</a:t>
            </a:r>
            <a:r>
              <a:rPr lang="cs-CZ" dirty="0"/>
              <a:t> </a:t>
            </a:r>
            <a:r>
              <a:rPr lang="cs-CZ" dirty="0" err="1"/>
              <a:t>general</a:t>
            </a:r>
            <a:r>
              <a:rPr lang="cs-CZ" dirty="0"/>
              <a:t> and </a:t>
            </a:r>
            <a:r>
              <a:rPr lang="cs-CZ" dirty="0" err="1"/>
              <a:t>author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book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endParaRPr lang="cs-CZ" dirty="0"/>
          </a:p>
          <a:p>
            <a:pPr lvl="1"/>
            <a:r>
              <a:rPr lang="cs-CZ" dirty="0" err="1"/>
              <a:t>Cyber</a:t>
            </a:r>
            <a:r>
              <a:rPr lang="cs-CZ" dirty="0"/>
              <a:t> </a:t>
            </a:r>
            <a:r>
              <a:rPr lang="cs-CZ" dirty="0" err="1"/>
              <a:t>Forces</a:t>
            </a:r>
            <a:r>
              <a:rPr lang="cs-CZ" dirty="0"/>
              <a:t> </a:t>
            </a:r>
            <a:r>
              <a:rPr lang="cs-CZ" dirty="0" err="1"/>
              <a:t>Command</a:t>
            </a:r>
            <a:r>
              <a:rPr lang="cs-CZ" dirty="0"/>
              <a:t> </a:t>
            </a:r>
          </a:p>
          <a:p>
            <a:pPr lvl="2"/>
            <a:r>
              <a:rPr lang="en-US" i="1" dirty="0"/>
              <a:t>CIW forces provide the ability to defend domestic parts of cyberspace, conduct </a:t>
            </a:r>
            <a:r>
              <a:rPr lang="en-US" i="1" dirty="0" err="1"/>
              <a:t>infoops</a:t>
            </a:r>
            <a:r>
              <a:rPr lang="en-US" i="1" dirty="0"/>
              <a:t>, </a:t>
            </a:r>
            <a:r>
              <a:rPr lang="en-US" i="1" dirty="0" err="1"/>
              <a:t>infoops</a:t>
            </a:r>
            <a:r>
              <a:rPr lang="en-US" i="1" dirty="0"/>
              <a:t> in cyberspace, </a:t>
            </a:r>
            <a:r>
              <a:rPr lang="en-US" i="1" dirty="0" err="1"/>
              <a:t>PsyOps</a:t>
            </a:r>
            <a:r>
              <a:rPr lang="en-US" i="1" dirty="0"/>
              <a:t> and CMI/CIMIC. </a:t>
            </a:r>
            <a:endParaRPr lang="cs-CZ" i="1" dirty="0"/>
          </a:p>
          <a:p>
            <a:r>
              <a:rPr lang="en-US" dirty="0"/>
              <a:t>National Strategy for Countering Hybrid Interference</a:t>
            </a:r>
            <a:endParaRPr lang="cs-CZ" dirty="0"/>
          </a:p>
          <a:p>
            <a:r>
              <a:rPr lang="en-IE" dirty="0"/>
              <a:t>Slowly developing SC capabilities </a:t>
            </a:r>
          </a:p>
          <a:p>
            <a:pPr lvl="1"/>
            <a:r>
              <a:rPr lang="en-PH" dirty="0"/>
              <a:t>Evacuation of collaborators from Afghanistan </a:t>
            </a:r>
          </a:p>
        </p:txBody>
      </p:sp>
    </p:spTree>
    <p:extLst>
      <p:ext uri="{BB962C8B-B14F-4D97-AF65-F5344CB8AC3E}">
        <p14:creationId xmlns:p14="http://schemas.microsoft.com/office/powerpoint/2010/main" val="91319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0108D-4EDE-4D2A-A2B6-3F2D88D0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</a:t>
            </a:r>
            <a:r>
              <a:rPr lang="cs-CZ" dirty="0" err="1"/>
              <a:t>conceptual</a:t>
            </a:r>
            <a:r>
              <a:rPr lang="cs-CZ" dirty="0"/>
              <a:t> </a:t>
            </a:r>
            <a:r>
              <a:rPr lang="cs-CZ" dirty="0" err="1"/>
              <a:t>critique</a:t>
            </a:r>
            <a:r>
              <a:rPr lang="cs-CZ" dirty="0"/>
              <a:t>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F0A866-ECD1-42EF-B9E0-29110141E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Resonance </a:t>
            </a:r>
          </a:p>
          <a:p>
            <a:pPr lvl="1"/>
            <a:r>
              <a:rPr lang="en-PH" dirty="0"/>
              <a:t>Information as key aspect or cyberspace as a new domain?</a:t>
            </a:r>
          </a:p>
          <a:p>
            <a:r>
              <a:rPr lang="en-ZA" dirty="0"/>
              <a:t>Differentiation</a:t>
            </a:r>
            <a:r>
              <a:rPr lang="cs-CZ" dirty="0"/>
              <a:t> </a:t>
            </a:r>
          </a:p>
          <a:p>
            <a:pPr lvl="1"/>
            <a:r>
              <a:rPr lang="en-ID" dirty="0"/>
              <a:t>Was there any war/conflict without deception? </a:t>
            </a:r>
            <a:endParaRPr lang="cs-CZ" dirty="0"/>
          </a:p>
          <a:p>
            <a:pPr lvl="1"/>
            <a:r>
              <a:rPr lang="en-ID" dirty="0"/>
              <a:t>Difference between information war, propaganda and strategic communication</a:t>
            </a:r>
            <a:r>
              <a:rPr lang="cs-CZ" dirty="0"/>
              <a:t>?</a:t>
            </a:r>
          </a:p>
          <a:p>
            <a:r>
              <a:rPr lang="en-AU" dirty="0"/>
              <a:t>Strength</a:t>
            </a:r>
            <a:r>
              <a:rPr lang="cs-CZ" dirty="0"/>
              <a:t> </a:t>
            </a:r>
          </a:p>
          <a:p>
            <a:pPr lvl="1"/>
            <a:r>
              <a:rPr lang="en-ID" dirty="0"/>
              <a:t>Disinformation, intelligence gathering and destruction of computer</a:t>
            </a:r>
            <a:r>
              <a:rPr lang="cs-CZ" dirty="0"/>
              <a:t> </a:t>
            </a:r>
            <a:r>
              <a:rPr lang="cs-CZ" dirty="0" err="1"/>
              <a:t>networks</a:t>
            </a:r>
            <a:r>
              <a:rPr lang="en-ID" dirty="0"/>
              <a:t> under one </a:t>
            </a:r>
            <a:r>
              <a:rPr lang="en-IN" dirty="0"/>
              <a:t>conceptual</a:t>
            </a:r>
            <a:r>
              <a:rPr lang="cs-CZ" dirty="0"/>
              <a:t> </a:t>
            </a:r>
            <a:r>
              <a:rPr lang="en-ID" dirty="0"/>
              <a:t>umbrella? </a:t>
            </a:r>
          </a:p>
          <a:p>
            <a:pPr lvl="1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07691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CB98EDA-5100-4094-BB9D-86E2BC7B1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BZ" dirty="0"/>
              <a:t>Thank you 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en-BZ" dirty="0"/>
              <a:t> attention.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C7586555-B86F-4FB7-BD3B-39D6E8E94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29E4DE3A-65A9-476B-BFE9-F586AEFD1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837" y="41862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64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73B405-6DB6-4DA0-A811-581DBFB8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02403D-1113-4596-99C1-7F6BC7EBE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Concepts – what it is and how they should look like</a:t>
            </a:r>
          </a:p>
          <a:p>
            <a:r>
              <a:rPr lang="en-ZA" dirty="0"/>
              <a:t>Information warfare – definition </a:t>
            </a:r>
          </a:p>
          <a:p>
            <a:r>
              <a:rPr lang="en-ZA" dirty="0"/>
              <a:t>Case studies </a:t>
            </a:r>
          </a:p>
          <a:p>
            <a:pPr lvl="1"/>
            <a:r>
              <a:rPr lang="en-ZA" dirty="0"/>
              <a:t>US </a:t>
            </a:r>
          </a:p>
          <a:p>
            <a:pPr lvl="1"/>
            <a:r>
              <a:rPr lang="en-ZA" dirty="0"/>
              <a:t>Russia </a:t>
            </a:r>
          </a:p>
          <a:p>
            <a:pPr lvl="1"/>
            <a:r>
              <a:rPr lang="en-ZA" dirty="0"/>
              <a:t>Czech Republic</a:t>
            </a:r>
          </a:p>
          <a:p>
            <a:r>
              <a:rPr lang="en-ZA" dirty="0"/>
              <a:t>Information warfare as concept – critical reflection </a:t>
            </a:r>
          </a:p>
        </p:txBody>
      </p:sp>
    </p:spTree>
    <p:extLst>
      <p:ext uri="{BB962C8B-B14F-4D97-AF65-F5344CB8AC3E}">
        <p14:creationId xmlns:p14="http://schemas.microsoft.com/office/powerpoint/2010/main" val="174656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8994A-CCF1-4ABA-A135-602E45594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Concepts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213B3E-E078-4C58-BCD4-90A91E30E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Basic tool of science allowing research to describe phenomenon</a:t>
            </a:r>
            <a:r>
              <a:rPr lang="cs-CZ" dirty="0"/>
              <a:t> and </a:t>
            </a:r>
            <a:r>
              <a:rPr lang="en-IN" dirty="0"/>
              <a:t>formulate</a:t>
            </a:r>
            <a:r>
              <a:rPr lang="cs-CZ" dirty="0"/>
              <a:t> </a:t>
            </a:r>
            <a:r>
              <a:rPr lang="en-ID" dirty="0"/>
              <a:t>hypothesis</a:t>
            </a:r>
            <a:r>
              <a:rPr lang="cs-CZ" dirty="0"/>
              <a:t> </a:t>
            </a:r>
            <a:r>
              <a:rPr lang="en-IN" dirty="0"/>
              <a:t> </a:t>
            </a:r>
            <a:endParaRPr lang="cs-CZ" dirty="0"/>
          </a:p>
          <a:p>
            <a:r>
              <a:rPr lang="cs-CZ" dirty="0"/>
              <a:t>N</a:t>
            </a:r>
            <a:r>
              <a:rPr lang="en-ID" dirty="0" err="1"/>
              <a:t>ame</a:t>
            </a:r>
            <a:r>
              <a:rPr lang="en-ID" dirty="0"/>
              <a:t> – definition – cases </a:t>
            </a:r>
          </a:p>
          <a:p>
            <a:r>
              <a:rPr lang="en-ID" dirty="0"/>
              <a:t>Usefulness of concept </a:t>
            </a:r>
          </a:p>
          <a:p>
            <a:pPr lvl="1"/>
            <a:r>
              <a:rPr lang="en-ID" dirty="0"/>
              <a:t>Resonance </a:t>
            </a:r>
          </a:p>
          <a:p>
            <a:pPr lvl="1"/>
            <a:r>
              <a:rPr lang="en-ID" dirty="0"/>
              <a:t>Differentiation </a:t>
            </a:r>
          </a:p>
          <a:p>
            <a:pPr lvl="1"/>
            <a:r>
              <a:rPr lang="en-ID" dirty="0"/>
              <a:t>Strength</a:t>
            </a:r>
          </a:p>
          <a:p>
            <a:r>
              <a:rPr lang="en-IN" dirty="0"/>
              <a:t>Practical</a:t>
            </a:r>
            <a:r>
              <a:rPr lang="cs-CZ" dirty="0"/>
              <a:t> </a:t>
            </a:r>
            <a:r>
              <a:rPr lang="en-AU" dirty="0"/>
              <a:t>implications</a:t>
            </a:r>
            <a:r>
              <a:rPr lang="cs-CZ" dirty="0"/>
              <a:t> </a:t>
            </a:r>
          </a:p>
          <a:p>
            <a:r>
              <a:rPr lang="en-IN" dirty="0"/>
              <a:t>Context dependent </a:t>
            </a:r>
          </a:p>
          <a:p>
            <a:endParaRPr lang="en-IN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5C6192-B8A9-4FA7-9034-20B139386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1" y="2619376"/>
            <a:ext cx="3128962" cy="312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3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FD447C-557C-4864-AEFD-7AC201C6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</a:t>
            </a:r>
            <a:r>
              <a:rPr lang="cs-CZ" dirty="0" err="1"/>
              <a:t>concept</a:t>
            </a:r>
            <a:r>
              <a:rPr lang="cs-CZ" dirty="0"/>
              <a:t>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A947C-3994-4F88-B970-A83F8B360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Use of information to overpower the enemy </a:t>
            </a:r>
          </a:p>
          <a:p>
            <a:r>
              <a:rPr lang="cs-CZ" i="1" dirty="0"/>
              <a:t>I</a:t>
            </a:r>
            <a:r>
              <a:rPr lang="en-US" i="1" dirty="0" err="1"/>
              <a:t>nformation</a:t>
            </a:r>
            <a:r>
              <a:rPr lang="en-US" i="1" dirty="0"/>
              <a:t> warfare is about gathering, providing, and denying information in order to improve one’s own decision-making while damaging the enemy’s.</a:t>
            </a:r>
            <a:endParaRPr lang="cs-CZ" i="1" dirty="0"/>
          </a:p>
          <a:p>
            <a:r>
              <a:rPr lang="en-ID" dirty="0"/>
              <a:t>Various techniques:</a:t>
            </a:r>
            <a:endParaRPr lang="cs-CZ" dirty="0"/>
          </a:p>
          <a:p>
            <a:pPr lvl="1"/>
            <a:r>
              <a:rPr lang="en-PH" dirty="0"/>
              <a:t>Psychological operations</a:t>
            </a:r>
          </a:p>
          <a:p>
            <a:pPr lvl="1"/>
            <a:r>
              <a:rPr lang="en-BZ" dirty="0"/>
              <a:t>Media manipulations </a:t>
            </a:r>
          </a:p>
          <a:p>
            <a:pPr lvl="1"/>
            <a:r>
              <a:rPr lang="en-IE" dirty="0"/>
              <a:t>Disinformation </a:t>
            </a:r>
          </a:p>
          <a:p>
            <a:pPr lvl="1"/>
            <a:r>
              <a:rPr lang="cs-CZ" dirty="0" err="1"/>
              <a:t>Electronic</a:t>
            </a:r>
            <a:r>
              <a:rPr lang="cs-CZ" dirty="0"/>
              <a:t> and </a:t>
            </a:r>
            <a:r>
              <a:rPr lang="cs-CZ" dirty="0" err="1"/>
              <a:t>cyber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 </a:t>
            </a:r>
            <a:endParaRPr lang="en-ID" dirty="0"/>
          </a:p>
          <a:p>
            <a:endParaRPr lang="cs-CZ" i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7B54D1D-7EF6-4AF6-B042-A86DAA8D6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25" y="3429000"/>
            <a:ext cx="4457700" cy="249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36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B05A4C-DA23-4740-A584-418A7B42A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development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C678B4-BF85-47FE-AF9F-05745C11E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Observation about importance of information is classical in thinking about conflict </a:t>
            </a:r>
          </a:p>
          <a:p>
            <a:r>
              <a:rPr lang="cs-CZ" dirty="0"/>
              <a:t>Sun </a:t>
            </a:r>
            <a:r>
              <a:rPr lang="cs-CZ" dirty="0" err="1"/>
              <a:t>Tzu</a:t>
            </a:r>
            <a:r>
              <a:rPr lang="cs-CZ" dirty="0"/>
              <a:t>: </a:t>
            </a:r>
            <a:r>
              <a:rPr lang="cs-CZ" i="1" dirty="0"/>
              <a:t>W</a:t>
            </a:r>
            <a:r>
              <a:rPr lang="en-US" i="1" dirty="0"/>
              <a:t>hat is of supreme importance in war is to attack the enemy's strategy</a:t>
            </a:r>
            <a:endParaRPr lang="cs-CZ" i="1" dirty="0"/>
          </a:p>
          <a:p>
            <a:r>
              <a:rPr lang="en-HK" dirty="0"/>
              <a:t>But in 1990s significant reshaping of information space </a:t>
            </a:r>
          </a:p>
          <a:p>
            <a:pPr lvl="1"/>
            <a:r>
              <a:rPr lang="en-HK" dirty="0"/>
              <a:t>Third revolution in warfare? </a:t>
            </a:r>
          </a:p>
          <a:p>
            <a:pPr lvl="1"/>
            <a:r>
              <a:rPr lang="en-HK" dirty="0"/>
              <a:t>Cyberspace as a new domain of conflict for NATO (2016)</a:t>
            </a:r>
          </a:p>
          <a:p>
            <a:r>
              <a:rPr lang="en-HK" dirty="0"/>
              <a:t>Constant tension between technical (cyber) and human (psychological) aspect of IW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4279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973641-7D05-4097-96EF-D1E1B760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US </a:t>
            </a:r>
            <a:r>
              <a:rPr lang="cs-CZ" dirty="0" err="1"/>
              <a:t>tradition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87F0E2-70C0-4D22-BE32-9E6BA1C8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/>
              <a:t>Institutionalization during WWII (Office of War Information operating between 1942 and 1945)</a:t>
            </a:r>
          </a:p>
          <a:p>
            <a:r>
              <a:rPr lang="en-AU" dirty="0"/>
              <a:t>Information operations key for success of D-Day</a:t>
            </a:r>
          </a:p>
          <a:p>
            <a:pPr lvl="1"/>
            <a:r>
              <a:rPr lang="en-AU" dirty="0"/>
              <a:t>Operation Fortitude</a:t>
            </a:r>
            <a:r>
              <a:rPr lang="en-AU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AU" dirty="0"/>
              <a:t> </a:t>
            </a:r>
          </a:p>
          <a:p>
            <a:r>
              <a:rPr lang="en-IN" dirty="0"/>
              <a:t>Abandoning after WWII </a:t>
            </a:r>
          </a:p>
          <a:p>
            <a:pPr lvl="1"/>
            <a:r>
              <a:rPr lang="en-IN" dirty="0"/>
              <a:t>Negative attitude</a:t>
            </a:r>
            <a:r>
              <a:rPr lang="cs-CZ" dirty="0"/>
              <a:t>e</a:t>
            </a:r>
            <a:r>
              <a:rPr lang="en-IN" dirty="0"/>
              <a:t> towards propaganda </a:t>
            </a:r>
          </a:p>
          <a:p>
            <a:r>
              <a:rPr lang="en-IN" dirty="0"/>
              <a:t>Classical dilemma of democracy</a:t>
            </a:r>
            <a:r>
              <a:rPr lang="cs-CZ" dirty="0"/>
              <a:t> </a:t>
            </a:r>
            <a:endParaRPr lang="en-IN" dirty="0"/>
          </a:p>
          <a:p>
            <a:pPr lvl="1"/>
            <a:r>
              <a:rPr lang="en-IN" dirty="0"/>
              <a:t>War x peace time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B9231F7-8AD1-4B96-9503-887FD78E0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425" y="3095228"/>
            <a:ext cx="2847975" cy="280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6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2793AA-BD9E-4256-9D60-DA5844BF7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US </a:t>
            </a:r>
            <a:r>
              <a:rPr lang="cs-CZ" dirty="0" err="1"/>
              <a:t>tradition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FD1BC-2F65-4094-8DD9-6C45C304B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Lack of coordination </a:t>
            </a:r>
          </a:p>
          <a:p>
            <a:pPr lvl="1"/>
            <a:r>
              <a:rPr lang="en-IN" dirty="0"/>
              <a:t>Mainly tradition in air force experimenting with electronic warfare</a:t>
            </a:r>
          </a:p>
          <a:p>
            <a:r>
              <a:rPr lang="en-IN" dirty="0"/>
              <a:t>Gulf war in 1991 as a triumph of deception </a:t>
            </a:r>
          </a:p>
          <a:p>
            <a:r>
              <a:rPr lang="en-BZ" dirty="0"/>
              <a:t>First military manual in 1996 </a:t>
            </a:r>
          </a:p>
          <a:p>
            <a:pPr lvl="1"/>
            <a:r>
              <a:rPr lang="en-US" i="1" dirty="0"/>
              <a:t>Actions taken to achieve information superiority by affecting adversary information, information-based processes, information systems and computer-based networks while defending one’s own information, information-based processes, information systems and computer-based networks.</a:t>
            </a:r>
            <a:endParaRPr lang="cs-CZ" i="1" dirty="0"/>
          </a:p>
          <a:p>
            <a:pPr lvl="1"/>
            <a:r>
              <a:rPr lang="en-IN" dirty="0"/>
              <a:t>Clear influence of technological </a:t>
            </a:r>
            <a:r>
              <a:rPr lang="cs-CZ" dirty="0"/>
              <a:t>development </a:t>
            </a:r>
            <a:r>
              <a:rPr lang="en-IN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6641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55F279-5A03-4D3D-8541-A41A46543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US </a:t>
            </a:r>
            <a:r>
              <a:rPr lang="cs-CZ" dirty="0" err="1"/>
              <a:t>tradition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8C25FF-00B3-43AE-84D8-25162EF85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/>
              <a:t>Shock of 2016 Presidential</a:t>
            </a:r>
            <a:r>
              <a:rPr lang="cs-CZ" dirty="0"/>
              <a:t> </a:t>
            </a:r>
            <a:r>
              <a:rPr lang="en-AU" dirty="0"/>
              <a:t>elections</a:t>
            </a:r>
            <a:r>
              <a:rPr lang="cs-CZ" dirty="0"/>
              <a:t> </a:t>
            </a:r>
            <a:endParaRPr lang="en-PH" dirty="0"/>
          </a:p>
          <a:p>
            <a:r>
              <a:rPr lang="en-HK" dirty="0"/>
              <a:t>According to </a:t>
            </a:r>
            <a:r>
              <a:rPr lang="en-HK" dirty="0" err="1"/>
              <a:t>Libicki</a:t>
            </a:r>
            <a:r>
              <a:rPr lang="en-HK" dirty="0"/>
              <a:t> (2017) still lack of coordination and overfocus on technical aspect </a:t>
            </a:r>
            <a:endParaRPr lang="cs-CZ" dirty="0"/>
          </a:p>
          <a:p>
            <a:r>
              <a:rPr lang="cs-CZ" dirty="0" err="1"/>
              <a:t>Army</a:t>
            </a:r>
            <a:r>
              <a:rPr lang="cs-CZ" dirty="0"/>
              <a:t> </a:t>
            </a:r>
            <a:r>
              <a:rPr lang="cs-CZ" dirty="0" err="1"/>
              <a:t>Cyber</a:t>
            </a:r>
            <a:r>
              <a:rPr lang="cs-CZ" dirty="0"/>
              <a:t> </a:t>
            </a:r>
            <a:r>
              <a:rPr lang="cs-CZ" dirty="0" err="1"/>
              <a:t>Command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mission</a:t>
            </a:r>
            <a:r>
              <a:rPr lang="cs-CZ" dirty="0"/>
              <a:t> in 2019</a:t>
            </a:r>
          </a:p>
          <a:p>
            <a:pPr lvl="1"/>
            <a:r>
              <a:rPr lang="cs-CZ" i="1" dirty="0"/>
              <a:t> </a:t>
            </a:r>
            <a:r>
              <a:rPr lang="en-US" i="1" dirty="0"/>
              <a:t>U.S. Army Cyber Command integrates and conducts cyberspace operations, electromagnetic warfare, and </a:t>
            </a:r>
            <a:r>
              <a:rPr lang="en-US" b="1" i="1" dirty="0"/>
              <a:t>information operations</a:t>
            </a:r>
            <a:r>
              <a:rPr lang="en-US" i="1" dirty="0"/>
              <a:t>, </a:t>
            </a:r>
            <a:r>
              <a:rPr lang="en-US" b="1" i="1" dirty="0"/>
              <a:t>ensuring decision dominance and freedom of action </a:t>
            </a:r>
            <a:r>
              <a:rPr lang="en-US" i="1" dirty="0"/>
              <a:t>for friendly forces in and </a:t>
            </a:r>
            <a:r>
              <a:rPr lang="en-US" b="1" i="1" dirty="0"/>
              <a:t>through the cyber domain and the information dimension, while denying the same to our adversaries. </a:t>
            </a:r>
            <a:endParaRPr lang="en-HK" b="1" i="1" dirty="0"/>
          </a:p>
        </p:txBody>
      </p:sp>
    </p:spTree>
    <p:extLst>
      <p:ext uri="{BB962C8B-B14F-4D97-AF65-F5344CB8AC3E}">
        <p14:creationId xmlns:p14="http://schemas.microsoft.com/office/powerpoint/2010/main" val="96802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98AC36-7F0E-496C-B275-82761F66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warfare</a:t>
            </a:r>
            <a:r>
              <a:rPr lang="cs-CZ" dirty="0"/>
              <a:t>: </a:t>
            </a:r>
            <a:r>
              <a:rPr lang="cs-CZ" dirty="0" err="1"/>
              <a:t>Russian</a:t>
            </a:r>
            <a:r>
              <a:rPr lang="cs-CZ" dirty="0"/>
              <a:t> </a:t>
            </a:r>
            <a:r>
              <a:rPr lang="cs-CZ" dirty="0" err="1"/>
              <a:t>tradition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388A20-2A10-407D-ADB0-D85972427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H" dirty="0"/>
              <a:t>Long</a:t>
            </a:r>
            <a:r>
              <a:rPr lang="cs-CZ" dirty="0"/>
              <a:t>-</a:t>
            </a:r>
            <a:r>
              <a:rPr lang="en-PH" dirty="0"/>
              <a:t>time practice </a:t>
            </a:r>
            <a:endParaRPr lang="cs-CZ" dirty="0"/>
          </a:p>
          <a:p>
            <a:pPr marL="685800" lvl="2">
              <a:spcBef>
                <a:spcPts val="1000"/>
              </a:spcBef>
            </a:pPr>
            <a:r>
              <a:rPr lang="en-IN" sz="2400" dirty="0" err="1"/>
              <a:t>Maskirova</a:t>
            </a:r>
            <a:r>
              <a:rPr lang="en-IN" sz="2400" dirty="0"/>
              <a:t> – art of deception during conflict developed already at the beginning of 1900s </a:t>
            </a:r>
          </a:p>
          <a:p>
            <a:pPr marL="685800" lvl="2">
              <a:spcBef>
                <a:spcPts val="1000"/>
              </a:spcBef>
            </a:pP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Regulations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 </a:t>
            </a:r>
            <a:r>
              <a:rPr lang="cs-CZ" sz="2400" dirty="0" err="1"/>
              <a:t>Red</a:t>
            </a:r>
            <a:r>
              <a:rPr lang="cs-CZ" sz="2400" dirty="0"/>
              <a:t> </a:t>
            </a:r>
            <a:r>
              <a:rPr lang="cs-CZ" sz="2400" dirty="0" err="1"/>
              <a:t>Army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1929 - </a:t>
            </a:r>
            <a:r>
              <a:rPr lang="cs-CZ" sz="2400" i="1" dirty="0"/>
              <a:t>S</a:t>
            </a:r>
            <a:r>
              <a:rPr lang="en-US" sz="2400" i="1" dirty="0" err="1"/>
              <a:t>urprise</a:t>
            </a:r>
            <a:r>
              <a:rPr lang="en-US" sz="2400" i="1" dirty="0"/>
              <a:t> has a stunning effect on the enemy. For this reason all troop operations must be accomplished with the greatest concealment and speed.</a:t>
            </a:r>
            <a:endParaRPr lang="cs-CZ" sz="2400" i="1" dirty="0"/>
          </a:p>
          <a:p>
            <a:pPr marL="685800" lvl="2">
              <a:spcBef>
                <a:spcPts val="1000"/>
              </a:spcBef>
            </a:pPr>
            <a:r>
              <a:rPr lang="en-BZ" sz="2400" dirty="0"/>
              <a:t>Important part of key military operations during WWII</a:t>
            </a:r>
            <a:endParaRPr lang="cs-CZ" sz="2400" dirty="0"/>
          </a:p>
          <a:p>
            <a:pPr marL="1143000" lvl="3">
              <a:spcBef>
                <a:spcPts val="1000"/>
              </a:spcBef>
            </a:pPr>
            <a:r>
              <a:rPr lang="cs-CZ" sz="2200" dirty="0" err="1"/>
              <a:t>Operation</a:t>
            </a:r>
            <a:r>
              <a:rPr lang="cs-CZ" sz="2200" dirty="0"/>
              <a:t> </a:t>
            </a:r>
            <a:r>
              <a:rPr lang="cs-CZ" sz="2200" dirty="0" err="1"/>
              <a:t>Bagration</a:t>
            </a:r>
            <a:r>
              <a:rPr lang="cs-CZ" sz="2200" dirty="0"/>
              <a:t> in 1944</a:t>
            </a:r>
            <a:endParaRPr lang="en-BZ" sz="22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50E4843-4689-495F-B0BD-8EE15761D9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081" y="3857625"/>
            <a:ext cx="224977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009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762</Words>
  <Application>Microsoft Office PowerPoint</Application>
  <PresentationFormat>Širokoúhlá obrazovka</PresentationFormat>
  <Paragraphs>95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Motiv Office</vt:lpstr>
      <vt:lpstr>Information Warfare</vt:lpstr>
      <vt:lpstr>Content </vt:lpstr>
      <vt:lpstr>Concepts </vt:lpstr>
      <vt:lpstr>Information warfare: concept  </vt:lpstr>
      <vt:lpstr>Information warfare: development </vt:lpstr>
      <vt:lpstr>Information warfare: US tradition </vt:lpstr>
      <vt:lpstr>Information warfare: US tradition </vt:lpstr>
      <vt:lpstr>Information warfare: US tradition </vt:lpstr>
      <vt:lpstr>Information warfare: Russian tradition </vt:lpstr>
      <vt:lpstr>Information warfare: Russian tradition </vt:lpstr>
      <vt:lpstr>Information warfare: CZ </vt:lpstr>
      <vt:lpstr>Information warfare: CZ</vt:lpstr>
      <vt:lpstr>Information warfare: conceptual critique  </vt:lpstr>
      <vt:lpstr>Thank you for your attention.</vt:lpstr>
    </vt:vector>
  </TitlesOfParts>
  <Company>FSS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Warfare    Petra Vejvodová, Ph.D.  Masaryk University Department of Political Science</dc:title>
  <dc:creator>Petra Vejvodová</dc:creator>
  <cp:lastModifiedBy>Jonáš Syrovátka</cp:lastModifiedBy>
  <cp:revision>53</cp:revision>
  <dcterms:created xsi:type="dcterms:W3CDTF">2018-07-11T12:56:37Z</dcterms:created>
  <dcterms:modified xsi:type="dcterms:W3CDTF">2021-10-06T11:44:43Z</dcterms:modified>
</cp:coreProperties>
</file>