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áš Syrovátka" initials="JS" lastIdx="6" clrIdx="0">
    <p:extLst>
      <p:ext uri="{19B8F6BF-5375-455C-9EA6-DF929625EA0E}">
        <p15:presenceInfo xmlns:p15="http://schemas.microsoft.com/office/powerpoint/2012/main" userId="a12f51f5116a5b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72"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0BE5E208-5EFB-4785-B16B-E337B0E00ED7}"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0A11A1-D4A1-4831-8A2D-AFFA6FD5B45D}"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47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BE5E208-5EFB-4785-B16B-E337B0E00ED7}"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0A11A1-D4A1-4831-8A2D-AFFA6FD5B45D}" type="slidenum">
              <a:rPr lang="cs-CZ" smtClean="0"/>
              <a:t>‹#›</a:t>
            </a:fld>
            <a:endParaRPr lang="cs-CZ"/>
          </a:p>
        </p:txBody>
      </p:sp>
    </p:spTree>
    <p:extLst>
      <p:ext uri="{BB962C8B-B14F-4D97-AF65-F5344CB8AC3E}">
        <p14:creationId xmlns:p14="http://schemas.microsoft.com/office/powerpoint/2010/main" val="418660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BE5E208-5EFB-4785-B16B-E337B0E00ED7}"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0A11A1-D4A1-4831-8A2D-AFFA6FD5B45D}"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17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BE5E208-5EFB-4785-B16B-E337B0E00ED7}"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0A11A1-D4A1-4831-8A2D-AFFA6FD5B45D}" type="slidenum">
              <a:rPr lang="cs-CZ" smtClean="0"/>
              <a:t>‹#›</a:t>
            </a:fld>
            <a:endParaRPr lang="cs-CZ"/>
          </a:p>
        </p:txBody>
      </p:sp>
    </p:spTree>
    <p:extLst>
      <p:ext uri="{BB962C8B-B14F-4D97-AF65-F5344CB8AC3E}">
        <p14:creationId xmlns:p14="http://schemas.microsoft.com/office/powerpoint/2010/main" val="243932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BE5E208-5EFB-4785-B16B-E337B0E00ED7}" type="datetimeFigureOut">
              <a:rPr lang="cs-CZ" smtClean="0"/>
              <a:t>22.10.2021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0A11A1-D4A1-4831-8A2D-AFFA6FD5B45D}"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7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BE5E208-5EFB-4785-B16B-E337B0E00ED7}"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0A11A1-D4A1-4831-8A2D-AFFA6FD5B45D}" type="slidenum">
              <a:rPr lang="cs-CZ" smtClean="0"/>
              <a:t>‹#›</a:t>
            </a:fld>
            <a:endParaRPr lang="cs-CZ"/>
          </a:p>
        </p:txBody>
      </p:sp>
    </p:spTree>
    <p:extLst>
      <p:ext uri="{BB962C8B-B14F-4D97-AF65-F5344CB8AC3E}">
        <p14:creationId xmlns:p14="http://schemas.microsoft.com/office/powerpoint/2010/main" val="72670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2412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Po kliknutí můžete upravovat styly textu v předloze.</a:t>
            </a:r>
          </a:p>
        </p:txBody>
      </p:sp>
      <p:sp>
        <p:nvSpPr>
          <p:cNvPr id="6" name="Content Placeholder 5"/>
          <p:cNvSpPr>
            <a:spLocks noGrp="1"/>
          </p:cNvSpPr>
          <p:nvPr>
            <p:ph sz="quarter" idx="4"/>
          </p:nvPr>
        </p:nvSpPr>
        <p:spPr>
          <a:xfrm>
            <a:off x="599088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BE5E208-5EFB-4785-B16B-E337B0E00ED7}" type="datetimeFigureOut">
              <a:rPr lang="cs-CZ" smtClean="0"/>
              <a:t>22.10.2021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0A11A1-D4A1-4831-8A2D-AFFA6FD5B45D}" type="slidenum">
              <a:rPr lang="cs-CZ" smtClean="0"/>
              <a:t>‹#›</a:t>
            </a:fld>
            <a:endParaRPr lang="cs-CZ"/>
          </a:p>
        </p:txBody>
      </p:sp>
    </p:spTree>
    <p:extLst>
      <p:ext uri="{BB962C8B-B14F-4D97-AF65-F5344CB8AC3E}">
        <p14:creationId xmlns:p14="http://schemas.microsoft.com/office/powerpoint/2010/main" val="317014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BE5E208-5EFB-4785-B16B-E337B0E00ED7}" type="datetimeFigureOut">
              <a:rPr lang="cs-CZ" smtClean="0"/>
              <a:t>22.10.2021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0A11A1-D4A1-4831-8A2D-AFFA6FD5B45D}" type="slidenum">
              <a:rPr lang="cs-CZ" smtClean="0"/>
              <a:t>‹#›</a:t>
            </a:fld>
            <a:endParaRPr lang="cs-CZ"/>
          </a:p>
        </p:txBody>
      </p:sp>
    </p:spTree>
    <p:extLst>
      <p:ext uri="{BB962C8B-B14F-4D97-AF65-F5344CB8AC3E}">
        <p14:creationId xmlns:p14="http://schemas.microsoft.com/office/powerpoint/2010/main" val="126941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5E208-5EFB-4785-B16B-E337B0E00ED7}" type="datetimeFigureOut">
              <a:rPr lang="cs-CZ" smtClean="0"/>
              <a:t>22.10.2021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80A11A1-D4A1-4831-8A2D-AFFA6FD5B45D}" type="slidenum">
              <a:rPr lang="cs-CZ" smtClean="0"/>
              <a:t>‹#›</a:t>
            </a:fld>
            <a:endParaRPr lang="cs-CZ"/>
          </a:p>
        </p:txBody>
      </p:sp>
    </p:spTree>
    <p:extLst>
      <p:ext uri="{BB962C8B-B14F-4D97-AF65-F5344CB8AC3E}">
        <p14:creationId xmlns:p14="http://schemas.microsoft.com/office/powerpoint/2010/main" val="13396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BE5E208-5EFB-4785-B16B-E337B0E00ED7}"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0A11A1-D4A1-4831-8A2D-AFFA6FD5B45D}" type="slidenum">
              <a:rPr lang="cs-CZ" smtClean="0"/>
              <a:t>‹#›</a:t>
            </a:fld>
            <a:endParaRPr lang="cs-CZ"/>
          </a:p>
        </p:txBody>
      </p:sp>
    </p:spTree>
    <p:extLst>
      <p:ext uri="{BB962C8B-B14F-4D97-AF65-F5344CB8AC3E}">
        <p14:creationId xmlns:p14="http://schemas.microsoft.com/office/powerpoint/2010/main" val="248256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BE5E208-5EFB-4785-B16B-E337B0E00ED7}" type="datetimeFigureOut">
              <a:rPr lang="cs-CZ" smtClean="0"/>
              <a:t>22.10.2021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0A11A1-D4A1-4831-8A2D-AFFA6FD5B45D}"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91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BE5E208-5EFB-4785-B16B-E337B0E00ED7}" type="datetimeFigureOut">
              <a:rPr lang="cs-CZ" smtClean="0"/>
              <a:t>22.10.2021</a:t>
            </a:fld>
            <a:endParaRPr lang="cs-C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80A11A1-D4A1-4831-8A2D-AFFA6FD5B45D}" type="slidenum">
              <a:rPr lang="cs-CZ" smtClean="0"/>
              <a:t>‹#›</a:t>
            </a:fld>
            <a:endParaRPr lang="cs-CZ"/>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1696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Hu-CK47NM8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fif"/></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5A5ED-3453-49FD-8F03-0CEAAEB2E176}"/>
              </a:ext>
            </a:extLst>
          </p:cNvPr>
          <p:cNvSpPr>
            <a:spLocks noGrp="1"/>
          </p:cNvSpPr>
          <p:nvPr>
            <p:ph type="ctrTitle"/>
          </p:nvPr>
        </p:nvSpPr>
        <p:spPr/>
        <p:txBody>
          <a:bodyPr/>
          <a:lstStyle/>
          <a:p>
            <a:r>
              <a:rPr lang="en-AU" dirty="0"/>
              <a:t>Propaganda</a:t>
            </a:r>
            <a:r>
              <a:rPr lang="cs-CZ" dirty="0"/>
              <a:t>:</a:t>
            </a:r>
            <a:br>
              <a:rPr lang="en-AU" dirty="0"/>
            </a:br>
            <a:r>
              <a:rPr lang="en-AU" dirty="0"/>
              <a:t>Case studies </a:t>
            </a:r>
          </a:p>
        </p:txBody>
      </p:sp>
      <p:sp>
        <p:nvSpPr>
          <p:cNvPr id="3" name="Podnadpis 2">
            <a:extLst>
              <a:ext uri="{FF2B5EF4-FFF2-40B4-BE49-F238E27FC236}">
                <a16:creationId xmlns:a16="http://schemas.microsoft.com/office/drawing/2014/main" id="{6D5ED936-9C75-46E8-8C6A-B1B090D8B4CE}"/>
              </a:ext>
            </a:extLst>
          </p:cNvPr>
          <p:cNvSpPr>
            <a:spLocks noGrp="1"/>
          </p:cNvSpPr>
          <p:nvPr>
            <p:ph type="subTitle" idx="1"/>
          </p:nvPr>
        </p:nvSpPr>
        <p:spPr/>
        <p:txBody>
          <a:bodyPr/>
          <a:lstStyle/>
          <a:p>
            <a:r>
              <a:rPr lang="cs-CZ" dirty="0"/>
              <a:t>CDSn4104 HYBRID WARFARE</a:t>
            </a:r>
          </a:p>
        </p:txBody>
      </p:sp>
    </p:spTree>
    <p:extLst>
      <p:ext uri="{BB962C8B-B14F-4D97-AF65-F5344CB8AC3E}">
        <p14:creationId xmlns:p14="http://schemas.microsoft.com/office/powerpoint/2010/main" val="238108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517AD3-F3F1-4466-BA52-294C060DE557}"/>
              </a:ext>
            </a:extLst>
          </p:cNvPr>
          <p:cNvSpPr>
            <a:spLocks noGrp="1"/>
          </p:cNvSpPr>
          <p:nvPr>
            <p:ph type="title"/>
          </p:nvPr>
        </p:nvSpPr>
        <p:spPr/>
        <p:txBody>
          <a:bodyPr/>
          <a:lstStyle/>
          <a:p>
            <a:r>
              <a:rPr lang="en-AU" dirty="0"/>
              <a:t>Modern days </a:t>
            </a:r>
          </a:p>
        </p:txBody>
      </p:sp>
      <p:sp>
        <p:nvSpPr>
          <p:cNvPr id="3" name="Zástupný obsah 2">
            <a:extLst>
              <a:ext uri="{FF2B5EF4-FFF2-40B4-BE49-F238E27FC236}">
                <a16:creationId xmlns:a16="http://schemas.microsoft.com/office/drawing/2014/main" id="{AEC32CEB-C3E3-480E-B6A9-64681FCC53A0}"/>
              </a:ext>
            </a:extLst>
          </p:cNvPr>
          <p:cNvSpPr>
            <a:spLocks noGrp="1"/>
          </p:cNvSpPr>
          <p:nvPr>
            <p:ph sz="half" idx="1"/>
          </p:nvPr>
        </p:nvSpPr>
        <p:spPr/>
        <p:txBody>
          <a:bodyPr/>
          <a:lstStyle/>
          <a:p>
            <a:r>
              <a:rPr lang="en-AU" dirty="0"/>
              <a:t>Geopolitical contestation is back as well as propaganda </a:t>
            </a:r>
            <a:endParaRPr lang="cs-CZ" dirty="0"/>
          </a:p>
          <a:p>
            <a:pPr lvl="1"/>
            <a:r>
              <a:rPr lang="cs-CZ" dirty="0"/>
              <a:t>RT, Sputnik, </a:t>
            </a:r>
            <a:r>
              <a:rPr lang="en-AU" dirty="0"/>
              <a:t>Confucius Institutes </a:t>
            </a:r>
            <a:endParaRPr lang="cs-CZ" dirty="0"/>
          </a:p>
          <a:p>
            <a:pPr lvl="1"/>
            <a:r>
              <a:rPr lang="en-AU" dirty="0"/>
              <a:t>Use of internet </a:t>
            </a:r>
            <a:r>
              <a:rPr lang="cs-CZ" dirty="0"/>
              <a:t>– </a:t>
            </a:r>
            <a:r>
              <a:rPr lang="en-AU" dirty="0"/>
              <a:t>trolls</a:t>
            </a:r>
            <a:r>
              <a:rPr lang="cs-CZ" dirty="0"/>
              <a:t> </a:t>
            </a:r>
            <a:r>
              <a:rPr lang="en-AU" dirty="0"/>
              <a:t>(Internet Research Agency) </a:t>
            </a:r>
            <a:endParaRPr lang="cs-CZ" dirty="0"/>
          </a:p>
          <a:p>
            <a:pPr lvl="1"/>
            <a:r>
              <a:rPr lang="cs-CZ" dirty="0"/>
              <a:t>MH17 (2014) </a:t>
            </a:r>
            <a:r>
              <a:rPr lang="cs-CZ" dirty="0" err="1"/>
              <a:t>or</a:t>
            </a:r>
            <a:r>
              <a:rPr lang="cs-CZ" dirty="0"/>
              <a:t> COVID-19 (</a:t>
            </a:r>
            <a:r>
              <a:rPr lang="cs-CZ" dirty="0" err="1"/>
              <a:t>Chinese</a:t>
            </a:r>
            <a:r>
              <a:rPr lang="cs-CZ"/>
              <a:t> virus)</a:t>
            </a:r>
            <a:endParaRPr lang="cs-CZ" dirty="0"/>
          </a:p>
          <a:p>
            <a:r>
              <a:rPr lang="en-AU" dirty="0"/>
              <a:t>Open information space as opportunity </a:t>
            </a:r>
            <a:endParaRPr lang="cs-CZ" dirty="0"/>
          </a:p>
          <a:p>
            <a:pPr lvl="1"/>
            <a:r>
              <a:rPr lang="en-AU" dirty="0"/>
              <a:t>Non-state actors </a:t>
            </a:r>
          </a:p>
          <a:p>
            <a:pPr lvl="1"/>
            <a:r>
              <a:rPr lang="en-AU" dirty="0"/>
              <a:t>Private companies </a:t>
            </a:r>
          </a:p>
          <a:p>
            <a:pPr lvl="1"/>
            <a:r>
              <a:rPr lang="en-AU" dirty="0"/>
              <a:t>Profiteers</a:t>
            </a:r>
            <a:endParaRPr lang="cs-CZ" dirty="0"/>
          </a:p>
          <a:p>
            <a:r>
              <a:rPr lang="en-BZ" dirty="0"/>
              <a:t>Different context but same goals  </a:t>
            </a:r>
          </a:p>
        </p:txBody>
      </p:sp>
      <p:pic>
        <p:nvPicPr>
          <p:cNvPr id="6" name="Zástupný obsah 5">
            <a:extLst>
              <a:ext uri="{FF2B5EF4-FFF2-40B4-BE49-F238E27FC236}">
                <a16:creationId xmlns:a16="http://schemas.microsoft.com/office/drawing/2014/main" id="{02C15DE6-4716-45D4-9E9E-9E7A16E70A9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8914" y="316419"/>
            <a:ext cx="2997767" cy="2997767"/>
          </a:xfrm>
        </p:spPr>
      </p:pic>
      <p:pic>
        <p:nvPicPr>
          <p:cNvPr id="8" name="Obrázek 7">
            <a:extLst>
              <a:ext uri="{FF2B5EF4-FFF2-40B4-BE49-F238E27FC236}">
                <a16:creationId xmlns:a16="http://schemas.microsoft.com/office/drawing/2014/main" id="{57E9640E-AF7D-443C-B7D2-DEFEFC89B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7185" y="2544645"/>
            <a:ext cx="4096511" cy="3072383"/>
          </a:xfrm>
          <a:prstGeom prst="rect">
            <a:avLst/>
          </a:prstGeom>
        </p:spPr>
      </p:pic>
    </p:spTree>
    <p:extLst>
      <p:ext uri="{BB962C8B-B14F-4D97-AF65-F5344CB8AC3E}">
        <p14:creationId xmlns:p14="http://schemas.microsoft.com/office/powerpoint/2010/main" val="390088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7BE5B2D9-C1F7-4083-B1CD-4AB9A1C2BF5C}"/>
              </a:ext>
            </a:extLst>
          </p:cNvPr>
          <p:cNvSpPr>
            <a:spLocks noGrp="1"/>
          </p:cNvSpPr>
          <p:nvPr>
            <p:ph type="title"/>
          </p:nvPr>
        </p:nvSpPr>
        <p:spPr>
          <a:xfrm>
            <a:off x="1013242" y="2679192"/>
            <a:ext cx="9720072" cy="1499616"/>
          </a:xfrm>
        </p:spPr>
        <p:txBody>
          <a:bodyPr/>
          <a:lstStyle/>
          <a:p>
            <a:pPr algn="ctr"/>
            <a:r>
              <a:rPr lang="en-AU" dirty="0"/>
              <a:t>Thank you for attention </a:t>
            </a:r>
          </a:p>
        </p:txBody>
      </p:sp>
    </p:spTree>
    <p:extLst>
      <p:ext uri="{BB962C8B-B14F-4D97-AF65-F5344CB8AC3E}">
        <p14:creationId xmlns:p14="http://schemas.microsoft.com/office/powerpoint/2010/main" val="405571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AC7579-2A7F-42FE-8C1E-F0E48B24D0D8}"/>
              </a:ext>
            </a:extLst>
          </p:cNvPr>
          <p:cNvSpPr>
            <a:spLocks noGrp="1"/>
          </p:cNvSpPr>
          <p:nvPr>
            <p:ph type="title"/>
          </p:nvPr>
        </p:nvSpPr>
        <p:spPr/>
        <p:txBody>
          <a:bodyPr/>
          <a:lstStyle/>
          <a:p>
            <a:r>
              <a:rPr lang="en-AU" dirty="0"/>
              <a:t>What is propaganda?</a:t>
            </a:r>
          </a:p>
        </p:txBody>
      </p:sp>
      <p:sp>
        <p:nvSpPr>
          <p:cNvPr id="3" name="Zástupný obsah 2">
            <a:extLst>
              <a:ext uri="{FF2B5EF4-FFF2-40B4-BE49-F238E27FC236}">
                <a16:creationId xmlns:a16="http://schemas.microsoft.com/office/drawing/2014/main" id="{C5D34A1D-8243-43D0-8C2D-119682E13B4F}"/>
              </a:ext>
            </a:extLst>
          </p:cNvPr>
          <p:cNvSpPr>
            <a:spLocks noGrp="1"/>
          </p:cNvSpPr>
          <p:nvPr>
            <p:ph idx="1"/>
          </p:nvPr>
        </p:nvSpPr>
        <p:spPr/>
        <p:txBody>
          <a:bodyPr/>
          <a:lstStyle/>
          <a:p>
            <a:pPr marL="0" indent="0" algn="ctr">
              <a:buNone/>
            </a:pPr>
            <a:r>
              <a:rPr lang="en-US" i="1" dirty="0"/>
              <a:t>“Propaganda is neutrally defined as a systematic form of purposeful persuasion that attempts to influence the emotions, attitudes, opinions, and actions of specified target audiences for ideological, political or commercial purposes through the controlled transmission of one-sided messages (which may or may not be factual) via mass and direct media channels.”</a:t>
            </a:r>
            <a:endParaRPr lang="cs-CZ" i="1" dirty="0"/>
          </a:p>
          <a:p>
            <a:pPr marL="0" indent="0" algn="ctr">
              <a:buNone/>
            </a:pPr>
            <a:endParaRPr lang="cs-CZ" i="1" dirty="0"/>
          </a:p>
          <a:p>
            <a:r>
              <a:rPr lang="en-AU" dirty="0"/>
              <a:t>Wide-spread</a:t>
            </a:r>
            <a:r>
              <a:rPr lang="cs-CZ" dirty="0"/>
              <a:t> and </a:t>
            </a:r>
            <a:r>
              <a:rPr lang="en-AU" dirty="0"/>
              <a:t>multifaced phenomenon </a:t>
            </a:r>
            <a:endParaRPr lang="cs-CZ" dirty="0"/>
          </a:p>
          <a:p>
            <a:r>
              <a:rPr lang="en-BZ" dirty="0"/>
              <a:t>Related with modernity </a:t>
            </a:r>
            <a:r>
              <a:rPr lang="cs-CZ" dirty="0"/>
              <a:t>– </a:t>
            </a:r>
            <a:r>
              <a:rPr lang="en-AU" dirty="0"/>
              <a:t>Importance of mass culture</a:t>
            </a:r>
          </a:p>
          <a:p>
            <a:pPr marL="0" indent="0" algn="ctr">
              <a:buNone/>
            </a:pPr>
            <a:endParaRPr lang="cs-CZ" i="1" dirty="0"/>
          </a:p>
        </p:txBody>
      </p:sp>
    </p:spTree>
    <p:extLst>
      <p:ext uri="{BB962C8B-B14F-4D97-AF65-F5344CB8AC3E}">
        <p14:creationId xmlns:p14="http://schemas.microsoft.com/office/powerpoint/2010/main" val="352938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690BA6-9A20-44F9-B3A5-B95137F5B63D}"/>
              </a:ext>
            </a:extLst>
          </p:cNvPr>
          <p:cNvSpPr>
            <a:spLocks noGrp="1"/>
          </p:cNvSpPr>
          <p:nvPr>
            <p:ph type="title"/>
          </p:nvPr>
        </p:nvSpPr>
        <p:spPr/>
        <p:txBody>
          <a:bodyPr/>
          <a:lstStyle/>
          <a:p>
            <a:r>
              <a:rPr lang="en-BZ" dirty="0"/>
              <a:t>Pre-modern </a:t>
            </a:r>
            <a:r>
              <a:rPr lang="cs-CZ" dirty="0"/>
              <a:t>Era</a:t>
            </a:r>
            <a:r>
              <a:rPr lang="en-BZ" dirty="0"/>
              <a:t> </a:t>
            </a:r>
          </a:p>
        </p:txBody>
      </p:sp>
      <p:sp>
        <p:nvSpPr>
          <p:cNvPr id="3" name="Zástupný obsah 2">
            <a:extLst>
              <a:ext uri="{FF2B5EF4-FFF2-40B4-BE49-F238E27FC236}">
                <a16:creationId xmlns:a16="http://schemas.microsoft.com/office/drawing/2014/main" id="{C7F628BE-75C6-43A0-B7D0-0B5A422F6F2E}"/>
              </a:ext>
            </a:extLst>
          </p:cNvPr>
          <p:cNvSpPr>
            <a:spLocks noGrp="1"/>
          </p:cNvSpPr>
          <p:nvPr>
            <p:ph sz="half" idx="1"/>
          </p:nvPr>
        </p:nvSpPr>
        <p:spPr/>
        <p:txBody>
          <a:bodyPr/>
          <a:lstStyle/>
          <a:p>
            <a:r>
              <a:rPr lang="en-AU" dirty="0"/>
              <a:t>Heroic poems, legends, </a:t>
            </a:r>
            <a:r>
              <a:rPr lang="cs-CZ" dirty="0"/>
              <a:t>hymnus</a:t>
            </a:r>
          </a:p>
          <a:p>
            <a:pPr lvl="1"/>
            <a:r>
              <a:rPr lang="en-AU" dirty="0"/>
              <a:t>Battle of Kadesh </a:t>
            </a:r>
            <a:r>
              <a:rPr lang="cs-CZ" dirty="0"/>
              <a:t>(1274 BC) </a:t>
            </a:r>
            <a:endParaRPr lang="en-AU" dirty="0"/>
          </a:p>
          <a:p>
            <a:r>
              <a:rPr lang="en-AU" dirty="0"/>
              <a:t>Importance of print </a:t>
            </a:r>
            <a:r>
              <a:rPr lang="cs-CZ" dirty="0"/>
              <a:t>and </a:t>
            </a:r>
            <a:r>
              <a:rPr lang="en-AU" dirty="0"/>
              <a:t>increasing mobility and literacy </a:t>
            </a:r>
            <a:endParaRPr lang="cs-CZ" dirty="0"/>
          </a:p>
          <a:p>
            <a:r>
              <a:rPr lang="en-AU" dirty="0"/>
              <a:t>French revolution and Napoleonic Wars</a:t>
            </a:r>
            <a:endParaRPr lang="cs-CZ" dirty="0"/>
          </a:p>
          <a:p>
            <a:pPr lvl="1"/>
            <a:r>
              <a:rPr lang="en-AU" dirty="0"/>
              <a:t>Caricatures </a:t>
            </a:r>
            <a:r>
              <a:rPr lang="cs-CZ" dirty="0"/>
              <a:t>and </a:t>
            </a:r>
            <a:r>
              <a:rPr lang="en-AU" dirty="0"/>
              <a:t>bulletins</a:t>
            </a:r>
            <a:endParaRPr lang="cs-CZ" dirty="0"/>
          </a:p>
          <a:p>
            <a:pPr lvl="1"/>
            <a:r>
              <a:rPr lang="cs-CZ" dirty="0"/>
              <a:t>La Marseillaise</a:t>
            </a:r>
          </a:p>
          <a:p>
            <a:pPr marL="0" indent="-45720">
              <a:buNone/>
            </a:pPr>
            <a:r>
              <a:rPr lang="en-AU" dirty="0"/>
              <a:t>Franco-Prussian W</a:t>
            </a:r>
            <a:r>
              <a:rPr lang="cs-CZ" dirty="0"/>
              <a:t>ar (1870)</a:t>
            </a:r>
          </a:p>
          <a:p>
            <a:pPr lvl="1"/>
            <a:r>
              <a:rPr lang="cs-CZ" dirty="0"/>
              <a:t>Ems </a:t>
            </a:r>
            <a:r>
              <a:rPr lang="cs-CZ" dirty="0" err="1"/>
              <a:t>Dispatch</a:t>
            </a:r>
            <a:r>
              <a:rPr lang="cs-CZ" dirty="0"/>
              <a:t>	</a:t>
            </a:r>
          </a:p>
          <a:p>
            <a:pPr marL="0" indent="-45720">
              <a:buNone/>
            </a:pPr>
            <a:r>
              <a:rPr lang="cs-CZ" dirty="0"/>
              <a:t> </a:t>
            </a:r>
            <a:endParaRPr lang="en-AU" dirty="0"/>
          </a:p>
          <a:p>
            <a:endParaRPr lang="en-AU" dirty="0"/>
          </a:p>
        </p:txBody>
      </p:sp>
      <p:pic>
        <p:nvPicPr>
          <p:cNvPr id="6" name="Zástupný obsah 5">
            <a:extLst>
              <a:ext uri="{FF2B5EF4-FFF2-40B4-BE49-F238E27FC236}">
                <a16:creationId xmlns:a16="http://schemas.microsoft.com/office/drawing/2014/main" id="{D163619B-B0F6-4CC0-9058-A42C0DDBED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84164" y="419772"/>
            <a:ext cx="3651656" cy="2815769"/>
          </a:xfrm>
        </p:spPr>
      </p:pic>
      <p:pic>
        <p:nvPicPr>
          <p:cNvPr id="8" name="Obrázek 7">
            <a:extLst>
              <a:ext uri="{FF2B5EF4-FFF2-40B4-BE49-F238E27FC236}">
                <a16:creationId xmlns:a16="http://schemas.microsoft.com/office/drawing/2014/main" id="{DB3CF21F-53CD-4ABE-8C8D-588A95E00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375" y="2084832"/>
            <a:ext cx="2682621" cy="3991996"/>
          </a:xfrm>
          <a:prstGeom prst="rect">
            <a:avLst/>
          </a:prstGeom>
        </p:spPr>
      </p:pic>
      <p:pic>
        <p:nvPicPr>
          <p:cNvPr id="10" name="Obrázek 9">
            <a:extLst>
              <a:ext uri="{FF2B5EF4-FFF2-40B4-BE49-F238E27FC236}">
                <a16:creationId xmlns:a16="http://schemas.microsoft.com/office/drawing/2014/main" id="{26D52790-EA17-462F-A261-95F8A8264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685764"/>
            <a:ext cx="1862698" cy="3799904"/>
          </a:xfrm>
          <a:prstGeom prst="rect">
            <a:avLst/>
          </a:prstGeom>
        </p:spPr>
      </p:pic>
    </p:spTree>
    <p:extLst>
      <p:ext uri="{BB962C8B-B14F-4D97-AF65-F5344CB8AC3E}">
        <p14:creationId xmlns:p14="http://schemas.microsoft.com/office/powerpoint/2010/main" val="87307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ECCEC2-330C-4BD2-80B1-1FB527876F23}"/>
              </a:ext>
            </a:extLst>
          </p:cNvPr>
          <p:cNvSpPr>
            <a:spLocks noGrp="1"/>
          </p:cNvSpPr>
          <p:nvPr>
            <p:ph type="title"/>
          </p:nvPr>
        </p:nvSpPr>
        <p:spPr/>
        <p:txBody>
          <a:bodyPr/>
          <a:lstStyle/>
          <a:p>
            <a:r>
              <a:rPr lang="en-BZ" dirty="0"/>
              <a:t>First World War </a:t>
            </a:r>
          </a:p>
        </p:txBody>
      </p:sp>
      <p:sp>
        <p:nvSpPr>
          <p:cNvPr id="3" name="Zástupný obsah 2">
            <a:extLst>
              <a:ext uri="{FF2B5EF4-FFF2-40B4-BE49-F238E27FC236}">
                <a16:creationId xmlns:a16="http://schemas.microsoft.com/office/drawing/2014/main" id="{3DDC5089-0BFC-470A-8460-9337FE66AAB5}"/>
              </a:ext>
            </a:extLst>
          </p:cNvPr>
          <p:cNvSpPr>
            <a:spLocks noGrp="1"/>
          </p:cNvSpPr>
          <p:nvPr>
            <p:ph sz="half" idx="1"/>
          </p:nvPr>
        </p:nvSpPr>
        <p:spPr/>
        <p:txBody>
          <a:bodyPr/>
          <a:lstStyle/>
          <a:p>
            <a:r>
              <a:rPr lang="en-AU" dirty="0"/>
              <a:t>Need for mass mobilization and consistent war effort </a:t>
            </a:r>
            <a:r>
              <a:rPr lang="cs-CZ" dirty="0"/>
              <a:t>(</a:t>
            </a:r>
            <a:r>
              <a:rPr lang="en-AU" dirty="0"/>
              <a:t>home front</a:t>
            </a:r>
            <a:r>
              <a:rPr lang="cs-CZ" dirty="0"/>
              <a:t>) </a:t>
            </a:r>
          </a:p>
          <a:p>
            <a:pPr lvl="1"/>
            <a:r>
              <a:rPr lang="en-AU" dirty="0"/>
              <a:t>Motivation of fighting forces</a:t>
            </a:r>
            <a:r>
              <a:rPr lang="cs-CZ" dirty="0"/>
              <a:t> and </a:t>
            </a:r>
            <a:r>
              <a:rPr lang="en-AU" dirty="0"/>
              <a:t>population</a:t>
            </a:r>
            <a:endParaRPr lang="cs-CZ" dirty="0"/>
          </a:p>
          <a:p>
            <a:pPr lvl="1"/>
            <a:r>
              <a:rPr lang="cs-CZ" dirty="0"/>
              <a:t>D</a:t>
            </a:r>
            <a:r>
              <a:rPr lang="en-BZ" dirty="0" err="1"/>
              <a:t>emonizing</a:t>
            </a:r>
            <a:r>
              <a:rPr lang="en-BZ" dirty="0"/>
              <a:t> enemy</a:t>
            </a:r>
            <a:endParaRPr lang="cs-CZ" dirty="0"/>
          </a:p>
          <a:p>
            <a:pPr lvl="1"/>
            <a:r>
              <a:rPr lang="en-BZ" dirty="0"/>
              <a:t>Communicate key message</a:t>
            </a:r>
            <a:r>
              <a:rPr lang="cs-CZ" dirty="0"/>
              <a:t>s</a:t>
            </a:r>
          </a:p>
          <a:p>
            <a:r>
              <a:rPr lang="cs-CZ" dirty="0"/>
              <a:t>United </a:t>
            </a:r>
            <a:r>
              <a:rPr lang="en-PH" dirty="0"/>
              <a:t>Kingdom as leading </a:t>
            </a:r>
            <a:r>
              <a:rPr lang="cs-CZ" dirty="0"/>
              <a:t>country</a:t>
            </a:r>
          </a:p>
          <a:p>
            <a:pPr lvl="1"/>
            <a:r>
              <a:rPr lang="en-AU" dirty="0"/>
              <a:t>Centralization under the Foreign Office (1916) and Ministry of Information</a:t>
            </a:r>
            <a:r>
              <a:rPr lang="cs-CZ" dirty="0"/>
              <a:t> (1918) </a:t>
            </a:r>
            <a:r>
              <a:rPr lang="en-BZ" dirty="0"/>
              <a:t> </a:t>
            </a:r>
            <a:endParaRPr lang="cs-CZ" dirty="0"/>
          </a:p>
          <a:p>
            <a:pPr lvl="1"/>
            <a:r>
              <a:rPr lang="en-US" dirty="0"/>
              <a:t>Report of the Committee on Alleged German Outrages</a:t>
            </a:r>
            <a:r>
              <a:rPr lang="cs-CZ" dirty="0"/>
              <a:t> (1915)</a:t>
            </a:r>
          </a:p>
          <a:p>
            <a:pPr lvl="1"/>
            <a:r>
              <a:rPr lang="en-BZ" dirty="0"/>
              <a:t>Inspiration for Nazi Germany </a:t>
            </a:r>
          </a:p>
        </p:txBody>
      </p:sp>
      <p:pic>
        <p:nvPicPr>
          <p:cNvPr id="6" name="Zástupný obsah 5">
            <a:extLst>
              <a:ext uri="{FF2B5EF4-FFF2-40B4-BE49-F238E27FC236}">
                <a16:creationId xmlns:a16="http://schemas.microsoft.com/office/drawing/2014/main" id="{076794D9-990C-45E1-A8C8-251AB5844D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2071" y="547275"/>
            <a:ext cx="2295347" cy="3477450"/>
          </a:xfrm>
        </p:spPr>
      </p:pic>
      <p:pic>
        <p:nvPicPr>
          <p:cNvPr id="8" name="Obrázek 7">
            <a:extLst>
              <a:ext uri="{FF2B5EF4-FFF2-40B4-BE49-F238E27FC236}">
                <a16:creationId xmlns:a16="http://schemas.microsoft.com/office/drawing/2014/main" id="{50924B9E-1045-41D3-8D5C-5A34FCCA5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6073" y="833437"/>
            <a:ext cx="2631518" cy="3590925"/>
          </a:xfrm>
          <a:prstGeom prst="rect">
            <a:avLst/>
          </a:prstGeom>
        </p:spPr>
      </p:pic>
      <p:pic>
        <p:nvPicPr>
          <p:cNvPr id="10" name="Obrázek 9">
            <a:extLst>
              <a:ext uri="{FF2B5EF4-FFF2-40B4-BE49-F238E27FC236}">
                <a16:creationId xmlns:a16="http://schemas.microsoft.com/office/drawing/2014/main" id="{5ED7D8EA-ECC4-4D1C-97FD-033A6CAAF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071" y="4100766"/>
            <a:ext cx="4250267" cy="2390775"/>
          </a:xfrm>
          <a:prstGeom prst="rect">
            <a:avLst/>
          </a:prstGeom>
        </p:spPr>
      </p:pic>
    </p:spTree>
    <p:extLst>
      <p:ext uri="{BB962C8B-B14F-4D97-AF65-F5344CB8AC3E}">
        <p14:creationId xmlns:p14="http://schemas.microsoft.com/office/powerpoint/2010/main" val="100002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F23FD-1C1F-4A28-B715-686DDAEBE5CC}"/>
              </a:ext>
            </a:extLst>
          </p:cNvPr>
          <p:cNvSpPr>
            <a:spLocks noGrp="1"/>
          </p:cNvSpPr>
          <p:nvPr>
            <p:ph type="title"/>
          </p:nvPr>
        </p:nvSpPr>
        <p:spPr/>
        <p:txBody>
          <a:bodyPr/>
          <a:lstStyle/>
          <a:p>
            <a:r>
              <a:rPr lang="en-AU" dirty="0"/>
              <a:t>Totalitarian regimes </a:t>
            </a:r>
          </a:p>
        </p:txBody>
      </p:sp>
      <p:sp>
        <p:nvSpPr>
          <p:cNvPr id="3" name="Zástupný obsah 2">
            <a:extLst>
              <a:ext uri="{FF2B5EF4-FFF2-40B4-BE49-F238E27FC236}">
                <a16:creationId xmlns:a16="http://schemas.microsoft.com/office/drawing/2014/main" id="{0E2C184E-CC07-498A-B206-C66B249C6A94}"/>
              </a:ext>
            </a:extLst>
          </p:cNvPr>
          <p:cNvSpPr>
            <a:spLocks noGrp="1"/>
          </p:cNvSpPr>
          <p:nvPr>
            <p:ph sz="half" idx="1"/>
          </p:nvPr>
        </p:nvSpPr>
        <p:spPr/>
        <p:txBody>
          <a:bodyPr/>
          <a:lstStyle/>
          <a:p>
            <a:r>
              <a:rPr lang="en-AU" dirty="0"/>
              <a:t>Third Reich and Soviet Union as a new type of regimes </a:t>
            </a:r>
            <a:endParaRPr lang="cs-CZ" dirty="0"/>
          </a:p>
          <a:p>
            <a:pPr lvl="1"/>
            <a:r>
              <a:rPr lang="en-BZ" dirty="0"/>
              <a:t>Constant</a:t>
            </a:r>
            <a:r>
              <a:rPr lang="cs-CZ" dirty="0"/>
              <a:t> m</a:t>
            </a:r>
            <a:r>
              <a:rPr lang="en-AU" dirty="0"/>
              <a:t>ass mobilization of population as key feature of regime </a:t>
            </a:r>
          </a:p>
          <a:p>
            <a:pPr lvl="1"/>
            <a:r>
              <a:rPr lang="en-AU" dirty="0"/>
              <a:t>Ambition to create new man </a:t>
            </a:r>
            <a:endParaRPr lang="cs-CZ" dirty="0"/>
          </a:p>
          <a:p>
            <a:r>
              <a:rPr lang="cs-CZ" dirty="0"/>
              <a:t>New </a:t>
            </a:r>
            <a:r>
              <a:rPr lang="en-BZ" dirty="0"/>
              <a:t>means of communication </a:t>
            </a:r>
            <a:endParaRPr lang="cs-CZ" dirty="0"/>
          </a:p>
          <a:p>
            <a:pPr lvl="1"/>
            <a:r>
              <a:rPr lang="en-AU" dirty="0"/>
              <a:t>Movies</a:t>
            </a:r>
            <a:r>
              <a:rPr lang="cs-CZ" dirty="0"/>
              <a:t> (Leni </a:t>
            </a:r>
            <a:r>
              <a:rPr lang="cs-CZ" dirty="0" err="1"/>
              <a:t>Riefenstahl</a:t>
            </a:r>
            <a:r>
              <a:rPr lang="cs-CZ" dirty="0"/>
              <a:t>, </a:t>
            </a:r>
            <a:r>
              <a:rPr lang="cs-CZ" dirty="0" err="1"/>
              <a:t>Sergei</a:t>
            </a:r>
            <a:r>
              <a:rPr lang="cs-CZ" dirty="0"/>
              <a:t> </a:t>
            </a:r>
            <a:r>
              <a:rPr lang="cs-CZ" dirty="0" err="1"/>
              <a:t>Eisenstein</a:t>
            </a:r>
            <a:r>
              <a:rPr lang="cs-CZ" dirty="0"/>
              <a:t>)</a:t>
            </a:r>
          </a:p>
          <a:p>
            <a:pPr lvl="1"/>
            <a:r>
              <a:rPr lang="en-BZ" dirty="0"/>
              <a:t>Radio</a:t>
            </a:r>
            <a:r>
              <a:rPr lang="cs-CZ" dirty="0"/>
              <a:t> </a:t>
            </a:r>
          </a:p>
          <a:p>
            <a:r>
              <a:rPr lang="en-AU" dirty="0"/>
              <a:t>Special institutions </a:t>
            </a:r>
            <a:endParaRPr lang="cs-CZ" dirty="0"/>
          </a:p>
          <a:p>
            <a:pPr lvl="1"/>
            <a:r>
              <a:rPr lang="en-AU" dirty="0"/>
              <a:t>Reich Ministry of Propaganda</a:t>
            </a:r>
            <a:r>
              <a:rPr lang="cs-CZ" dirty="0"/>
              <a:t> (1933)</a:t>
            </a:r>
            <a:endParaRPr lang="en-AU" dirty="0"/>
          </a:p>
          <a:p>
            <a:endParaRPr lang="cs-CZ" dirty="0"/>
          </a:p>
          <a:p>
            <a:pPr lvl="1"/>
            <a:endParaRPr lang="en-BZ" dirty="0"/>
          </a:p>
          <a:p>
            <a:endParaRPr lang="en-AU" dirty="0"/>
          </a:p>
        </p:txBody>
      </p:sp>
      <p:pic>
        <p:nvPicPr>
          <p:cNvPr id="6" name="Zástupný obsah 5">
            <a:extLst>
              <a:ext uri="{FF2B5EF4-FFF2-40B4-BE49-F238E27FC236}">
                <a16:creationId xmlns:a16="http://schemas.microsoft.com/office/drawing/2014/main" id="{D28A5F66-1D60-4EC8-BC67-063ED16C549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34024" y="1225550"/>
            <a:ext cx="2727872" cy="3917950"/>
          </a:xfrm>
        </p:spPr>
      </p:pic>
      <p:pic>
        <p:nvPicPr>
          <p:cNvPr id="8" name="Obrázek 7">
            <a:extLst>
              <a:ext uri="{FF2B5EF4-FFF2-40B4-BE49-F238E27FC236}">
                <a16:creationId xmlns:a16="http://schemas.microsoft.com/office/drawing/2014/main" id="{3C25122C-4CBA-49A4-A630-60FA031C2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173" y="104776"/>
            <a:ext cx="3143250" cy="3960494"/>
          </a:xfrm>
          <a:prstGeom prst="rect">
            <a:avLst/>
          </a:prstGeom>
        </p:spPr>
      </p:pic>
      <p:pic>
        <p:nvPicPr>
          <p:cNvPr id="10" name="Obrázek 9">
            <a:extLst>
              <a:ext uri="{FF2B5EF4-FFF2-40B4-BE49-F238E27FC236}">
                <a16:creationId xmlns:a16="http://schemas.microsoft.com/office/drawing/2014/main" id="{5941972E-55C2-4CEE-8678-8DD2707AC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320" y="4000499"/>
            <a:ext cx="3694352" cy="2752725"/>
          </a:xfrm>
          <a:prstGeom prst="rect">
            <a:avLst/>
          </a:prstGeom>
        </p:spPr>
      </p:pic>
    </p:spTree>
    <p:extLst>
      <p:ext uri="{BB962C8B-B14F-4D97-AF65-F5344CB8AC3E}">
        <p14:creationId xmlns:p14="http://schemas.microsoft.com/office/powerpoint/2010/main" val="288625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52FFF-7DCC-4063-8DAC-E494407D1CE2}"/>
              </a:ext>
            </a:extLst>
          </p:cNvPr>
          <p:cNvSpPr>
            <a:spLocks noGrp="1"/>
          </p:cNvSpPr>
          <p:nvPr>
            <p:ph type="title"/>
          </p:nvPr>
        </p:nvSpPr>
        <p:spPr/>
        <p:txBody>
          <a:bodyPr/>
          <a:lstStyle/>
          <a:p>
            <a:r>
              <a:rPr lang="en-AU" dirty="0"/>
              <a:t>Totalitarian regimes </a:t>
            </a:r>
            <a:endParaRPr lang="cs-CZ" dirty="0"/>
          </a:p>
        </p:txBody>
      </p:sp>
      <p:sp>
        <p:nvSpPr>
          <p:cNvPr id="3" name="Zástupný obsah 2">
            <a:extLst>
              <a:ext uri="{FF2B5EF4-FFF2-40B4-BE49-F238E27FC236}">
                <a16:creationId xmlns:a16="http://schemas.microsoft.com/office/drawing/2014/main" id="{9B12DB85-A2E9-497A-B49D-F6C2F047DDB7}"/>
              </a:ext>
            </a:extLst>
          </p:cNvPr>
          <p:cNvSpPr>
            <a:spLocks noGrp="1"/>
          </p:cNvSpPr>
          <p:nvPr>
            <p:ph idx="1"/>
          </p:nvPr>
        </p:nvSpPr>
        <p:spPr/>
        <p:txBody>
          <a:bodyPr/>
          <a:lstStyle/>
          <a:p>
            <a:endParaRPr lang="cs-CZ" dirty="0">
              <a:hlinkClick r:id="rId2"/>
            </a:endParaRPr>
          </a:p>
        </p:txBody>
      </p:sp>
      <p:pic>
        <p:nvPicPr>
          <p:cNvPr id="6" name="Obrázek 5">
            <a:extLst>
              <a:ext uri="{FF2B5EF4-FFF2-40B4-BE49-F238E27FC236}">
                <a16:creationId xmlns:a16="http://schemas.microsoft.com/office/drawing/2014/main" id="{3EDEBE0E-6C6C-47FB-8219-57DD747AC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824" y="1784350"/>
            <a:ext cx="3476625" cy="4635500"/>
          </a:xfrm>
          <a:prstGeom prst="rect">
            <a:avLst/>
          </a:prstGeom>
        </p:spPr>
      </p:pic>
    </p:spTree>
    <p:extLst>
      <p:ext uri="{BB962C8B-B14F-4D97-AF65-F5344CB8AC3E}">
        <p14:creationId xmlns:p14="http://schemas.microsoft.com/office/powerpoint/2010/main" val="1422138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1FBF517-4FD3-41AC-9B57-495397413A1F}"/>
              </a:ext>
            </a:extLst>
          </p:cNvPr>
          <p:cNvSpPr>
            <a:spLocks noGrp="1"/>
          </p:cNvSpPr>
          <p:nvPr>
            <p:ph type="title"/>
          </p:nvPr>
        </p:nvSpPr>
        <p:spPr/>
        <p:txBody>
          <a:bodyPr/>
          <a:lstStyle/>
          <a:p>
            <a:r>
              <a:rPr lang="en-AU" dirty="0"/>
              <a:t>World War II</a:t>
            </a:r>
          </a:p>
        </p:txBody>
      </p:sp>
      <p:sp>
        <p:nvSpPr>
          <p:cNvPr id="5" name="Zástupný obsah 4">
            <a:extLst>
              <a:ext uri="{FF2B5EF4-FFF2-40B4-BE49-F238E27FC236}">
                <a16:creationId xmlns:a16="http://schemas.microsoft.com/office/drawing/2014/main" id="{C17BA5D7-67C9-48F1-8454-032BA247EA6E}"/>
              </a:ext>
            </a:extLst>
          </p:cNvPr>
          <p:cNvSpPr>
            <a:spLocks noGrp="1"/>
          </p:cNvSpPr>
          <p:nvPr>
            <p:ph sz="half" idx="1"/>
          </p:nvPr>
        </p:nvSpPr>
        <p:spPr/>
        <p:txBody>
          <a:bodyPr/>
          <a:lstStyle/>
          <a:p>
            <a:r>
              <a:rPr lang="en-AU" dirty="0"/>
              <a:t>Propaganda as indispensable part of war effort </a:t>
            </a:r>
            <a:endParaRPr lang="cs-CZ" dirty="0"/>
          </a:p>
          <a:p>
            <a:pPr lvl="1"/>
            <a:r>
              <a:rPr lang="en-AU" dirty="0"/>
              <a:t>Present in all spheres of public life – posters, songs, movies, radio broadcast </a:t>
            </a:r>
            <a:endParaRPr lang="cs-CZ" dirty="0"/>
          </a:p>
          <a:p>
            <a:pPr lvl="1"/>
            <a:r>
              <a:rPr lang="en-AU" dirty="0"/>
              <a:t>Important role of public speaking </a:t>
            </a:r>
          </a:p>
          <a:p>
            <a:r>
              <a:rPr lang="en-BZ" dirty="0"/>
              <a:t>Important</a:t>
            </a:r>
            <a:r>
              <a:rPr lang="cs-CZ" dirty="0"/>
              <a:t> </a:t>
            </a:r>
            <a:r>
              <a:rPr lang="en-BZ" dirty="0"/>
              <a:t>component</a:t>
            </a:r>
            <a:r>
              <a:rPr lang="cs-CZ" dirty="0"/>
              <a:t> </a:t>
            </a:r>
            <a:r>
              <a:rPr lang="en-BZ" dirty="0"/>
              <a:t>of</a:t>
            </a:r>
            <a:r>
              <a:rPr lang="cs-CZ" dirty="0"/>
              <a:t> ideology </a:t>
            </a:r>
          </a:p>
          <a:p>
            <a:pPr lvl="1"/>
            <a:r>
              <a:rPr lang="en-AU" dirty="0"/>
              <a:t>J</a:t>
            </a:r>
            <a:r>
              <a:rPr lang="cs-CZ" dirty="0"/>
              <a:t>u</a:t>
            </a:r>
            <a:r>
              <a:rPr lang="en-AU" dirty="0"/>
              <a:t>d</a:t>
            </a:r>
            <a:r>
              <a:rPr lang="cs-CZ" dirty="0"/>
              <a:t>e</a:t>
            </a:r>
            <a:r>
              <a:rPr lang="en-AU" dirty="0"/>
              <a:t>o-</a:t>
            </a:r>
            <a:r>
              <a:rPr lang="en-AU" dirty="0" err="1"/>
              <a:t>Bolshevi</a:t>
            </a:r>
            <a:r>
              <a:rPr lang="cs-CZ" dirty="0" err="1"/>
              <a:t>sm</a:t>
            </a:r>
            <a:r>
              <a:rPr lang="cs-CZ" dirty="0"/>
              <a:t> x D</a:t>
            </a:r>
            <a:r>
              <a:rPr lang="en-AU" dirty="0" err="1"/>
              <a:t>emocracies</a:t>
            </a:r>
            <a:r>
              <a:rPr lang="cs-CZ" dirty="0"/>
              <a:t>  </a:t>
            </a:r>
          </a:p>
        </p:txBody>
      </p:sp>
      <p:pic>
        <p:nvPicPr>
          <p:cNvPr id="8" name="Zástupný obsah 7">
            <a:extLst>
              <a:ext uri="{FF2B5EF4-FFF2-40B4-BE49-F238E27FC236}">
                <a16:creationId xmlns:a16="http://schemas.microsoft.com/office/drawing/2014/main" id="{BDF07B0B-BF84-4AFD-AF6A-DD66C2B4F2D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6865" y="177800"/>
            <a:ext cx="3309372" cy="3251200"/>
          </a:xfrm>
        </p:spPr>
      </p:pic>
      <p:pic>
        <p:nvPicPr>
          <p:cNvPr id="10" name="Obrázek 9">
            <a:extLst>
              <a:ext uri="{FF2B5EF4-FFF2-40B4-BE49-F238E27FC236}">
                <a16:creationId xmlns:a16="http://schemas.microsoft.com/office/drawing/2014/main" id="{A0791327-BA2C-41AC-B116-17A8ACD36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37" y="591313"/>
            <a:ext cx="3238247" cy="4572000"/>
          </a:xfrm>
          <a:prstGeom prst="rect">
            <a:avLst/>
          </a:prstGeom>
        </p:spPr>
      </p:pic>
      <p:pic>
        <p:nvPicPr>
          <p:cNvPr id="12" name="Obrázek 11">
            <a:extLst>
              <a:ext uri="{FF2B5EF4-FFF2-40B4-BE49-F238E27FC236}">
                <a16:creationId xmlns:a16="http://schemas.microsoft.com/office/drawing/2014/main" id="{5BDC3ABC-2685-4F11-8BF3-52C9928608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972591"/>
            <a:ext cx="2677451" cy="3793179"/>
          </a:xfrm>
          <a:prstGeom prst="rect">
            <a:avLst/>
          </a:prstGeom>
        </p:spPr>
      </p:pic>
    </p:spTree>
    <p:extLst>
      <p:ext uri="{BB962C8B-B14F-4D97-AF65-F5344CB8AC3E}">
        <p14:creationId xmlns:p14="http://schemas.microsoft.com/office/powerpoint/2010/main" val="154294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DB08F7-D823-4DE2-B93A-F9239259CFD3}"/>
              </a:ext>
            </a:extLst>
          </p:cNvPr>
          <p:cNvSpPr>
            <a:spLocks noGrp="1"/>
          </p:cNvSpPr>
          <p:nvPr>
            <p:ph type="title"/>
          </p:nvPr>
        </p:nvSpPr>
        <p:spPr/>
        <p:txBody>
          <a:bodyPr/>
          <a:lstStyle/>
          <a:p>
            <a:r>
              <a:rPr lang="en-AU" dirty="0"/>
              <a:t>World War II</a:t>
            </a:r>
          </a:p>
        </p:txBody>
      </p:sp>
      <p:sp>
        <p:nvSpPr>
          <p:cNvPr id="12" name="Zástupný obsah 11">
            <a:extLst>
              <a:ext uri="{FF2B5EF4-FFF2-40B4-BE49-F238E27FC236}">
                <a16:creationId xmlns:a16="http://schemas.microsoft.com/office/drawing/2014/main" id="{8ED02800-4DBD-45AB-B87C-CF105D39223B}"/>
              </a:ext>
            </a:extLst>
          </p:cNvPr>
          <p:cNvSpPr>
            <a:spLocks noGrp="1"/>
          </p:cNvSpPr>
          <p:nvPr>
            <p:ph idx="1"/>
          </p:nvPr>
        </p:nvSpPr>
        <p:spPr/>
        <p:txBody>
          <a:bodyPr/>
          <a:lstStyle/>
          <a:p>
            <a:r>
              <a:rPr lang="en-AU" dirty="0"/>
              <a:t>But at the same time </a:t>
            </a:r>
            <a:r>
              <a:rPr lang="cs-CZ" dirty="0"/>
              <a:t>use </a:t>
            </a:r>
            <a:r>
              <a:rPr lang="en-AU" dirty="0"/>
              <a:t>of everyday problems</a:t>
            </a:r>
            <a:r>
              <a:rPr lang="cs-CZ" dirty="0"/>
              <a:t> and </a:t>
            </a:r>
            <a:r>
              <a:rPr lang="en-AU" dirty="0"/>
              <a:t>themes </a:t>
            </a:r>
          </a:p>
          <a:p>
            <a:endParaRPr lang="cs-CZ" dirty="0"/>
          </a:p>
        </p:txBody>
      </p:sp>
      <p:pic>
        <p:nvPicPr>
          <p:cNvPr id="14" name="Obrázek 13">
            <a:extLst>
              <a:ext uri="{FF2B5EF4-FFF2-40B4-BE49-F238E27FC236}">
                <a16:creationId xmlns:a16="http://schemas.microsoft.com/office/drawing/2014/main" id="{C11CC4B6-ACB3-4860-96F6-40F6A9E93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548" y="2681279"/>
            <a:ext cx="3033484" cy="3829249"/>
          </a:xfrm>
          <a:prstGeom prst="rect">
            <a:avLst/>
          </a:prstGeom>
        </p:spPr>
      </p:pic>
      <p:pic>
        <p:nvPicPr>
          <p:cNvPr id="16" name="Obrázek 15">
            <a:extLst>
              <a:ext uri="{FF2B5EF4-FFF2-40B4-BE49-F238E27FC236}">
                <a16:creationId xmlns:a16="http://schemas.microsoft.com/office/drawing/2014/main" id="{DAA656D8-D1E5-4D77-9E86-65EA166F7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03576"/>
            <a:ext cx="3048000" cy="3806952"/>
          </a:xfrm>
          <a:prstGeom prst="rect">
            <a:avLst/>
          </a:prstGeom>
        </p:spPr>
      </p:pic>
      <p:pic>
        <p:nvPicPr>
          <p:cNvPr id="18" name="Obrázek 17">
            <a:extLst>
              <a:ext uri="{FF2B5EF4-FFF2-40B4-BE49-F238E27FC236}">
                <a16:creationId xmlns:a16="http://schemas.microsoft.com/office/drawing/2014/main" id="{96C0619F-E5E5-4D19-B3A2-E5AB2D8FA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937" y="2593620"/>
            <a:ext cx="2736232" cy="3816324"/>
          </a:xfrm>
          <a:prstGeom prst="rect">
            <a:avLst/>
          </a:prstGeom>
        </p:spPr>
      </p:pic>
    </p:spTree>
    <p:extLst>
      <p:ext uri="{BB962C8B-B14F-4D97-AF65-F5344CB8AC3E}">
        <p14:creationId xmlns:p14="http://schemas.microsoft.com/office/powerpoint/2010/main" val="181149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95478D-391D-478F-BC1A-F8B3D697037F}"/>
              </a:ext>
            </a:extLst>
          </p:cNvPr>
          <p:cNvSpPr>
            <a:spLocks noGrp="1"/>
          </p:cNvSpPr>
          <p:nvPr>
            <p:ph type="title"/>
          </p:nvPr>
        </p:nvSpPr>
        <p:spPr/>
        <p:txBody>
          <a:bodyPr/>
          <a:lstStyle/>
          <a:p>
            <a:r>
              <a:rPr lang="en-AU" dirty="0"/>
              <a:t>Cold War </a:t>
            </a:r>
          </a:p>
        </p:txBody>
      </p:sp>
      <p:sp>
        <p:nvSpPr>
          <p:cNvPr id="4" name="Zástupný obsah 3">
            <a:extLst>
              <a:ext uri="{FF2B5EF4-FFF2-40B4-BE49-F238E27FC236}">
                <a16:creationId xmlns:a16="http://schemas.microsoft.com/office/drawing/2014/main" id="{62E9B0B8-2CC0-484B-BE9F-FE4ABD71761C}"/>
              </a:ext>
            </a:extLst>
          </p:cNvPr>
          <p:cNvSpPr>
            <a:spLocks noGrp="1"/>
          </p:cNvSpPr>
          <p:nvPr>
            <p:ph sz="half" idx="1"/>
          </p:nvPr>
        </p:nvSpPr>
        <p:spPr/>
        <p:txBody>
          <a:bodyPr/>
          <a:lstStyle/>
          <a:p>
            <a:r>
              <a:rPr lang="en-AU" dirty="0"/>
              <a:t>Ideological contestation</a:t>
            </a:r>
            <a:r>
              <a:rPr lang="cs-CZ" dirty="0"/>
              <a:t> </a:t>
            </a:r>
            <a:r>
              <a:rPr lang="en-AU" dirty="0"/>
              <a:t>with limited kinetic component </a:t>
            </a:r>
            <a:r>
              <a:rPr lang="cs-CZ" dirty="0"/>
              <a:t>– </a:t>
            </a:r>
            <a:r>
              <a:rPr lang="en-AU" dirty="0"/>
              <a:t>propaganda as the main tool </a:t>
            </a:r>
            <a:endParaRPr lang="cs-CZ" dirty="0"/>
          </a:p>
          <a:p>
            <a:pPr lvl="1"/>
            <a:r>
              <a:rPr lang="en-AU" dirty="0"/>
              <a:t>Appeal to values</a:t>
            </a:r>
            <a:r>
              <a:rPr lang="cs-CZ" dirty="0"/>
              <a:t> </a:t>
            </a:r>
            <a:r>
              <a:rPr lang="en-AU" dirty="0"/>
              <a:t>represented by each system</a:t>
            </a:r>
            <a:endParaRPr lang="cs-CZ" dirty="0"/>
          </a:p>
          <a:p>
            <a:pPr lvl="1"/>
            <a:r>
              <a:rPr lang="en-AU" dirty="0"/>
              <a:t>Blurring lines between propaganda and culture</a:t>
            </a:r>
            <a:endParaRPr lang="cs-CZ" dirty="0"/>
          </a:p>
          <a:p>
            <a:pPr lvl="1"/>
            <a:r>
              <a:rPr lang="en-AU" dirty="0"/>
              <a:t>Every component of politics as venue for propaganda (Space race</a:t>
            </a:r>
            <a:r>
              <a:rPr lang="cs-CZ" dirty="0"/>
              <a:t>, </a:t>
            </a:r>
            <a:r>
              <a:rPr lang="cs-CZ" dirty="0" err="1"/>
              <a:t>decolonization</a:t>
            </a:r>
            <a:r>
              <a:rPr lang="en-AU" dirty="0"/>
              <a:t>)</a:t>
            </a:r>
            <a:endParaRPr lang="cs-CZ" dirty="0"/>
          </a:p>
          <a:p>
            <a:r>
              <a:rPr lang="en-AU" dirty="0"/>
              <a:t>Importance of information comp</a:t>
            </a:r>
            <a:r>
              <a:rPr lang="cs-CZ" dirty="0"/>
              <a:t>o</a:t>
            </a:r>
            <a:r>
              <a:rPr lang="en-AU" dirty="0"/>
              <a:t>n</a:t>
            </a:r>
            <a:r>
              <a:rPr lang="cs-CZ" dirty="0"/>
              <a:t>en</a:t>
            </a:r>
            <a:r>
              <a:rPr lang="en-AU" dirty="0"/>
              <a:t>t </a:t>
            </a:r>
          </a:p>
          <a:p>
            <a:pPr lvl="1"/>
            <a:r>
              <a:rPr lang="en-AU" dirty="0"/>
              <a:t>Radio Free Europe/Radio Liberty</a:t>
            </a:r>
          </a:p>
          <a:p>
            <a:pPr lvl="1"/>
            <a:r>
              <a:rPr lang="en-AU" dirty="0"/>
              <a:t>Operation </a:t>
            </a:r>
            <a:r>
              <a:rPr lang="en-AU" dirty="0" err="1"/>
              <a:t>Infektion</a:t>
            </a:r>
            <a:r>
              <a:rPr lang="en-AU" dirty="0"/>
              <a:t>  </a:t>
            </a:r>
            <a:r>
              <a:rPr lang="cs-CZ" dirty="0"/>
              <a:t>(1983)</a:t>
            </a:r>
            <a:r>
              <a:rPr lang="en-AU" dirty="0"/>
              <a:t> </a:t>
            </a:r>
          </a:p>
        </p:txBody>
      </p:sp>
      <p:pic>
        <p:nvPicPr>
          <p:cNvPr id="11" name="Zástupný obsah 10">
            <a:extLst>
              <a:ext uri="{FF2B5EF4-FFF2-40B4-BE49-F238E27FC236}">
                <a16:creationId xmlns:a16="http://schemas.microsoft.com/office/drawing/2014/main" id="{C67602FF-7EB0-4FE9-A372-4657888F34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18654" y="389910"/>
            <a:ext cx="4161579" cy="3193211"/>
          </a:xfrm>
        </p:spPr>
      </p:pic>
      <p:pic>
        <p:nvPicPr>
          <p:cNvPr id="17" name="Obrázek 16">
            <a:extLst>
              <a:ext uri="{FF2B5EF4-FFF2-40B4-BE49-F238E27FC236}">
                <a16:creationId xmlns:a16="http://schemas.microsoft.com/office/drawing/2014/main" id="{8141CCE7-5873-4836-A3F0-4A4AAC0EB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880" y="585216"/>
            <a:ext cx="2572120" cy="5083629"/>
          </a:xfrm>
          <a:prstGeom prst="rect">
            <a:avLst/>
          </a:prstGeom>
        </p:spPr>
      </p:pic>
      <p:pic>
        <p:nvPicPr>
          <p:cNvPr id="19" name="Obrázek 18">
            <a:extLst>
              <a:ext uri="{FF2B5EF4-FFF2-40B4-BE49-F238E27FC236}">
                <a16:creationId xmlns:a16="http://schemas.microsoft.com/office/drawing/2014/main" id="{7C03166C-4F8E-44A7-AE19-72341992B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4233" y="3334539"/>
            <a:ext cx="3556000" cy="3378200"/>
          </a:xfrm>
          <a:prstGeom prst="rect">
            <a:avLst/>
          </a:prstGeom>
        </p:spPr>
      </p:pic>
    </p:spTree>
    <p:extLst>
      <p:ext uri="{BB962C8B-B14F-4D97-AF65-F5344CB8AC3E}">
        <p14:creationId xmlns:p14="http://schemas.microsoft.com/office/powerpoint/2010/main" val="1900464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165</TotalTime>
  <Words>415</Words>
  <Application>Microsoft Office PowerPoint</Application>
  <PresentationFormat>Širokoúhlá obrazovka</PresentationFormat>
  <Paragraphs>64</Paragraphs>
  <Slides>11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Tw Cen MT</vt:lpstr>
      <vt:lpstr>Tw Cen MT Condensed</vt:lpstr>
      <vt:lpstr>Wingdings 3</vt:lpstr>
      <vt:lpstr>Integrál</vt:lpstr>
      <vt:lpstr>Propaganda: Case studies </vt:lpstr>
      <vt:lpstr>What is propaganda?</vt:lpstr>
      <vt:lpstr>Pre-modern Era </vt:lpstr>
      <vt:lpstr>First World War </vt:lpstr>
      <vt:lpstr>Totalitarian regimes </vt:lpstr>
      <vt:lpstr>Totalitarian regimes </vt:lpstr>
      <vt:lpstr>World War II</vt:lpstr>
      <vt:lpstr>World War II</vt:lpstr>
      <vt:lpstr>Cold War </vt:lpstr>
      <vt:lpstr>Modern days </vt:lpstr>
      <vt:lpstr>Thank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Propaganda: Case studies </dc:title>
  <dc:creator>Jonáš Syrovátka</dc:creator>
  <cp:lastModifiedBy>Jonáš Syrovátka</cp:lastModifiedBy>
  <cp:revision>3</cp:revision>
  <dcterms:created xsi:type="dcterms:W3CDTF">2021-10-18T12:20:09Z</dcterms:created>
  <dcterms:modified xsi:type="dcterms:W3CDTF">2021-10-22T10:27:52Z</dcterms:modified>
</cp:coreProperties>
</file>