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5" r:id="rId5"/>
    <p:sldId id="277" r:id="rId6"/>
    <p:sldId id="256" r:id="rId7"/>
    <p:sldId id="265" r:id="rId8"/>
    <p:sldId id="264" r:id="rId9"/>
    <p:sldId id="263" r:id="rId10"/>
    <p:sldId id="269" r:id="rId11"/>
    <p:sldId id="270" r:id="rId12"/>
    <p:sldId id="267" r:id="rId13"/>
    <p:sldId id="266" r:id="rId14"/>
    <p:sldId id="279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98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3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62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32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19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90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5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01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2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5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5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5142-9C20-4097-8FBC-157C1295E349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C377-4733-4E2F-9CDF-E468FCBCD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4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299BA-567E-4160-BF70-4295CB7E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Vzory, světci, hrdinové</a:t>
            </a:r>
          </a:p>
        </p:txBody>
      </p:sp>
      <p:pic>
        <p:nvPicPr>
          <p:cNvPr id="5" name="Zástupný obsah 4" descr="Obsah obrázku tanečník&#10;&#10;Popis byl vytvořen automaticky">
            <a:extLst>
              <a:ext uri="{FF2B5EF4-FFF2-40B4-BE49-F238E27FC236}">
                <a16:creationId xmlns:a16="http://schemas.microsoft.com/office/drawing/2014/main" id="{E8423288-8641-4974-BA85-DF9B65F09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404087"/>
            <a:ext cx="6667500" cy="3333750"/>
          </a:xfrm>
        </p:spPr>
      </p:pic>
    </p:spTree>
    <p:extLst>
      <p:ext uri="{BB962C8B-B14F-4D97-AF65-F5344CB8AC3E}">
        <p14:creationId xmlns:p14="http://schemas.microsoft.com/office/powerpoint/2010/main" val="245820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283" y="43553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Chudoba (</a:t>
            </a:r>
            <a:r>
              <a:rPr lang="cs-CZ" i="1" dirty="0" err="1"/>
              <a:t>paupertas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44" y="1501502"/>
            <a:ext cx="6432919" cy="42843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6050597"/>
            <a:ext cx="10271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Alegorie chudoby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sv. František se žení 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Chudobou),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Giotto di Bondone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1266–1337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8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221" y="237530"/>
            <a:ext cx="10515600" cy="748972"/>
          </a:xfrm>
        </p:spPr>
        <p:txBody>
          <a:bodyPr/>
          <a:lstStyle/>
          <a:p>
            <a:pPr algn="ctr"/>
            <a:r>
              <a:rPr lang="cs-CZ" dirty="0"/>
              <a:t>František a příroda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58" y="986502"/>
            <a:ext cx="4495926" cy="509725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724502" y="6379518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>
                <a:latin typeface="medium-content-sans-serif-font"/>
              </a:rPr>
              <a:t>Giotto</a:t>
            </a:r>
            <a:r>
              <a:rPr lang="cs-CZ" dirty="0">
                <a:latin typeface="medium-content-sans-serif-font"/>
              </a:rPr>
              <a:t> di </a:t>
            </a:r>
            <a:r>
              <a:rPr lang="cs-CZ" dirty="0" err="1">
                <a:latin typeface="medium-content-sans-serif-font"/>
              </a:rPr>
              <a:t>Bondone</a:t>
            </a:r>
            <a:r>
              <a:rPr lang="cs-CZ" dirty="0">
                <a:latin typeface="medium-content-sans-serif-font"/>
              </a:rPr>
              <a:t>, přibližně 90. léta 13. století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36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221" y="165428"/>
            <a:ext cx="10515600" cy="5702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Píseň bratra Slunce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819807"/>
            <a:ext cx="11175124" cy="603819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Nejvyšší, všemohoucí, dobrý Pane, </a:t>
            </a:r>
            <a:br>
              <a:rPr lang="cs-CZ" b="1" dirty="0"/>
            </a:br>
            <a:r>
              <a:rPr lang="cs-CZ" b="1" dirty="0"/>
              <a:t>tobě patří chvála, sláva, čest a každé dobrořečení. </a:t>
            </a:r>
            <a:br>
              <a:rPr lang="cs-CZ" b="1" dirty="0"/>
            </a:br>
            <a:r>
              <a:rPr lang="cs-CZ" b="1" dirty="0"/>
              <a:t>Náleží jen tobě, Nejvyšší, </a:t>
            </a:r>
            <a:br>
              <a:rPr lang="cs-CZ" b="1" dirty="0"/>
            </a:br>
            <a:r>
              <a:rPr lang="cs-CZ" b="1" dirty="0"/>
              <a:t>a žádný člověk není hoden vyslovit tvé jméno.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Buď pochválen, můj Pane, </a:t>
            </a:r>
            <a:br>
              <a:rPr lang="cs-CZ" b="1" dirty="0"/>
            </a:br>
            <a:r>
              <a:rPr lang="cs-CZ" b="1" dirty="0"/>
              <a:t>spolu se vším svým stvořením, </a:t>
            </a:r>
            <a:br>
              <a:rPr lang="cs-CZ" b="1" dirty="0"/>
            </a:br>
            <a:r>
              <a:rPr lang="cs-CZ" b="1" dirty="0"/>
              <a:t>především s panem bratrem Sluncem, </a:t>
            </a:r>
            <a:br>
              <a:rPr lang="cs-CZ" b="1" dirty="0"/>
            </a:br>
            <a:r>
              <a:rPr lang="cs-CZ" b="1" dirty="0"/>
              <a:t>jenž je dnem a skrze něhož nám dáváš světlo.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A on je krásný a září velikým jasem; </a:t>
            </a:r>
            <a:br>
              <a:rPr lang="cs-CZ" b="1" dirty="0"/>
            </a:br>
            <a:r>
              <a:rPr lang="cs-CZ" b="1" dirty="0"/>
              <a:t>tvým, Nejvyšší, je obrazem. </a:t>
            </a:r>
            <a:br>
              <a:rPr lang="cs-CZ" b="1" dirty="0"/>
            </a:br>
            <a:r>
              <a:rPr lang="cs-CZ" b="1" dirty="0"/>
              <a:t>Buď pochválen, můj Pane, za sestru Lunu a za hvězdy, </a:t>
            </a:r>
            <a:br>
              <a:rPr lang="cs-CZ" b="1" dirty="0"/>
            </a:br>
            <a:r>
              <a:rPr lang="cs-CZ" b="1" dirty="0"/>
              <a:t>na nebi jsi je stvořil jasné, vzácné a krásné.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Buď pochválen, můj Pane, za bratra vítr, </a:t>
            </a:r>
            <a:br>
              <a:rPr lang="cs-CZ" b="1" dirty="0"/>
            </a:br>
            <a:r>
              <a:rPr lang="cs-CZ" b="1" dirty="0"/>
              <a:t>za vzduch a oblaka, za jasnou oblohu a každé počasí, </a:t>
            </a:r>
            <a:br>
              <a:rPr lang="cs-CZ" b="1" dirty="0"/>
            </a:br>
            <a:r>
              <a:rPr lang="cs-CZ" b="1" dirty="0"/>
              <a:t>jímž dáváš svým tvorům obživu.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Buď pochválen, můj Pane, za sestru vodu, </a:t>
            </a:r>
            <a:br>
              <a:rPr lang="cs-CZ" b="1" dirty="0"/>
            </a:br>
            <a:r>
              <a:rPr lang="cs-CZ" b="1" dirty="0"/>
              <a:t>která je moc užitečná, pokorná, vzácná a čistá. </a:t>
            </a:r>
            <a:br>
              <a:rPr lang="cs-CZ" b="1" dirty="0"/>
            </a:br>
            <a:r>
              <a:rPr lang="cs-CZ" b="1" dirty="0"/>
              <a:t>Buď pochválen, můj Pane, za bratra oheň, </a:t>
            </a:r>
            <a:br>
              <a:rPr lang="cs-CZ" b="1" dirty="0"/>
            </a:br>
            <a:r>
              <a:rPr lang="cs-CZ" b="1" dirty="0"/>
              <a:t>kterým osvětluješ noc, </a:t>
            </a:r>
            <a:br>
              <a:rPr lang="cs-CZ" b="1" dirty="0"/>
            </a:br>
            <a:r>
              <a:rPr lang="cs-CZ" b="1" dirty="0"/>
              <a:t>a on je krásný, veselý, silný a mocný.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Buď pochválen, můj Pane, za naši sestru, matku Zemi, </a:t>
            </a:r>
            <a:br>
              <a:rPr lang="cs-CZ" b="1" dirty="0"/>
            </a:br>
            <a:r>
              <a:rPr lang="cs-CZ" b="1" dirty="0"/>
              <a:t>která nás živí a stará se o nás</a:t>
            </a:r>
            <a:br>
              <a:rPr lang="cs-CZ" b="1" dirty="0"/>
            </a:br>
            <a:r>
              <a:rPr lang="cs-CZ" b="1" dirty="0"/>
              <a:t>a vydává rozličné plody s pestrými květy a bylinami.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Buď pochválen, můj Pane, za ty, </a:t>
            </a:r>
            <a:br>
              <a:rPr lang="cs-CZ" b="1" dirty="0"/>
            </a:br>
            <a:r>
              <a:rPr lang="cs-CZ" b="1" dirty="0"/>
              <a:t>kdo odpouštějí pro tvou lásku a snášejí křehkost a trápení. </a:t>
            </a:r>
            <a:br>
              <a:rPr lang="cs-CZ" b="1" dirty="0"/>
            </a:br>
            <a:r>
              <a:rPr lang="cs-CZ" b="1" dirty="0"/>
              <a:t>Blaze těm, kdo to snášejí pokojně, </a:t>
            </a:r>
            <a:br>
              <a:rPr lang="cs-CZ" b="1" dirty="0"/>
            </a:br>
            <a:r>
              <a:rPr lang="cs-CZ" b="1" dirty="0"/>
              <a:t>neboť tebou, Nejvyšší, budou korunováni.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Buď pochválen, můj Pane, za sestru smrt těla, </a:t>
            </a:r>
            <a:br>
              <a:rPr lang="cs-CZ" b="1" dirty="0"/>
            </a:br>
            <a:r>
              <a:rPr lang="cs-CZ" b="1" dirty="0"/>
              <a:t>které žádný živý člověk nemůže uniknout.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Běda těm, kdo zemřou ve smrtelných hříších; </a:t>
            </a:r>
            <a:br>
              <a:rPr lang="cs-CZ" b="1" dirty="0"/>
            </a:br>
            <a:r>
              <a:rPr lang="cs-CZ" b="1" dirty="0"/>
              <a:t>blaze těm, které nalezne ve shodě s tvou nejsvětější vůlí, </a:t>
            </a:r>
            <a:br>
              <a:rPr lang="cs-CZ" b="1" dirty="0"/>
            </a:br>
            <a:r>
              <a:rPr lang="cs-CZ" b="1" dirty="0"/>
              <a:t>protože druhá smrt jim neublíží.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Chvalte mého Pána a dobrořečte mu, </a:t>
            </a:r>
            <a:br>
              <a:rPr lang="cs-CZ" b="1" dirty="0"/>
            </a:br>
            <a:r>
              <a:rPr lang="cs-CZ" b="1" dirty="0"/>
              <a:t>děkujte mu a služte mu s velkou pokorou.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54" y="1177158"/>
            <a:ext cx="6033470" cy="47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František – problematický vzor?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0207" y="1825625"/>
            <a:ext cx="5809593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„Jeho životní styl byl odříkavý, z hlediska některých dnešních měřítek dokonce patologický. Jeho chování bylo občas bizarní. Většina těchto rozměrů jeho života bývá přehlížena nebo rychle přecházena – a často oprávněně. František je uchováván v paměti a oslavován hlavně kvůli šíři a hloubce své lásky, obzvláště k chudým, nemocným (např. malomocným) a jiným životním formám (zvířatům a rostlinám).“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7" y="1617115"/>
            <a:ext cx="2871883" cy="4351338"/>
          </a:xfrm>
        </p:spPr>
      </p:pic>
    </p:spTree>
    <p:extLst>
      <p:ext uri="{BB962C8B-B14F-4D97-AF65-F5344CB8AC3E}">
        <p14:creationId xmlns:p14="http://schemas.microsoft.com/office/powerpoint/2010/main" val="92512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F0F82-A2E9-43AF-8747-56020013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Okružní list bratra Eliáše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F4BBE-960D-402A-998D-44E65A8D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9949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/>
              <a:t>Pro nás však zůstává jen žal, protože jsme zůstali bez něho, obklopeni temnotou a přikryti stínem smrti … František byl opravdu světlem, bratrem a otcem – nejen nám, kteří jsme žili týmž způsobem života, ale i těm, kteří byli daleko. Byl světlem, rozžatým Světlem pravým, které osvěcuje všechny, kdo jsou v temnotách a ve stínu smrti, a řídí jejich kroky na cestu pokoje. Byl jasným poledním světlem. V jeho srdci zářilo nebeské světlo a z jeho vůle vykřesalo plameny lásky.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1485A57-C0D5-40CC-9176-CA37348CC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30" y="3003369"/>
            <a:ext cx="4867476" cy="31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0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9DFA4-443E-4B5A-8D47-28442F8D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" y="365125"/>
            <a:ext cx="11843657" cy="1325563"/>
          </a:xfrm>
        </p:spPr>
        <p:txBody>
          <a:bodyPr/>
          <a:lstStyle/>
          <a:p>
            <a:r>
              <a:rPr lang="cs-CZ" dirty="0"/>
              <a:t>V čem může být František vzorem/inspirací pro nás?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8F048-6408-4B58-A551-5C83F36E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Prorocké symbolické jednání</a:t>
            </a:r>
          </a:p>
          <a:p>
            <a:r>
              <a:rPr lang="cs-CZ" dirty="0" err="1"/>
              <a:t>Antikonzumní</a:t>
            </a:r>
            <a:r>
              <a:rPr lang="cs-CZ" dirty="0"/>
              <a:t> postoj</a:t>
            </a:r>
          </a:p>
          <a:p>
            <a:r>
              <a:rPr lang="cs-CZ" dirty="0"/>
              <a:t>Pokora/naslouchání přírodě</a:t>
            </a:r>
          </a:p>
          <a:p>
            <a:r>
              <a:rPr lang="cs-CZ" dirty="0"/>
              <a:t>Láskyplná pozornost k celku světa</a:t>
            </a:r>
          </a:p>
          <a:p>
            <a:r>
              <a:rPr lang="cs-CZ" dirty="0"/>
              <a:t>Neodsuzování druhých</a:t>
            </a:r>
          </a:p>
          <a:p>
            <a:r>
              <a:rPr lang="cs-CZ" dirty="0"/>
              <a:t>Radost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A019E8D-3DF5-4174-986D-9D415EFF9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9" y="1657382"/>
            <a:ext cx="3233928" cy="4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546ED-070A-4759-A50B-62B1A677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EA478-9BD1-4EBF-87CF-CB7FB220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CA2D259-237B-4734-9823-35EDFA8ECAB4}"/>
              </a:ext>
            </a:extLst>
          </p:cNvPr>
          <p:cNvSpPr>
            <a:spLocks noGrp="1"/>
          </p:cNvSpPr>
          <p:nvPr/>
        </p:nvSpPr>
        <p:spPr>
          <a:xfrm>
            <a:off x="838200" y="256863"/>
            <a:ext cx="10515600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Vzory – pozitivní, nebo negativní?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F01E19B-8D90-49C0-AD4E-D71E9EB624C0}"/>
              </a:ext>
            </a:extLst>
          </p:cNvPr>
          <p:cNvSpPr>
            <a:spLocks noGrp="1"/>
          </p:cNvSpPr>
          <p:nvPr/>
        </p:nvSpPr>
        <p:spPr>
          <a:xfrm>
            <a:off x="838200" y="837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7B7AC1-BF81-4937-9EF3-88D2BCED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999301"/>
            <a:ext cx="4371245" cy="2693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B96967-3D96-49A3-9463-5E2C6BA44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6" y="3945462"/>
            <a:ext cx="4963773" cy="26192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7247FAE-CAA2-471E-9449-69280B298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2" y="4040827"/>
            <a:ext cx="4914957" cy="25603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DB050B-A65B-4ACA-97A3-05D7E63F9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7" y="1029295"/>
            <a:ext cx="4963773" cy="26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8BB72-627F-42CF-9C4F-5739511E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445B5-70FA-475B-A5A4-2212FC24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4AB9BFB-9083-477A-AE5F-58866F8FA6D6}"/>
              </a:ext>
            </a:extLst>
          </p:cNvPr>
          <p:cNvSpPr>
            <a:spLocks noGrp="1"/>
          </p:cNvSpPr>
          <p:nvPr/>
        </p:nvSpPr>
        <p:spPr>
          <a:xfrm>
            <a:off x="816120" y="710849"/>
            <a:ext cx="10515600" cy="78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Vzory – pozitivní, nebo negativní?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42E3BF02-6A52-4F43-BFF8-6D28EEDBA6F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3" y="1646106"/>
            <a:ext cx="2804143" cy="44378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628051-A4C0-402D-BFE2-FFCFCEE79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02" y="1583884"/>
            <a:ext cx="3220850" cy="44662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EF5F2F-4CC0-4DE7-AF50-593F1125A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42" y="1583884"/>
            <a:ext cx="3268716" cy="45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14971-B557-428C-AE68-6BFCC58A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77300-628C-4306-B55A-C8B93F7A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019E0F9-82D8-41A3-8636-232B13B860D2}"/>
              </a:ext>
            </a:extLst>
          </p:cNvPr>
          <p:cNvSpPr>
            <a:spLocks noGrp="1"/>
          </p:cNvSpPr>
          <p:nvPr/>
        </p:nvSpPr>
        <p:spPr>
          <a:xfrm>
            <a:off x="883920" y="246392"/>
            <a:ext cx="10515600" cy="82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Napodobování v různých oblastech života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165A821E-BA70-42F3-A81C-74B9B1EFDD4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914278"/>
            <a:ext cx="4191000" cy="27889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1993B6-B309-458B-B8BE-405629126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3819034"/>
            <a:ext cx="4191000" cy="27925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4E4167-18AC-455D-BE13-290E8F131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25" y="914278"/>
            <a:ext cx="4581325" cy="27889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3F5F44-6B0B-4031-B0E7-C91BA5A00F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25" y="3819034"/>
            <a:ext cx="4588979" cy="27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2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13D8A-BFB2-44F4-BF3B-40832716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366"/>
          </a:xfrm>
        </p:spPr>
        <p:txBody>
          <a:bodyPr/>
          <a:lstStyle/>
          <a:p>
            <a:pPr algn="ctr"/>
            <a:r>
              <a:rPr lang="cs-CZ" dirty="0"/>
              <a:t>Světci a hrdinové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FAF0B-C3A6-479A-8AB4-899CE11EC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6286"/>
            <a:ext cx="11249297" cy="4870677"/>
          </a:xfrm>
        </p:spPr>
        <p:txBody>
          <a:bodyPr>
            <a:normAutofit/>
          </a:bodyPr>
          <a:lstStyle/>
          <a:p>
            <a:r>
              <a:rPr lang="cs-CZ" dirty="0"/>
              <a:t>Romano </a:t>
            </a:r>
            <a:r>
              <a:rPr lang="cs-CZ" dirty="0" err="1"/>
              <a:t>Guardini</a:t>
            </a:r>
            <a:r>
              <a:rPr lang="cs-CZ" dirty="0"/>
              <a:t>: „Světec je jednoduše člověk, kterému Bůh dal sílu k tomu, aby hlavní přikázání (= lásku k Bohu) přijal s naprostou vážností, hluboce mu porozuměl a plnil je s vypětím všem sil.“</a:t>
            </a:r>
          </a:p>
          <a:p>
            <a:r>
              <a:rPr lang="cs-CZ" dirty="0"/>
              <a:t>Apoštol Pavel: jako svaté označuje všechny věřící</a:t>
            </a:r>
          </a:p>
          <a:p>
            <a:r>
              <a:rPr lang="cs-CZ" dirty="0"/>
              <a:t>Kult svatých, nejen následování</a:t>
            </a:r>
          </a:p>
          <a:p>
            <a:r>
              <a:rPr lang="cs-CZ" dirty="0"/>
              <a:t>Šokující stránka svatých</a:t>
            </a:r>
          </a:p>
          <a:p>
            <a:r>
              <a:rPr lang="cs-CZ" dirty="0"/>
              <a:t>Svatí a reformace</a:t>
            </a:r>
          </a:p>
          <a:p>
            <a:r>
              <a:rPr lang="cs-CZ" dirty="0"/>
              <a:t>Andrew Michael </a:t>
            </a:r>
            <a:r>
              <a:rPr lang="cs-CZ" dirty="0" err="1"/>
              <a:t>Flescher</a:t>
            </a:r>
            <a:r>
              <a:rPr lang="cs-CZ" dirty="0"/>
              <a:t>: svatí vs. hrdinové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0472A7-BBA2-43F9-868F-80D8F6359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3124833"/>
            <a:ext cx="4397829" cy="32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František z Assisi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35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634"/>
            <a:ext cx="10515600" cy="80929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Základní biografické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3779" y="1093076"/>
            <a:ext cx="5736021" cy="56755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*1181 či 1182 v Assisi jako Giovanni </a:t>
            </a:r>
            <a:r>
              <a:rPr lang="cs-CZ" dirty="0" err="1"/>
              <a:t>Bernardone</a:t>
            </a:r>
            <a:endParaRPr lang="cs-CZ" dirty="0"/>
          </a:p>
          <a:p>
            <a:r>
              <a:rPr lang="cs-CZ" dirty="0"/>
              <a:t>1206 Františkovo obrácení (výzva Ukřižovaného v kostele sv. Damiána)</a:t>
            </a:r>
          </a:p>
          <a:p>
            <a:r>
              <a:rPr lang="cs-CZ" dirty="0"/>
              <a:t>1209 František získává první druhy</a:t>
            </a:r>
          </a:p>
          <a:p>
            <a:r>
              <a:rPr lang="cs-CZ" dirty="0"/>
              <a:t>1210 František obdrží v Římě ústní souhlas Inocence III. k první Řeholi menších bratří </a:t>
            </a:r>
          </a:p>
          <a:p>
            <a:r>
              <a:rPr lang="cs-CZ" dirty="0"/>
              <a:t>1224 František je na hoře La Verna obdařen stigmaty</a:t>
            </a:r>
          </a:p>
          <a:p>
            <a:r>
              <a:rPr lang="cs-CZ" dirty="0"/>
              <a:t>1225 nemocný František píše </a:t>
            </a:r>
            <a:r>
              <a:rPr lang="cs-CZ" i="1" dirty="0"/>
              <a:t>Píseň bratra Slunce</a:t>
            </a:r>
          </a:p>
          <a:p>
            <a:r>
              <a:rPr lang="cs-CZ" dirty="0"/>
              <a:t>1226 František umírá v </a:t>
            </a:r>
            <a:r>
              <a:rPr lang="cs-CZ" dirty="0" err="1"/>
              <a:t>Porciunkule</a:t>
            </a:r>
            <a:endParaRPr lang="cs-CZ" dirty="0"/>
          </a:p>
          <a:p>
            <a:r>
              <a:rPr lang="cs-CZ" dirty="0"/>
              <a:t>1228 Františka kanonizuje Řehoř IX.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27" y="1093076"/>
            <a:ext cx="3386593" cy="5580381"/>
          </a:xfrm>
        </p:spPr>
      </p:pic>
    </p:spTree>
    <p:extLst>
      <p:ext uri="{BB962C8B-B14F-4D97-AF65-F5344CB8AC3E}">
        <p14:creationId xmlns:p14="http://schemas.microsoft.com/office/powerpoint/2010/main" val="400041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František jako inspirace – Leonardo </a:t>
            </a:r>
            <a:r>
              <a:rPr lang="cs-CZ" dirty="0" err="1"/>
              <a:t>Boff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67" y="1825625"/>
            <a:ext cx="2876224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64" y="2411761"/>
            <a:ext cx="3796778" cy="2850801"/>
          </a:xfrm>
        </p:spPr>
      </p:pic>
    </p:spTree>
    <p:extLst>
      <p:ext uri="{BB962C8B-B14F-4D97-AF65-F5344CB8AC3E}">
        <p14:creationId xmlns:p14="http://schemas.microsoft.com/office/powerpoint/2010/main" val="328701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751"/>
          </a:xfrm>
        </p:spPr>
        <p:txBody>
          <a:bodyPr>
            <a:normAutofit fontScale="90000"/>
          </a:bodyPr>
          <a:lstStyle/>
          <a:p>
            <a:pPr algn="ctr"/>
            <a:r>
              <a:rPr lang="cs-CZ" i="1" dirty="0" err="1"/>
              <a:t>Laudato</a:t>
            </a:r>
            <a:r>
              <a:rPr lang="cs-CZ" i="1" dirty="0"/>
              <a:t> si’ </a:t>
            </a:r>
            <a:r>
              <a:rPr lang="cs-CZ" dirty="0"/>
              <a:t>(2015)</a:t>
            </a:r>
            <a:br>
              <a:rPr lang="cs-CZ" i="1" dirty="0"/>
            </a:b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03586"/>
            <a:ext cx="5181600" cy="55494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/>
              <a:t>Nechci v této encyklice pokračovat, aniž bych zmínil jeden krásný a podnětný příklad. Zvolil jsem si jeho jméno, jeho vedení a inspiraci ve chvíli zvolení římským biskupem. Věřím, že </a:t>
            </a:r>
            <a:r>
              <a:rPr lang="cs-CZ" b="1" dirty="0"/>
              <a:t>František je povýtce příkladem péče o to, co je slabé, a také příkladem radostné a autenticky žité integrální ekologie. </a:t>
            </a:r>
            <a:r>
              <a:rPr lang="cs-CZ" dirty="0"/>
              <a:t>Je svatým patronem všech, kdo studují a pracují na poli ekologie; oblíbili si jej i mnozí nekřesťané. Projevoval </a:t>
            </a:r>
            <a:r>
              <a:rPr lang="cs-CZ" b="1" dirty="0"/>
              <a:t>zvláštní pozornost k Božímu stvoření a vůči chudým a opuštěným. Měl rád a byl oblíben pro svoji radost, velkorysou oddanost a svoje všeobjímající srdce. Byl mystikem a poutníkem, který žil v jednoduchosti a obdivuhodné harmonii s Bohem, s druhými, s přírodou a sám se sebou. </a:t>
            </a:r>
            <a:r>
              <a:rPr lang="cs-CZ" dirty="0"/>
              <a:t>V něm je patrné, do jaké míry jsou neoddělitelné </a:t>
            </a:r>
            <a:r>
              <a:rPr lang="cs-CZ" b="1" dirty="0"/>
              <a:t>starost o přírodu</a:t>
            </a:r>
            <a:r>
              <a:rPr lang="cs-CZ" dirty="0"/>
              <a:t>, </a:t>
            </a:r>
            <a:r>
              <a:rPr lang="cs-CZ" b="1" dirty="0"/>
              <a:t>spravedlnost ve vztahu k chudým</a:t>
            </a:r>
            <a:r>
              <a:rPr lang="cs-CZ" dirty="0"/>
              <a:t>, nasazení ve společnosti a vnitřní pokoj.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3" y="1566984"/>
            <a:ext cx="5181600" cy="3509512"/>
          </a:xfrm>
        </p:spPr>
      </p:pic>
    </p:spTree>
    <p:extLst>
      <p:ext uri="{BB962C8B-B14F-4D97-AF65-F5344CB8AC3E}">
        <p14:creationId xmlns:p14="http://schemas.microsoft.com/office/powerpoint/2010/main" val="2294989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923</Words>
  <Application>Microsoft Office PowerPoint</Application>
  <PresentationFormat>Širokoúhlá obrazovka</PresentationFormat>
  <Paragraphs>43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medium-content-sans-serif-font</vt:lpstr>
      <vt:lpstr>Times New Roman</vt:lpstr>
      <vt:lpstr>Motiv Office</vt:lpstr>
      <vt:lpstr>Vzory, světci, hrdinové</vt:lpstr>
      <vt:lpstr>Prezentace aplikace PowerPoint</vt:lpstr>
      <vt:lpstr>Prezentace aplikace PowerPoint</vt:lpstr>
      <vt:lpstr>Prezentace aplikace PowerPoint</vt:lpstr>
      <vt:lpstr>Světci a hrdinové</vt:lpstr>
      <vt:lpstr>František z Assisi</vt:lpstr>
      <vt:lpstr>Základní biografické údaje</vt:lpstr>
      <vt:lpstr>František jako inspirace – Leonardo Boff</vt:lpstr>
      <vt:lpstr>Laudato si’ (2015) </vt:lpstr>
      <vt:lpstr>Chudoba (paupertas)</vt:lpstr>
      <vt:lpstr>František a příroda</vt:lpstr>
      <vt:lpstr>Píseň bratra Slunce</vt:lpstr>
      <vt:lpstr>František – problematický vzor?</vt:lpstr>
      <vt:lpstr>Okružní list bratra Eliáše</vt:lpstr>
      <vt:lpstr>V čem může být František vzorem/inspirací pro nás?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z Assisi</dc:title>
  <dc:creator>Bohuslav Binka</dc:creator>
  <cp:lastModifiedBy>Jan Zámečník</cp:lastModifiedBy>
  <cp:revision>26</cp:revision>
  <dcterms:created xsi:type="dcterms:W3CDTF">2019-05-20T07:44:45Z</dcterms:created>
  <dcterms:modified xsi:type="dcterms:W3CDTF">2021-09-23T12:53:14Z</dcterms:modified>
</cp:coreProperties>
</file>