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4" r:id="rId2"/>
    <p:sldId id="258" r:id="rId3"/>
    <p:sldId id="290" r:id="rId4"/>
    <p:sldId id="286" r:id="rId5"/>
    <p:sldId id="265" r:id="rId6"/>
    <p:sldId id="292" r:id="rId7"/>
    <p:sldId id="263" r:id="rId8"/>
    <p:sldId id="284" r:id="rId9"/>
    <p:sldId id="289" r:id="rId10"/>
    <p:sldId id="266" r:id="rId11"/>
    <p:sldId id="267" r:id="rId12"/>
    <p:sldId id="260" r:id="rId13"/>
    <p:sldId id="288" r:id="rId14"/>
    <p:sldId id="261" r:id="rId15"/>
    <p:sldId id="262" r:id="rId16"/>
    <p:sldId id="295" r:id="rId17"/>
    <p:sldId id="296" r:id="rId18"/>
    <p:sldId id="293"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50" y="3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Tomas%20-%20uceni\Soci&#225;ln&#283;%20stratifika&#269;n&#237;%20v&#253;zkum\2013\prednaska_vzdelani\Expanze%20skolskeho%20system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'Terciární vzdělávání_ang'!$A$2</c:f>
              <c:strCache>
                <c:ptCount val="1"/>
                <c:pt idx="0">
                  <c:v>Universities</c:v>
                </c:pt>
              </c:strCache>
            </c:strRef>
          </c:tx>
          <c:invertIfNegative val="0"/>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vzdělávání_ang'!$B$2:$X$2</c:f>
              <c:numCache>
                <c:formatCode>#,##0</c:formatCode>
                <c:ptCount val="23"/>
                <c:pt idx="0">
                  <c:v>113417</c:v>
                </c:pt>
                <c:pt idx="1">
                  <c:v>118194</c:v>
                </c:pt>
                <c:pt idx="2">
                  <c:v>111990</c:v>
                </c:pt>
                <c:pt idx="3">
                  <c:v>114185</c:v>
                </c:pt>
                <c:pt idx="4">
                  <c:v>127137</c:v>
                </c:pt>
                <c:pt idx="5">
                  <c:v>136566</c:v>
                </c:pt>
                <c:pt idx="6">
                  <c:v>148433</c:v>
                </c:pt>
                <c:pt idx="7">
                  <c:v>166123</c:v>
                </c:pt>
                <c:pt idx="8">
                  <c:v>177723</c:v>
                </c:pt>
                <c:pt idx="9">
                  <c:v>187148</c:v>
                </c:pt>
                <c:pt idx="10">
                  <c:v>198961</c:v>
                </c:pt>
                <c:pt idx="11">
                  <c:v>215207</c:v>
                </c:pt>
                <c:pt idx="12">
                  <c:v>203455</c:v>
                </c:pt>
                <c:pt idx="13">
                  <c:v>220185</c:v>
                </c:pt>
                <c:pt idx="14">
                  <c:v>243721</c:v>
                </c:pt>
                <c:pt idx="15">
                  <c:v>264808</c:v>
                </c:pt>
                <c:pt idx="16">
                  <c:v>289477</c:v>
                </c:pt>
                <c:pt idx="17">
                  <c:v>316209</c:v>
                </c:pt>
                <c:pt idx="18">
                  <c:v>343990</c:v>
                </c:pt>
                <c:pt idx="19">
                  <c:v>368703</c:v>
                </c:pt>
                <c:pt idx="20">
                  <c:v>389066</c:v>
                </c:pt>
                <c:pt idx="21">
                  <c:v>396073</c:v>
                </c:pt>
                <c:pt idx="22">
                  <c:v>392429</c:v>
                </c:pt>
              </c:numCache>
            </c:numRef>
          </c:val>
          <c:extLst>
            <c:ext xmlns:c16="http://schemas.microsoft.com/office/drawing/2014/chart" uri="{C3380CC4-5D6E-409C-BE32-E72D297353CC}">
              <c16:uniqueId val="{00000000-260A-4323-92E5-5AEC31DEC797}"/>
            </c:ext>
          </c:extLst>
        </c:ser>
        <c:ser>
          <c:idx val="1"/>
          <c:order val="1"/>
          <c:tx>
            <c:strRef>
              <c:f>'Terciární vzdělávání_ang'!$A$3</c:f>
              <c:strCache>
                <c:ptCount val="1"/>
                <c:pt idx="0">
                  <c:v>Higher Secondary Education</c:v>
                </c:pt>
              </c:strCache>
            </c:strRef>
          </c:tx>
          <c:invertIfNegative val="0"/>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vzdělávání_ang'!$B$3:$X$3</c:f>
              <c:numCache>
                <c:formatCode>General</c:formatCode>
                <c:ptCount val="23"/>
                <c:pt idx="0">
                  <c:v>0</c:v>
                </c:pt>
                <c:pt idx="1">
                  <c:v>0</c:v>
                </c:pt>
                <c:pt idx="2">
                  <c:v>0</c:v>
                </c:pt>
                <c:pt idx="3">
                  <c:v>0</c:v>
                </c:pt>
                <c:pt idx="4">
                  <c:v>0</c:v>
                </c:pt>
                <c:pt idx="5">
                  <c:v>0</c:v>
                </c:pt>
                <c:pt idx="6">
                  <c:v>0</c:v>
                </c:pt>
                <c:pt idx="7" formatCode="#,##0">
                  <c:v>14931</c:v>
                </c:pt>
                <c:pt idx="8" formatCode="#,##0">
                  <c:v>23526</c:v>
                </c:pt>
                <c:pt idx="9" formatCode="#,##0">
                  <c:v>29566</c:v>
                </c:pt>
                <c:pt idx="10" formatCode="#,##0">
                  <c:v>31073</c:v>
                </c:pt>
                <c:pt idx="11" formatCode="#,##0">
                  <c:v>26605</c:v>
                </c:pt>
                <c:pt idx="12" formatCode="#,##0">
                  <c:v>26680</c:v>
                </c:pt>
                <c:pt idx="13" formatCode="#,##0">
                  <c:v>27584</c:v>
                </c:pt>
                <c:pt idx="14" formatCode="#,##0">
                  <c:v>30622</c:v>
                </c:pt>
                <c:pt idx="15" formatCode="#,##0">
                  <c:v>29674</c:v>
                </c:pt>
                <c:pt idx="16" formatCode="#,##0">
                  <c:v>28792</c:v>
                </c:pt>
                <c:pt idx="17" formatCode="#,##0">
                  <c:v>27650</c:v>
                </c:pt>
                <c:pt idx="18" formatCode="#,##0">
                  <c:v>28774</c:v>
                </c:pt>
                <c:pt idx="19" formatCode="#,##0">
                  <c:v>28027</c:v>
                </c:pt>
                <c:pt idx="20" formatCode="#,##0">
                  <c:v>28749</c:v>
                </c:pt>
                <c:pt idx="21" formatCode="#,##0">
                  <c:v>29800</c:v>
                </c:pt>
                <c:pt idx="22" formatCode="#,##0">
                  <c:v>29335</c:v>
                </c:pt>
              </c:numCache>
            </c:numRef>
          </c:val>
          <c:extLst>
            <c:ext xmlns:c16="http://schemas.microsoft.com/office/drawing/2014/chart" uri="{C3380CC4-5D6E-409C-BE32-E72D297353CC}">
              <c16:uniqueId val="{00000001-260A-4323-92E5-5AEC31DEC797}"/>
            </c:ext>
          </c:extLst>
        </c:ser>
        <c:dLbls>
          <c:showLegendKey val="0"/>
          <c:showVal val="0"/>
          <c:showCatName val="0"/>
          <c:showSerName val="0"/>
          <c:showPercent val="0"/>
          <c:showBubbleSize val="0"/>
        </c:dLbls>
        <c:gapWidth val="150"/>
        <c:axId val="154250240"/>
        <c:axId val="154252032"/>
      </c:barChart>
      <c:lineChart>
        <c:grouping val="standard"/>
        <c:varyColors val="0"/>
        <c:ser>
          <c:idx val="2"/>
          <c:order val="2"/>
          <c:tx>
            <c:strRef>
              <c:f>'Terciární vzdělávání_ang'!$A$4</c:f>
              <c:strCache>
                <c:ptCount val="1"/>
                <c:pt idx="0">
                  <c:v>Enrolled to Universities (%)</c:v>
                </c:pt>
              </c:strCache>
            </c:strRef>
          </c:tx>
          <c:marker>
            <c:symbol val="none"/>
          </c:marker>
          <c:cat>
            <c:strRef>
              <c:f>'Terciární vzdělávání_ang'!$B$1:$X$1</c:f>
              <c:strCache>
                <c:ptCount val="23"/>
                <c:pt idx="0">
                  <c:v>1989/90</c:v>
                </c:pt>
                <c:pt idx="1">
                  <c:v>1990/91</c:v>
                </c:pt>
                <c:pt idx="2">
                  <c:v>1991/92</c:v>
                </c:pt>
                <c:pt idx="3">
                  <c:v>1992/93</c:v>
                </c:pt>
                <c:pt idx="4">
                  <c:v>1993/94</c:v>
                </c:pt>
                <c:pt idx="5">
                  <c:v>1994/95</c:v>
                </c:pt>
                <c:pt idx="6">
                  <c:v>1995/96</c:v>
                </c:pt>
                <c:pt idx="7">
                  <c:v>1996/97</c:v>
                </c:pt>
                <c:pt idx="8">
                  <c:v>1997/98</c:v>
                </c:pt>
                <c:pt idx="9">
                  <c:v>1998/99</c:v>
                </c:pt>
                <c:pt idx="10">
                  <c:v>1999/00</c:v>
                </c:pt>
                <c:pt idx="11">
                  <c:v>2000/01</c:v>
                </c:pt>
                <c:pt idx="12">
                  <c:v>2001/02</c:v>
                </c:pt>
                <c:pt idx="13">
                  <c:v>2002/03</c:v>
                </c:pt>
                <c:pt idx="14">
                  <c:v>2003/04</c:v>
                </c:pt>
                <c:pt idx="15">
                  <c:v>2004/05</c:v>
                </c:pt>
                <c:pt idx="16">
                  <c:v>2005/06</c:v>
                </c:pt>
                <c:pt idx="17">
                  <c:v>2006/07</c:v>
                </c:pt>
                <c:pt idx="18">
                  <c:v>2007/08</c:v>
                </c:pt>
                <c:pt idx="19">
                  <c:v>2008/09</c:v>
                </c:pt>
                <c:pt idx="20">
                  <c:v>2009/10</c:v>
                </c:pt>
                <c:pt idx="21">
                  <c:v>2010/11</c:v>
                </c:pt>
                <c:pt idx="22">
                  <c:v>2011/12</c:v>
                </c:pt>
              </c:strCache>
            </c:strRef>
          </c:cat>
          <c:val>
            <c:numRef>
              <c:f>'Terciární vzdělávání_ang'!$B$4:$X$4</c:f>
              <c:numCache>
                <c:formatCode>0%</c:formatCode>
                <c:ptCount val="23"/>
                <c:pt idx="0">
                  <c:v>0.16</c:v>
                </c:pt>
                <c:pt idx="1">
                  <c:v>0.15794460139185557</c:v>
                </c:pt>
                <c:pt idx="2">
                  <c:v>0.14399366758249638</c:v>
                </c:pt>
                <c:pt idx="3">
                  <c:v>0.19565068514471776</c:v>
                </c:pt>
                <c:pt idx="4">
                  <c:v>0.22567872565263336</c:v>
                </c:pt>
                <c:pt idx="5">
                  <c:v>0.25653994948364611</c:v>
                </c:pt>
                <c:pt idx="6">
                  <c:v>0.27660815580674153</c:v>
                </c:pt>
                <c:pt idx="7">
                  <c:v>0.35202484593563532</c:v>
                </c:pt>
                <c:pt idx="8">
                  <c:v>0.36630918813226904</c:v>
                </c:pt>
                <c:pt idx="9">
                  <c:v>0.59053272054034944</c:v>
                </c:pt>
                <c:pt idx="10">
                  <c:v>0.771886405679716</c:v>
                </c:pt>
                <c:pt idx="11">
                  <c:v>0.46836257847702328</c:v>
                </c:pt>
                <c:pt idx="12">
                  <c:v>0.46799852016278209</c:v>
                </c:pt>
                <c:pt idx="13">
                  <c:v>0.50778947034771305</c:v>
                </c:pt>
                <c:pt idx="14">
                  <c:v>0.52587526560703102</c:v>
                </c:pt>
                <c:pt idx="15">
                  <c:v>0.55719940400042145</c:v>
                </c:pt>
                <c:pt idx="16">
                  <c:v>0.59829317571846441</c:v>
                </c:pt>
                <c:pt idx="17">
                  <c:v>0.64571468046238156</c:v>
                </c:pt>
                <c:pt idx="18">
                  <c:v>0.72191277601141102</c:v>
                </c:pt>
                <c:pt idx="19">
                  <c:v>0.75622609641821825</c:v>
                </c:pt>
                <c:pt idx="20">
                  <c:v>0.81566563042096762</c:v>
                </c:pt>
                <c:pt idx="21">
                  <c:v>0.86390781087349566</c:v>
                </c:pt>
                <c:pt idx="22">
                  <c:v>0.82471727082085078</c:v>
                </c:pt>
              </c:numCache>
            </c:numRef>
          </c:val>
          <c:smooth val="0"/>
          <c:extLst>
            <c:ext xmlns:c16="http://schemas.microsoft.com/office/drawing/2014/chart" uri="{C3380CC4-5D6E-409C-BE32-E72D297353CC}">
              <c16:uniqueId val="{00000002-260A-4323-92E5-5AEC31DEC797}"/>
            </c:ext>
          </c:extLst>
        </c:ser>
        <c:dLbls>
          <c:showLegendKey val="0"/>
          <c:showVal val="0"/>
          <c:showCatName val="0"/>
          <c:showSerName val="0"/>
          <c:showPercent val="0"/>
          <c:showBubbleSize val="0"/>
        </c:dLbls>
        <c:marker val="1"/>
        <c:smooth val="0"/>
        <c:axId val="154255360"/>
        <c:axId val="154253568"/>
      </c:lineChart>
      <c:catAx>
        <c:axId val="154250240"/>
        <c:scaling>
          <c:orientation val="minMax"/>
        </c:scaling>
        <c:delete val="0"/>
        <c:axPos val="b"/>
        <c:numFmt formatCode="General" sourceLinked="0"/>
        <c:majorTickMark val="out"/>
        <c:minorTickMark val="none"/>
        <c:tickLblPos val="nextTo"/>
        <c:crossAx val="154252032"/>
        <c:crosses val="autoZero"/>
        <c:auto val="1"/>
        <c:lblAlgn val="ctr"/>
        <c:lblOffset val="100"/>
        <c:noMultiLvlLbl val="0"/>
      </c:catAx>
      <c:valAx>
        <c:axId val="154252032"/>
        <c:scaling>
          <c:orientation val="minMax"/>
        </c:scaling>
        <c:delete val="0"/>
        <c:axPos val="l"/>
        <c:numFmt formatCode="#,##0" sourceLinked="1"/>
        <c:majorTickMark val="out"/>
        <c:minorTickMark val="none"/>
        <c:tickLblPos val="nextTo"/>
        <c:crossAx val="154250240"/>
        <c:crosses val="autoZero"/>
        <c:crossBetween val="between"/>
      </c:valAx>
      <c:valAx>
        <c:axId val="154253568"/>
        <c:scaling>
          <c:orientation val="minMax"/>
        </c:scaling>
        <c:delete val="0"/>
        <c:axPos val="r"/>
        <c:numFmt formatCode="0%" sourceLinked="1"/>
        <c:majorTickMark val="out"/>
        <c:minorTickMark val="none"/>
        <c:tickLblPos val="nextTo"/>
        <c:crossAx val="154255360"/>
        <c:crosses val="max"/>
        <c:crossBetween val="between"/>
      </c:valAx>
      <c:catAx>
        <c:axId val="154255360"/>
        <c:scaling>
          <c:orientation val="minMax"/>
        </c:scaling>
        <c:delete val="1"/>
        <c:axPos val="b"/>
        <c:numFmt formatCode="General" sourceLinked="1"/>
        <c:majorTickMark val="out"/>
        <c:minorTickMark val="none"/>
        <c:tickLblPos val="none"/>
        <c:crossAx val="154253568"/>
        <c:crosses val="autoZero"/>
        <c:auto val="1"/>
        <c:lblAlgn val="ctr"/>
        <c:lblOffset val="100"/>
        <c:noMultiLvlLbl val="0"/>
      </c:cat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C55E6-7BAE-4558-8A68-4AC7A069FCC3}" type="datetimeFigureOut">
              <a:rPr lang="cs-CZ" smtClean="0"/>
              <a:t>19.10.2021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E82C37-8D91-409D-BD19-3C0E92F998A6}" type="slidenum">
              <a:rPr lang="cs-CZ" smtClean="0"/>
              <a:t>‹#›</a:t>
            </a:fld>
            <a:endParaRPr lang="cs-CZ"/>
          </a:p>
        </p:txBody>
      </p:sp>
    </p:spTree>
    <p:extLst>
      <p:ext uri="{BB962C8B-B14F-4D97-AF65-F5344CB8AC3E}">
        <p14:creationId xmlns:p14="http://schemas.microsoft.com/office/powerpoint/2010/main" val="144671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196417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58492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An important characteristic of class systems, as opposed to slave or caste systems, is that in class-based systems of stratification, there is the opportunity for </a:t>
            </a:r>
            <a:r>
              <a:rPr lang="en-US" altLang="en-US" i="1">
                <a:ea typeface="ＭＳ Ｐゴシック" pitchFamily="34" charset="-128"/>
              </a:rPr>
              <a:t>social mobility</a:t>
            </a:r>
            <a:r>
              <a:rPr lang="en-US" altLang="en-US">
                <a:ea typeface="ＭＳ Ｐゴシック" pitchFamily="34" charset="-128"/>
              </a:rPr>
              <a:t>. This means that people and groups can, potentially, move up or down in the rankings, and this is seen by many as a significant benefit of class systems.</a:t>
            </a:r>
          </a:p>
          <a:p>
            <a:endParaRPr lang="en-US" altLang="en-US">
              <a:ea typeface="ＭＳ Ｐゴシック" pitchFamily="34" charset="-128"/>
            </a:endParaRPr>
          </a:p>
          <a:p>
            <a:r>
              <a:rPr lang="en-US" altLang="en-US">
                <a:ea typeface="ＭＳ Ｐゴシック" pitchFamily="34" charset="-128"/>
              </a:rPr>
              <a:t>In reality, however, such mobility is less common than our national mythology suggests. Typically, those who arrive at high positions have families who either had high positions themselves or the resources to provide the appropriate education for advancement. Achieving upward mobility is very difficult, and the wonderful stories we’ve all heard and seen (think, for example, of the movie </a:t>
            </a:r>
            <a:r>
              <a:rPr lang="en-US" altLang="en-US" i="1">
                <a:ea typeface="ＭＳ Ｐゴシック" pitchFamily="34" charset="-128"/>
              </a:rPr>
              <a:t>The Pursuit of Happyness</a:t>
            </a:r>
            <a:r>
              <a:rPr lang="en-US" altLang="en-US">
                <a:ea typeface="ＭＳ Ｐゴシック" pitchFamily="34" charset="-128"/>
              </a:rPr>
              <a:t>) are so very moving because they are the exception, not the norm. If such stories were common, they would not get our attention in nearly the same way.</a:t>
            </a:r>
          </a:p>
        </p:txBody>
      </p:sp>
    </p:spTree>
    <p:extLst>
      <p:ext uri="{BB962C8B-B14F-4D97-AF65-F5344CB8AC3E}">
        <p14:creationId xmlns:p14="http://schemas.microsoft.com/office/powerpoint/2010/main" val="3097870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226ABF9F-B406-4D9E-A22B-1D768C4606C4}" type="slidenum">
              <a:rPr lang="nl-NL" altLang="en-US"/>
              <a:pPr eaLnBrk="1" hangingPunct="1">
                <a:spcBef>
                  <a:spcPct val="0"/>
                </a:spcBef>
              </a:pPr>
              <a:t>9</a:t>
            </a:fld>
            <a:endParaRPr lang="nl-NL"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80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19.10.2021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763957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19.10.2021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23737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19.10.2021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617235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19.10.2021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63513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2C2AEA2-3A2F-4EC1-BD57-68CEE2CB98B4}" type="datetimeFigureOut">
              <a:rPr lang="cs-CZ" smtClean="0"/>
              <a:t>19.10.2021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74270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19.10.2021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292720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42C2AEA2-3A2F-4EC1-BD57-68CEE2CB98B4}" type="datetimeFigureOut">
              <a:rPr lang="cs-CZ" smtClean="0"/>
              <a:t>19.10.2021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2141670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42C2AEA2-3A2F-4EC1-BD57-68CEE2CB98B4}" type="datetimeFigureOut">
              <a:rPr lang="cs-CZ" smtClean="0"/>
              <a:t>19.10.2021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3320910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2C2AEA2-3A2F-4EC1-BD57-68CEE2CB98B4}" type="datetimeFigureOut">
              <a:rPr lang="cs-CZ" smtClean="0"/>
              <a:t>19.10.2021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86456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19.10.2021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78577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2C2AEA2-3A2F-4EC1-BD57-68CEE2CB98B4}" type="datetimeFigureOut">
              <a:rPr lang="cs-CZ" smtClean="0"/>
              <a:t>19.10.2021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EE61E55-2DC5-471F-9330-BFDFADF689CF}" type="slidenum">
              <a:rPr lang="cs-CZ" smtClean="0"/>
              <a:t>‹#›</a:t>
            </a:fld>
            <a:endParaRPr lang="cs-CZ"/>
          </a:p>
        </p:txBody>
      </p:sp>
    </p:spTree>
    <p:extLst>
      <p:ext uri="{BB962C8B-B14F-4D97-AF65-F5344CB8AC3E}">
        <p14:creationId xmlns:p14="http://schemas.microsoft.com/office/powerpoint/2010/main" val="182578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C2AEA2-3A2F-4EC1-BD57-68CEE2CB98B4}" type="datetimeFigureOut">
              <a:rPr lang="cs-CZ" smtClean="0"/>
              <a:t>19.10.2021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61E55-2DC5-471F-9330-BFDFADF689CF}" type="slidenum">
              <a:rPr lang="cs-CZ" smtClean="0"/>
              <a:t>‹#›</a:t>
            </a:fld>
            <a:endParaRPr lang="cs-CZ"/>
          </a:p>
        </p:txBody>
      </p:sp>
    </p:spTree>
    <p:extLst>
      <p:ext uri="{BB962C8B-B14F-4D97-AF65-F5344CB8AC3E}">
        <p14:creationId xmlns:p14="http://schemas.microsoft.com/office/powerpoint/2010/main" val="1854947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t2XFh_tD2R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js_fVKBL5N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politics/2010/jan/15/gordon-brown-labour-middle-class" TargetMode="External"/><Relationship Id="rId2" Type="http://schemas.openxmlformats.org/officeDocument/2006/relationships/hyperlink" Target="https://www.theguardian.com/politics/2004/oct/11/labour.uk" TargetMode="External"/><Relationship Id="rId1" Type="http://schemas.openxmlformats.org/officeDocument/2006/relationships/slideLayout" Target="../slideLayouts/slideLayout2.xml"/><Relationship Id="rId5" Type="http://schemas.openxmlformats.org/officeDocument/2006/relationships/hyperlink" Target="https://www.theguardian.com/education/video/2016/sep/09/theresa-may-education-shakeup-to-make-uk-a-great-meritocracy-video" TargetMode="External"/><Relationship Id="rId4" Type="http://schemas.openxmlformats.org/officeDocument/2006/relationships/hyperlink" Target="https://www.theguardian.com/society/2013/nov/14/david-cameron-social-mobility-majo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6F266691-7626-48B8-B9F0-4E65564480CC}" type="slidenum">
              <a:rPr lang="cs-CZ" altLang="en-US"/>
              <a:pPr/>
              <a:t>1</a:t>
            </a:fld>
            <a:endParaRPr lang="cs-CZ" altLang="en-US"/>
          </a:p>
        </p:txBody>
      </p:sp>
      <p:sp>
        <p:nvSpPr>
          <p:cNvPr id="203778" name="Rectangle 2"/>
          <p:cNvSpPr>
            <a:spLocks noGrp="1" noChangeArrowheads="1"/>
          </p:cNvSpPr>
          <p:nvPr>
            <p:ph type="title"/>
          </p:nvPr>
        </p:nvSpPr>
        <p:spPr>
          <a:xfrm>
            <a:off x="87745" y="43777"/>
            <a:ext cx="11420763" cy="713605"/>
          </a:xfrm>
        </p:spPr>
        <p:txBody>
          <a:bodyPr>
            <a:noAutofit/>
          </a:bodyPr>
          <a:lstStyle/>
          <a:p>
            <a:r>
              <a:rPr lang="en-US" sz="3600" b="1" dirty="0">
                <a:latin typeface="+mn-lt"/>
              </a:rPr>
              <a:t>Is America Dreaming?: Understanding Social Mobility</a:t>
            </a:r>
            <a:endParaRPr lang="cs-CZ" altLang="en-US" sz="3600" b="1" dirty="0">
              <a:latin typeface="+mn-lt"/>
            </a:endParaRPr>
          </a:p>
        </p:txBody>
      </p:sp>
      <p:sp>
        <p:nvSpPr>
          <p:cNvPr id="203779" name="Rectangle 3"/>
          <p:cNvSpPr>
            <a:spLocks noGrp="1" noChangeArrowheads="1"/>
          </p:cNvSpPr>
          <p:nvPr>
            <p:ph type="body" idx="1"/>
          </p:nvPr>
        </p:nvSpPr>
        <p:spPr>
          <a:xfrm>
            <a:off x="407649" y="863514"/>
            <a:ext cx="8229600" cy="4608513"/>
          </a:xfrm>
        </p:spPr>
        <p:txBody>
          <a:bodyPr>
            <a:normAutofit/>
          </a:bodyPr>
          <a:lstStyle/>
          <a:p>
            <a:r>
              <a:rPr lang="cs-CZ" altLang="en-US" sz="2400" dirty="0" smtClean="0"/>
              <a:t>YT</a:t>
            </a:r>
            <a:r>
              <a:rPr lang="cs-CZ" altLang="en-US" sz="2400" dirty="0"/>
              <a:t>: </a:t>
            </a:r>
            <a:r>
              <a:rPr lang="cs-CZ" altLang="en-US" sz="2400" dirty="0">
                <a:hlinkClick r:id="rId2"/>
              </a:rPr>
              <a:t>https://www.youtube.com/watch?v=t2XFh_tD2RA</a:t>
            </a:r>
            <a:endParaRPr lang="cs-CZ" altLang="en-US" sz="2400" dirty="0"/>
          </a:p>
          <a:p>
            <a:endParaRPr lang="cs-CZ" altLang="en-US" sz="2400" dirty="0"/>
          </a:p>
          <a:p>
            <a:endParaRPr lang="en-US" altLang="en-US" sz="2400" dirty="0"/>
          </a:p>
          <a:p>
            <a:pPr>
              <a:lnSpc>
                <a:spcPct val="90000"/>
              </a:lnSpc>
            </a:pPr>
            <a:endParaRPr lang="en-US" altLang="en-US" sz="2400" dirty="0"/>
          </a:p>
          <a:p>
            <a:pPr>
              <a:lnSpc>
                <a:spcPct val="90000"/>
              </a:lnSpc>
            </a:pPr>
            <a:endParaRPr lang="cs-CZ" altLang="en-US" sz="2400" dirty="0"/>
          </a:p>
          <a:p>
            <a:pPr>
              <a:lnSpc>
                <a:spcPct val="90000"/>
              </a:lnSpc>
            </a:pPr>
            <a:endParaRPr lang="cs-CZ" altLang="en-US" dirty="0"/>
          </a:p>
          <a:p>
            <a:pPr>
              <a:lnSpc>
                <a:spcPct val="90000"/>
              </a:lnSpc>
            </a:pPr>
            <a:endParaRPr lang="cs-CZ" altLang="en-US" dirty="0"/>
          </a:p>
        </p:txBody>
      </p:sp>
      <p:pic>
        <p:nvPicPr>
          <p:cNvPr id="4" name="Obrázek 3">
            <a:extLst>
              <a:ext uri="{FF2B5EF4-FFF2-40B4-BE49-F238E27FC236}">
                <a16:creationId xmlns:a16="http://schemas.microsoft.com/office/drawing/2014/main" id="{71FBB6E2-CD74-4961-AF00-0541A8DBF354}"/>
              </a:ext>
            </a:extLst>
          </p:cNvPr>
          <p:cNvPicPr>
            <a:picLocks noChangeAspect="1"/>
          </p:cNvPicPr>
          <p:nvPr/>
        </p:nvPicPr>
        <p:blipFill>
          <a:blip r:embed="rId3"/>
          <a:stretch>
            <a:fillRect/>
          </a:stretch>
        </p:blipFill>
        <p:spPr>
          <a:xfrm>
            <a:off x="5363293" y="2421948"/>
            <a:ext cx="6494613" cy="4116964"/>
          </a:xfrm>
          <a:prstGeom prst="rect">
            <a:avLst/>
          </a:prstGeom>
        </p:spPr>
      </p:pic>
    </p:spTree>
    <p:extLst>
      <p:ext uri="{BB962C8B-B14F-4D97-AF65-F5344CB8AC3E}">
        <p14:creationId xmlns:p14="http://schemas.microsoft.com/office/powerpoint/2010/main" val="417687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fld id="{D43CBCF3-CC5E-4ED9-A934-AD369205243F}" type="slidenum">
              <a:rPr lang="cs-CZ" altLang="ja-JP" sz="1200">
                <a:effectLst>
                  <a:outerShdw blurRad="38100" dist="38100" dir="2700000" algn="tl">
                    <a:srgbClr val="FFFFFF"/>
                  </a:outerShdw>
                </a:effectLst>
              </a:rPr>
              <a:pPr algn="r" eaLnBrk="1" hangingPunct="1"/>
              <a:t>10</a:t>
            </a:fld>
            <a:endParaRPr lang="cs-CZ" altLang="ja-JP" sz="1200">
              <a:effectLst>
                <a:outerShdw blurRad="38100" dist="38100" dir="2700000" algn="tl">
                  <a:srgbClr val="FFFFFF"/>
                </a:outerShdw>
              </a:effectLst>
            </a:endParaRPr>
          </a:p>
        </p:txBody>
      </p:sp>
      <p:sp>
        <p:nvSpPr>
          <p:cNvPr id="41987" name="Text Box 2"/>
          <p:cNvSpPr txBox="1">
            <a:spLocks noChangeArrowheads="1"/>
          </p:cNvSpPr>
          <p:nvPr/>
        </p:nvSpPr>
        <p:spPr bwMode="auto">
          <a:xfrm>
            <a:off x="1576251" y="96589"/>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eaLnBrk="1" hangingPunct="1"/>
            <a:r>
              <a:rPr lang="cs-CZ" altLang="zh-CN" sz="2400" b="1" dirty="0" err="1">
                <a:solidFill>
                  <a:srgbClr val="820000"/>
                </a:solidFill>
                <a:latin typeface="Arial" panose="020B0604020202020204" pitchFamily="34" charset="0"/>
              </a:rPr>
              <a:t>Explanation</a:t>
            </a:r>
            <a:r>
              <a:rPr lang="cs-CZ" altLang="zh-CN" sz="2400" b="1" dirty="0">
                <a:solidFill>
                  <a:srgbClr val="820000"/>
                </a:solidFill>
                <a:latin typeface="Arial" panose="020B0604020202020204" pitchFamily="34" charset="0"/>
              </a:rPr>
              <a:t> </a:t>
            </a:r>
            <a:r>
              <a:rPr lang="cs-CZ" altLang="zh-CN" sz="2400" b="1" dirty="0" err="1">
                <a:solidFill>
                  <a:srgbClr val="820000"/>
                </a:solidFill>
                <a:latin typeface="Arial" panose="020B0604020202020204" pitchFamily="34" charset="0"/>
              </a:rPr>
              <a:t>of</a:t>
            </a:r>
            <a:r>
              <a:rPr lang="cs-CZ" altLang="zh-CN" sz="2400" b="1" dirty="0">
                <a:solidFill>
                  <a:srgbClr val="820000"/>
                </a:solidFill>
                <a:latin typeface="Arial" panose="020B0604020202020204" pitchFamily="34" charset="0"/>
              </a:rPr>
              <a:t> </a:t>
            </a:r>
            <a:r>
              <a:rPr lang="cs-CZ" altLang="zh-CN" sz="2400" b="1" dirty="0" err="1">
                <a:solidFill>
                  <a:srgbClr val="820000"/>
                </a:solidFill>
                <a:latin typeface="Arial" panose="020B0604020202020204" pitchFamily="34" charset="0"/>
              </a:rPr>
              <a:t>social</a:t>
            </a:r>
            <a:r>
              <a:rPr lang="cs-CZ" altLang="zh-CN" sz="2400" b="1" dirty="0">
                <a:solidFill>
                  <a:srgbClr val="820000"/>
                </a:solidFill>
                <a:latin typeface="Arial" panose="020B0604020202020204" pitchFamily="34" charset="0"/>
              </a:rPr>
              <a:t> mobility I </a:t>
            </a:r>
            <a:endParaRPr lang="en-US" altLang="zh-CN" sz="2000" b="1" dirty="0">
              <a:latin typeface="Arial" panose="020B0604020202020204" pitchFamily="34" charset="0"/>
              <a:ea typeface="SimSun" panose="02010600030101010101" pitchFamily="2" charset="-122"/>
            </a:endParaRPr>
          </a:p>
          <a:p>
            <a:pPr eaLnBrk="1" hangingPunct="1"/>
            <a:endParaRPr lang="en-US" altLang="zh-CN" sz="2000" b="1" dirty="0">
              <a:latin typeface="Arial" panose="020B0604020202020204" pitchFamily="34" charset="0"/>
              <a:ea typeface="SimSun" panose="02010600030101010101" pitchFamily="2" charset="-122"/>
            </a:endParaRPr>
          </a:p>
        </p:txBody>
      </p:sp>
      <p:sp>
        <p:nvSpPr>
          <p:cNvPr id="41989" name="Rectangle 4"/>
          <p:cNvSpPr>
            <a:spLocks noChangeArrowheads="1"/>
          </p:cNvSpPr>
          <p:nvPr/>
        </p:nvSpPr>
        <p:spPr bwMode="auto">
          <a:xfrm>
            <a:off x="1880257" y="575560"/>
            <a:ext cx="8535988"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defRPr sz="1000">
                <a:solidFill>
                  <a:schemeClr val="tx1"/>
                </a:solidFill>
                <a:latin typeface="Tahoma" panose="020B0604030504040204" pitchFamily="34" charset="0"/>
              </a:defRPr>
            </a:lvl1pPr>
            <a:lvl2pPr marL="744538" indent="-287338">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eaLnBrk="1" hangingPunct="1"/>
            <a:endParaRPr lang="cs-CZ" altLang="zh-CN" sz="1800" dirty="0"/>
          </a:p>
          <a:p>
            <a:pPr eaLnBrk="1" hangingPunct="1">
              <a:spcAft>
                <a:spcPct val="50000"/>
              </a:spcAft>
              <a:buFontTx/>
              <a:buChar char="•"/>
            </a:pPr>
            <a:r>
              <a:rPr lang="en-US" altLang="ja-JP" sz="1800" dirty="0"/>
              <a:t>Social mobility research is very sophisticated from statistical point of view</a:t>
            </a:r>
          </a:p>
          <a:p>
            <a:pPr lvl="1" eaLnBrk="1" hangingPunct="1">
              <a:spcAft>
                <a:spcPct val="50000"/>
              </a:spcAft>
              <a:buFontTx/>
              <a:buChar char="•"/>
            </a:pPr>
            <a:r>
              <a:rPr lang="en-US" altLang="ja-JP" sz="1800" dirty="0"/>
              <a:t> theory and explanation of social mobility is weak point in SSR</a:t>
            </a:r>
          </a:p>
          <a:p>
            <a:pPr eaLnBrk="1" hangingPunct="1">
              <a:spcAft>
                <a:spcPct val="50000"/>
              </a:spcAft>
              <a:buFontTx/>
              <a:buChar char="•"/>
            </a:pPr>
            <a:r>
              <a:rPr lang="en-US" altLang="ja-JP" sz="1800" dirty="0"/>
              <a:t>Two basic questions of mobility research: </a:t>
            </a:r>
          </a:p>
          <a:p>
            <a:pPr lvl="2" eaLnBrk="1" hangingPunct="1">
              <a:spcAft>
                <a:spcPct val="50000"/>
              </a:spcAft>
              <a:buFontTx/>
              <a:buChar char="•"/>
            </a:pPr>
            <a:r>
              <a:rPr lang="en-US" altLang="ja-JP" sz="1800" dirty="0"/>
              <a:t>Why does increase social mobility happen? </a:t>
            </a:r>
          </a:p>
          <a:p>
            <a:pPr lvl="3" eaLnBrk="1" hangingPunct="1">
              <a:spcAft>
                <a:spcPct val="50000"/>
              </a:spcAft>
              <a:buFontTx/>
              <a:buChar char="•"/>
            </a:pPr>
            <a:r>
              <a:rPr lang="en-US" altLang="ja-JP" sz="1800" dirty="0"/>
              <a:t>answer: </a:t>
            </a:r>
            <a:r>
              <a:rPr lang="en-US" altLang="ja-JP" sz="1800" u="sng" dirty="0"/>
              <a:t>theory of industrialization</a:t>
            </a:r>
            <a:r>
              <a:rPr lang="en-US" altLang="ja-JP" sz="1800" dirty="0"/>
              <a:t>, technological and economic trends in modern societies (Kerr, Dunlop, Harbison, Myers, 1960; </a:t>
            </a:r>
            <a:r>
              <a:rPr lang="en-US" altLang="ja-JP" sz="1800" dirty="0" err="1"/>
              <a:t>Treiman</a:t>
            </a:r>
            <a:r>
              <a:rPr lang="en-US" altLang="ja-JP" sz="1800" dirty="0"/>
              <a:t>, 1970; Kerr, 1983), key role of education, from ascription to achievement (meritocracy) </a:t>
            </a:r>
          </a:p>
          <a:p>
            <a:pPr lvl="2" eaLnBrk="1" hangingPunct="1">
              <a:spcAft>
                <a:spcPct val="50000"/>
              </a:spcAft>
              <a:buFontTx/>
              <a:buChar char="•"/>
            </a:pPr>
            <a:r>
              <a:rPr lang="en-US" altLang="ja-JP" sz="1800" dirty="0"/>
              <a:t>Why there is reproduction of </a:t>
            </a:r>
            <a:r>
              <a:rPr lang="en-US" altLang="ja-JP" sz="1800" dirty="0" err="1"/>
              <a:t>labour</a:t>
            </a:r>
            <a:r>
              <a:rPr lang="en-US" altLang="ja-JP" sz="1800" dirty="0"/>
              <a:t> market position from one generation to other?</a:t>
            </a:r>
          </a:p>
          <a:p>
            <a:pPr lvl="3" eaLnBrk="1" hangingPunct="1">
              <a:spcAft>
                <a:spcPct val="50000"/>
              </a:spcAft>
              <a:buFontTx/>
              <a:buChar char="•"/>
            </a:pPr>
            <a:r>
              <a:rPr lang="en-US" altLang="ja-JP" sz="1800" dirty="0"/>
              <a:t>answer 1: </a:t>
            </a:r>
            <a:r>
              <a:rPr lang="en-US" altLang="ja-JP" sz="1800" u="sng" dirty="0"/>
              <a:t>theory of rational action</a:t>
            </a:r>
            <a:r>
              <a:rPr lang="en-US" altLang="ja-JP" sz="1800" dirty="0"/>
              <a:t> (</a:t>
            </a:r>
            <a:r>
              <a:rPr lang="en-US" altLang="ja-JP" sz="1800" dirty="0" err="1"/>
              <a:t>Goldthorpe</a:t>
            </a:r>
            <a:r>
              <a:rPr lang="en-US" altLang="ja-JP" sz="1800" dirty="0"/>
              <a:t>, 1996; 2000), the aim is to avoid of social decrease, because of that strong orientation for social reproduction, especially in educational aspiration that are stratified according to social origin</a:t>
            </a:r>
          </a:p>
          <a:p>
            <a:pPr lvl="3" eaLnBrk="1" hangingPunct="1">
              <a:spcAft>
                <a:spcPct val="50000"/>
              </a:spcAft>
              <a:buFontTx/>
              <a:buChar char="•"/>
            </a:pPr>
            <a:r>
              <a:rPr lang="en-US" altLang="ja-JP" sz="1800" dirty="0"/>
              <a:t>answer 2: </a:t>
            </a:r>
            <a:r>
              <a:rPr lang="en-US" altLang="ja-JP" sz="1800" u="sng" dirty="0"/>
              <a:t>cultural capital </a:t>
            </a:r>
            <a:r>
              <a:rPr lang="en-US" altLang="ja-JP" sz="1800" dirty="0"/>
              <a:t>is a tool for reproduction of class position via educational system (Bourdieu, </a:t>
            </a:r>
            <a:r>
              <a:rPr lang="en-US" altLang="ja-JP" sz="1800" dirty="0" err="1"/>
              <a:t>Passeron</a:t>
            </a:r>
            <a:r>
              <a:rPr lang="en-US" altLang="ja-JP" sz="1800" dirty="0"/>
              <a:t>, 1964; 1977)   </a:t>
            </a:r>
          </a:p>
        </p:txBody>
      </p:sp>
    </p:spTree>
    <p:extLst>
      <p:ext uri="{BB962C8B-B14F-4D97-AF65-F5344CB8AC3E}">
        <p14:creationId xmlns:p14="http://schemas.microsoft.com/office/powerpoint/2010/main" val="149318911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fld id="{DFC7677C-39CA-4B2C-8D8B-5BBB4DFFF828}" type="slidenum">
              <a:rPr lang="cs-CZ" altLang="ja-JP" sz="1200">
                <a:effectLst>
                  <a:outerShdw blurRad="38100" dist="38100" dir="2700000" algn="tl">
                    <a:srgbClr val="FFFFFF"/>
                  </a:outerShdw>
                </a:effectLst>
              </a:rPr>
              <a:pPr algn="r" eaLnBrk="1" hangingPunct="1"/>
              <a:t>11</a:t>
            </a:fld>
            <a:endParaRPr lang="cs-CZ" altLang="ja-JP" sz="1200">
              <a:effectLst>
                <a:outerShdw blurRad="38100" dist="38100" dir="2700000" algn="tl">
                  <a:srgbClr val="FFFFFF"/>
                </a:outerShdw>
              </a:effectLst>
            </a:endParaRPr>
          </a:p>
        </p:txBody>
      </p:sp>
      <p:sp>
        <p:nvSpPr>
          <p:cNvPr id="63491" name="Text Box 2"/>
          <p:cNvSpPr txBox="1">
            <a:spLocks noChangeArrowheads="1"/>
          </p:cNvSpPr>
          <p:nvPr/>
        </p:nvSpPr>
        <p:spPr bwMode="auto">
          <a:xfrm>
            <a:off x="593124" y="166709"/>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r>
              <a:rPr lang="cs-CZ" altLang="zh-CN" sz="2400" b="1" dirty="0" err="1">
                <a:solidFill>
                  <a:srgbClr val="820000"/>
                </a:solidFill>
                <a:latin typeface="Arial" panose="020B0604020202020204" pitchFamily="34" charset="0"/>
              </a:rPr>
              <a:t>Explanation</a:t>
            </a:r>
            <a:r>
              <a:rPr lang="cs-CZ" altLang="zh-CN" sz="2400" b="1" dirty="0">
                <a:solidFill>
                  <a:srgbClr val="820000"/>
                </a:solidFill>
                <a:latin typeface="Arial" panose="020B0604020202020204" pitchFamily="34" charset="0"/>
              </a:rPr>
              <a:t> </a:t>
            </a:r>
            <a:r>
              <a:rPr lang="cs-CZ" altLang="zh-CN" sz="2400" b="1" dirty="0" err="1">
                <a:solidFill>
                  <a:srgbClr val="820000"/>
                </a:solidFill>
                <a:latin typeface="Arial" panose="020B0604020202020204" pitchFamily="34" charset="0"/>
              </a:rPr>
              <a:t>of</a:t>
            </a:r>
            <a:r>
              <a:rPr lang="cs-CZ" altLang="zh-CN" sz="2400" b="1" dirty="0">
                <a:solidFill>
                  <a:srgbClr val="820000"/>
                </a:solidFill>
                <a:latin typeface="Arial" panose="020B0604020202020204" pitchFamily="34" charset="0"/>
              </a:rPr>
              <a:t> </a:t>
            </a:r>
            <a:r>
              <a:rPr lang="cs-CZ" altLang="zh-CN" sz="2400" b="1" dirty="0" err="1">
                <a:solidFill>
                  <a:srgbClr val="820000"/>
                </a:solidFill>
                <a:latin typeface="Arial" panose="020B0604020202020204" pitchFamily="34" charset="0"/>
              </a:rPr>
              <a:t>social</a:t>
            </a:r>
            <a:r>
              <a:rPr lang="cs-CZ" altLang="zh-CN" sz="2400" b="1" dirty="0">
                <a:solidFill>
                  <a:srgbClr val="820000"/>
                </a:solidFill>
                <a:latin typeface="Arial" panose="020B0604020202020204" pitchFamily="34" charset="0"/>
              </a:rPr>
              <a:t> mobility II</a:t>
            </a:r>
            <a:endParaRPr lang="en-US" altLang="zh-CN" sz="2000" b="1" dirty="0">
              <a:latin typeface="Arial" panose="020B0604020202020204" pitchFamily="34" charset="0"/>
              <a:ea typeface="SimSun" panose="02010600030101010101" pitchFamily="2" charset="-122"/>
            </a:endParaRPr>
          </a:p>
          <a:p>
            <a:pPr eaLnBrk="1" hangingPunct="1"/>
            <a:endParaRPr lang="en-US" altLang="zh-CN" sz="2000" b="1" dirty="0">
              <a:latin typeface="Arial" panose="020B0604020202020204" pitchFamily="34" charset="0"/>
              <a:ea typeface="SimSun" panose="02010600030101010101" pitchFamily="2" charset="-122"/>
            </a:endParaRPr>
          </a:p>
        </p:txBody>
      </p:sp>
      <p:sp>
        <p:nvSpPr>
          <p:cNvPr id="63492" name="Rectangle 4"/>
          <p:cNvSpPr>
            <a:spLocks noChangeArrowheads="1"/>
          </p:cNvSpPr>
          <p:nvPr/>
        </p:nvSpPr>
        <p:spPr bwMode="auto">
          <a:xfrm>
            <a:off x="1674812" y="969101"/>
            <a:ext cx="8535988"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defRPr sz="1000">
                <a:solidFill>
                  <a:schemeClr val="tx1"/>
                </a:solidFill>
                <a:latin typeface="Tahoma" panose="020B0604030504040204" pitchFamily="34" charset="0"/>
              </a:defRPr>
            </a:lvl1pPr>
            <a:lvl2pPr marL="744538" indent="-287338">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eaLnBrk="1" hangingPunct="1"/>
            <a:endParaRPr lang="cs-CZ" altLang="zh-CN" sz="1800" dirty="0"/>
          </a:p>
          <a:p>
            <a:pPr eaLnBrk="1" hangingPunct="1">
              <a:spcAft>
                <a:spcPct val="50000"/>
              </a:spcAft>
              <a:buFontTx/>
              <a:buChar char="•"/>
            </a:pPr>
            <a:r>
              <a:rPr lang="en-US" altLang="ja-JP" sz="2000" u="sng" dirty="0"/>
              <a:t>Birth cohort replacement</a:t>
            </a:r>
            <a:r>
              <a:rPr lang="en-US" altLang="ja-JP" sz="2000" dirty="0"/>
              <a:t>, education, equalization and compositional effect in social mobility development (Breen, Johnson, 2007)</a:t>
            </a:r>
          </a:p>
          <a:p>
            <a:pPr lvl="1" eaLnBrk="1" hangingPunct="1">
              <a:spcAft>
                <a:spcPct val="50000"/>
              </a:spcAft>
              <a:buFontTx/>
              <a:buChar char="•"/>
            </a:pPr>
            <a:r>
              <a:rPr lang="en-US" altLang="ja-JP" sz="2000" dirty="0" err="1"/>
              <a:t>Labour</a:t>
            </a:r>
            <a:r>
              <a:rPr lang="en-US" altLang="ja-JP" sz="2000" dirty="0"/>
              <a:t> market is composed of birth cohort</a:t>
            </a:r>
          </a:p>
          <a:p>
            <a:pPr lvl="1" eaLnBrk="1" hangingPunct="1">
              <a:spcAft>
                <a:spcPct val="50000"/>
              </a:spcAft>
              <a:buFontTx/>
              <a:buChar char="•"/>
            </a:pPr>
            <a:r>
              <a:rPr lang="en-US" altLang="ja-JP" sz="2000" dirty="0"/>
              <a:t>Cohort replacement influences trends in social mobility</a:t>
            </a:r>
          </a:p>
          <a:p>
            <a:pPr lvl="2" eaLnBrk="1" hangingPunct="1">
              <a:spcAft>
                <a:spcPct val="50000"/>
              </a:spcAft>
              <a:buFontTx/>
              <a:buChar char="•"/>
            </a:pPr>
            <a:r>
              <a:rPr lang="en-US" altLang="ja-JP" sz="2000" dirty="0"/>
              <a:t>Argument: in each younger cohort we can measure higher social fluidity (lower OD association)</a:t>
            </a:r>
          </a:p>
          <a:p>
            <a:pPr lvl="3" eaLnBrk="1" hangingPunct="1">
              <a:spcAft>
                <a:spcPct val="50000"/>
              </a:spcAft>
              <a:buFontTx/>
              <a:buChar char="•"/>
            </a:pPr>
            <a:r>
              <a:rPr lang="en-US" altLang="ja-JP" sz="2000" dirty="0"/>
              <a:t>Why? Connections: O - E - D</a:t>
            </a:r>
          </a:p>
          <a:p>
            <a:pPr lvl="3" eaLnBrk="1" hangingPunct="1">
              <a:spcAft>
                <a:spcPct val="50000"/>
              </a:spcAft>
              <a:buFontTx/>
              <a:buChar char="•"/>
            </a:pPr>
            <a:r>
              <a:rPr lang="en-US" altLang="ja-JP" sz="2000" u="sng" dirty="0"/>
              <a:t>Equalization effect</a:t>
            </a:r>
            <a:r>
              <a:rPr lang="en-US" altLang="ja-JP" sz="2000" dirty="0"/>
              <a:t>: </a:t>
            </a:r>
          </a:p>
          <a:p>
            <a:pPr lvl="3" eaLnBrk="1" hangingPunct="1">
              <a:spcAft>
                <a:spcPct val="50000"/>
              </a:spcAft>
              <a:buFontTx/>
              <a:buChar char="•"/>
            </a:pPr>
            <a:r>
              <a:rPr lang="en-US" altLang="ja-JP" sz="2000" u="sng" dirty="0"/>
              <a:t>Compositional effect</a:t>
            </a:r>
            <a:endParaRPr lang="cs-CZ" altLang="ja-JP" sz="2000" u="sng" dirty="0"/>
          </a:p>
          <a:p>
            <a:pPr lvl="3" eaLnBrk="1" hangingPunct="1">
              <a:spcAft>
                <a:spcPct val="50000"/>
              </a:spcAft>
              <a:buFontTx/>
              <a:buChar char="•"/>
            </a:pPr>
            <a:endParaRPr lang="cs-CZ" altLang="ja-JP" sz="2000" u="sng" dirty="0"/>
          </a:p>
          <a:p>
            <a:pPr lvl="1">
              <a:spcAft>
                <a:spcPct val="50000"/>
              </a:spcAft>
              <a:buFontTx/>
              <a:buChar char="•"/>
            </a:pPr>
            <a:r>
              <a:rPr lang="en-US" altLang="ja-JP" sz="2000" dirty="0">
                <a:ea typeface="ＭＳ Ｐゴシック" panose="020B0600070205080204" pitchFamily="34" charset="-128"/>
              </a:rPr>
              <a:t>This argument is relevant for stable democratic society „under normal circumstances</a:t>
            </a:r>
            <a:r>
              <a:rPr lang="cs-CZ" altLang="ja-JP" sz="2000" dirty="0"/>
              <a:t>“ </a:t>
            </a:r>
            <a:endParaRPr lang="en-US" altLang="ja-JP" sz="2000" dirty="0">
              <a:ea typeface="ＭＳ Ｐゴシック" panose="020B0600070205080204" pitchFamily="34" charset="-128"/>
            </a:endParaRPr>
          </a:p>
          <a:p>
            <a:pPr lvl="3" eaLnBrk="1" hangingPunct="1">
              <a:spcAft>
                <a:spcPct val="50000"/>
              </a:spcAft>
              <a:buFontTx/>
              <a:buChar char="•"/>
            </a:pPr>
            <a:endParaRPr lang="en-US" altLang="ja-JP" sz="2000" dirty="0"/>
          </a:p>
          <a:p>
            <a:pPr eaLnBrk="1" hangingPunct="1">
              <a:spcAft>
                <a:spcPct val="50000"/>
              </a:spcAft>
              <a:buFontTx/>
              <a:buChar char="•"/>
            </a:pPr>
            <a:endParaRPr lang="en-US" altLang="ja-JP" sz="1800" dirty="0">
              <a:ea typeface="ＭＳ Ｐゴシック" panose="020B0600070205080204" pitchFamily="34" charset="-128"/>
            </a:endParaRPr>
          </a:p>
        </p:txBody>
      </p:sp>
    </p:spTree>
    <p:extLst>
      <p:ext uri="{BB962C8B-B14F-4D97-AF65-F5344CB8AC3E}">
        <p14:creationId xmlns:p14="http://schemas.microsoft.com/office/powerpoint/2010/main" val="11946208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774825" y="539373"/>
            <a:ext cx="8893175"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1000">
                <a:solidFill>
                  <a:schemeClr val="tx1"/>
                </a:solidFill>
                <a:latin typeface="Tahoma" pitchFamily="34" charset="0"/>
              </a:defRPr>
            </a:lvl1pPr>
            <a:lvl2pPr marL="744538" indent="-287338">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cs-CZ" altLang="zh-CN" sz="1800" b="1" dirty="0"/>
              <a:t>			E</a:t>
            </a:r>
          </a:p>
          <a:p>
            <a:pPr marL="0" indent="0">
              <a:spcAft>
                <a:spcPct val="50000"/>
              </a:spcAft>
            </a:pPr>
            <a:r>
              <a:rPr lang="cs-CZ" altLang="ja-JP" sz="2000" b="1" dirty="0">
                <a:ea typeface="ＭＳ Ｐゴシック" pitchFamily="34" charset="-128"/>
              </a:rPr>
              <a:t>         a                           b</a:t>
            </a:r>
          </a:p>
          <a:p>
            <a:pPr marL="0" indent="0">
              <a:spcAft>
                <a:spcPct val="50000"/>
              </a:spcAft>
            </a:pPr>
            <a:endParaRPr lang="cs-CZ" altLang="ja-JP" sz="2000" b="1" dirty="0">
              <a:ea typeface="ＭＳ Ｐゴシック" pitchFamily="34" charset="-128"/>
            </a:endParaRPr>
          </a:p>
          <a:p>
            <a:pPr marL="0" indent="0">
              <a:spcAft>
                <a:spcPct val="50000"/>
              </a:spcAft>
            </a:pPr>
            <a:r>
              <a:rPr lang="cs-CZ" altLang="ja-JP" sz="2000" b="1" dirty="0">
                <a:ea typeface="ＭＳ Ｐゴシック" pitchFamily="34" charset="-128"/>
              </a:rPr>
              <a:t>O                                            D</a:t>
            </a:r>
          </a:p>
          <a:p>
            <a:pPr marL="0" indent="0">
              <a:spcAft>
                <a:spcPct val="50000"/>
              </a:spcAft>
            </a:pPr>
            <a:r>
              <a:rPr lang="cs-CZ" altLang="ja-JP" sz="2000" b="1" dirty="0">
                <a:ea typeface="ＭＳ Ｐゴシック" pitchFamily="34" charset="-128"/>
              </a:rPr>
              <a:t>                       c</a:t>
            </a:r>
          </a:p>
          <a:p>
            <a:pPr marL="0" indent="0">
              <a:spcAft>
                <a:spcPct val="50000"/>
              </a:spcAft>
            </a:pPr>
            <a:r>
              <a:rPr lang="cs-CZ" altLang="ja-JP" sz="1800" dirty="0">
                <a:ea typeface="Tahoma" panose="020B0604030504040204" pitchFamily="34" charset="0"/>
                <a:cs typeface="Tahoma" panose="020B0604030504040204" pitchFamily="34" charset="0"/>
              </a:rPr>
              <a:t>OD </a:t>
            </a:r>
            <a:r>
              <a:rPr lang="cs-CZ" altLang="ja-JP" sz="1800" dirty="0" err="1">
                <a:ea typeface="Tahoma" panose="020B0604030504040204" pitchFamily="34" charset="0"/>
                <a:cs typeface="Tahoma" panose="020B0604030504040204" pitchFamily="34" charset="0"/>
              </a:rPr>
              <a:t>connection</a:t>
            </a:r>
            <a:r>
              <a:rPr lang="cs-CZ" altLang="ja-JP" sz="1800" dirty="0">
                <a:ea typeface="Tahoma" panose="020B0604030504040204" pitchFamily="34" charset="0"/>
                <a:cs typeface="Tahoma" panose="020B0604030504040204" pitchFamily="34" charset="0"/>
              </a:rPr>
              <a:t> via E, </a:t>
            </a:r>
            <a:r>
              <a:rPr lang="cs-CZ" altLang="ja-JP" sz="1800" dirty="0" err="1">
                <a:ea typeface="Tahoma" panose="020B0604030504040204" pitchFamily="34" charset="0"/>
                <a:cs typeface="Tahoma" panose="020B0604030504040204" pitchFamily="34" charset="0"/>
              </a:rPr>
              <a:t>indirect</a:t>
            </a:r>
            <a:r>
              <a:rPr lang="cs-CZ" altLang="ja-JP" sz="1800" dirty="0">
                <a:ea typeface="Tahoma" panose="020B0604030504040204" pitchFamily="34" charset="0"/>
                <a:cs typeface="Tahoma" panose="020B0604030504040204" pitchFamily="34" charset="0"/>
              </a:rPr>
              <a:t> </a:t>
            </a:r>
          </a:p>
          <a:p>
            <a:pPr marL="0" indent="0">
              <a:spcAft>
                <a:spcPct val="50000"/>
              </a:spcAft>
            </a:pPr>
            <a:r>
              <a:rPr lang="cs-CZ" altLang="ja-JP" sz="1800" dirty="0">
                <a:ea typeface="Tahoma" panose="020B0604030504040204" pitchFamily="34" charset="0"/>
                <a:cs typeface="Tahoma" panose="020B0604030504040204" pitchFamily="34" charset="0"/>
              </a:rPr>
              <a:t>OD </a:t>
            </a:r>
            <a:r>
              <a:rPr lang="cs-CZ" altLang="ja-JP" sz="1800" dirty="0" err="1">
                <a:ea typeface="Tahoma" panose="020B0604030504040204" pitchFamily="34" charset="0"/>
                <a:cs typeface="Tahoma" panose="020B0604030504040204" pitchFamily="34" charset="0"/>
              </a:rPr>
              <a:t>connection</a:t>
            </a:r>
            <a:r>
              <a:rPr lang="cs-CZ" altLang="ja-JP" sz="1800" dirty="0">
                <a:ea typeface="Tahoma" panose="020B0604030504040204" pitchFamily="34" charset="0"/>
                <a:cs typeface="Tahoma" panose="020B0604030504040204" pitchFamily="34" charset="0"/>
              </a:rPr>
              <a:t>, direct (via </a:t>
            </a:r>
            <a:r>
              <a:rPr lang="cs-CZ" altLang="ja-JP" sz="1800" dirty="0" err="1">
                <a:ea typeface="Tahoma" panose="020B0604030504040204" pitchFamily="34" charset="0"/>
                <a:cs typeface="Tahoma" panose="020B0604030504040204" pitchFamily="34" charset="0"/>
              </a:rPr>
              <a:t>ownership</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property</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aspirations</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access</a:t>
            </a:r>
            <a:r>
              <a:rPr lang="cs-CZ" altLang="ja-JP" sz="1800" dirty="0">
                <a:ea typeface="Tahoma" panose="020B0604030504040204" pitchFamily="34" charset="0"/>
                <a:cs typeface="Tahoma" panose="020B0604030504040204" pitchFamily="34" charset="0"/>
              </a:rPr>
              <a:t> to </a:t>
            </a:r>
            <a:r>
              <a:rPr lang="cs-CZ" altLang="ja-JP" sz="1800" dirty="0" err="1">
                <a:ea typeface="Tahoma" panose="020B0604030504040204" pitchFamily="34" charset="0"/>
                <a:cs typeface="Tahoma" panose="020B0604030504040204" pitchFamily="34" charset="0"/>
              </a:rPr>
              <a:t>occupations</a:t>
            </a:r>
            <a:endParaRPr lang="cs-CZ" altLang="ja-JP" sz="1800" dirty="0">
              <a:ea typeface="Tahoma" panose="020B0604030504040204" pitchFamily="34" charset="0"/>
              <a:cs typeface="Tahoma" panose="020B0604030504040204" pitchFamily="34" charset="0"/>
            </a:endParaRPr>
          </a:p>
          <a:p>
            <a:pPr marL="0" indent="0">
              <a:spcAft>
                <a:spcPct val="50000"/>
              </a:spcAft>
            </a:pPr>
            <a:endParaRPr lang="cs-CZ" altLang="ja-JP" sz="1800" dirty="0">
              <a:ea typeface="Tahoma" panose="020B0604030504040204" pitchFamily="34" charset="0"/>
              <a:cs typeface="Tahoma" panose="020B0604030504040204" pitchFamily="34" charset="0"/>
            </a:endParaRPr>
          </a:p>
          <a:p>
            <a:pPr marL="0" indent="0">
              <a:spcAft>
                <a:spcPct val="50000"/>
              </a:spcAft>
            </a:pPr>
            <a:r>
              <a:rPr lang="cs-CZ" altLang="ja-JP" sz="1800" dirty="0" err="1">
                <a:ea typeface="Tahoma" panose="020B0604030504040204" pitchFamily="34" charset="0"/>
                <a:cs typeface="Tahoma" panose="020B0604030504040204" pitchFamily="34" charset="0"/>
              </a:rPr>
              <a:t>What</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we</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can</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expect</a:t>
            </a:r>
            <a:r>
              <a:rPr lang="cs-CZ" altLang="ja-JP" sz="1800" dirty="0">
                <a:ea typeface="Tahoma" panose="020B0604030504040204" pitchFamily="34" charset="0"/>
                <a:cs typeface="Tahoma" panose="020B0604030504040204" pitchFamily="34" charset="0"/>
              </a:rPr>
              <a:t> in </a:t>
            </a:r>
            <a:r>
              <a:rPr lang="cs-CZ" altLang="ja-JP" sz="1800" dirty="0" err="1">
                <a:ea typeface="Tahoma" panose="020B0604030504040204" pitchFamily="34" charset="0"/>
                <a:cs typeface="Tahoma" panose="020B0604030504040204" pitchFamily="34" charset="0"/>
              </a:rPr>
              <a:t>European</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states</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Links</a:t>
            </a:r>
            <a:r>
              <a:rPr lang="cs-CZ" altLang="ja-JP" sz="1800" dirty="0">
                <a:ea typeface="Tahoma" panose="020B0604030504040204" pitchFamily="34" charset="0"/>
                <a:cs typeface="Tahoma" panose="020B0604030504040204" pitchFamily="34" charset="0"/>
              </a:rPr>
              <a:t>      a?   b?     c?</a:t>
            </a:r>
          </a:p>
          <a:p>
            <a:pPr marL="0" indent="0">
              <a:spcAft>
                <a:spcPct val="50000"/>
              </a:spcAft>
            </a:pPr>
            <a:r>
              <a:rPr lang="cs-CZ" altLang="ja-JP" sz="1800" dirty="0">
                <a:ea typeface="Tahoma" panose="020B0604030504040204" pitchFamily="34" charset="0"/>
                <a:cs typeface="Tahoma" panose="020B0604030504040204" pitchFamily="34" charset="0"/>
              </a:rPr>
              <a:t>a) </a:t>
            </a:r>
            <a:r>
              <a:rPr lang="cs-CZ" altLang="ja-JP" sz="1800" dirty="0" err="1">
                <a:ea typeface="Tahoma" panose="020B0604030504040204" pitchFamily="34" charset="0"/>
                <a:cs typeface="Tahoma" panose="020B0604030504040204" pitchFamily="34" charset="0"/>
              </a:rPr>
              <a:t>transition</a:t>
            </a:r>
            <a:r>
              <a:rPr lang="cs-CZ" altLang="ja-JP" sz="1800" dirty="0">
                <a:ea typeface="Tahoma" panose="020B0604030504040204" pitchFamily="34" charset="0"/>
                <a:cs typeface="Tahoma" panose="020B0604030504040204" pitchFamily="34" charset="0"/>
              </a:rPr>
              <a:t> to </a:t>
            </a:r>
            <a:r>
              <a:rPr lang="cs-CZ" altLang="ja-JP" sz="1800" dirty="0" err="1">
                <a:ea typeface="Tahoma" panose="020B0604030504040204" pitchFamily="34" charset="0"/>
                <a:cs typeface="Tahoma" panose="020B0604030504040204" pitchFamily="34" charset="0"/>
              </a:rPr>
              <a:t>school</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from</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family</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equalization</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effect</a:t>
            </a:r>
            <a:r>
              <a:rPr lang="cs-CZ" altLang="ja-JP" sz="1800" dirty="0">
                <a:ea typeface="Tahoma" panose="020B0604030504040204" pitchFamily="34" charset="0"/>
                <a:cs typeface="Tahoma" panose="020B0604030504040204" pitchFamily="34" charset="0"/>
              </a:rPr>
              <a:t>)</a:t>
            </a:r>
          </a:p>
          <a:p>
            <a:pPr marL="0" indent="0">
              <a:spcAft>
                <a:spcPct val="50000"/>
              </a:spcAft>
            </a:pPr>
            <a:r>
              <a:rPr lang="cs-CZ" altLang="ja-JP" sz="1800" dirty="0">
                <a:ea typeface="Tahoma" panose="020B0604030504040204" pitchFamily="34" charset="0"/>
                <a:cs typeface="Tahoma" panose="020B0604030504040204" pitchFamily="34" charset="0"/>
              </a:rPr>
              <a:t>b) </a:t>
            </a:r>
            <a:r>
              <a:rPr lang="cs-CZ" altLang="ja-JP" sz="1800" dirty="0" err="1">
                <a:ea typeface="Tahoma" panose="020B0604030504040204" pitchFamily="34" charset="0"/>
                <a:cs typeface="Tahoma" panose="020B0604030504040204" pitchFamily="34" charset="0"/>
              </a:rPr>
              <a:t>transition</a:t>
            </a:r>
            <a:r>
              <a:rPr lang="cs-CZ" altLang="ja-JP" sz="1800" dirty="0">
                <a:ea typeface="Tahoma" panose="020B0604030504040204" pitchFamily="34" charset="0"/>
                <a:cs typeface="Tahoma" panose="020B0604030504040204" pitchFamily="34" charset="0"/>
              </a:rPr>
              <a:t> to </a:t>
            </a:r>
            <a:r>
              <a:rPr lang="cs-CZ" altLang="ja-JP" sz="1800" dirty="0" err="1">
                <a:ea typeface="Tahoma" panose="020B0604030504040204" pitchFamily="34" charset="0"/>
                <a:cs typeface="Tahoma" panose="020B0604030504040204" pitchFamily="34" charset="0"/>
              </a:rPr>
              <a:t>labour</a:t>
            </a:r>
            <a:r>
              <a:rPr lang="cs-CZ" altLang="ja-JP" sz="1800" dirty="0">
                <a:ea typeface="Tahoma" panose="020B0604030504040204" pitchFamily="34" charset="0"/>
                <a:cs typeface="Tahoma" panose="020B0604030504040204" pitchFamily="34" charset="0"/>
              </a:rPr>
              <a:t> market </a:t>
            </a:r>
            <a:r>
              <a:rPr lang="cs-CZ" altLang="ja-JP" sz="1800" dirty="0" err="1">
                <a:ea typeface="Tahoma" panose="020B0604030504040204" pitchFamily="34" charset="0"/>
                <a:cs typeface="Tahoma" panose="020B0604030504040204" pitchFamily="34" charset="0"/>
              </a:rPr>
              <a:t>from</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educational</a:t>
            </a:r>
            <a:r>
              <a:rPr lang="cs-CZ" altLang="ja-JP" sz="1800" dirty="0">
                <a:ea typeface="Tahoma" panose="020B0604030504040204" pitchFamily="34" charset="0"/>
                <a:cs typeface="Tahoma" panose="020B0604030504040204" pitchFamily="34" charset="0"/>
              </a:rPr>
              <a:t> systém (</a:t>
            </a:r>
            <a:r>
              <a:rPr lang="cs-CZ" altLang="ja-JP" sz="1800" dirty="0" err="1">
                <a:ea typeface="Tahoma" panose="020B0604030504040204" pitchFamily="34" charset="0"/>
                <a:cs typeface="Tahoma" panose="020B0604030504040204" pitchFamily="34" charset="0"/>
              </a:rPr>
              <a:t>compositional</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effect</a:t>
            </a:r>
            <a:r>
              <a:rPr lang="cs-CZ" altLang="ja-JP" sz="1800" dirty="0">
                <a:ea typeface="Tahoma" panose="020B0604030504040204" pitchFamily="34" charset="0"/>
                <a:cs typeface="Tahoma" panose="020B0604030504040204" pitchFamily="34" charset="0"/>
              </a:rPr>
              <a:t>)</a:t>
            </a:r>
          </a:p>
          <a:p>
            <a:pPr marL="0" indent="0">
              <a:spcAft>
                <a:spcPct val="50000"/>
              </a:spcAft>
            </a:pPr>
            <a:r>
              <a:rPr lang="cs-CZ" altLang="ja-JP" sz="1800" dirty="0">
                <a:ea typeface="Tahoma" panose="020B0604030504040204" pitchFamily="34" charset="0"/>
                <a:cs typeface="Tahoma" panose="020B0604030504040204" pitchFamily="34" charset="0"/>
              </a:rPr>
              <a:t>c) </a:t>
            </a:r>
            <a:r>
              <a:rPr lang="cs-CZ" altLang="ja-JP" sz="1800" dirty="0" err="1">
                <a:ea typeface="Tahoma" panose="020B0604030504040204" pitchFamily="34" charset="0"/>
                <a:cs typeface="Tahoma" panose="020B0604030504040204" pitchFamily="34" charset="0"/>
              </a:rPr>
              <a:t>transition</a:t>
            </a:r>
            <a:r>
              <a:rPr lang="cs-CZ" altLang="ja-JP" sz="1800" dirty="0">
                <a:ea typeface="Tahoma" panose="020B0604030504040204" pitchFamily="34" charset="0"/>
                <a:cs typeface="Tahoma" panose="020B0604030504040204" pitchFamily="34" charset="0"/>
              </a:rPr>
              <a:t> to </a:t>
            </a:r>
            <a:r>
              <a:rPr lang="cs-CZ" altLang="ja-JP" sz="1800" dirty="0" err="1">
                <a:ea typeface="Tahoma" panose="020B0604030504040204" pitchFamily="34" charset="0"/>
                <a:cs typeface="Tahoma" panose="020B0604030504040204" pitchFamily="34" charset="0"/>
              </a:rPr>
              <a:t>labour</a:t>
            </a:r>
            <a:r>
              <a:rPr lang="cs-CZ" altLang="ja-JP" sz="1800" dirty="0">
                <a:ea typeface="Tahoma" panose="020B0604030504040204" pitchFamily="34" charset="0"/>
                <a:cs typeface="Tahoma" panose="020B0604030504040204" pitchFamily="34" charset="0"/>
              </a:rPr>
              <a:t> market </a:t>
            </a:r>
            <a:r>
              <a:rPr lang="cs-CZ" altLang="ja-JP" sz="1800" dirty="0" err="1">
                <a:ea typeface="Tahoma" panose="020B0604030504040204" pitchFamily="34" charset="0"/>
                <a:cs typeface="Tahoma" panose="020B0604030504040204" pitchFamily="34" charset="0"/>
              </a:rPr>
              <a:t>from</a:t>
            </a:r>
            <a:r>
              <a:rPr lang="cs-CZ" altLang="ja-JP" sz="1800" dirty="0">
                <a:ea typeface="Tahoma" panose="020B0604030504040204" pitchFamily="34" charset="0"/>
                <a:cs typeface="Tahoma" panose="020B0604030504040204" pitchFamily="34" charset="0"/>
              </a:rPr>
              <a:t> </a:t>
            </a:r>
            <a:r>
              <a:rPr lang="cs-CZ" altLang="ja-JP" sz="1800" dirty="0" err="1">
                <a:ea typeface="Tahoma" panose="020B0604030504040204" pitchFamily="34" charset="0"/>
                <a:cs typeface="Tahoma" panose="020B0604030504040204" pitchFamily="34" charset="0"/>
              </a:rPr>
              <a:t>family</a:t>
            </a:r>
            <a:endParaRPr lang="cs-CZ" altLang="ja-JP" sz="1800" dirty="0">
              <a:ea typeface="Tahoma" panose="020B0604030504040204" pitchFamily="34" charset="0"/>
              <a:cs typeface="Tahoma" panose="020B0604030504040204" pitchFamily="34" charset="0"/>
            </a:endParaRPr>
          </a:p>
          <a:p>
            <a:pPr marL="0" indent="0">
              <a:spcAft>
                <a:spcPct val="50000"/>
              </a:spcAft>
            </a:pPr>
            <a:endParaRPr lang="cs-CZ" altLang="ja-JP" sz="1800" dirty="0">
              <a:solidFill>
                <a:srgbClr val="C00000"/>
              </a:solidFill>
              <a:ea typeface="ＭＳ Ｐゴシック" pitchFamily="34" charset="-128"/>
            </a:endParaRPr>
          </a:p>
          <a:p>
            <a:pPr marL="0" indent="0">
              <a:spcAft>
                <a:spcPct val="50000"/>
              </a:spcAft>
            </a:pPr>
            <a:endParaRPr lang="en-US" altLang="ja-JP" sz="1800" dirty="0">
              <a:ea typeface="ＭＳ Ｐゴシック" pitchFamily="34" charset="-128"/>
            </a:endParaRPr>
          </a:p>
        </p:txBody>
      </p:sp>
      <p:cxnSp>
        <p:nvCxnSpPr>
          <p:cNvPr id="4" name="Přímá spojnice se šipkou 3"/>
          <p:cNvCxnSpPr/>
          <p:nvPr/>
        </p:nvCxnSpPr>
        <p:spPr>
          <a:xfrm>
            <a:off x="2279576" y="1916832"/>
            <a:ext cx="28083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Přímá spojnice se šipkou 5"/>
          <p:cNvCxnSpPr/>
          <p:nvPr/>
        </p:nvCxnSpPr>
        <p:spPr>
          <a:xfrm flipV="1">
            <a:off x="2135560" y="762000"/>
            <a:ext cx="1368152"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a:off x="4079776" y="762000"/>
            <a:ext cx="115212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1524000" y="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cs-CZ" altLang="zh-CN" sz="2800" b="1" dirty="0">
                <a:solidFill>
                  <a:srgbClr val="C00000"/>
                </a:solidFill>
                <a:latin typeface="+mj-lt"/>
                <a:ea typeface="宋体" pitchFamily="2" charset="-122"/>
              </a:rPr>
              <a:t>OED triangle as a </a:t>
            </a:r>
            <a:r>
              <a:rPr lang="cs-CZ" altLang="zh-CN" sz="2800" b="1" dirty="0" err="1">
                <a:solidFill>
                  <a:srgbClr val="C00000"/>
                </a:solidFill>
                <a:latin typeface="+mj-lt"/>
                <a:ea typeface="宋体" pitchFamily="2" charset="-122"/>
              </a:rPr>
              <a:t>core</a:t>
            </a:r>
            <a:r>
              <a:rPr lang="cs-CZ" altLang="zh-CN" sz="2800" b="1" dirty="0">
                <a:solidFill>
                  <a:srgbClr val="C00000"/>
                </a:solidFill>
                <a:latin typeface="+mj-lt"/>
                <a:ea typeface="宋体" pitchFamily="2" charset="-122"/>
              </a:rPr>
              <a:t> </a:t>
            </a:r>
            <a:r>
              <a:rPr lang="cs-CZ" altLang="zh-CN" sz="2800" b="1" dirty="0" err="1">
                <a:solidFill>
                  <a:srgbClr val="C00000"/>
                </a:solidFill>
                <a:latin typeface="+mj-lt"/>
                <a:ea typeface="宋体" pitchFamily="2" charset="-122"/>
              </a:rPr>
              <a:t>of</a:t>
            </a:r>
            <a:r>
              <a:rPr lang="cs-CZ" altLang="zh-CN" sz="2800" b="1" dirty="0">
                <a:solidFill>
                  <a:srgbClr val="C00000"/>
                </a:solidFill>
                <a:latin typeface="+mj-lt"/>
                <a:ea typeface="宋体" pitchFamily="2" charset="-122"/>
              </a:rPr>
              <a:t> </a:t>
            </a:r>
            <a:r>
              <a:rPr lang="cs-CZ" altLang="zh-CN" sz="2800" b="1" dirty="0" err="1">
                <a:solidFill>
                  <a:srgbClr val="C00000"/>
                </a:solidFill>
                <a:latin typeface="+mj-lt"/>
                <a:ea typeface="宋体" pitchFamily="2" charset="-122"/>
              </a:rPr>
              <a:t>social</a:t>
            </a:r>
            <a:r>
              <a:rPr lang="cs-CZ" altLang="zh-CN" sz="2800" b="1" dirty="0">
                <a:solidFill>
                  <a:srgbClr val="C00000"/>
                </a:solidFill>
                <a:latin typeface="+mj-lt"/>
                <a:ea typeface="宋体" pitchFamily="2" charset="-122"/>
              </a:rPr>
              <a:t> mobility </a:t>
            </a:r>
            <a:r>
              <a:rPr lang="cs-CZ" altLang="zh-CN" sz="2800" b="1" dirty="0" err="1">
                <a:solidFill>
                  <a:srgbClr val="C00000"/>
                </a:solidFill>
                <a:latin typeface="+mj-lt"/>
                <a:ea typeface="宋体" pitchFamily="2" charset="-122"/>
              </a:rPr>
              <a:t>process</a:t>
            </a:r>
            <a:endParaRPr lang="en-US" altLang="zh-CN" sz="2800" b="1" dirty="0">
              <a:solidFill>
                <a:srgbClr val="C00000"/>
              </a:solidFill>
              <a:latin typeface="+mj-lt"/>
              <a:ea typeface="宋体" pitchFamily="2" charset="-122"/>
            </a:endParaRPr>
          </a:p>
          <a:p>
            <a:pPr eaLnBrk="1" hangingPunct="1"/>
            <a:endParaRPr lang="en-US" altLang="zh-CN" sz="2000" b="1" dirty="0">
              <a:latin typeface="+mj-lt"/>
              <a:ea typeface="宋体" pitchFamily="2" charset="-122"/>
            </a:endParaRPr>
          </a:p>
        </p:txBody>
      </p:sp>
      <p:sp>
        <p:nvSpPr>
          <p:cNvPr id="3" name="Zástupný symbol pro číslo snímku 2"/>
          <p:cNvSpPr>
            <a:spLocks noGrp="1"/>
          </p:cNvSpPr>
          <p:nvPr>
            <p:ph type="sldNum" sz="quarter" idx="12"/>
          </p:nvPr>
        </p:nvSpPr>
        <p:spPr/>
        <p:txBody>
          <a:bodyPr/>
          <a:lstStyle/>
          <a:p>
            <a:fld id="{9494B6D5-A0B9-47D8-AD4D-9B608C1A07EE}" type="slidenum">
              <a:rPr lang="en-GB" smtClean="0"/>
              <a:pPr/>
              <a:t>12</a:t>
            </a:fld>
            <a:endParaRPr lang="en-GB"/>
          </a:p>
        </p:txBody>
      </p:sp>
    </p:spTree>
    <p:extLst>
      <p:ext uri="{BB962C8B-B14F-4D97-AF65-F5344CB8AC3E}">
        <p14:creationId xmlns:p14="http://schemas.microsoft.com/office/powerpoint/2010/main" val="3094497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692150"/>
            <a:ext cx="82804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62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fld id="{D6BFC50F-6743-4EC3-955A-D5C7A27CEDA1}" type="slidenum">
              <a:rPr lang="cs-CZ" altLang="ja-JP" sz="1200">
                <a:effectLst>
                  <a:outerShdw blurRad="38100" dist="38100" dir="2700000" algn="tl">
                    <a:srgbClr val="FFFFFF"/>
                  </a:outerShdw>
                </a:effectLst>
              </a:rPr>
              <a:pPr algn="r" eaLnBrk="1" hangingPunct="1"/>
              <a:t>14</a:t>
            </a:fld>
            <a:endParaRPr lang="cs-CZ" altLang="ja-JP" sz="1200">
              <a:effectLst>
                <a:outerShdw blurRad="38100" dist="38100" dir="2700000" algn="tl">
                  <a:srgbClr val="FFFFFF"/>
                </a:outerShdw>
              </a:effectLst>
            </a:endParaRPr>
          </a:p>
        </p:txBody>
      </p:sp>
      <p:sp>
        <p:nvSpPr>
          <p:cNvPr id="73733" name="Text Box 2"/>
          <p:cNvSpPr txBox="1">
            <a:spLocks noChangeArrowheads="1"/>
          </p:cNvSpPr>
          <p:nvPr/>
        </p:nvSpPr>
        <p:spPr bwMode="auto">
          <a:xfrm>
            <a:off x="1524000" y="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en-US" altLang="zh-CN" sz="2800" b="1" dirty="0">
                <a:latin typeface="+mj-lt"/>
                <a:ea typeface="宋体" pitchFamily="2" charset="-122"/>
              </a:rPr>
              <a:t>E</a:t>
            </a:r>
            <a:r>
              <a:rPr lang="cs-CZ" altLang="zh-CN" sz="2800" b="1" dirty="0" err="1">
                <a:latin typeface="+mj-lt"/>
                <a:ea typeface="宋体" pitchFamily="2" charset="-122"/>
              </a:rPr>
              <a:t>ducational</a:t>
            </a:r>
            <a:r>
              <a:rPr lang="cs-CZ" altLang="zh-CN" sz="2800" b="1" dirty="0">
                <a:latin typeface="+mj-lt"/>
                <a:ea typeface="宋体" pitchFamily="2" charset="-122"/>
              </a:rPr>
              <a:t> </a:t>
            </a:r>
            <a:r>
              <a:rPr lang="cs-CZ" altLang="zh-CN" sz="2800" b="1" dirty="0" err="1">
                <a:latin typeface="+mj-lt"/>
                <a:ea typeface="宋体" pitchFamily="2" charset="-122"/>
              </a:rPr>
              <a:t>expansion</a:t>
            </a:r>
            <a:r>
              <a:rPr lang="cs-CZ" altLang="zh-CN" sz="2800" b="1" dirty="0">
                <a:latin typeface="+mj-lt"/>
                <a:ea typeface="宋体" pitchFamily="2" charset="-122"/>
              </a:rPr>
              <a:t> in </a:t>
            </a:r>
            <a:r>
              <a:rPr lang="cs-CZ" altLang="zh-CN" sz="2800" b="1" dirty="0" err="1">
                <a:latin typeface="+mj-lt"/>
                <a:ea typeface="宋体" pitchFamily="2" charset="-122"/>
              </a:rPr>
              <a:t>the</a:t>
            </a:r>
            <a:r>
              <a:rPr lang="cs-CZ" altLang="zh-CN" sz="2800" b="1" dirty="0">
                <a:latin typeface="+mj-lt"/>
                <a:ea typeface="宋体" pitchFamily="2" charset="-122"/>
              </a:rPr>
              <a:t> CR in last 20 </a:t>
            </a:r>
            <a:r>
              <a:rPr lang="cs-CZ" altLang="zh-CN" sz="2800" b="1" dirty="0" err="1">
                <a:latin typeface="+mj-lt"/>
                <a:ea typeface="宋体" pitchFamily="2" charset="-122"/>
              </a:rPr>
              <a:t>years</a:t>
            </a:r>
            <a:r>
              <a:rPr lang="cs-CZ" altLang="zh-CN" sz="2800" b="1" dirty="0">
                <a:latin typeface="+mj-lt"/>
                <a:ea typeface="宋体" pitchFamily="2" charset="-122"/>
              </a:rPr>
              <a:t> I</a:t>
            </a:r>
            <a:endParaRPr lang="en-US" altLang="zh-CN" sz="2800" b="1" dirty="0">
              <a:latin typeface="+mj-lt"/>
              <a:ea typeface="宋体" pitchFamily="2" charset="-122"/>
            </a:endParaRPr>
          </a:p>
          <a:p>
            <a:pPr eaLnBrk="1" hangingPunct="1"/>
            <a:endParaRPr lang="en-US" altLang="zh-CN" sz="2000" b="1" dirty="0">
              <a:latin typeface="Arial" pitchFamily="34" charset="0"/>
              <a:ea typeface="宋体" pitchFamily="2" charset="-122"/>
            </a:endParaRPr>
          </a:p>
        </p:txBody>
      </p:sp>
      <p:graphicFrame>
        <p:nvGraphicFramePr>
          <p:cNvPr id="5" name="Graf 4"/>
          <p:cNvGraphicFramePr>
            <a:graphicFrameLocks/>
          </p:cNvGraphicFramePr>
          <p:nvPr>
            <p:extLst/>
          </p:nvPr>
        </p:nvGraphicFramePr>
        <p:xfrm>
          <a:off x="1703512" y="476672"/>
          <a:ext cx="8712968" cy="62289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150996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algn="r" eaLnBrk="1" hangingPunct="1"/>
            <a:fld id="{D6BFC50F-6743-4EC3-955A-D5C7A27CEDA1}" type="slidenum">
              <a:rPr lang="cs-CZ" altLang="ja-JP" sz="1200">
                <a:effectLst>
                  <a:outerShdw blurRad="38100" dist="38100" dir="2700000" algn="tl">
                    <a:srgbClr val="FFFFFF"/>
                  </a:outerShdw>
                </a:effectLst>
              </a:rPr>
              <a:pPr algn="r" eaLnBrk="1" hangingPunct="1"/>
              <a:t>15</a:t>
            </a:fld>
            <a:endParaRPr lang="cs-CZ" altLang="ja-JP" sz="1200">
              <a:effectLst>
                <a:outerShdw blurRad="38100" dist="38100" dir="2700000" algn="tl">
                  <a:srgbClr val="FFFFFF"/>
                </a:outerShdw>
              </a:effectLst>
            </a:endParaRPr>
          </a:p>
        </p:txBody>
      </p:sp>
      <p:sp>
        <p:nvSpPr>
          <p:cNvPr id="73733" name="Text Box 2"/>
          <p:cNvSpPr txBox="1">
            <a:spLocks noChangeArrowheads="1"/>
          </p:cNvSpPr>
          <p:nvPr/>
        </p:nvSpPr>
        <p:spPr bwMode="auto">
          <a:xfrm>
            <a:off x="1524000" y="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itchFamily="34" charset="0"/>
              </a:defRPr>
            </a:lvl1pPr>
            <a:lvl2pPr marL="742950" indent="-285750">
              <a:defRPr sz="1000">
                <a:solidFill>
                  <a:schemeClr val="tx1"/>
                </a:solidFill>
                <a:latin typeface="Tahoma" pitchFamily="34" charset="0"/>
              </a:defRPr>
            </a:lvl2pPr>
            <a:lvl3pPr marL="1143000" indent="-228600">
              <a:defRPr sz="1000">
                <a:solidFill>
                  <a:schemeClr val="tx1"/>
                </a:solidFill>
                <a:latin typeface="Tahoma" pitchFamily="34" charset="0"/>
              </a:defRPr>
            </a:lvl3pPr>
            <a:lvl4pPr marL="1600200" indent="-228600">
              <a:defRPr sz="1000">
                <a:solidFill>
                  <a:schemeClr val="tx1"/>
                </a:solidFill>
                <a:latin typeface="Tahoma" pitchFamily="34" charset="0"/>
              </a:defRPr>
            </a:lvl4pPr>
            <a:lvl5pPr marL="2057400" indent="-228600">
              <a:defRPr sz="1000">
                <a:solidFill>
                  <a:schemeClr val="tx1"/>
                </a:solidFill>
                <a:latin typeface="Tahoma" pitchFamily="34" charset="0"/>
              </a:defRPr>
            </a:lvl5pPr>
            <a:lvl6pPr marL="2514600" indent="-228600" eaLnBrk="0" fontAlgn="base" hangingPunct="0">
              <a:spcBef>
                <a:spcPct val="0"/>
              </a:spcBef>
              <a:spcAft>
                <a:spcPct val="0"/>
              </a:spcAft>
              <a:defRPr sz="1000">
                <a:solidFill>
                  <a:schemeClr val="tx1"/>
                </a:solidFill>
                <a:latin typeface="Tahoma" pitchFamily="34" charset="0"/>
              </a:defRPr>
            </a:lvl6pPr>
            <a:lvl7pPr marL="2971800" indent="-228600" eaLnBrk="0" fontAlgn="base" hangingPunct="0">
              <a:spcBef>
                <a:spcPct val="0"/>
              </a:spcBef>
              <a:spcAft>
                <a:spcPct val="0"/>
              </a:spcAft>
              <a:defRPr sz="1000">
                <a:solidFill>
                  <a:schemeClr val="tx1"/>
                </a:solidFill>
                <a:latin typeface="Tahoma" pitchFamily="34" charset="0"/>
              </a:defRPr>
            </a:lvl7pPr>
            <a:lvl8pPr marL="3429000" indent="-228600" eaLnBrk="0" fontAlgn="base" hangingPunct="0">
              <a:spcBef>
                <a:spcPct val="0"/>
              </a:spcBef>
              <a:spcAft>
                <a:spcPct val="0"/>
              </a:spcAft>
              <a:defRPr sz="1000">
                <a:solidFill>
                  <a:schemeClr val="tx1"/>
                </a:solidFill>
                <a:latin typeface="Tahoma" pitchFamily="34" charset="0"/>
              </a:defRPr>
            </a:lvl8pPr>
            <a:lvl9pPr marL="3886200" indent="-228600" eaLnBrk="0" fontAlgn="base" hangingPunct="0">
              <a:spcBef>
                <a:spcPct val="0"/>
              </a:spcBef>
              <a:spcAft>
                <a:spcPct val="0"/>
              </a:spcAft>
              <a:defRPr sz="1000">
                <a:solidFill>
                  <a:schemeClr val="tx1"/>
                </a:solidFill>
                <a:latin typeface="Tahoma" pitchFamily="34" charset="0"/>
              </a:defRPr>
            </a:lvl9pPr>
          </a:lstStyle>
          <a:p>
            <a:pPr eaLnBrk="1" hangingPunct="1"/>
            <a:r>
              <a:rPr lang="en-US" altLang="zh-CN" sz="2800" b="1" dirty="0">
                <a:latin typeface="+mj-lt"/>
                <a:ea typeface="宋体" pitchFamily="2" charset="-122"/>
              </a:rPr>
              <a:t>E</a:t>
            </a:r>
            <a:r>
              <a:rPr lang="cs-CZ" altLang="zh-CN" sz="2800" b="1" dirty="0" err="1">
                <a:latin typeface="+mj-lt"/>
                <a:ea typeface="宋体" pitchFamily="2" charset="-122"/>
              </a:rPr>
              <a:t>ducational</a:t>
            </a:r>
            <a:r>
              <a:rPr lang="cs-CZ" altLang="zh-CN" sz="2800" b="1" dirty="0">
                <a:latin typeface="+mj-lt"/>
                <a:ea typeface="宋体" pitchFamily="2" charset="-122"/>
              </a:rPr>
              <a:t> </a:t>
            </a:r>
            <a:r>
              <a:rPr lang="cs-CZ" altLang="zh-CN" sz="2800" b="1" dirty="0" err="1">
                <a:latin typeface="+mj-lt"/>
                <a:ea typeface="宋体" pitchFamily="2" charset="-122"/>
              </a:rPr>
              <a:t>expansion</a:t>
            </a:r>
            <a:r>
              <a:rPr lang="cs-CZ" altLang="zh-CN" sz="2800" b="1" dirty="0">
                <a:latin typeface="+mj-lt"/>
                <a:ea typeface="宋体" pitchFamily="2" charset="-122"/>
              </a:rPr>
              <a:t> in </a:t>
            </a:r>
            <a:r>
              <a:rPr lang="cs-CZ" altLang="zh-CN" sz="2800" b="1" dirty="0" err="1">
                <a:latin typeface="+mj-lt"/>
                <a:ea typeface="宋体" pitchFamily="2" charset="-122"/>
              </a:rPr>
              <a:t>the</a:t>
            </a:r>
            <a:r>
              <a:rPr lang="cs-CZ" altLang="zh-CN" sz="2800" b="1" dirty="0">
                <a:latin typeface="+mj-lt"/>
                <a:ea typeface="宋体" pitchFamily="2" charset="-122"/>
              </a:rPr>
              <a:t> CR in last 20 </a:t>
            </a:r>
            <a:r>
              <a:rPr lang="cs-CZ" altLang="zh-CN" sz="2800" b="1" dirty="0" err="1">
                <a:latin typeface="+mj-lt"/>
                <a:ea typeface="宋体" pitchFamily="2" charset="-122"/>
              </a:rPr>
              <a:t>years</a:t>
            </a:r>
            <a:r>
              <a:rPr lang="cs-CZ" altLang="zh-CN" sz="2800" b="1" dirty="0">
                <a:latin typeface="+mj-lt"/>
                <a:ea typeface="宋体" pitchFamily="2" charset="-122"/>
              </a:rPr>
              <a:t> II</a:t>
            </a:r>
            <a:endParaRPr lang="en-US" altLang="zh-CN" sz="2800" b="1" dirty="0">
              <a:latin typeface="+mj-lt"/>
              <a:ea typeface="宋体" pitchFamily="2" charset="-122"/>
            </a:endParaRPr>
          </a:p>
          <a:p>
            <a:pPr eaLnBrk="1" hangingPunct="1"/>
            <a:endParaRPr lang="en-US" altLang="zh-CN" sz="2000" b="1" dirty="0">
              <a:latin typeface="Arial" pitchFamily="34" charset="0"/>
              <a:ea typeface="宋体" pitchFamily="2" charset="-122"/>
            </a:endParaRPr>
          </a:p>
        </p:txBody>
      </p:sp>
      <p:sp>
        <p:nvSpPr>
          <p:cNvPr id="6" name="Rectangle 3"/>
          <p:cNvSpPr txBox="1">
            <a:spLocks noChangeArrowheads="1"/>
          </p:cNvSpPr>
          <p:nvPr/>
        </p:nvSpPr>
        <p:spPr>
          <a:xfrm>
            <a:off x="914400" y="830998"/>
            <a:ext cx="8229600" cy="56950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altLang="ja-JP" sz="2400" dirty="0">
                <a:latin typeface="+mj-lt"/>
                <a:ea typeface="ＭＳ Ｐゴシック" pitchFamily="34" charset="-128"/>
              </a:rPr>
              <a:t>What does educational expansion mean for transition to </a:t>
            </a:r>
            <a:r>
              <a:rPr lang="en-US" altLang="ja-JP" sz="2400" dirty="0" err="1">
                <a:latin typeface="+mj-lt"/>
                <a:ea typeface="ＭＳ Ｐゴシック" pitchFamily="34" charset="-128"/>
              </a:rPr>
              <a:t>labour</a:t>
            </a:r>
            <a:r>
              <a:rPr lang="en-US" altLang="ja-JP" sz="2400" dirty="0">
                <a:latin typeface="+mj-lt"/>
                <a:ea typeface="ＭＳ Ｐゴシック" pitchFamily="34" charset="-128"/>
              </a:rPr>
              <a:t> market?</a:t>
            </a:r>
          </a:p>
          <a:p>
            <a:pPr lvl="1">
              <a:buFont typeface="Arial" panose="020B0604020202020204" pitchFamily="34" charset="0"/>
              <a:buChar char="•"/>
            </a:pPr>
            <a:r>
              <a:rPr lang="en-US" altLang="ja-JP" dirty="0">
                <a:latin typeface="+mj-lt"/>
                <a:ea typeface="ＭＳ Ｐゴシック" pitchFamily="34" charset="-128"/>
              </a:rPr>
              <a:t>Can we talk about the inflation of diploma/certificates?</a:t>
            </a:r>
          </a:p>
          <a:p>
            <a:pPr lvl="1">
              <a:buFont typeface="Arial" panose="020B0604020202020204" pitchFamily="34" charset="0"/>
              <a:buChar char="•"/>
            </a:pPr>
            <a:r>
              <a:rPr lang="en-US" altLang="ja-JP" dirty="0">
                <a:latin typeface="+mj-lt"/>
                <a:ea typeface="ＭＳ Ｐゴシック" pitchFamily="34" charset="-128"/>
              </a:rPr>
              <a:t>If yes, is it goo</a:t>
            </a:r>
            <a:r>
              <a:rPr lang="cs-CZ" altLang="ja-JP" dirty="0">
                <a:latin typeface="+mj-lt"/>
                <a:ea typeface="ＭＳ Ｐゴシック" pitchFamily="34" charset="-128"/>
              </a:rPr>
              <a:t>d</a:t>
            </a:r>
            <a:r>
              <a:rPr lang="en-US" altLang="ja-JP" dirty="0">
                <a:latin typeface="+mj-lt"/>
                <a:ea typeface="ＭＳ Ｐゴシック" pitchFamily="34" charset="-128"/>
              </a:rPr>
              <a:t> strategy to invest to education and increase number of young people in universities?</a:t>
            </a:r>
          </a:p>
          <a:p>
            <a:r>
              <a:rPr lang="en-US" altLang="ja-JP" sz="2400" dirty="0">
                <a:latin typeface="+mj-lt"/>
                <a:ea typeface="ＭＳ Ｐゴシック" pitchFamily="34" charset="-128"/>
              </a:rPr>
              <a:t>What happens  with returns to higher education?</a:t>
            </a:r>
          </a:p>
          <a:p>
            <a:pPr lvl="1">
              <a:buFont typeface="Arial" panose="020B0604020202020204" pitchFamily="34" charset="0"/>
              <a:buChar char="•"/>
            </a:pPr>
            <a:r>
              <a:rPr lang="en-US" altLang="ja-JP" dirty="0">
                <a:latin typeface="+mj-lt"/>
                <a:ea typeface="ＭＳ Ｐゴシック" pitchFamily="34" charset="-128"/>
              </a:rPr>
              <a:t>In status consistency society they should be higher and increase </a:t>
            </a:r>
          </a:p>
          <a:p>
            <a:pPr lvl="1">
              <a:buFont typeface="Arial" panose="020B0604020202020204" pitchFamily="34" charset="0"/>
              <a:buChar char="•"/>
            </a:pPr>
            <a:r>
              <a:rPr lang="en-US" altLang="ja-JP" dirty="0">
                <a:latin typeface="+mj-lt"/>
                <a:ea typeface="ＭＳ Ｐゴシック" pitchFamily="34" charset="-128"/>
              </a:rPr>
              <a:t>Yes, returns to higher education increase</a:t>
            </a:r>
          </a:p>
          <a:p>
            <a:pPr marL="457200" lvl="1" indent="0">
              <a:buNone/>
            </a:pPr>
            <a:endParaRPr lang="cs-CZ" altLang="ja-JP" dirty="0">
              <a:ea typeface="ＭＳ Ｐゴシック" pitchFamily="34" charset="-128"/>
            </a:endParaRPr>
          </a:p>
          <a:p>
            <a:pPr marL="0" indent="0">
              <a:buNone/>
            </a:pPr>
            <a:r>
              <a:rPr lang="en-US" altLang="ja-JP" dirty="0">
                <a:solidFill>
                  <a:srgbClr val="820000"/>
                </a:solidFill>
                <a:ea typeface="ＭＳ Ｐゴシック" pitchFamily="34" charset="-128"/>
              </a:rPr>
              <a:t> </a:t>
            </a:r>
          </a:p>
          <a:p>
            <a:endParaRPr lang="en-US" altLang="en-US" dirty="0"/>
          </a:p>
          <a:p>
            <a:endParaRPr lang="en-US" altLang="en-US" b="1" dirty="0"/>
          </a:p>
        </p:txBody>
      </p:sp>
    </p:spTree>
    <p:extLst>
      <p:ext uri="{BB962C8B-B14F-4D97-AF65-F5344CB8AC3E}">
        <p14:creationId xmlns:p14="http://schemas.microsoft.com/office/powerpoint/2010/main" val="7334657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defRPr/>
            </a:pPr>
            <a:fld id="{357A06A5-EF7D-4171-B1F8-7BC9B54A84D2}" type="slidenum">
              <a:rPr lang="cs-CZ" altLang="ja-JP" sz="1200">
                <a:effectLst>
                  <a:outerShdw blurRad="38100" dist="38100" dir="2700000" algn="tl">
                    <a:srgbClr val="FFFFFF"/>
                  </a:outerShdw>
                </a:effectLst>
              </a:rPr>
              <a:pPr algn="r" eaLnBrk="1" hangingPunct="1">
                <a:defRPr/>
              </a:pPr>
              <a:t>16</a:t>
            </a:fld>
            <a:endParaRPr lang="cs-CZ" altLang="ja-JP" sz="1200">
              <a:effectLst>
                <a:outerShdw blurRad="38100" dist="38100" dir="2700000" algn="tl">
                  <a:srgbClr val="FFFFFF"/>
                </a:outerShdw>
              </a:effectLst>
            </a:endParaRPr>
          </a:p>
        </p:txBody>
      </p:sp>
      <p:sp>
        <p:nvSpPr>
          <p:cNvPr id="8195" name="Text Box 2"/>
          <p:cNvSpPr txBox="1">
            <a:spLocks noChangeArrowheads="1"/>
          </p:cNvSpPr>
          <p:nvPr/>
        </p:nvSpPr>
        <p:spPr bwMode="auto">
          <a:xfrm>
            <a:off x="131806" y="90617"/>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zh-CN" sz="2400" b="1" dirty="0" err="1" smtClean="0">
                <a:ea typeface="SimSun" panose="02010600030101010101" pitchFamily="2" charset="-122"/>
              </a:rPr>
              <a:t>Cultural</a:t>
            </a:r>
            <a:r>
              <a:rPr lang="cs-CZ" altLang="zh-CN" sz="2400" b="1" dirty="0" smtClean="0">
                <a:ea typeface="SimSun" panose="02010600030101010101" pitchFamily="2" charset="-122"/>
              </a:rPr>
              <a:t> </a:t>
            </a:r>
            <a:r>
              <a:rPr lang="cs-CZ" altLang="zh-CN" sz="2400" b="1" dirty="0" err="1" smtClean="0">
                <a:ea typeface="SimSun" panose="02010600030101010101" pitchFamily="2" charset="-122"/>
              </a:rPr>
              <a:t>capital</a:t>
            </a:r>
            <a:r>
              <a:rPr lang="cs-CZ" altLang="zh-CN" sz="2400" b="1" dirty="0" smtClean="0">
                <a:ea typeface="SimSun" panose="02010600030101010101" pitchFamily="2" charset="-122"/>
              </a:rPr>
              <a:t>: </a:t>
            </a:r>
            <a:r>
              <a:rPr lang="cs-CZ" altLang="zh-CN" sz="2400" b="1" dirty="0" err="1" smtClean="0">
                <a:ea typeface="SimSun" panose="02010600030101010101" pitchFamily="2" charset="-122"/>
              </a:rPr>
              <a:t>definition</a:t>
            </a:r>
            <a:endParaRPr lang="en-US" altLang="zh-CN" sz="2400" b="1" dirty="0">
              <a:ea typeface="SimSun" panose="02010600030101010101" pitchFamily="2" charset="-122"/>
            </a:endParaRPr>
          </a:p>
        </p:txBody>
      </p:sp>
      <p:sp>
        <p:nvSpPr>
          <p:cNvPr id="8196" name="Rectangle 4"/>
          <p:cNvSpPr>
            <a:spLocks noChangeArrowheads="1"/>
          </p:cNvSpPr>
          <p:nvPr/>
        </p:nvSpPr>
        <p:spPr bwMode="auto">
          <a:xfrm>
            <a:off x="362465" y="791992"/>
            <a:ext cx="1166477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4538" indent="-287338">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50000"/>
              </a:spcAft>
              <a:buClrTx/>
              <a:buSzTx/>
              <a:buFontTx/>
              <a:buChar char="•"/>
            </a:pPr>
            <a:r>
              <a:rPr lang="en-US" altLang="ja-JP" sz="1800" dirty="0" smtClean="0">
                <a:latin typeface="Tahoma" panose="020B0604030504040204" pitchFamily="34" charset="0"/>
              </a:rPr>
              <a:t>Pierre Bourdieu and Jean-Claude </a:t>
            </a:r>
            <a:r>
              <a:rPr lang="en-US" altLang="ja-JP" sz="1800" dirty="0" err="1" smtClean="0">
                <a:latin typeface="Tahoma" panose="020B0604030504040204" pitchFamily="34" charset="0"/>
              </a:rPr>
              <a:t>Passeron</a:t>
            </a:r>
            <a:r>
              <a:rPr lang="en-US" altLang="ja-JP" sz="1800" dirty="0" smtClean="0">
                <a:latin typeface="Tahoma" panose="020B0604030504040204" pitchFamily="34" charset="0"/>
              </a:rPr>
              <a:t> (1966, 1970, 1977)</a:t>
            </a:r>
          </a:p>
          <a:p>
            <a:pPr lvl="1" eaLnBrk="1" hangingPunct="1">
              <a:spcBef>
                <a:spcPct val="0"/>
              </a:spcBef>
              <a:spcAft>
                <a:spcPct val="50000"/>
              </a:spcAft>
              <a:buClrTx/>
              <a:buFontTx/>
              <a:buChar char="•"/>
            </a:pPr>
            <a:r>
              <a:rPr lang="en-US" altLang="ja-JP" sz="1800" dirty="0" smtClean="0">
                <a:latin typeface="Tahoma" panose="020B0604030504040204" pitchFamily="34" charset="0"/>
              </a:rPr>
              <a:t>Analysis of French society (1960s and 1970s)</a:t>
            </a:r>
          </a:p>
          <a:p>
            <a:pPr lvl="1" eaLnBrk="1" hangingPunct="1">
              <a:spcBef>
                <a:spcPct val="0"/>
              </a:spcBef>
              <a:spcAft>
                <a:spcPct val="50000"/>
              </a:spcAft>
              <a:buClrTx/>
              <a:buFontTx/>
              <a:buChar char="•"/>
            </a:pPr>
            <a:r>
              <a:rPr lang="en-US" altLang="ja-JP" sz="1800" dirty="0" smtClean="0">
                <a:latin typeface="Tahoma" panose="020B0604030504040204" pitchFamily="34" charset="0"/>
              </a:rPr>
              <a:t>Formulation of concept of cultural capital as a part of family origin of students</a:t>
            </a:r>
          </a:p>
          <a:p>
            <a:pPr eaLnBrk="1" hangingPunct="1">
              <a:spcBef>
                <a:spcPct val="0"/>
              </a:spcBef>
              <a:spcAft>
                <a:spcPct val="50000"/>
              </a:spcAft>
              <a:buClrTx/>
              <a:buSzTx/>
              <a:buFontTx/>
              <a:buChar char="•"/>
            </a:pPr>
            <a:endParaRPr lang="en-US" altLang="ja-JP" sz="1800" dirty="0" smtClean="0">
              <a:latin typeface="Tahoma" panose="020B0604030504040204" pitchFamily="34" charset="0"/>
            </a:endParaRPr>
          </a:p>
          <a:p>
            <a:pPr eaLnBrk="1" hangingPunct="1">
              <a:spcBef>
                <a:spcPct val="0"/>
              </a:spcBef>
              <a:spcAft>
                <a:spcPct val="50000"/>
              </a:spcAft>
              <a:buClrTx/>
              <a:buSzTx/>
              <a:buFontTx/>
              <a:buChar char="•"/>
            </a:pPr>
            <a:r>
              <a:rPr lang="en-US" altLang="ja-JP" sz="1800" dirty="0" smtClean="0">
                <a:latin typeface="Tahoma" panose="020B0604030504040204" pitchFamily="34" charset="0"/>
              </a:rPr>
              <a:t>Cultural capital is ‘skill’ acquired from parents </a:t>
            </a:r>
          </a:p>
          <a:p>
            <a:pPr lvl="2" eaLnBrk="1" hangingPunct="1">
              <a:spcBef>
                <a:spcPct val="0"/>
              </a:spcBef>
              <a:spcAft>
                <a:spcPct val="50000"/>
              </a:spcAft>
              <a:buClrTx/>
              <a:buFontTx/>
              <a:buChar char="•"/>
            </a:pPr>
            <a:r>
              <a:rPr lang="en-US" altLang="ja-JP" sz="1800" dirty="0" smtClean="0">
                <a:latin typeface="Tahoma" panose="020B0604030504040204" pitchFamily="34" charset="0"/>
              </a:rPr>
              <a:t>Cultural knowledge (orientation in dominant culture)</a:t>
            </a:r>
          </a:p>
          <a:p>
            <a:pPr lvl="2" eaLnBrk="1" hangingPunct="1">
              <a:spcBef>
                <a:spcPct val="0"/>
              </a:spcBef>
              <a:spcAft>
                <a:spcPct val="50000"/>
              </a:spcAft>
              <a:buClrTx/>
              <a:buFontTx/>
              <a:buChar char="•"/>
            </a:pPr>
            <a:r>
              <a:rPr lang="en-US" altLang="ja-JP" sz="1800" dirty="0" smtClean="0">
                <a:latin typeface="Tahoma" panose="020B0604030504040204" pitchFamily="34" charset="0"/>
              </a:rPr>
              <a:t>Linguistic abilities (ways of self-expressions)</a:t>
            </a:r>
          </a:p>
          <a:p>
            <a:pPr lvl="2" eaLnBrk="1" hangingPunct="1">
              <a:spcBef>
                <a:spcPct val="0"/>
              </a:spcBef>
              <a:spcAft>
                <a:spcPct val="50000"/>
              </a:spcAft>
              <a:buClrTx/>
              <a:buFontTx/>
              <a:buChar char="•"/>
            </a:pPr>
            <a:r>
              <a:rPr lang="en-US" altLang="ja-JP" sz="1800" dirty="0" smtClean="0">
                <a:latin typeface="Tahoma" panose="020B0604030504040204" pitchFamily="34" charset="0"/>
              </a:rPr>
              <a:t>Social knowledge (orientation in social relationships)</a:t>
            </a:r>
          </a:p>
          <a:p>
            <a:pPr lvl="2" eaLnBrk="1" hangingPunct="1">
              <a:spcBef>
                <a:spcPct val="0"/>
              </a:spcBef>
              <a:spcAft>
                <a:spcPct val="50000"/>
              </a:spcAft>
              <a:buClrTx/>
              <a:buFontTx/>
              <a:buChar char="•"/>
            </a:pPr>
            <a:endParaRPr lang="en-US" altLang="ja-JP" sz="1800" dirty="0" smtClean="0">
              <a:latin typeface="Tahoma" panose="020B0604030504040204" pitchFamily="34" charset="0"/>
            </a:endParaRPr>
          </a:p>
          <a:p>
            <a:pPr eaLnBrk="1" hangingPunct="1">
              <a:spcBef>
                <a:spcPct val="0"/>
              </a:spcBef>
              <a:spcAft>
                <a:spcPct val="50000"/>
              </a:spcAft>
              <a:buClrTx/>
              <a:buSzTx/>
              <a:buFontTx/>
              <a:buChar char="•"/>
            </a:pPr>
            <a:r>
              <a:rPr lang="en-US" altLang="ja-JP" sz="1800" dirty="0" smtClean="0">
                <a:latin typeface="Tahoma" panose="020B0604030504040204" pitchFamily="34" charset="0"/>
              </a:rPr>
              <a:t>Cultural capital exists in three ways</a:t>
            </a:r>
            <a:endParaRPr lang="en-US" altLang="ja-JP" sz="1800" b="1" dirty="0" smtClean="0">
              <a:latin typeface="Tahoma" panose="020B0604030504040204" pitchFamily="34" charset="0"/>
            </a:endParaRPr>
          </a:p>
          <a:p>
            <a:pPr lvl="1" eaLnBrk="1" hangingPunct="1">
              <a:spcBef>
                <a:spcPct val="0"/>
              </a:spcBef>
              <a:spcAft>
                <a:spcPct val="50000"/>
              </a:spcAft>
              <a:buClrTx/>
              <a:buFontTx/>
              <a:buChar char="•"/>
            </a:pPr>
            <a:r>
              <a:rPr lang="en-US" altLang="ja-JP" sz="1800" dirty="0" smtClean="0">
                <a:latin typeface="Tahoma" panose="020B0604030504040204" pitchFamily="34" charset="0"/>
              </a:rPr>
              <a:t>incorporated (personal dispositions acquired during socialization process) </a:t>
            </a:r>
          </a:p>
          <a:p>
            <a:pPr lvl="1" eaLnBrk="1" hangingPunct="1">
              <a:spcBef>
                <a:spcPct val="0"/>
              </a:spcBef>
              <a:spcAft>
                <a:spcPct val="50000"/>
              </a:spcAft>
              <a:buClrTx/>
              <a:buFontTx/>
              <a:buChar char="•"/>
            </a:pPr>
            <a:r>
              <a:rPr lang="en-US" altLang="ja-JP" sz="1800" dirty="0" smtClean="0">
                <a:latin typeface="Tahoma" panose="020B0604030504040204" pitchFamily="34" charset="0"/>
              </a:rPr>
              <a:t>objectivized (cultural artefacts connected with family of origin, pictures, books, sculptures)</a:t>
            </a:r>
          </a:p>
          <a:p>
            <a:pPr lvl="1" eaLnBrk="1" hangingPunct="1">
              <a:spcBef>
                <a:spcPct val="0"/>
              </a:spcBef>
              <a:spcAft>
                <a:spcPct val="50000"/>
              </a:spcAft>
              <a:buClrTx/>
              <a:buFontTx/>
              <a:buChar char="•"/>
            </a:pPr>
            <a:r>
              <a:rPr lang="en-US" altLang="ja-JP" sz="1800" dirty="0" smtClean="0">
                <a:latin typeface="Tahoma" panose="020B0604030504040204" pitchFamily="34" charset="0"/>
              </a:rPr>
              <a:t>institutionalized (academic titles, scientific degrees) </a:t>
            </a:r>
            <a:endParaRPr lang="en-US" altLang="ja-JP" sz="1800" dirty="0">
              <a:latin typeface="Tahoma" panose="020B0604030504040204" pitchFamily="34" charset="0"/>
            </a:endParaRPr>
          </a:p>
        </p:txBody>
      </p:sp>
    </p:spTree>
    <p:extLst>
      <p:ext uri="{BB962C8B-B14F-4D97-AF65-F5344CB8AC3E}">
        <p14:creationId xmlns:p14="http://schemas.microsoft.com/office/powerpoint/2010/main" val="140835062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txBox="1">
            <a:spLocks noGrp="1" noChangeArrowheads="1"/>
          </p:cNvSpPr>
          <p:nvPr/>
        </p:nvSpPr>
        <p:spPr bwMode="auto">
          <a:xfrm>
            <a:off x="8077200" y="6248400"/>
            <a:ext cx="2133600" cy="457200"/>
          </a:xfrm>
          <a:prstGeom prst="rect">
            <a:avLst/>
          </a:prstGeom>
          <a:noFill/>
          <a:ln>
            <a:miter lim="800000"/>
            <a:headEnd/>
            <a:tailEnd/>
          </a:ln>
        </p:spPr>
        <p:txBody>
          <a:bodyPr anchor="b"/>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algn="r" eaLnBrk="1" hangingPunct="1">
              <a:defRPr/>
            </a:pPr>
            <a:fld id="{41A0A41A-E6D2-4C8D-8EE9-CD74947E3E13}" type="slidenum">
              <a:rPr lang="cs-CZ" altLang="ja-JP" sz="1200">
                <a:effectLst>
                  <a:outerShdw blurRad="38100" dist="38100" dir="2700000" algn="tl">
                    <a:srgbClr val="FFFFFF"/>
                  </a:outerShdw>
                </a:effectLst>
              </a:rPr>
              <a:pPr algn="r" eaLnBrk="1" hangingPunct="1">
                <a:defRPr/>
              </a:pPr>
              <a:t>17</a:t>
            </a:fld>
            <a:endParaRPr lang="cs-CZ" altLang="ja-JP" sz="1200">
              <a:effectLst>
                <a:outerShdw blurRad="38100" dist="38100" dir="2700000" algn="tl">
                  <a:srgbClr val="FFFFFF"/>
                </a:outerShdw>
              </a:effectLst>
            </a:endParaRPr>
          </a:p>
        </p:txBody>
      </p:sp>
      <p:sp>
        <p:nvSpPr>
          <p:cNvPr id="9219" name="Text Box 2"/>
          <p:cNvSpPr txBox="1">
            <a:spLocks noChangeArrowheads="1"/>
          </p:cNvSpPr>
          <p:nvPr/>
        </p:nvSpPr>
        <p:spPr bwMode="auto">
          <a:xfrm>
            <a:off x="148281" y="2381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zh-CN" sz="2400" b="1" dirty="0" smtClean="0"/>
              <a:t>Cultural capital: explanation of class inequalities in education</a:t>
            </a:r>
            <a:endParaRPr lang="en-US" altLang="zh-CN" sz="2000" b="1" dirty="0">
              <a:ea typeface="SimSun" panose="02010600030101010101" pitchFamily="2" charset="-122"/>
            </a:endParaRPr>
          </a:p>
        </p:txBody>
      </p:sp>
      <p:sp>
        <p:nvSpPr>
          <p:cNvPr id="9220" name="Rectangle 4"/>
          <p:cNvSpPr>
            <a:spLocks noChangeArrowheads="1"/>
          </p:cNvSpPr>
          <p:nvPr/>
        </p:nvSpPr>
        <p:spPr bwMode="auto">
          <a:xfrm>
            <a:off x="452287" y="485478"/>
            <a:ext cx="8535988"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a:spcBef>
                <a:spcPct val="20000"/>
              </a:spcBef>
              <a:buClr>
                <a:schemeClr val="hlink"/>
              </a:buClr>
              <a:buSzPct val="80000"/>
              <a:buFont typeface="Wingdings" panose="05000000000000000000" pitchFamily="2" charset="2"/>
              <a:buChar char="n"/>
              <a:defRPr sz="3200">
                <a:solidFill>
                  <a:schemeClr val="tx1"/>
                </a:solidFill>
                <a:latin typeface="Arial" panose="020B0604020202020204" pitchFamily="34" charset="0"/>
              </a:defRPr>
            </a:lvl1pPr>
            <a:lvl2pPr marL="744538" indent="-287338">
              <a:spcBef>
                <a:spcPct val="20000"/>
              </a:spcBef>
              <a:buClr>
                <a:schemeClr val="tx1"/>
              </a:buClr>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ja-JP" sz="1800" dirty="0">
              <a:latin typeface="Tahoma" panose="020B0604030504040204" pitchFamily="34" charset="0"/>
            </a:endParaRPr>
          </a:p>
          <a:p>
            <a:pPr eaLnBrk="1" hangingPunct="1">
              <a:spcBef>
                <a:spcPct val="0"/>
              </a:spcBef>
              <a:spcAft>
                <a:spcPct val="50000"/>
              </a:spcAft>
              <a:buClrTx/>
              <a:buSzTx/>
              <a:buFontTx/>
              <a:buChar char="•"/>
            </a:pPr>
            <a:r>
              <a:rPr lang="en-US" altLang="ja-JP" sz="1800" dirty="0" smtClean="0">
                <a:latin typeface="Tahoma" panose="020B0604030504040204" pitchFamily="34" charset="0"/>
              </a:rPr>
              <a:t>Educational system evaluates the level of cultural capital</a:t>
            </a:r>
          </a:p>
          <a:p>
            <a:pPr lvl="1" eaLnBrk="1" hangingPunct="1">
              <a:spcBef>
                <a:spcPct val="0"/>
              </a:spcBef>
              <a:spcAft>
                <a:spcPct val="50000"/>
              </a:spcAft>
              <a:buClrTx/>
              <a:buFontTx/>
              <a:buChar char="•"/>
            </a:pPr>
            <a:r>
              <a:rPr lang="en-US" altLang="ja-JP" sz="1800" dirty="0" smtClean="0">
                <a:latin typeface="Tahoma" panose="020B0604030504040204" pitchFamily="34" charset="0"/>
              </a:rPr>
              <a:t>Transformation of cultural capital to individual merit of children </a:t>
            </a:r>
          </a:p>
          <a:p>
            <a:pPr lvl="1" eaLnBrk="1" hangingPunct="1">
              <a:spcBef>
                <a:spcPct val="0"/>
              </a:spcBef>
              <a:spcAft>
                <a:spcPct val="50000"/>
              </a:spcAft>
              <a:buClrTx/>
              <a:buFontTx/>
              <a:buChar char="•"/>
            </a:pPr>
            <a:r>
              <a:rPr lang="en-US" altLang="ja-JP" sz="1800" dirty="0" smtClean="0">
                <a:latin typeface="Tahoma" panose="020B0604030504040204" pitchFamily="34" charset="0"/>
              </a:rPr>
              <a:t>Children with high level of cultural capital are better in school and leave educational system later</a:t>
            </a:r>
          </a:p>
          <a:p>
            <a:pPr lvl="1" eaLnBrk="1" hangingPunct="1">
              <a:spcBef>
                <a:spcPct val="0"/>
              </a:spcBef>
              <a:spcAft>
                <a:spcPct val="50000"/>
              </a:spcAft>
              <a:buClrTx/>
              <a:buFontTx/>
              <a:buChar char="•"/>
            </a:pPr>
            <a:r>
              <a:rPr lang="en-US" altLang="ja-JP" sz="1800" dirty="0" smtClean="0">
                <a:latin typeface="Tahoma" panose="020B0604030504040204" pitchFamily="34" charset="0"/>
              </a:rPr>
              <a:t>Children with low level of cultural capital are not so good, their school results are worse and leave educational system very soon</a:t>
            </a:r>
          </a:p>
          <a:p>
            <a:pPr eaLnBrk="1" hangingPunct="1">
              <a:spcBef>
                <a:spcPct val="0"/>
              </a:spcBef>
              <a:spcAft>
                <a:spcPct val="50000"/>
              </a:spcAft>
              <a:buClrTx/>
              <a:buSzTx/>
              <a:buFontTx/>
              <a:buChar char="•"/>
            </a:pPr>
            <a:endParaRPr lang="en-US" altLang="ja-JP" sz="1800" dirty="0" smtClean="0">
              <a:latin typeface="Tahoma" panose="020B0604030504040204" pitchFamily="34" charset="0"/>
            </a:endParaRPr>
          </a:p>
          <a:p>
            <a:pPr eaLnBrk="1" hangingPunct="1">
              <a:spcBef>
                <a:spcPct val="0"/>
              </a:spcBef>
              <a:spcAft>
                <a:spcPct val="50000"/>
              </a:spcAft>
              <a:buClrTx/>
              <a:buSzTx/>
              <a:buFontTx/>
              <a:buChar char="•"/>
            </a:pPr>
            <a:r>
              <a:rPr lang="en-US" altLang="ja-JP" sz="1800" dirty="0" smtClean="0">
                <a:latin typeface="Tahoma" panose="020B0604030504040204" pitchFamily="34" charset="0"/>
              </a:rPr>
              <a:t>Parents from higher social classes are connected with school via dominant culture, which means the success of their children in educational system</a:t>
            </a:r>
          </a:p>
          <a:p>
            <a:pPr eaLnBrk="1" hangingPunct="1">
              <a:spcBef>
                <a:spcPct val="0"/>
              </a:spcBef>
              <a:spcAft>
                <a:spcPct val="50000"/>
              </a:spcAft>
              <a:buClrTx/>
              <a:buSzTx/>
              <a:buFontTx/>
              <a:buChar char="•"/>
            </a:pPr>
            <a:endParaRPr lang="cs-CZ" altLang="ja-JP" sz="1800" dirty="0" smtClean="0">
              <a:latin typeface="Tahoma" panose="020B0604030504040204" pitchFamily="34" charset="0"/>
            </a:endParaRPr>
          </a:p>
          <a:p>
            <a:pPr eaLnBrk="1" hangingPunct="1">
              <a:spcBef>
                <a:spcPct val="0"/>
              </a:spcBef>
              <a:spcAft>
                <a:spcPct val="50000"/>
              </a:spcAft>
              <a:buClrTx/>
              <a:buSzTx/>
              <a:buFontTx/>
              <a:buChar char="•"/>
            </a:pPr>
            <a:r>
              <a:rPr lang="en-US" altLang="ja-JP" sz="1800" dirty="0" smtClean="0">
                <a:latin typeface="Tahoma" panose="020B0604030504040204" pitchFamily="34" charset="0"/>
              </a:rPr>
              <a:t>Differences in cultural capital generate social class differences in education attainment</a:t>
            </a:r>
          </a:p>
          <a:p>
            <a:pPr eaLnBrk="1" hangingPunct="1">
              <a:spcBef>
                <a:spcPct val="0"/>
              </a:spcBef>
              <a:spcAft>
                <a:spcPct val="50000"/>
              </a:spcAft>
              <a:buClrTx/>
              <a:buSzTx/>
              <a:buFontTx/>
              <a:buNone/>
            </a:pPr>
            <a:endParaRPr lang="cs-CZ" altLang="ja-JP" sz="1800" dirty="0">
              <a:solidFill>
                <a:srgbClr val="820000"/>
              </a:solidFill>
              <a:latin typeface="Tahoma" panose="020B0604030504040204" pitchFamily="34" charset="0"/>
            </a:endParaRPr>
          </a:p>
          <a:p>
            <a:pPr eaLnBrk="1" hangingPunct="1">
              <a:spcBef>
                <a:spcPct val="0"/>
              </a:spcBef>
              <a:spcAft>
                <a:spcPct val="50000"/>
              </a:spcAft>
              <a:buClrTx/>
              <a:buSzTx/>
              <a:buFontTx/>
              <a:buNone/>
            </a:pPr>
            <a:endParaRPr lang="cs-CZ" altLang="ja-JP" sz="1800" dirty="0">
              <a:latin typeface="Tahoma" panose="020B0604030504040204" pitchFamily="34" charset="0"/>
            </a:endParaRPr>
          </a:p>
        </p:txBody>
      </p:sp>
    </p:spTree>
    <p:extLst>
      <p:ext uri="{BB962C8B-B14F-4D97-AF65-F5344CB8AC3E}">
        <p14:creationId xmlns:p14="http://schemas.microsoft.com/office/powerpoint/2010/main" val="25648650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6F266691-7626-48B8-B9F0-4E65564480CC}" type="slidenum">
              <a:rPr lang="cs-CZ" altLang="en-US"/>
              <a:pPr/>
              <a:t>18</a:t>
            </a:fld>
            <a:endParaRPr lang="cs-CZ" altLang="en-US"/>
          </a:p>
        </p:txBody>
      </p:sp>
      <p:sp>
        <p:nvSpPr>
          <p:cNvPr id="203778" name="Rectangle 2"/>
          <p:cNvSpPr>
            <a:spLocks noGrp="1" noChangeArrowheads="1"/>
          </p:cNvSpPr>
          <p:nvPr>
            <p:ph type="title"/>
          </p:nvPr>
        </p:nvSpPr>
        <p:spPr>
          <a:xfrm>
            <a:off x="87746" y="43777"/>
            <a:ext cx="8229600" cy="713605"/>
          </a:xfrm>
        </p:spPr>
        <p:txBody>
          <a:bodyPr>
            <a:noAutofit/>
          </a:bodyPr>
          <a:lstStyle/>
          <a:p>
            <a:r>
              <a:rPr lang="cs-CZ" altLang="en-US" sz="3600" b="1" dirty="0" err="1">
                <a:latin typeface="+mn-lt"/>
              </a:rPr>
              <a:t>Pierre</a:t>
            </a:r>
            <a:r>
              <a:rPr lang="cs-CZ" altLang="en-US" sz="3600" b="1" dirty="0">
                <a:latin typeface="+mn-lt"/>
              </a:rPr>
              <a:t> </a:t>
            </a:r>
            <a:r>
              <a:rPr lang="cs-CZ" altLang="en-US" sz="3600" b="1" dirty="0" err="1">
                <a:latin typeface="+mn-lt"/>
              </a:rPr>
              <a:t>Bourdieu</a:t>
            </a:r>
            <a:r>
              <a:rPr lang="cs-CZ" altLang="en-US" sz="3600" b="1" dirty="0">
                <a:latin typeface="+mn-lt"/>
              </a:rPr>
              <a:t> </a:t>
            </a:r>
            <a:r>
              <a:rPr lang="en-US" altLang="en-US" sz="3600" b="1" dirty="0">
                <a:latin typeface="+mn-lt"/>
              </a:rPr>
              <a:t>on</a:t>
            </a:r>
            <a:r>
              <a:rPr lang="cs-CZ" altLang="en-US" sz="3600" b="1" dirty="0">
                <a:latin typeface="+mn-lt"/>
              </a:rPr>
              <a:t> </a:t>
            </a:r>
            <a:r>
              <a:rPr lang="cs-CZ" altLang="en-US" sz="3600" b="1" dirty="0" err="1">
                <a:latin typeface="+mn-lt"/>
              </a:rPr>
              <a:t>social</a:t>
            </a:r>
            <a:r>
              <a:rPr lang="cs-CZ" altLang="en-US" sz="3600" b="1" dirty="0">
                <a:latin typeface="+mn-lt"/>
              </a:rPr>
              <a:t> </a:t>
            </a:r>
            <a:r>
              <a:rPr lang="cs-CZ" altLang="en-US" sz="3600" b="1" dirty="0" err="1">
                <a:latin typeface="+mn-lt"/>
              </a:rPr>
              <a:t>reproduction</a:t>
            </a:r>
            <a:endParaRPr lang="cs-CZ" altLang="en-US" sz="3600" b="1" dirty="0">
              <a:latin typeface="+mn-lt"/>
            </a:endParaRPr>
          </a:p>
        </p:txBody>
      </p:sp>
      <p:sp>
        <p:nvSpPr>
          <p:cNvPr id="203779" name="Rectangle 3"/>
          <p:cNvSpPr>
            <a:spLocks noGrp="1" noChangeArrowheads="1"/>
          </p:cNvSpPr>
          <p:nvPr>
            <p:ph type="body" idx="1"/>
          </p:nvPr>
        </p:nvSpPr>
        <p:spPr>
          <a:xfrm>
            <a:off x="407649" y="863514"/>
            <a:ext cx="8229600" cy="4608513"/>
          </a:xfrm>
        </p:spPr>
        <p:txBody>
          <a:bodyPr>
            <a:normAutofit/>
          </a:bodyPr>
          <a:lstStyle/>
          <a:p>
            <a:pPr>
              <a:lnSpc>
                <a:spcPct val="90000"/>
              </a:lnSpc>
            </a:pPr>
            <a:r>
              <a:rPr lang="cs-CZ" altLang="en-US" sz="2400" i="1" dirty="0"/>
              <a:t>La Sociologie </a:t>
            </a:r>
            <a:r>
              <a:rPr lang="cs-CZ" altLang="en-US" sz="2400" i="1" dirty="0" err="1"/>
              <a:t>est</a:t>
            </a:r>
            <a:r>
              <a:rPr lang="cs-CZ" altLang="en-US" sz="2400" i="1" dirty="0"/>
              <a:t> </a:t>
            </a:r>
            <a:r>
              <a:rPr lang="cs-CZ" altLang="en-US" sz="2400" i="1" dirty="0" err="1"/>
              <a:t>un</a:t>
            </a:r>
            <a:r>
              <a:rPr lang="cs-CZ" altLang="en-US" sz="2400" i="1" dirty="0"/>
              <a:t> sport de </a:t>
            </a:r>
            <a:r>
              <a:rPr lang="cs-CZ" altLang="en-US" sz="2400" i="1" dirty="0" err="1"/>
              <a:t>combat</a:t>
            </a:r>
            <a:endParaRPr lang="cs-CZ" altLang="en-US" sz="2400" i="1" dirty="0"/>
          </a:p>
          <a:p>
            <a:r>
              <a:rPr lang="cs-CZ" altLang="en-US" sz="2400" dirty="0"/>
              <a:t>YT: </a:t>
            </a:r>
            <a:r>
              <a:rPr lang="cs-CZ" altLang="en-US" sz="2400" dirty="0">
                <a:hlinkClick r:id="rId2"/>
              </a:rPr>
              <a:t>https://youtu.be/js_fVKBL5NA</a:t>
            </a:r>
            <a:endParaRPr lang="cs-CZ" altLang="en-US" sz="2400" dirty="0"/>
          </a:p>
          <a:p>
            <a:endParaRPr lang="en-US" altLang="en-US" sz="2400" dirty="0"/>
          </a:p>
          <a:p>
            <a:pPr>
              <a:lnSpc>
                <a:spcPct val="90000"/>
              </a:lnSpc>
            </a:pPr>
            <a:endParaRPr lang="en-US" altLang="en-US" sz="2400" dirty="0"/>
          </a:p>
          <a:p>
            <a:pPr>
              <a:lnSpc>
                <a:spcPct val="90000"/>
              </a:lnSpc>
            </a:pPr>
            <a:endParaRPr lang="cs-CZ" altLang="en-US" sz="2400" dirty="0"/>
          </a:p>
          <a:p>
            <a:pPr>
              <a:lnSpc>
                <a:spcPct val="90000"/>
              </a:lnSpc>
            </a:pPr>
            <a:endParaRPr lang="cs-CZ" altLang="en-US" dirty="0"/>
          </a:p>
          <a:p>
            <a:pPr>
              <a:lnSpc>
                <a:spcPct val="90000"/>
              </a:lnSpc>
            </a:pPr>
            <a:endParaRPr lang="cs-CZ" altLang="en-US" dirty="0"/>
          </a:p>
        </p:txBody>
      </p:sp>
      <p:pic>
        <p:nvPicPr>
          <p:cNvPr id="2" name="Obrázek 1">
            <a:extLst>
              <a:ext uri="{FF2B5EF4-FFF2-40B4-BE49-F238E27FC236}">
                <a16:creationId xmlns:a16="http://schemas.microsoft.com/office/drawing/2014/main" id="{7242B0BF-E983-47BE-874D-242A29474677}"/>
              </a:ext>
            </a:extLst>
          </p:cNvPr>
          <p:cNvPicPr>
            <a:picLocks noChangeAspect="1"/>
          </p:cNvPicPr>
          <p:nvPr/>
        </p:nvPicPr>
        <p:blipFill>
          <a:blip r:embed="rId3"/>
          <a:stretch>
            <a:fillRect/>
          </a:stretch>
        </p:blipFill>
        <p:spPr>
          <a:xfrm>
            <a:off x="6706661" y="2540563"/>
            <a:ext cx="4396365" cy="3453923"/>
          </a:xfrm>
          <a:prstGeom prst="rect">
            <a:avLst/>
          </a:prstGeom>
        </p:spPr>
      </p:pic>
      <p:pic>
        <p:nvPicPr>
          <p:cNvPr id="3" name="Obrázek 2">
            <a:extLst>
              <a:ext uri="{FF2B5EF4-FFF2-40B4-BE49-F238E27FC236}">
                <a16:creationId xmlns:a16="http://schemas.microsoft.com/office/drawing/2014/main" id="{A29A7EB3-8F2D-45F3-A0A2-84A7B625B7B2}"/>
              </a:ext>
            </a:extLst>
          </p:cNvPr>
          <p:cNvPicPr>
            <a:picLocks noChangeAspect="1"/>
          </p:cNvPicPr>
          <p:nvPr/>
        </p:nvPicPr>
        <p:blipFill>
          <a:blip r:embed="rId4"/>
          <a:stretch>
            <a:fillRect/>
          </a:stretch>
        </p:blipFill>
        <p:spPr>
          <a:xfrm>
            <a:off x="1992742" y="1906324"/>
            <a:ext cx="3224686" cy="4531421"/>
          </a:xfrm>
          <a:prstGeom prst="rect">
            <a:avLst/>
          </a:prstGeom>
        </p:spPr>
      </p:pic>
    </p:spTree>
    <p:extLst>
      <p:ext uri="{BB962C8B-B14F-4D97-AF65-F5344CB8AC3E}">
        <p14:creationId xmlns:p14="http://schemas.microsoft.com/office/powerpoint/2010/main" val="1453458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3270" y="68563"/>
            <a:ext cx="10515600" cy="854076"/>
          </a:xfrm>
        </p:spPr>
        <p:txBody>
          <a:bodyPr>
            <a:normAutofit/>
          </a:bodyPr>
          <a:lstStyle/>
          <a:p>
            <a:r>
              <a:rPr lang="en-US" altLang="en-US" sz="3200" b="1" dirty="0"/>
              <a:t>Social mobility</a:t>
            </a:r>
          </a:p>
        </p:txBody>
      </p:sp>
      <p:sp>
        <p:nvSpPr>
          <p:cNvPr id="25603" name="Rectangle 3"/>
          <p:cNvSpPr>
            <a:spLocks noGrp="1" noChangeArrowheads="1"/>
          </p:cNvSpPr>
          <p:nvPr>
            <p:ph type="body" idx="1"/>
          </p:nvPr>
        </p:nvSpPr>
        <p:spPr>
          <a:xfrm>
            <a:off x="640492" y="1232501"/>
            <a:ext cx="10515600" cy="4351338"/>
          </a:xfrm>
        </p:spPr>
        <p:txBody>
          <a:bodyPr>
            <a:normAutofit/>
          </a:bodyPr>
          <a:lstStyle/>
          <a:p>
            <a:r>
              <a:rPr lang="en-US" altLang="en-US" sz="2400" dirty="0"/>
              <a:t>Social mobility is the movement of people up or down the stratification system.</a:t>
            </a:r>
          </a:p>
          <a:p>
            <a:r>
              <a:rPr lang="en-US" altLang="en-US" sz="2400" dirty="0"/>
              <a:t>Class systems allow for more movement than slave or caste systems.</a:t>
            </a:r>
          </a:p>
          <a:p>
            <a:r>
              <a:rPr lang="en-US" altLang="en-US" sz="2400" b="1" dirty="0" err="1"/>
              <a:t>Intragenerational</a:t>
            </a:r>
            <a:r>
              <a:rPr lang="en-US" altLang="en-US" sz="2400" b="1" dirty="0"/>
              <a:t> and intergenerational</a:t>
            </a:r>
            <a:r>
              <a:rPr lang="en-US" altLang="en-US" sz="2400" dirty="0"/>
              <a:t> social mobility.</a:t>
            </a:r>
            <a:endParaRPr lang="cs-CZ" altLang="en-US" sz="2400" dirty="0"/>
          </a:p>
          <a:p>
            <a:r>
              <a:rPr lang="en-US" altLang="en-US" sz="2400" dirty="0"/>
              <a:t>While class systems do allow for </a:t>
            </a:r>
            <a:r>
              <a:rPr lang="en-US" altLang="en-US" sz="2400" b="1" dirty="0"/>
              <a:t>social mobility</a:t>
            </a:r>
            <a:r>
              <a:rPr lang="en-US" altLang="en-US" sz="2400" dirty="0"/>
              <a:t>, opportunities are not evenly distributed across social groups.</a:t>
            </a:r>
            <a:endParaRPr lang="cs-CZ" altLang="en-US" sz="2400" dirty="0"/>
          </a:p>
          <a:p>
            <a:r>
              <a:rPr lang="cs-CZ" altLang="en-US" sz="2400" dirty="0" err="1"/>
              <a:t>Social</a:t>
            </a:r>
            <a:r>
              <a:rPr lang="cs-CZ" altLang="en-US" sz="2400" dirty="0"/>
              <a:t> </a:t>
            </a:r>
            <a:r>
              <a:rPr lang="cs-CZ" altLang="en-US" sz="2400" dirty="0" err="1"/>
              <a:t>origin</a:t>
            </a:r>
            <a:r>
              <a:rPr lang="cs-CZ" altLang="en-US" sz="2400" dirty="0"/>
              <a:t> </a:t>
            </a:r>
            <a:r>
              <a:rPr lang="cs-CZ" altLang="en-US" sz="2400" dirty="0" err="1"/>
              <a:t>class</a:t>
            </a:r>
            <a:r>
              <a:rPr lang="cs-CZ" altLang="en-US" sz="2400" dirty="0"/>
              <a:t>/</a:t>
            </a:r>
            <a:r>
              <a:rPr lang="cs-CZ" altLang="en-US" sz="2400" dirty="0" err="1"/>
              <a:t>actual</a:t>
            </a:r>
            <a:r>
              <a:rPr lang="cs-CZ" altLang="en-US" sz="2400" dirty="0"/>
              <a:t> </a:t>
            </a:r>
            <a:r>
              <a:rPr lang="cs-CZ" altLang="en-US" sz="2400" dirty="0" err="1"/>
              <a:t>social</a:t>
            </a:r>
            <a:r>
              <a:rPr lang="cs-CZ" altLang="en-US" sz="2400" dirty="0"/>
              <a:t> </a:t>
            </a:r>
            <a:r>
              <a:rPr lang="cs-CZ" altLang="en-US" sz="2400" dirty="0" err="1"/>
              <a:t>class</a:t>
            </a:r>
            <a:r>
              <a:rPr lang="cs-CZ" altLang="en-US" sz="2400" dirty="0"/>
              <a:t> </a:t>
            </a:r>
            <a:r>
              <a:rPr lang="cs-CZ" altLang="en-US" sz="2400" dirty="0" err="1"/>
              <a:t>position</a:t>
            </a:r>
            <a:r>
              <a:rPr lang="en-US" altLang="en-US" sz="2400" dirty="0"/>
              <a:t> </a:t>
            </a:r>
            <a:r>
              <a:rPr lang="cs-CZ" altLang="en-US" sz="2400" dirty="0" err="1"/>
              <a:t>have</a:t>
            </a:r>
            <a:r>
              <a:rPr lang="en-US" altLang="en-US" sz="2400" dirty="0"/>
              <a:t> a significant impact on many aspects of life, including education, occupation, place of residence, marriage partner, and </a:t>
            </a:r>
            <a:r>
              <a:rPr lang="en-US" altLang="en-US" sz="2400" dirty="0" smtClean="0"/>
              <a:t>more</a:t>
            </a:r>
            <a:endParaRPr lang="en-US" altLang="en-US" sz="2400" dirty="0"/>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2</a:t>
            </a:fld>
            <a:endParaRPr lang="en-US" altLang="en-US" sz="1000">
              <a:solidFill>
                <a:schemeClr val="bg1"/>
              </a:solidFill>
              <a:latin typeface="Arial" charset="0"/>
              <a:ea typeface="ＭＳ Ｐゴシック" pitchFamily="34" charset="-128"/>
            </a:endParaRPr>
          </a:p>
        </p:txBody>
      </p:sp>
    </p:spTree>
    <p:extLst>
      <p:ext uri="{BB962C8B-B14F-4D97-AF65-F5344CB8AC3E}">
        <p14:creationId xmlns:p14="http://schemas.microsoft.com/office/powerpoint/2010/main" val="2421569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altLang="en-US" dirty="0"/>
              <a:t>Social mobility </a:t>
            </a:r>
            <a:r>
              <a:rPr lang="cs-CZ" altLang="en-US" dirty="0"/>
              <a:t>- </a:t>
            </a:r>
            <a:r>
              <a:rPr lang="cs-CZ" altLang="en-US" dirty="0" err="1"/>
              <a:t>politicians</a:t>
            </a:r>
            <a:endParaRPr lang="en-GB" altLang="en-US" dirty="0"/>
          </a:p>
        </p:txBody>
      </p:sp>
      <p:sp>
        <p:nvSpPr>
          <p:cNvPr id="5123" name="Rectangle 3"/>
          <p:cNvSpPr>
            <a:spLocks noGrp="1" noChangeArrowheads="1"/>
          </p:cNvSpPr>
          <p:nvPr>
            <p:ph type="body" idx="1"/>
          </p:nvPr>
        </p:nvSpPr>
        <p:spPr/>
        <p:txBody>
          <a:bodyPr/>
          <a:lstStyle/>
          <a:p>
            <a:r>
              <a:rPr lang="en-US" dirty="0"/>
              <a:t>“</a:t>
            </a:r>
            <a:r>
              <a:rPr lang="cs-CZ" dirty="0"/>
              <a:t>I </a:t>
            </a:r>
            <a:r>
              <a:rPr lang="en-US" dirty="0"/>
              <a:t>want to see social mobility rising once again,” said prime minister </a:t>
            </a:r>
            <a:r>
              <a:rPr lang="en-US" dirty="0">
                <a:hlinkClick r:id="rId2"/>
              </a:rPr>
              <a:t>Tony Blair in 2004</a:t>
            </a:r>
            <a:endParaRPr lang="cs-CZ" dirty="0"/>
          </a:p>
          <a:p>
            <a:r>
              <a:rPr lang="en-US" dirty="0"/>
              <a:t>“We can unleash the biggest wave of social mobility since the second world war,” said prime minister </a:t>
            </a:r>
            <a:r>
              <a:rPr lang="en-US" dirty="0">
                <a:hlinkClick r:id="rId3"/>
              </a:rPr>
              <a:t>Gordon Brown in 2010</a:t>
            </a:r>
            <a:r>
              <a:rPr lang="en-US" dirty="0"/>
              <a:t>. </a:t>
            </a:r>
          </a:p>
          <a:p>
            <a:r>
              <a:rPr lang="en-US" dirty="0"/>
              <a:t>“I want to see a </a:t>
            </a:r>
            <a:r>
              <a:rPr lang="en-US" dirty="0">
                <a:hlinkClick r:id="rId4"/>
              </a:rPr>
              <a:t>more socially mobile Britain</a:t>
            </a:r>
            <a:r>
              <a:rPr lang="en-US" dirty="0"/>
              <a:t>,” said David Cameron in 2013. </a:t>
            </a:r>
          </a:p>
          <a:p>
            <a:r>
              <a:rPr lang="en-US" dirty="0"/>
              <a:t>“I want Britain to be the world’s great meritocracy,” said </a:t>
            </a:r>
            <a:r>
              <a:rPr lang="en-US" dirty="0">
                <a:hlinkClick r:id="rId5"/>
              </a:rPr>
              <a:t>Theresa May in 2016</a:t>
            </a:r>
            <a:r>
              <a:rPr lang="en-US" dirty="0"/>
              <a:t>.</a:t>
            </a:r>
            <a:endParaRPr lang="en-GB" altLang="en-US" dirty="0"/>
          </a:p>
        </p:txBody>
      </p:sp>
    </p:spTree>
    <p:extLst>
      <p:ext uri="{BB962C8B-B14F-4D97-AF65-F5344CB8AC3E}">
        <p14:creationId xmlns:p14="http://schemas.microsoft.com/office/powerpoint/2010/main" val="1956704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620714"/>
            <a:ext cx="8928100"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01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fld id="{A586881F-CCC7-41A3-B88B-92B3E35059B4}" type="slidenum">
              <a:rPr lang="cs-CZ" altLang="ja-JP" sz="1200"/>
              <a:pPr/>
              <a:t>5</a:t>
            </a:fld>
            <a:endParaRPr lang="cs-CZ" altLang="ja-JP" sz="1200"/>
          </a:p>
        </p:txBody>
      </p:sp>
      <p:sp>
        <p:nvSpPr>
          <p:cNvPr id="4099" name="Text Box 2"/>
          <p:cNvSpPr txBox="1">
            <a:spLocks noChangeArrowheads="1"/>
          </p:cNvSpPr>
          <p:nvPr/>
        </p:nvSpPr>
        <p:spPr bwMode="auto">
          <a:xfrm>
            <a:off x="1532709" y="393339"/>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eaLnBrk="1" hangingPunct="1"/>
            <a:r>
              <a:rPr lang="cs-CZ" altLang="zh-CN" sz="2400" b="1" dirty="0" err="1">
                <a:solidFill>
                  <a:srgbClr val="820000"/>
                </a:solidFill>
                <a:latin typeface="Arial" panose="020B0604020202020204" pitchFamily="34" charset="0"/>
              </a:rPr>
              <a:t>Absolute</a:t>
            </a:r>
            <a:r>
              <a:rPr lang="cs-CZ" altLang="zh-CN" sz="2400" b="1" dirty="0">
                <a:solidFill>
                  <a:srgbClr val="820000"/>
                </a:solidFill>
                <a:latin typeface="Arial" panose="020B0604020202020204" pitchFamily="34" charset="0"/>
              </a:rPr>
              <a:t> and </a:t>
            </a:r>
            <a:r>
              <a:rPr lang="cs-CZ" altLang="zh-CN" sz="2400" b="1" dirty="0" err="1">
                <a:solidFill>
                  <a:srgbClr val="820000"/>
                </a:solidFill>
                <a:latin typeface="Arial" panose="020B0604020202020204" pitchFamily="34" charset="0"/>
              </a:rPr>
              <a:t>relative</a:t>
            </a:r>
            <a:r>
              <a:rPr lang="cs-CZ" altLang="zh-CN" sz="2400" b="1" dirty="0">
                <a:solidFill>
                  <a:srgbClr val="820000"/>
                </a:solidFill>
                <a:latin typeface="Arial" panose="020B0604020202020204" pitchFamily="34" charset="0"/>
              </a:rPr>
              <a:t> </a:t>
            </a:r>
            <a:r>
              <a:rPr lang="cs-CZ" altLang="zh-CN" sz="2400" b="1" dirty="0" err="1">
                <a:solidFill>
                  <a:srgbClr val="820000"/>
                </a:solidFill>
                <a:latin typeface="Arial" panose="020B0604020202020204" pitchFamily="34" charset="0"/>
              </a:rPr>
              <a:t>social</a:t>
            </a:r>
            <a:r>
              <a:rPr lang="cs-CZ" altLang="zh-CN" sz="2400" b="1" dirty="0">
                <a:solidFill>
                  <a:srgbClr val="820000"/>
                </a:solidFill>
                <a:latin typeface="Arial" panose="020B0604020202020204" pitchFamily="34" charset="0"/>
              </a:rPr>
              <a:t> mobility</a:t>
            </a:r>
            <a:endParaRPr lang="en-US" altLang="zh-CN" sz="2000" b="1" i="1" dirty="0">
              <a:latin typeface="Arial" panose="020B0604020202020204" pitchFamily="34" charset="0"/>
              <a:ea typeface="SimSun" panose="02010600030101010101" pitchFamily="2" charset="-122"/>
            </a:endParaRPr>
          </a:p>
          <a:p>
            <a:pPr eaLnBrk="1" hangingPunct="1"/>
            <a:endParaRPr lang="en-US" altLang="zh-CN" sz="2000" b="1" dirty="0">
              <a:latin typeface="Arial" panose="020B0604020202020204" pitchFamily="34" charset="0"/>
              <a:ea typeface="SimSun" panose="02010600030101010101" pitchFamily="2" charset="-122"/>
            </a:endParaRPr>
          </a:p>
        </p:txBody>
      </p:sp>
      <p:sp>
        <p:nvSpPr>
          <p:cNvPr id="4100" name="Rectangle 4"/>
          <p:cNvSpPr>
            <a:spLocks noChangeArrowheads="1"/>
          </p:cNvSpPr>
          <p:nvPr/>
        </p:nvSpPr>
        <p:spPr bwMode="auto">
          <a:xfrm>
            <a:off x="1302050" y="1295137"/>
            <a:ext cx="783771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1000">
                <a:solidFill>
                  <a:schemeClr val="tx1"/>
                </a:solidFill>
                <a:latin typeface="Tahoma" panose="020B0604030504040204" pitchFamily="34" charset="0"/>
              </a:defRPr>
            </a:lvl1pPr>
            <a:lvl2pPr marL="744538" indent="-287338">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lvl="1" eaLnBrk="1" hangingPunct="1">
              <a:spcAft>
                <a:spcPct val="50000"/>
              </a:spcAft>
              <a:buFontTx/>
              <a:buChar char="•"/>
            </a:pPr>
            <a:r>
              <a:rPr lang="en-US" altLang="zh-CN" sz="1800" dirty="0"/>
              <a:t>Social mobility indicates „societal openness“  </a:t>
            </a:r>
          </a:p>
          <a:p>
            <a:pPr lvl="1" eaLnBrk="1" hangingPunct="1">
              <a:spcAft>
                <a:spcPct val="50000"/>
              </a:spcAft>
              <a:buFontTx/>
              <a:buChar char="•"/>
            </a:pPr>
            <a:r>
              <a:rPr lang="en-US" altLang="zh-CN" sz="1800" dirty="0"/>
              <a:t>Distinctions between </a:t>
            </a:r>
            <a:r>
              <a:rPr lang="en-US" altLang="zh-CN" sz="1800" i="1" dirty="0"/>
              <a:t>structural</a:t>
            </a:r>
            <a:r>
              <a:rPr lang="en-US" altLang="zh-CN" sz="1800" dirty="0"/>
              <a:t> and </a:t>
            </a:r>
            <a:r>
              <a:rPr lang="en-US" altLang="zh-CN" sz="1800" i="1" dirty="0"/>
              <a:t>exchange</a:t>
            </a:r>
            <a:r>
              <a:rPr lang="en-US" altLang="zh-CN" sz="1800" dirty="0"/>
              <a:t> mobility</a:t>
            </a:r>
          </a:p>
          <a:p>
            <a:pPr lvl="1" eaLnBrk="1" hangingPunct="1">
              <a:spcAft>
                <a:spcPct val="50000"/>
              </a:spcAft>
              <a:buFontTx/>
              <a:buChar char="•"/>
            </a:pPr>
            <a:r>
              <a:rPr lang="en-US" altLang="zh-CN" sz="1800" dirty="0"/>
              <a:t>It is not possible to measure structural and exchange mobility in data </a:t>
            </a:r>
            <a:r>
              <a:rPr lang="en-US" altLang="zh-CN" sz="1800" i="1" dirty="0"/>
              <a:t>ex post</a:t>
            </a:r>
            <a:endParaRPr lang="en-US" altLang="zh-CN" sz="1800" dirty="0"/>
          </a:p>
          <a:p>
            <a:pPr lvl="1" eaLnBrk="1" hangingPunct="1">
              <a:spcAft>
                <a:spcPct val="50000"/>
              </a:spcAft>
              <a:buFontTx/>
              <a:buChar char="•"/>
            </a:pPr>
            <a:r>
              <a:rPr lang="en-US" altLang="zh-CN" sz="1800" dirty="0"/>
              <a:t>Structural and Exchange mobility are replaced by concepts </a:t>
            </a:r>
            <a:r>
              <a:rPr lang="en-US" altLang="zh-CN" sz="1800" i="1" dirty="0"/>
              <a:t>absolute</a:t>
            </a:r>
            <a:r>
              <a:rPr lang="en-US" altLang="zh-CN" sz="1800" dirty="0"/>
              <a:t> and </a:t>
            </a:r>
            <a:r>
              <a:rPr lang="en-US" altLang="zh-CN" sz="1800" i="1" dirty="0"/>
              <a:t>relative</a:t>
            </a:r>
            <a:r>
              <a:rPr lang="en-US" altLang="zh-CN" sz="1800" dirty="0"/>
              <a:t> mobility</a:t>
            </a:r>
          </a:p>
          <a:p>
            <a:pPr lvl="2" eaLnBrk="1" hangingPunct="1">
              <a:spcAft>
                <a:spcPct val="50000"/>
              </a:spcAft>
              <a:buFontTx/>
              <a:buChar char="•"/>
            </a:pPr>
            <a:r>
              <a:rPr lang="en-US" altLang="zh-CN" sz="1800" dirty="0"/>
              <a:t>explanation</a:t>
            </a:r>
          </a:p>
          <a:p>
            <a:pPr lvl="3" eaLnBrk="1" hangingPunct="1">
              <a:spcAft>
                <a:spcPct val="50000"/>
              </a:spcAft>
              <a:buFontTx/>
              <a:buChar char="•"/>
            </a:pPr>
            <a:r>
              <a:rPr lang="en-US" altLang="zh-CN" sz="1800" dirty="0"/>
              <a:t>Contingency table: Father, Son and The Holy Ghost (the core of mobility table) (R. Erikson, J. </a:t>
            </a:r>
            <a:r>
              <a:rPr lang="en-US" altLang="zh-CN" sz="1800" dirty="0" err="1"/>
              <a:t>Golthorpe</a:t>
            </a:r>
            <a:r>
              <a:rPr lang="en-US" altLang="zh-CN" sz="1800" dirty="0"/>
              <a:t>: </a:t>
            </a:r>
            <a:r>
              <a:rPr lang="en-US" altLang="zh-CN" sz="1800" i="1" dirty="0"/>
              <a:t>Constant Flux, </a:t>
            </a:r>
            <a:r>
              <a:rPr lang="en-US" altLang="zh-CN" sz="1800" dirty="0"/>
              <a:t>1992)   </a:t>
            </a:r>
          </a:p>
          <a:p>
            <a:pPr lvl="1" eaLnBrk="1" hangingPunct="1">
              <a:spcAft>
                <a:spcPct val="50000"/>
              </a:spcAft>
              <a:buFontTx/>
              <a:buChar char="•"/>
            </a:pPr>
            <a:endParaRPr lang="en-GB" altLang="ja-JP" sz="1800" dirty="0">
              <a:ea typeface="ＭＳ Ｐゴシック" panose="020B0600070205080204" pitchFamily="34" charset="-128"/>
            </a:endParaRPr>
          </a:p>
        </p:txBody>
      </p:sp>
    </p:spTree>
    <p:extLst>
      <p:ext uri="{BB962C8B-B14F-4D97-AF65-F5344CB8AC3E}">
        <p14:creationId xmlns:p14="http://schemas.microsoft.com/office/powerpoint/2010/main" val="55183762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sldNum" sz="quarter" idx="12"/>
          </p:nvPr>
        </p:nvSpPr>
        <p:spPr/>
        <p:txBody>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fld id="{A586881F-CCC7-41A3-B88B-92B3E35059B4}" type="slidenum">
              <a:rPr lang="cs-CZ" altLang="ja-JP" sz="1200"/>
              <a:pPr/>
              <a:t>6</a:t>
            </a:fld>
            <a:endParaRPr lang="cs-CZ" altLang="ja-JP" sz="1200"/>
          </a:p>
        </p:txBody>
      </p:sp>
      <p:sp>
        <p:nvSpPr>
          <p:cNvPr id="4099" name="Text Box 2"/>
          <p:cNvSpPr txBox="1">
            <a:spLocks noChangeArrowheads="1"/>
          </p:cNvSpPr>
          <p:nvPr/>
        </p:nvSpPr>
        <p:spPr bwMode="auto">
          <a:xfrm>
            <a:off x="1532709" y="393339"/>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Tahoma" panose="020B0604030504040204" pitchFamily="34" charset="0"/>
              </a:defRPr>
            </a:lvl1pPr>
            <a:lvl2pPr marL="742950" indent="-285750">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eaLnBrk="1" hangingPunct="1"/>
            <a:r>
              <a:rPr lang="cs-CZ" altLang="zh-CN" sz="2400" b="1" dirty="0" err="1">
                <a:solidFill>
                  <a:srgbClr val="820000"/>
                </a:solidFill>
                <a:latin typeface="Arial" panose="020B0604020202020204" pitchFamily="34" charset="0"/>
              </a:rPr>
              <a:t>Absolute</a:t>
            </a:r>
            <a:r>
              <a:rPr lang="cs-CZ" altLang="zh-CN" sz="2400" b="1" dirty="0">
                <a:solidFill>
                  <a:srgbClr val="820000"/>
                </a:solidFill>
                <a:latin typeface="Arial" panose="020B0604020202020204" pitchFamily="34" charset="0"/>
              </a:rPr>
              <a:t> and </a:t>
            </a:r>
            <a:r>
              <a:rPr lang="cs-CZ" altLang="zh-CN" sz="2400" b="1" dirty="0" err="1">
                <a:solidFill>
                  <a:srgbClr val="820000"/>
                </a:solidFill>
                <a:latin typeface="Arial" panose="020B0604020202020204" pitchFamily="34" charset="0"/>
              </a:rPr>
              <a:t>relative</a:t>
            </a:r>
            <a:r>
              <a:rPr lang="cs-CZ" altLang="zh-CN" sz="2400" b="1" dirty="0">
                <a:solidFill>
                  <a:srgbClr val="820000"/>
                </a:solidFill>
                <a:latin typeface="Arial" panose="020B0604020202020204" pitchFamily="34" charset="0"/>
              </a:rPr>
              <a:t> </a:t>
            </a:r>
            <a:r>
              <a:rPr lang="cs-CZ" altLang="zh-CN" sz="2400" b="1" dirty="0" err="1">
                <a:solidFill>
                  <a:srgbClr val="820000"/>
                </a:solidFill>
                <a:latin typeface="Arial" panose="020B0604020202020204" pitchFamily="34" charset="0"/>
              </a:rPr>
              <a:t>social</a:t>
            </a:r>
            <a:r>
              <a:rPr lang="cs-CZ" altLang="zh-CN" sz="2400" b="1" dirty="0">
                <a:solidFill>
                  <a:srgbClr val="820000"/>
                </a:solidFill>
                <a:latin typeface="Arial" panose="020B0604020202020204" pitchFamily="34" charset="0"/>
              </a:rPr>
              <a:t> mobility</a:t>
            </a:r>
            <a:endParaRPr lang="en-US" altLang="zh-CN" sz="2000" b="1" i="1" dirty="0">
              <a:latin typeface="Arial" panose="020B0604020202020204" pitchFamily="34" charset="0"/>
              <a:ea typeface="SimSun" panose="02010600030101010101" pitchFamily="2" charset="-122"/>
            </a:endParaRPr>
          </a:p>
          <a:p>
            <a:pPr eaLnBrk="1" hangingPunct="1"/>
            <a:endParaRPr lang="en-US" altLang="zh-CN" sz="2000" b="1" dirty="0">
              <a:latin typeface="Arial" panose="020B0604020202020204" pitchFamily="34" charset="0"/>
              <a:ea typeface="SimSun" panose="02010600030101010101" pitchFamily="2" charset="-122"/>
            </a:endParaRPr>
          </a:p>
        </p:txBody>
      </p:sp>
      <p:sp>
        <p:nvSpPr>
          <p:cNvPr id="4100" name="Rectangle 4"/>
          <p:cNvSpPr>
            <a:spLocks noChangeArrowheads="1"/>
          </p:cNvSpPr>
          <p:nvPr/>
        </p:nvSpPr>
        <p:spPr bwMode="auto">
          <a:xfrm>
            <a:off x="610071" y="1162780"/>
            <a:ext cx="10914664"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defRPr sz="1000">
                <a:solidFill>
                  <a:schemeClr val="tx1"/>
                </a:solidFill>
                <a:latin typeface="Tahoma" panose="020B0604030504040204" pitchFamily="34" charset="0"/>
              </a:defRPr>
            </a:lvl1pPr>
            <a:lvl2pPr marL="744538" indent="-287338">
              <a:defRPr sz="1000">
                <a:solidFill>
                  <a:schemeClr val="tx1"/>
                </a:solidFill>
                <a:latin typeface="Tahoma" panose="020B0604030504040204" pitchFamily="34" charset="0"/>
              </a:defRPr>
            </a:lvl2pPr>
            <a:lvl3pPr marL="1143000" indent="-228600">
              <a:defRPr sz="1000">
                <a:solidFill>
                  <a:schemeClr val="tx1"/>
                </a:solidFill>
                <a:latin typeface="Tahoma" panose="020B0604030504040204" pitchFamily="34" charset="0"/>
              </a:defRPr>
            </a:lvl3pPr>
            <a:lvl4pPr marL="1600200" indent="-228600">
              <a:defRPr sz="1000">
                <a:solidFill>
                  <a:schemeClr val="tx1"/>
                </a:solidFill>
                <a:latin typeface="Tahoma" panose="020B0604030504040204" pitchFamily="34" charset="0"/>
              </a:defRPr>
            </a:lvl4pPr>
            <a:lvl5pPr marL="2057400" indent="-228600">
              <a:defRPr sz="1000">
                <a:solidFill>
                  <a:schemeClr val="tx1"/>
                </a:solidFill>
                <a:latin typeface="Tahoma" panose="020B0604030504040204" pitchFamily="34" charset="0"/>
              </a:defRPr>
            </a:lvl5pPr>
            <a:lvl6pPr marL="2514600" indent="-228600" eaLnBrk="0" fontAlgn="base" hangingPunct="0">
              <a:spcBef>
                <a:spcPct val="0"/>
              </a:spcBef>
              <a:spcAft>
                <a:spcPct val="0"/>
              </a:spcAft>
              <a:defRPr sz="1000">
                <a:solidFill>
                  <a:schemeClr val="tx1"/>
                </a:solidFill>
                <a:latin typeface="Tahoma" panose="020B0604030504040204" pitchFamily="34" charset="0"/>
              </a:defRPr>
            </a:lvl6pPr>
            <a:lvl7pPr marL="2971800" indent="-228600" eaLnBrk="0" fontAlgn="base" hangingPunct="0">
              <a:spcBef>
                <a:spcPct val="0"/>
              </a:spcBef>
              <a:spcAft>
                <a:spcPct val="0"/>
              </a:spcAft>
              <a:defRPr sz="1000">
                <a:solidFill>
                  <a:schemeClr val="tx1"/>
                </a:solidFill>
                <a:latin typeface="Tahoma" panose="020B0604030504040204" pitchFamily="34" charset="0"/>
              </a:defRPr>
            </a:lvl7pPr>
            <a:lvl8pPr marL="3429000" indent="-228600" eaLnBrk="0" fontAlgn="base" hangingPunct="0">
              <a:spcBef>
                <a:spcPct val="0"/>
              </a:spcBef>
              <a:spcAft>
                <a:spcPct val="0"/>
              </a:spcAft>
              <a:defRPr sz="1000">
                <a:solidFill>
                  <a:schemeClr val="tx1"/>
                </a:solidFill>
                <a:latin typeface="Tahoma" panose="020B0604030504040204" pitchFamily="34" charset="0"/>
              </a:defRPr>
            </a:lvl8pPr>
            <a:lvl9pPr marL="3886200" indent="-228600" eaLnBrk="0" fontAlgn="base" hangingPunct="0">
              <a:spcBef>
                <a:spcPct val="0"/>
              </a:spcBef>
              <a:spcAft>
                <a:spcPct val="0"/>
              </a:spcAft>
              <a:defRPr sz="1000">
                <a:solidFill>
                  <a:schemeClr val="tx1"/>
                </a:solidFill>
                <a:latin typeface="Tahoma" panose="020B0604030504040204" pitchFamily="34" charset="0"/>
              </a:defRPr>
            </a:lvl9pPr>
          </a:lstStyle>
          <a:p>
            <a:pPr lvl="1" eaLnBrk="1" hangingPunct="1">
              <a:spcAft>
                <a:spcPct val="50000"/>
              </a:spcAft>
              <a:buFontTx/>
              <a:buChar char="•"/>
            </a:pPr>
            <a:r>
              <a:rPr lang="en-US" sz="2400" dirty="0"/>
              <a:t>Absolute mobility is your chance of ending up in a different social class from the one you were born into. </a:t>
            </a:r>
            <a:endParaRPr lang="cs-CZ" sz="2400" dirty="0" smtClean="0"/>
          </a:p>
          <a:p>
            <a:pPr lvl="2">
              <a:spcAft>
                <a:spcPct val="50000"/>
              </a:spcAft>
              <a:buFontTx/>
              <a:buChar char="•"/>
            </a:pPr>
            <a:r>
              <a:rPr lang="en-US" sz="2400" dirty="0" smtClean="0"/>
              <a:t>That </a:t>
            </a:r>
            <a:r>
              <a:rPr lang="en-US" sz="2400" dirty="0"/>
              <a:t>is around 80% and has been remarkably consistent for at least a </a:t>
            </a:r>
            <a:r>
              <a:rPr lang="en-US" sz="2400" dirty="0" smtClean="0"/>
              <a:t>century</a:t>
            </a:r>
            <a:endParaRPr lang="cs-CZ" sz="2400" dirty="0" smtClean="0"/>
          </a:p>
          <a:p>
            <a:pPr lvl="2">
              <a:spcAft>
                <a:spcPct val="50000"/>
              </a:spcAft>
              <a:buFontTx/>
              <a:buChar char="•"/>
            </a:pPr>
            <a:r>
              <a:rPr lang="en-US" sz="2400" dirty="0" smtClean="0"/>
              <a:t>But </a:t>
            </a:r>
            <a:r>
              <a:rPr lang="en-US" sz="2400" dirty="0"/>
              <a:t>the movement is often small: from class 2 to 1, say, or from class 5 to 6.</a:t>
            </a:r>
            <a:endParaRPr lang="cs-CZ" sz="2400" dirty="0"/>
          </a:p>
          <a:p>
            <a:pPr lvl="1" eaLnBrk="1" hangingPunct="1">
              <a:spcAft>
                <a:spcPct val="50000"/>
              </a:spcAft>
              <a:buFontTx/>
              <a:buChar char="•"/>
            </a:pPr>
            <a:r>
              <a:rPr lang="en-US" sz="2400" dirty="0"/>
              <a:t>Relative mobility is different. That is your chance, if you started in, say, class 6 or 7, of making it to, say, class 1 or 2 compared with those who started at the top. </a:t>
            </a:r>
            <a:endParaRPr lang="cs-CZ" sz="2400" dirty="0" smtClean="0"/>
          </a:p>
          <a:p>
            <a:pPr lvl="2">
              <a:spcAft>
                <a:spcPct val="50000"/>
              </a:spcAft>
              <a:buFontTx/>
              <a:buChar char="•"/>
            </a:pPr>
            <a:r>
              <a:rPr lang="en-US" sz="2400" dirty="0" smtClean="0"/>
              <a:t>Here</a:t>
            </a:r>
            <a:r>
              <a:rPr lang="en-US" sz="2400" dirty="0"/>
              <a:t>, if you start at the bottom, you are many times less likely to make it to the top than somebody born there. </a:t>
            </a:r>
          </a:p>
          <a:p>
            <a:pPr lvl="1" eaLnBrk="1" hangingPunct="1">
              <a:spcAft>
                <a:spcPct val="50000"/>
              </a:spcAft>
              <a:buFontTx/>
              <a:buChar char="•"/>
            </a:pPr>
            <a:endParaRPr lang="en-US" altLang="zh-CN" sz="1800" dirty="0"/>
          </a:p>
          <a:p>
            <a:pPr lvl="1" eaLnBrk="1" hangingPunct="1">
              <a:spcAft>
                <a:spcPct val="50000"/>
              </a:spcAft>
              <a:buFontTx/>
              <a:buChar char="•"/>
            </a:pPr>
            <a:endParaRPr lang="en-GB" altLang="ja-JP" sz="1800" dirty="0">
              <a:ea typeface="ＭＳ Ｐゴシック" panose="020B0600070205080204" pitchFamily="34" charset="-128"/>
            </a:endParaRPr>
          </a:p>
        </p:txBody>
      </p:sp>
    </p:spTree>
    <p:extLst>
      <p:ext uri="{BB962C8B-B14F-4D97-AF65-F5344CB8AC3E}">
        <p14:creationId xmlns:p14="http://schemas.microsoft.com/office/powerpoint/2010/main" val="14696618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3317" y="73311"/>
            <a:ext cx="8229600" cy="684571"/>
          </a:xfrm>
        </p:spPr>
        <p:txBody>
          <a:bodyPr>
            <a:normAutofit fontScale="90000"/>
          </a:bodyPr>
          <a:lstStyle/>
          <a:p>
            <a:r>
              <a:rPr lang="cs-CZ" altLang="en-US" sz="3600" dirty="0" smtClean="0"/>
              <a:t>T</a:t>
            </a:r>
            <a:r>
              <a:rPr lang="en-US" altLang="en-US" sz="3600" dirty="0" smtClean="0"/>
              <a:t>rends </a:t>
            </a:r>
            <a:r>
              <a:rPr lang="en-US" altLang="en-US" sz="3600" dirty="0"/>
              <a:t>in</a:t>
            </a:r>
            <a:r>
              <a:rPr lang="cs-CZ" altLang="en-US" sz="3600" dirty="0"/>
              <a:t> </a:t>
            </a:r>
            <a:r>
              <a:rPr lang="cs-CZ" altLang="en-US" sz="3600" dirty="0" err="1"/>
              <a:t>social</a:t>
            </a:r>
            <a:r>
              <a:rPr lang="cs-CZ" altLang="en-US" sz="3600" dirty="0"/>
              <a:t> mobility in</a:t>
            </a:r>
            <a:r>
              <a:rPr lang="en-US" altLang="en-US" sz="3600" dirty="0"/>
              <a:t> European </a:t>
            </a:r>
            <a:r>
              <a:rPr lang="en-US" altLang="en-US" sz="3600" dirty="0" smtClean="0"/>
              <a:t>countries</a:t>
            </a:r>
            <a:endParaRPr lang="en-US" altLang="en-US" sz="3600" b="1" dirty="0"/>
          </a:p>
        </p:txBody>
      </p:sp>
      <p:sp>
        <p:nvSpPr>
          <p:cNvPr id="25603" name="Rectangle 3"/>
          <p:cNvSpPr>
            <a:spLocks noGrp="1" noChangeArrowheads="1"/>
          </p:cNvSpPr>
          <p:nvPr>
            <p:ph type="body" idx="1"/>
          </p:nvPr>
        </p:nvSpPr>
        <p:spPr>
          <a:xfrm>
            <a:off x="687860" y="1042366"/>
            <a:ext cx="8229600" cy="5380831"/>
          </a:xfrm>
        </p:spPr>
        <p:txBody>
          <a:bodyPr>
            <a:normAutofit/>
          </a:bodyPr>
          <a:lstStyle/>
          <a:p>
            <a:r>
              <a:rPr lang="en-US" altLang="en-US" sz="2400" dirty="0" smtClean="0"/>
              <a:t>trends in</a:t>
            </a:r>
            <a:r>
              <a:rPr lang="cs-CZ" altLang="en-US" sz="2400" dirty="0" smtClean="0"/>
              <a:t> </a:t>
            </a:r>
            <a:r>
              <a:rPr lang="cs-CZ" altLang="en-US" sz="2400" dirty="0" err="1" smtClean="0"/>
              <a:t>social</a:t>
            </a:r>
            <a:r>
              <a:rPr lang="cs-CZ" altLang="en-US" sz="2400" dirty="0" smtClean="0"/>
              <a:t> mobility in</a:t>
            </a:r>
            <a:r>
              <a:rPr lang="en-US" altLang="en-US" sz="2400" dirty="0" smtClean="0"/>
              <a:t> </a:t>
            </a:r>
            <a:r>
              <a:rPr lang="en-US" altLang="en-US" sz="2400" dirty="0"/>
              <a:t>European countries</a:t>
            </a:r>
          </a:p>
          <a:p>
            <a:pPr lvl="1">
              <a:spcAft>
                <a:spcPct val="50000"/>
              </a:spcAft>
              <a:buFontTx/>
              <a:buChar char="•"/>
            </a:pPr>
            <a:r>
              <a:rPr lang="cs-CZ" altLang="ja-JP" dirty="0">
                <a:ea typeface="ＭＳ Ｐゴシック" pitchFamily="34" charset="-128"/>
              </a:rPr>
              <a:t>f</a:t>
            </a:r>
            <a:r>
              <a:rPr lang="en-US" altLang="ja-JP" dirty="0" err="1">
                <a:ea typeface="ＭＳ Ｐゴシック" pitchFamily="34" charset="-128"/>
              </a:rPr>
              <a:t>rom</a:t>
            </a:r>
            <a:r>
              <a:rPr lang="en-US" altLang="ja-JP" dirty="0">
                <a:ea typeface="ＭＳ Ｐゴシック" pitchFamily="34" charset="-128"/>
              </a:rPr>
              <a:t> agriculture to industry: industrial societies</a:t>
            </a:r>
          </a:p>
          <a:p>
            <a:pPr lvl="1">
              <a:spcAft>
                <a:spcPct val="50000"/>
              </a:spcAft>
              <a:buFontTx/>
              <a:buChar char="•"/>
            </a:pPr>
            <a:r>
              <a:rPr lang="cs-CZ" altLang="ja-JP" dirty="0">
                <a:ea typeface="ＭＳ Ｐゴシック" pitchFamily="34" charset="-128"/>
              </a:rPr>
              <a:t>f</a:t>
            </a:r>
            <a:r>
              <a:rPr lang="en-US" altLang="ja-JP" dirty="0">
                <a:ea typeface="ＭＳ Ｐゴシック" pitchFamily="34" charset="-128"/>
              </a:rPr>
              <a:t>rom industry to services: post-industrial societies</a:t>
            </a:r>
          </a:p>
          <a:p>
            <a:pPr lvl="2">
              <a:spcAft>
                <a:spcPct val="50000"/>
              </a:spcAft>
              <a:buFontTx/>
              <a:buChar char="•"/>
            </a:pPr>
            <a:r>
              <a:rPr lang="cs-CZ" altLang="ja-JP" dirty="0">
                <a:ea typeface="ＭＳ Ｐゴシック" pitchFamily="34" charset="-128"/>
              </a:rPr>
              <a:t>t</a:t>
            </a:r>
            <a:r>
              <a:rPr lang="en-US" altLang="ja-JP" dirty="0" err="1">
                <a:ea typeface="ＭＳ Ｐゴシック" pitchFamily="34" charset="-128"/>
              </a:rPr>
              <a:t>hese</a:t>
            </a:r>
            <a:r>
              <a:rPr lang="en-US" altLang="ja-JP" dirty="0">
                <a:ea typeface="ＭＳ Ｐゴシック" pitchFamily="34" charset="-128"/>
              </a:rPr>
              <a:t> trends are reflected in structural social mobility trends</a:t>
            </a:r>
          </a:p>
          <a:p>
            <a:pPr>
              <a:spcAft>
                <a:spcPct val="50000"/>
              </a:spcAft>
              <a:buFontTx/>
              <a:buChar char="•"/>
            </a:pPr>
            <a:r>
              <a:rPr lang="en-US" altLang="ja-JP" sz="2400" dirty="0">
                <a:ea typeface="ＭＳ Ｐゴシック" pitchFamily="34" charset="-128"/>
              </a:rPr>
              <a:t>but no changes in social fluidity (relative social mobility)</a:t>
            </a:r>
          </a:p>
          <a:p>
            <a:pPr lvl="1">
              <a:spcAft>
                <a:spcPct val="50000"/>
              </a:spcAft>
              <a:buFontTx/>
              <a:buChar char="•"/>
            </a:pPr>
            <a:r>
              <a:rPr lang="en-US" altLang="ja-JP" dirty="0">
                <a:ea typeface="ＭＳ Ｐゴシック" pitchFamily="34" charset="-128"/>
              </a:rPr>
              <a:t>odds ratios are the same</a:t>
            </a:r>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7</a:t>
            </a:fld>
            <a:endParaRPr lang="en-US" altLang="en-US" sz="100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7</a:t>
            </a:fld>
            <a:endParaRPr lang="en-GB"/>
          </a:p>
        </p:txBody>
      </p:sp>
    </p:spTree>
    <p:extLst>
      <p:ext uri="{BB962C8B-B14F-4D97-AF65-F5344CB8AC3E}">
        <p14:creationId xmlns:p14="http://schemas.microsoft.com/office/powerpoint/2010/main" val="3264486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91544" y="188640"/>
            <a:ext cx="8229600" cy="864096"/>
          </a:xfrm>
        </p:spPr>
        <p:txBody>
          <a:bodyPr>
            <a:normAutofit/>
          </a:bodyPr>
          <a:lstStyle/>
          <a:p>
            <a:r>
              <a:rPr lang="cs-CZ" altLang="en-US" sz="3600" b="1" dirty="0"/>
              <a:t>Great </a:t>
            </a:r>
            <a:r>
              <a:rPr lang="cs-CZ" altLang="en-US" sz="3600" b="1" dirty="0" err="1"/>
              <a:t>Gatsby</a:t>
            </a:r>
            <a:r>
              <a:rPr lang="cs-CZ" altLang="en-US" sz="3600" b="1" dirty="0"/>
              <a:t> </a:t>
            </a:r>
            <a:r>
              <a:rPr lang="cs-CZ" altLang="en-US" sz="3600" b="1" dirty="0" err="1"/>
              <a:t>Curve</a:t>
            </a:r>
            <a:r>
              <a:rPr lang="cs-CZ" altLang="en-US" sz="3600" b="1" dirty="0"/>
              <a:t> - GGC</a:t>
            </a:r>
            <a:endParaRPr lang="en-US" altLang="en-US" sz="3600" b="1" dirty="0"/>
          </a:p>
        </p:txBody>
      </p:sp>
      <p:sp>
        <p:nvSpPr>
          <p:cNvPr id="25603" name="Rectangle 3"/>
          <p:cNvSpPr>
            <a:spLocks noGrp="1" noChangeArrowheads="1"/>
          </p:cNvSpPr>
          <p:nvPr>
            <p:ph type="body" idx="1"/>
          </p:nvPr>
        </p:nvSpPr>
        <p:spPr>
          <a:xfrm>
            <a:off x="1981200" y="1124745"/>
            <a:ext cx="8229600" cy="5380831"/>
          </a:xfrm>
        </p:spPr>
        <p:txBody>
          <a:bodyPr>
            <a:normAutofit/>
          </a:bodyPr>
          <a:lstStyle/>
          <a:p>
            <a:r>
              <a:rPr lang="cs-CZ" altLang="en-US" sz="2400" dirty="0" err="1"/>
              <a:t>What</a:t>
            </a:r>
            <a:r>
              <a:rPr lang="cs-CZ" altLang="en-US" sz="2400" dirty="0"/>
              <a:t> </a:t>
            </a:r>
            <a:r>
              <a:rPr lang="cs-CZ" altLang="en-US" sz="2400" dirty="0" err="1"/>
              <a:t>is</a:t>
            </a:r>
            <a:r>
              <a:rPr lang="cs-CZ" altLang="en-US" sz="2400" dirty="0"/>
              <a:t> </a:t>
            </a:r>
            <a:r>
              <a:rPr lang="cs-CZ" altLang="en-US" sz="2400" dirty="0" err="1"/>
              <a:t>the</a:t>
            </a:r>
            <a:r>
              <a:rPr lang="cs-CZ" altLang="en-US" sz="2400" dirty="0"/>
              <a:t> </a:t>
            </a:r>
            <a:r>
              <a:rPr lang="cs-CZ" altLang="en-US" sz="2400" dirty="0" err="1"/>
              <a:t>relatioship</a:t>
            </a:r>
            <a:r>
              <a:rPr lang="cs-CZ" altLang="en-US" sz="2400" dirty="0"/>
              <a:t> </a:t>
            </a:r>
            <a:r>
              <a:rPr lang="cs-CZ" altLang="en-US" sz="2400" dirty="0" err="1"/>
              <a:t>between</a:t>
            </a:r>
            <a:r>
              <a:rPr lang="cs-CZ" altLang="en-US" sz="2400" dirty="0"/>
              <a:t> </a:t>
            </a:r>
            <a:r>
              <a:rPr lang="cs-CZ" altLang="en-US" sz="2400" dirty="0" err="1"/>
              <a:t>inequality</a:t>
            </a:r>
            <a:r>
              <a:rPr lang="cs-CZ" altLang="en-US" sz="2400" dirty="0"/>
              <a:t> and </a:t>
            </a:r>
            <a:r>
              <a:rPr lang="cs-CZ" altLang="en-US" sz="2400" dirty="0" err="1"/>
              <a:t>social</a:t>
            </a:r>
            <a:r>
              <a:rPr lang="cs-CZ" altLang="en-US" sz="2400" dirty="0"/>
              <a:t> </a:t>
            </a:r>
            <a:r>
              <a:rPr lang="cs-CZ" altLang="en-US" sz="2400" dirty="0" err="1"/>
              <a:t>mobilty</a:t>
            </a:r>
            <a:r>
              <a:rPr lang="cs-CZ" altLang="en-US" sz="2400" dirty="0"/>
              <a:t>?</a:t>
            </a:r>
            <a:endParaRPr lang="en-GB" altLang="en-US" sz="2400" dirty="0"/>
          </a:p>
          <a:p>
            <a:endParaRPr lang="cs-CZ" altLang="en-US" sz="2400" dirty="0"/>
          </a:p>
          <a:p>
            <a:r>
              <a:rPr lang="cs-CZ" altLang="en-US" sz="2400" dirty="0"/>
              <a:t>in </a:t>
            </a:r>
            <a:r>
              <a:rPr lang="cs-CZ" altLang="en-US" sz="2400" dirty="0" err="1"/>
              <a:t>aggregated</a:t>
            </a:r>
            <a:r>
              <a:rPr lang="cs-CZ" altLang="en-US" sz="2400" dirty="0"/>
              <a:t> </a:t>
            </a:r>
            <a:r>
              <a:rPr lang="cs-CZ" altLang="en-US" sz="2400" dirty="0" err="1"/>
              <a:t>level</a:t>
            </a:r>
            <a:r>
              <a:rPr lang="cs-CZ" altLang="en-US" sz="2400" dirty="0"/>
              <a:t> </a:t>
            </a:r>
            <a:r>
              <a:rPr lang="cs-CZ" altLang="en-US" sz="2400" dirty="0" err="1"/>
              <a:t>higer</a:t>
            </a:r>
            <a:r>
              <a:rPr lang="cs-CZ" altLang="en-US" sz="2400" dirty="0"/>
              <a:t> </a:t>
            </a:r>
            <a:r>
              <a:rPr lang="cs-CZ" altLang="en-US" sz="2400" dirty="0" err="1"/>
              <a:t>economic</a:t>
            </a:r>
            <a:r>
              <a:rPr lang="cs-CZ" altLang="en-US" sz="2400" dirty="0"/>
              <a:t> </a:t>
            </a:r>
            <a:r>
              <a:rPr lang="cs-CZ" altLang="en-US" sz="2400" dirty="0" err="1"/>
              <a:t>inequality</a:t>
            </a:r>
            <a:r>
              <a:rPr lang="cs-CZ" altLang="en-US" sz="2400" dirty="0"/>
              <a:t> </a:t>
            </a:r>
            <a:r>
              <a:rPr lang="cs-CZ" altLang="en-US" sz="2400" dirty="0" err="1"/>
              <a:t>means</a:t>
            </a:r>
            <a:r>
              <a:rPr lang="cs-CZ" altLang="en-US" sz="2400" dirty="0"/>
              <a:t> </a:t>
            </a:r>
            <a:r>
              <a:rPr lang="cs-CZ" altLang="en-US" sz="2400" dirty="0" err="1"/>
              <a:t>lower</a:t>
            </a:r>
            <a:r>
              <a:rPr lang="cs-CZ" altLang="en-US" sz="2400" dirty="0"/>
              <a:t> </a:t>
            </a:r>
            <a:r>
              <a:rPr lang="cs-CZ" altLang="en-US" sz="2400" dirty="0" err="1"/>
              <a:t>social</a:t>
            </a:r>
            <a:r>
              <a:rPr lang="cs-CZ" altLang="en-US" sz="2400" dirty="0"/>
              <a:t> mobility and vice versa</a:t>
            </a:r>
          </a:p>
          <a:p>
            <a:r>
              <a:rPr lang="cs-CZ" altLang="en-US" sz="2400" dirty="0"/>
              <a:t>Great </a:t>
            </a:r>
            <a:r>
              <a:rPr lang="cs-CZ" altLang="en-US" sz="2400" dirty="0" err="1"/>
              <a:t>Gatsby</a:t>
            </a:r>
            <a:r>
              <a:rPr lang="cs-CZ" altLang="en-US" sz="2400" dirty="0"/>
              <a:t> </a:t>
            </a:r>
            <a:r>
              <a:rPr lang="cs-CZ" altLang="en-US" sz="2400" dirty="0" err="1"/>
              <a:t>curve</a:t>
            </a:r>
            <a:r>
              <a:rPr lang="cs-CZ" altLang="en-US" sz="2400" dirty="0"/>
              <a:t> </a:t>
            </a:r>
            <a:r>
              <a:rPr lang="en-US" altLang="en-US" sz="2400" dirty="0"/>
              <a:t> </a:t>
            </a:r>
            <a:endParaRPr lang="cs-CZ" altLang="en-US" sz="2400" dirty="0"/>
          </a:p>
          <a:p>
            <a:r>
              <a:rPr lang="cs-CZ" altLang="en-US" sz="2400" dirty="0" err="1"/>
              <a:t>How</a:t>
            </a:r>
            <a:r>
              <a:rPr lang="cs-CZ" altLang="en-US" sz="2400" dirty="0"/>
              <a:t> </a:t>
            </a:r>
            <a:r>
              <a:rPr lang="cs-CZ" altLang="en-US" sz="2400" dirty="0" err="1"/>
              <a:t>does</a:t>
            </a:r>
            <a:r>
              <a:rPr lang="cs-CZ" altLang="en-US" sz="2400" dirty="0"/>
              <a:t> </a:t>
            </a:r>
            <a:r>
              <a:rPr lang="cs-CZ" altLang="en-US" sz="2400" dirty="0" err="1"/>
              <a:t>it</a:t>
            </a:r>
            <a:r>
              <a:rPr lang="cs-CZ" altLang="en-US" sz="2400" dirty="0"/>
              <a:t> </a:t>
            </a:r>
            <a:r>
              <a:rPr lang="cs-CZ" altLang="en-US" sz="2400" dirty="0" err="1"/>
              <a:t>work</a:t>
            </a:r>
            <a:r>
              <a:rPr lang="cs-CZ" altLang="en-US" sz="2400" dirty="0"/>
              <a:t> in </a:t>
            </a:r>
            <a:r>
              <a:rPr lang="cs-CZ" altLang="en-US" sz="2400" dirty="0" err="1"/>
              <a:t>individual</a:t>
            </a:r>
            <a:r>
              <a:rPr lang="cs-CZ" altLang="en-US" sz="2400" dirty="0"/>
              <a:t> </a:t>
            </a:r>
            <a:r>
              <a:rPr lang="cs-CZ" altLang="en-US" sz="2400" dirty="0" err="1"/>
              <a:t>level</a:t>
            </a:r>
            <a:r>
              <a:rPr lang="cs-CZ" altLang="en-US" sz="2400" dirty="0"/>
              <a:t>?</a:t>
            </a:r>
            <a:endParaRPr lang="en-US" altLang="en-US" sz="2400" dirty="0"/>
          </a:p>
          <a:p>
            <a:endParaRPr lang="cs-CZ" altLang="en-US" sz="2400" dirty="0"/>
          </a:p>
          <a:p>
            <a:endParaRPr lang="en-US" altLang="en-US" dirty="0"/>
          </a:p>
          <a:p>
            <a:endParaRPr lang="en-US" altLang="en-US" b="1" dirty="0"/>
          </a:p>
        </p:txBody>
      </p:sp>
      <p:sp>
        <p:nvSpPr>
          <p:cNvPr id="25604" name="Slide Number Placeholder 3"/>
          <p:cNvSpPr txBox="1">
            <a:spLocks noGrp="1"/>
          </p:cNvSpPr>
          <p:nvPr/>
        </p:nvSpPr>
        <p:spPr bwMode="auto">
          <a:xfrm>
            <a:off x="9747250" y="6505576"/>
            <a:ext cx="6032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662D91"/>
              </a:buClr>
              <a:buChar char="•"/>
              <a:defRPr sz="3200">
                <a:solidFill>
                  <a:schemeClr val="tx1"/>
                </a:solidFill>
                <a:latin typeface="Times New Roman" pitchFamily="18" charset="0"/>
                <a:cs typeface="Arial" charset="0"/>
              </a:defRPr>
            </a:lvl1pPr>
            <a:lvl2pPr marL="37931725" indent="-37474525" eaLnBrk="0" hangingPunct="0">
              <a:spcBef>
                <a:spcPct val="20000"/>
              </a:spcBef>
              <a:buClr>
                <a:srgbClr val="662D91"/>
              </a:buClr>
              <a:buChar char="–"/>
              <a:defRPr sz="2800">
                <a:solidFill>
                  <a:schemeClr val="tx1"/>
                </a:solidFill>
                <a:latin typeface="Times New Roman" pitchFamily="18" charset="0"/>
                <a:cs typeface="Arial" charset="0"/>
              </a:defRPr>
            </a:lvl2pPr>
            <a:lvl3pPr marL="1143000" indent="-228600" eaLnBrk="0" hangingPunct="0">
              <a:spcBef>
                <a:spcPct val="20000"/>
              </a:spcBef>
              <a:buClr>
                <a:srgbClr val="662D91"/>
              </a:buClr>
              <a:buChar char="•"/>
              <a:defRPr sz="2400">
                <a:solidFill>
                  <a:schemeClr val="tx1"/>
                </a:solidFill>
                <a:latin typeface="Times New Roman" pitchFamily="18" charset="0"/>
                <a:cs typeface="Arial" charset="0"/>
              </a:defRPr>
            </a:lvl3pPr>
            <a:lvl4pPr marL="1600200" indent="-228600" eaLnBrk="0" hangingPunct="0">
              <a:spcBef>
                <a:spcPct val="20000"/>
              </a:spcBef>
              <a:buClr>
                <a:srgbClr val="662D91"/>
              </a:buClr>
              <a:buChar char="–"/>
              <a:defRPr sz="2000">
                <a:solidFill>
                  <a:schemeClr val="tx1"/>
                </a:solidFill>
                <a:latin typeface="Times New Roman" pitchFamily="18" charset="0"/>
                <a:cs typeface="Arial" charset="0"/>
              </a:defRPr>
            </a:lvl4pPr>
            <a:lvl5pPr marL="2057400" indent="-228600" eaLnBrk="0" hangingPunct="0">
              <a:spcBef>
                <a:spcPct val="20000"/>
              </a:spcBef>
              <a:buClr>
                <a:srgbClr val="662D91"/>
              </a:buClr>
              <a:buChar char="»"/>
              <a:defRPr sz="2000">
                <a:solidFill>
                  <a:schemeClr val="tx1"/>
                </a:solidFill>
                <a:latin typeface="Times New Roman" pitchFamily="18" charset="0"/>
                <a:cs typeface="Arial" charset="0"/>
              </a:defRPr>
            </a:lvl5pPr>
            <a:lvl6pPr marL="25146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6pPr>
            <a:lvl7pPr marL="29718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7pPr>
            <a:lvl8pPr marL="34290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8pPr>
            <a:lvl9pPr marL="3886200" indent="-228600" eaLnBrk="0" fontAlgn="base" hangingPunct="0">
              <a:spcBef>
                <a:spcPct val="20000"/>
              </a:spcBef>
              <a:spcAft>
                <a:spcPct val="0"/>
              </a:spcAft>
              <a:buClr>
                <a:srgbClr val="662D91"/>
              </a:buClr>
              <a:buChar char="»"/>
              <a:defRPr sz="2000">
                <a:solidFill>
                  <a:schemeClr val="tx1"/>
                </a:solidFill>
                <a:latin typeface="Times New Roman" pitchFamily="18" charset="0"/>
                <a:cs typeface="Arial" charset="0"/>
              </a:defRPr>
            </a:lvl9pPr>
          </a:lstStyle>
          <a:p>
            <a:pPr algn="ctr" eaLnBrk="1" hangingPunct="1">
              <a:spcBef>
                <a:spcPct val="0"/>
              </a:spcBef>
              <a:buClrTx/>
              <a:buFontTx/>
              <a:buNone/>
            </a:pPr>
            <a:fld id="{1090E254-4034-4A36-BA41-BBABBF2E845D}" type="slidenum">
              <a:rPr lang="en-US" altLang="en-US" sz="1000">
                <a:solidFill>
                  <a:schemeClr val="bg1"/>
                </a:solidFill>
                <a:latin typeface="Arial" charset="0"/>
                <a:ea typeface="ＭＳ Ｐゴシック" pitchFamily="34" charset="-128"/>
              </a:rPr>
              <a:pPr algn="ctr" eaLnBrk="1" hangingPunct="1">
                <a:spcBef>
                  <a:spcPct val="0"/>
                </a:spcBef>
                <a:buClrTx/>
                <a:buFontTx/>
                <a:buNone/>
              </a:pPr>
              <a:t>8</a:t>
            </a:fld>
            <a:endParaRPr lang="en-US" altLang="en-US" sz="1000">
              <a:solidFill>
                <a:schemeClr val="bg1"/>
              </a:solidFill>
              <a:latin typeface="Arial" charset="0"/>
              <a:ea typeface="ＭＳ Ｐゴシック" pitchFamily="34" charset="-128"/>
            </a:endParaRPr>
          </a:p>
        </p:txBody>
      </p:sp>
      <p:sp>
        <p:nvSpPr>
          <p:cNvPr id="2" name="Zástupný symbol pro číslo snímku 1"/>
          <p:cNvSpPr>
            <a:spLocks noGrp="1"/>
          </p:cNvSpPr>
          <p:nvPr>
            <p:ph type="sldNum" sz="quarter" idx="12"/>
          </p:nvPr>
        </p:nvSpPr>
        <p:spPr/>
        <p:txBody>
          <a:bodyPr/>
          <a:lstStyle/>
          <a:p>
            <a:fld id="{9494B6D5-A0B9-47D8-AD4D-9B608C1A07EE}" type="slidenum">
              <a:rPr lang="en-GB" smtClean="0"/>
              <a:pPr/>
              <a:t>8</a:t>
            </a:fld>
            <a:endParaRPr lang="en-GB"/>
          </a:p>
        </p:txBody>
      </p:sp>
    </p:spTree>
    <p:extLst>
      <p:ext uri="{BB962C8B-B14F-4D97-AF65-F5344CB8AC3E}">
        <p14:creationId xmlns:p14="http://schemas.microsoft.com/office/powerpoint/2010/main" val="1540735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2208214" y="1700213"/>
            <a:ext cx="712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nl-NL" altLang="en-US" sz="2400">
              <a:latin typeface="Times New Roman" panose="02020603050405020304" pitchFamily="18" charset="0"/>
            </a:endParaRPr>
          </a:p>
        </p:txBody>
      </p:sp>
      <p:sp>
        <p:nvSpPr>
          <p:cNvPr id="15363" name="Rectangle 5"/>
          <p:cNvSpPr>
            <a:spLocks noChangeArrowheads="1"/>
          </p:cNvSpPr>
          <p:nvPr/>
        </p:nvSpPr>
        <p:spPr bwMode="auto">
          <a:xfrm>
            <a:off x="2566988" y="1989138"/>
            <a:ext cx="2089150"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t>SOCIETAL</a:t>
            </a:r>
          </a:p>
          <a:p>
            <a:pPr algn="ctr" eaLnBrk="1" hangingPunct="1">
              <a:spcBef>
                <a:spcPct val="0"/>
              </a:spcBef>
              <a:buFontTx/>
              <a:buNone/>
            </a:pPr>
            <a:r>
              <a:rPr lang="en-US" altLang="en-US" sz="1800" dirty="0"/>
              <a:t>INEQUALITY</a:t>
            </a:r>
            <a:endParaRPr lang="nl-NL" altLang="en-US" sz="1800" dirty="0"/>
          </a:p>
        </p:txBody>
      </p:sp>
      <p:sp>
        <p:nvSpPr>
          <p:cNvPr id="15364" name="Rectangle 6"/>
          <p:cNvSpPr>
            <a:spLocks noChangeArrowheads="1"/>
          </p:cNvSpPr>
          <p:nvPr/>
        </p:nvSpPr>
        <p:spPr bwMode="auto">
          <a:xfrm>
            <a:off x="6959600" y="1989138"/>
            <a:ext cx="2305050" cy="1079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cs-CZ" altLang="en-US" sz="1800" dirty="0"/>
          </a:p>
          <a:p>
            <a:pPr algn="ctr" eaLnBrk="1" hangingPunct="1">
              <a:spcBef>
                <a:spcPct val="0"/>
              </a:spcBef>
              <a:buFontTx/>
              <a:buNone/>
            </a:pPr>
            <a:r>
              <a:rPr lang="cs-CZ" altLang="en-US" sz="1800" dirty="0"/>
              <a:t>LOW </a:t>
            </a:r>
          </a:p>
          <a:p>
            <a:pPr algn="ctr" eaLnBrk="1" hangingPunct="1">
              <a:spcBef>
                <a:spcPct val="0"/>
              </a:spcBef>
              <a:buFontTx/>
              <a:buNone/>
            </a:pPr>
            <a:r>
              <a:rPr lang="cs-CZ" altLang="en-US" sz="1800" dirty="0"/>
              <a:t>SOCIAL</a:t>
            </a:r>
          </a:p>
          <a:p>
            <a:pPr algn="ctr" eaLnBrk="1" hangingPunct="1">
              <a:spcBef>
                <a:spcPct val="0"/>
              </a:spcBef>
              <a:buFontTx/>
              <a:buNone/>
            </a:pPr>
            <a:r>
              <a:rPr lang="cs-CZ" altLang="en-US" sz="1800" dirty="0"/>
              <a:t> MOBILITY </a:t>
            </a:r>
          </a:p>
          <a:p>
            <a:pPr algn="ctr" eaLnBrk="1" hangingPunct="1">
              <a:spcBef>
                <a:spcPct val="0"/>
              </a:spcBef>
              <a:buFontTx/>
              <a:buNone/>
            </a:pPr>
            <a:endParaRPr lang="nl-NL" altLang="en-US" sz="1800" dirty="0"/>
          </a:p>
        </p:txBody>
      </p:sp>
      <p:sp>
        <p:nvSpPr>
          <p:cNvPr id="15365" name="Rectangle 7"/>
          <p:cNvSpPr>
            <a:spLocks noChangeArrowheads="1"/>
          </p:cNvSpPr>
          <p:nvPr/>
        </p:nvSpPr>
        <p:spPr bwMode="auto">
          <a:xfrm>
            <a:off x="3359150" y="4221163"/>
            <a:ext cx="1728788" cy="86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t>INDIVIDUAL</a:t>
            </a:r>
          </a:p>
          <a:p>
            <a:pPr algn="ctr" eaLnBrk="1" hangingPunct="1">
              <a:spcBef>
                <a:spcPct val="0"/>
              </a:spcBef>
              <a:buFontTx/>
              <a:buNone/>
            </a:pPr>
            <a:r>
              <a:rPr lang="en-US" altLang="en-US" sz="1800" dirty="0"/>
              <a:t>EDUCATION</a:t>
            </a:r>
            <a:r>
              <a:rPr lang="cs-CZ" altLang="en-US" sz="1800" dirty="0"/>
              <a:t>,</a:t>
            </a:r>
          </a:p>
          <a:p>
            <a:pPr algn="ctr" eaLnBrk="1" hangingPunct="1">
              <a:spcBef>
                <a:spcPct val="0"/>
              </a:spcBef>
              <a:buFontTx/>
              <a:buNone/>
            </a:pPr>
            <a:r>
              <a:rPr lang="cs-CZ" altLang="en-US" sz="1800" dirty="0"/>
              <a:t>INCOME</a:t>
            </a:r>
            <a:endParaRPr lang="nl-NL" altLang="en-US" sz="1800" dirty="0"/>
          </a:p>
        </p:txBody>
      </p:sp>
      <p:sp>
        <p:nvSpPr>
          <p:cNvPr id="15366" name="Rectangle 8"/>
          <p:cNvSpPr>
            <a:spLocks noChangeArrowheads="1"/>
          </p:cNvSpPr>
          <p:nvPr/>
        </p:nvSpPr>
        <p:spPr bwMode="auto">
          <a:xfrm>
            <a:off x="6527801" y="4221163"/>
            <a:ext cx="1800225" cy="863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dirty="0"/>
              <a:t>INDIVIDUAL </a:t>
            </a:r>
          </a:p>
          <a:p>
            <a:pPr algn="ctr" eaLnBrk="1" hangingPunct="1">
              <a:spcBef>
                <a:spcPct val="0"/>
              </a:spcBef>
              <a:buFontTx/>
              <a:buNone/>
            </a:pPr>
            <a:r>
              <a:rPr lang="cs-CZ" altLang="en-US" sz="1800" dirty="0"/>
              <a:t>CHANCES</a:t>
            </a:r>
            <a:endParaRPr lang="nl-NL" altLang="en-US" sz="1800" dirty="0"/>
          </a:p>
        </p:txBody>
      </p:sp>
      <p:sp>
        <p:nvSpPr>
          <p:cNvPr id="15367" name="Line 9"/>
          <p:cNvSpPr>
            <a:spLocks noChangeShapeType="1"/>
          </p:cNvSpPr>
          <p:nvPr/>
        </p:nvSpPr>
        <p:spPr bwMode="auto">
          <a:xfrm>
            <a:off x="3503614" y="3068639"/>
            <a:ext cx="720725"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368" name="Line 10"/>
          <p:cNvSpPr>
            <a:spLocks noChangeShapeType="1"/>
          </p:cNvSpPr>
          <p:nvPr/>
        </p:nvSpPr>
        <p:spPr bwMode="auto">
          <a:xfrm>
            <a:off x="5087938" y="4652963"/>
            <a:ext cx="14398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369" name="Line 11"/>
          <p:cNvSpPr>
            <a:spLocks noChangeShapeType="1"/>
          </p:cNvSpPr>
          <p:nvPr/>
        </p:nvSpPr>
        <p:spPr bwMode="auto">
          <a:xfrm flipV="1">
            <a:off x="7464426" y="3068639"/>
            <a:ext cx="936625" cy="1152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370" name="Line 12"/>
          <p:cNvSpPr>
            <a:spLocks noChangeShapeType="1"/>
          </p:cNvSpPr>
          <p:nvPr/>
        </p:nvSpPr>
        <p:spPr bwMode="auto">
          <a:xfrm flipV="1">
            <a:off x="4656138" y="2492375"/>
            <a:ext cx="2303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15371" name="Text Box 13"/>
          <p:cNvSpPr txBox="1">
            <a:spLocks noChangeArrowheads="1"/>
          </p:cNvSpPr>
          <p:nvPr/>
        </p:nvSpPr>
        <p:spPr bwMode="auto">
          <a:xfrm>
            <a:off x="3143251" y="476251"/>
            <a:ext cx="5832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400" b="1"/>
              <a:t>COLEMAN’S BOAT APPLIED TO INEQUALITY</a:t>
            </a:r>
            <a:endParaRPr lang="nl-NL" altLang="en-US" sz="2400" b="1"/>
          </a:p>
        </p:txBody>
      </p:sp>
      <p:sp>
        <p:nvSpPr>
          <p:cNvPr id="15372" name="Text Box 14"/>
          <p:cNvSpPr txBox="1">
            <a:spLocks noChangeArrowheads="1"/>
          </p:cNvSpPr>
          <p:nvPr/>
        </p:nvSpPr>
        <p:spPr bwMode="auto">
          <a:xfrm>
            <a:off x="2438400" y="5661026"/>
            <a:ext cx="762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en-US" sz="1800" dirty="0"/>
              <a:t>Coleman, ‘Microfoundations and macrosocial behavior</a:t>
            </a:r>
            <a:r>
              <a:rPr lang="nl-NL" altLang="en-US" sz="1800" i="1" dirty="0"/>
              <a:t>’, </a:t>
            </a:r>
            <a:r>
              <a:rPr lang="nl-NL" altLang="en-US" sz="1800" dirty="0"/>
              <a:t>1987, page 165</a:t>
            </a:r>
          </a:p>
        </p:txBody>
      </p:sp>
    </p:spTree>
    <p:extLst>
      <p:ext uri="{BB962C8B-B14F-4D97-AF65-F5344CB8AC3E}">
        <p14:creationId xmlns:p14="http://schemas.microsoft.com/office/powerpoint/2010/main" val="573545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1686</Words>
  <Application>Microsoft Office PowerPoint</Application>
  <PresentationFormat>Širokoúhlá obrazovka</PresentationFormat>
  <Paragraphs>157</Paragraphs>
  <Slides>18</Slides>
  <Notes>4</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18</vt:i4>
      </vt:variant>
    </vt:vector>
  </HeadingPairs>
  <TitlesOfParts>
    <vt:vector size="29" baseType="lpstr">
      <vt:lpstr>ＭＳ Ｐゴシック</vt:lpstr>
      <vt:lpstr>SimSun</vt:lpstr>
      <vt:lpstr>SimSun</vt:lpstr>
      <vt:lpstr>Yu Gothic</vt:lpstr>
      <vt:lpstr>Arial</vt:lpstr>
      <vt:lpstr>Calibri</vt:lpstr>
      <vt:lpstr>Calibri Light</vt:lpstr>
      <vt:lpstr>等线</vt:lpstr>
      <vt:lpstr>Tahoma</vt:lpstr>
      <vt:lpstr>Times New Roman</vt:lpstr>
      <vt:lpstr>Motiv Office</vt:lpstr>
      <vt:lpstr>Is America Dreaming?: Understanding Social Mobility</vt:lpstr>
      <vt:lpstr>Social mobility</vt:lpstr>
      <vt:lpstr>Social mobility - politicians</vt:lpstr>
      <vt:lpstr>Prezentace aplikace PowerPoint</vt:lpstr>
      <vt:lpstr>Prezentace aplikace PowerPoint</vt:lpstr>
      <vt:lpstr>Prezentace aplikace PowerPoint</vt:lpstr>
      <vt:lpstr>Trends in social mobility in European countries</vt:lpstr>
      <vt:lpstr>Great Gatsby Curve - GGC</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Pierre Bourdieu on social reproduction</vt:lpstr>
    </vt:vector>
  </TitlesOfParts>
  <Company>FSS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Class Systems</dc:title>
  <dc:creator>Tomáš Katrňák</dc:creator>
  <cp:lastModifiedBy>Tomáš Katrňák</cp:lastModifiedBy>
  <cp:revision>33</cp:revision>
  <dcterms:created xsi:type="dcterms:W3CDTF">2019-09-30T10:00:46Z</dcterms:created>
  <dcterms:modified xsi:type="dcterms:W3CDTF">2021-10-19T14:14:55Z</dcterms:modified>
</cp:coreProperties>
</file>