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1"/>
  </p:notesMasterIdLst>
  <p:handoutMasterIdLst>
    <p:handoutMasterId r:id="rId22"/>
  </p:handoutMasterIdLst>
  <p:sldIdLst>
    <p:sldId id="256" r:id="rId2"/>
    <p:sldId id="270" r:id="rId3"/>
    <p:sldId id="271" r:id="rId4"/>
    <p:sldId id="274" r:id="rId5"/>
    <p:sldId id="272" r:id="rId6"/>
    <p:sldId id="273" r:id="rId7"/>
    <p:sldId id="259" r:id="rId8"/>
    <p:sldId id="260" r:id="rId9"/>
    <p:sldId id="261" r:id="rId10"/>
    <p:sldId id="262" r:id="rId11"/>
    <p:sldId id="263" r:id="rId12"/>
    <p:sldId id="275" r:id="rId13"/>
    <p:sldId id="264" r:id="rId14"/>
    <p:sldId id="265" r:id="rId15"/>
    <p:sldId id="266" r:id="rId16"/>
    <p:sldId id="267" r:id="rId17"/>
    <p:sldId id="276" r:id="rId18"/>
    <p:sldId id="268" r:id="rId19"/>
    <p:sldId id="269" r:id="rId2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C78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448" autoAdjust="0"/>
  </p:normalViewPr>
  <p:slideViewPr>
    <p:cSldViewPr snapToGrid="0">
      <p:cViewPr varScale="1">
        <p:scale>
          <a:sx n="98" d="100"/>
          <a:sy n="98" d="100"/>
        </p:scale>
        <p:origin x="110" y="13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unoch\Desktop\PIIGS%20budget%20to%20gdp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unoch\Desktop\CA%20eurozone%20countries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unoch\Desktop\Eurozona%20ca%20to%20gdp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400">
                <a:solidFill>
                  <a:schemeClr val="tx2">
                    <a:lumMod val="25000"/>
                  </a:schemeClr>
                </a:solidFill>
              </a:defRPr>
            </a:pPr>
            <a:r>
              <a:rPr lang="cs-CZ" sz="2400">
                <a:solidFill>
                  <a:schemeClr val="tx2">
                    <a:lumMod val="25000"/>
                  </a:schemeClr>
                </a:solidFill>
              </a:rPr>
              <a:t>Vládní</a:t>
            </a:r>
            <a:r>
              <a:rPr lang="cs-CZ" sz="2400" baseline="0">
                <a:solidFill>
                  <a:schemeClr val="tx2">
                    <a:lumMod val="25000"/>
                  </a:schemeClr>
                </a:solidFill>
              </a:rPr>
              <a:t> deficit/přebytek k HDP (%)</a:t>
            </a:r>
            <a:endParaRPr lang="cs-CZ" sz="2400">
              <a:solidFill>
                <a:schemeClr val="tx2">
                  <a:lumMod val="25000"/>
                </a:schemeClr>
              </a:solidFill>
            </a:endParaRP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'weoreptc(1)'!$B$10</c:f>
              <c:strCache>
                <c:ptCount val="1"/>
                <c:pt idx="0">
                  <c:v>Řecko</c:v>
                </c:pt>
              </c:strCache>
            </c:strRef>
          </c:tx>
          <c:marker>
            <c:symbol val="none"/>
          </c:marker>
          <c:cat>
            <c:numRef>
              <c:f>'weoreptc(1)'!$C$9:$S$9</c:f>
              <c:numCache>
                <c:formatCode>General</c:formatCode>
                <c:ptCount val="17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numCache>
            </c:numRef>
          </c:cat>
          <c:val>
            <c:numRef>
              <c:f>'weoreptc(1)'!$C$10:$S$10</c:f>
              <c:numCache>
                <c:formatCode>General</c:formatCode>
                <c:ptCount val="17"/>
                <c:pt idx="0">
                  <c:v>-3.01</c:v>
                </c:pt>
                <c:pt idx="1">
                  <c:v>-3.64</c:v>
                </c:pt>
                <c:pt idx="2">
                  <c:v>-4.3</c:v>
                </c:pt>
                <c:pt idx="3">
                  <c:v>-4.7</c:v>
                </c:pt>
                <c:pt idx="4">
                  <c:v>-5.52</c:v>
                </c:pt>
                <c:pt idx="5">
                  <c:v>-7.13</c:v>
                </c:pt>
                <c:pt idx="6">
                  <c:v>-5.47</c:v>
                </c:pt>
                <c:pt idx="7">
                  <c:v>-6.12</c:v>
                </c:pt>
                <c:pt idx="8">
                  <c:v>-6.75</c:v>
                </c:pt>
                <c:pt idx="9">
                  <c:v>-9.91</c:v>
                </c:pt>
                <c:pt idx="10">
                  <c:v>-15.29</c:v>
                </c:pt>
                <c:pt idx="11">
                  <c:v>-11.1</c:v>
                </c:pt>
                <c:pt idx="12">
                  <c:v>-10.119999999999999</c:v>
                </c:pt>
                <c:pt idx="13">
                  <c:v>-6.41</c:v>
                </c:pt>
                <c:pt idx="14">
                  <c:v>-2.94</c:v>
                </c:pt>
                <c:pt idx="15">
                  <c:v>-3.91</c:v>
                </c:pt>
                <c:pt idx="16">
                  <c:v>-4.17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6CF-4B22-914A-6AB5D14C1FA5}"/>
            </c:ext>
          </c:extLst>
        </c:ser>
        <c:ser>
          <c:idx val="1"/>
          <c:order val="1"/>
          <c:tx>
            <c:strRef>
              <c:f>'weoreptc(1)'!$B$11</c:f>
              <c:strCache>
                <c:ptCount val="1"/>
                <c:pt idx="0">
                  <c:v>Irsko</c:v>
                </c:pt>
              </c:strCache>
            </c:strRef>
          </c:tx>
          <c:marker>
            <c:symbol val="none"/>
          </c:marker>
          <c:cat>
            <c:numRef>
              <c:f>'weoreptc(1)'!$C$9:$S$9</c:f>
              <c:numCache>
                <c:formatCode>General</c:formatCode>
                <c:ptCount val="17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numCache>
            </c:numRef>
          </c:cat>
          <c:val>
            <c:numRef>
              <c:f>'weoreptc(1)'!$C$11:$S$11</c:f>
              <c:numCache>
                <c:formatCode>General</c:formatCode>
                <c:ptCount val="17"/>
                <c:pt idx="0">
                  <c:v>2.4</c:v>
                </c:pt>
                <c:pt idx="1">
                  <c:v>4.8</c:v>
                </c:pt>
                <c:pt idx="2">
                  <c:v>0.93</c:v>
                </c:pt>
                <c:pt idx="3">
                  <c:v>-0.33</c:v>
                </c:pt>
                <c:pt idx="4">
                  <c:v>0.42</c:v>
                </c:pt>
                <c:pt idx="5">
                  <c:v>1.38</c:v>
                </c:pt>
                <c:pt idx="6">
                  <c:v>1.57</c:v>
                </c:pt>
                <c:pt idx="7">
                  <c:v>2.79</c:v>
                </c:pt>
                <c:pt idx="8">
                  <c:v>0.23</c:v>
                </c:pt>
                <c:pt idx="9">
                  <c:v>-7.01</c:v>
                </c:pt>
                <c:pt idx="10">
                  <c:v>-13.79</c:v>
                </c:pt>
                <c:pt idx="11">
                  <c:v>-32.18</c:v>
                </c:pt>
                <c:pt idx="12">
                  <c:v>-12.41</c:v>
                </c:pt>
                <c:pt idx="13">
                  <c:v>-7.95</c:v>
                </c:pt>
                <c:pt idx="14">
                  <c:v>-5.55</c:v>
                </c:pt>
                <c:pt idx="15">
                  <c:v>-4.04</c:v>
                </c:pt>
                <c:pt idx="16">
                  <c:v>-1.95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6CF-4B22-914A-6AB5D14C1FA5}"/>
            </c:ext>
          </c:extLst>
        </c:ser>
        <c:ser>
          <c:idx val="2"/>
          <c:order val="2"/>
          <c:tx>
            <c:strRef>
              <c:f>'weoreptc(1)'!$B$12</c:f>
              <c:strCache>
                <c:ptCount val="1"/>
                <c:pt idx="0">
                  <c:v>Portugalsko</c:v>
                </c:pt>
              </c:strCache>
            </c:strRef>
          </c:tx>
          <c:marker>
            <c:symbol val="none"/>
          </c:marker>
          <c:cat>
            <c:numRef>
              <c:f>'weoreptc(1)'!$C$9:$S$9</c:f>
              <c:numCache>
                <c:formatCode>General</c:formatCode>
                <c:ptCount val="17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numCache>
            </c:numRef>
          </c:cat>
          <c:val>
            <c:numRef>
              <c:f>'weoreptc(1)'!$C$12:$S$12</c:f>
              <c:numCache>
                <c:formatCode>General</c:formatCode>
                <c:ptCount val="17"/>
                <c:pt idx="0">
                  <c:v>-3.03</c:v>
                </c:pt>
                <c:pt idx="1">
                  <c:v>-3.22</c:v>
                </c:pt>
                <c:pt idx="2">
                  <c:v>-4.79</c:v>
                </c:pt>
                <c:pt idx="3">
                  <c:v>-3.34</c:v>
                </c:pt>
                <c:pt idx="4">
                  <c:v>-4.42</c:v>
                </c:pt>
                <c:pt idx="5">
                  <c:v>-6.2</c:v>
                </c:pt>
                <c:pt idx="6">
                  <c:v>-6.19</c:v>
                </c:pt>
                <c:pt idx="7">
                  <c:v>-1.99</c:v>
                </c:pt>
                <c:pt idx="8">
                  <c:v>-3.01</c:v>
                </c:pt>
                <c:pt idx="9">
                  <c:v>-3.77</c:v>
                </c:pt>
                <c:pt idx="10">
                  <c:v>-9.81</c:v>
                </c:pt>
                <c:pt idx="11">
                  <c:v>-11.17</c:v>
                </c:pt>
                <c:pt idx="12">
                  <c:v>-7.36</c:v>
                </c:pt>
                <c:pt idx="13">
                  <c:v>-5.61</c:v>
                </c:pt>
                <c:pt idx="14">
                  <c:v>-4.83</c:v>
                </c:pt>
                <c:pt idx="15">
                  <c:v>-4.46</c:v>
                </c:pt>
                <c:pt idx="16">
                  <c:v>-3.13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6CF-4B22-914A-6AB5D14C1FA5}"/>
            </c:ext>
          </c:extLst>
        </c:ser>
        <c:ser>
          <c:idx val="3"/>
          <c:order val="3"/>
          <c:tx>
            <c:strRef>
              <c:f>'weoreptc(1)'!$B$13</c:f>
              <c:strCache>
                <c:ptCount val="1"/>
                <c:pt idx="0">
                  <c:v>Španělsko</c:v>
                </c:pt>
              </c:strCache>
            </c:strRef>
          </c:tx>
          <c:marker>
            <c:symbol val="none"/>
          </c:marker>
          <c:cat>
            <c:numRef>
              <c:f>'weoreptc(1)'!$C$9:$S$9</c:f>
              <c:numCache>
                <c:formatCode>General</c:formatCode>
                <c:ptCount val="17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numCache>
            </c:numRef>
          </c:cat>
          <c:val>
            <c:numRef>
              <c:f>'weoreptc(1)'!$C$13:$S$13</c:f>
              <c:numCache>
                <c:formatCode>General</c:formatCode>
                <c:ptCount val="17"/>
                <c:pt idx="0">
                  <c:v>-1.36</c:v>
                </c:pt>
                <c:pt idx="1">
                  <c:v>-1.02</c:v>
                </c:pt>
                <c:pt idx="2">
                  <c:v>-0.55000000000000004</c:v>
                </c:pt>
                <c:pt idx="3">
                  <c:v>-0.42</c:v>
                </c:pt>
                <c:pt idx="4">
                  <c:v>-0.37</c:v>
                </c:pt>
                <c:pt idx="5">
                  <c:v>-0.03</c:v>
                </c:pt>
                <c:pt idx="6">
                  <c:v>1.21</c:v>
                </c:pt>
                <c:pt idx="7">
                  <c:v>2.2000000000000002</c:v>
                </c:pt>
                <c:pt idx="8">
                  <c:v>2</c:v>
                </c:pt>
                <c:pt idx="9">
                  <c:v>-4.42</c:v>
                </c:pt>
                <c:pt idx="10">
                  <c:v>-10.96</c:v>
                </c:pt>
                <c:pt idx="11">
                  <c:v>-9.39</c:v>
                </c:pt>
                <c:pt idx="12">
                  <c:v>-9.42</c:v>
                </c:pt>
                <c:pt idx="13">
                  <c:v>-10.32</c:v>
                </c:pt>
                <c:pt idx="14">
                  <c:v>-6.8</c:v>
                </c:pt>
                <c:pt idx="15">
                  <c:v>-5.8</c:v>
                </c:pt>
                <c:pt idx="16">
                  <c:v>-4.43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6CF-4B22-914A-6AB5D14C1F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0148736"/>
        <c:axId val="80674816"/>
      </c:lineChart>
      <c:catAx>
        <c:axId val="80148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>
            <a:solidFill>
              <a:sysClr val="windowText" lastClr="000000"/>
            </a:solidFill>
          </a:ln>
        </c:spPr>
        <c:txPr>
          <a:bodyPr/>
          <a:lstStyle/>
          <a:p>
            <a:pPr>
              <a:defRPr sz="1600">
                <a:solidFill>
                  <a:schemeClr val="bg1"/>
                </a:solidFill>
              </a:defRPr>
            </a:pPr>
            <a:endParaRPr lang="cs-CZ"/>
          </a:p>
        </c:txPr>
        <c:crossAx val="80674816"/>
        <c:crosses val="autoZero"/>
        <c:auto val="1"/>
        <c:lblAlgn val="ctr"/>
        <c:lblOffset val="100"/>
        <c:noMultiLvlLbl val="0"/>
      </c:catAx>
      <c:valAx>
        <c:axId val="80674816"/>
        <c:scaling>
          <c:orientation val="minMax"/>
        </c:scaling>
        <c:delete val="0"/>
        <c:axPos val="l"/>
        <c:majorGridlines>
          <c:spPr>
            <a:ln>
              <a:solidFill>
                <a:sysClr val="windowText" lastClr="000000"/>
              </a:solidFill>
            </a:ln>
          </c:spPr>
        </c:majorGridlines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>
                <a:solidFill>
                  <a:schemeClr val="bg1"/>
                </a:solidFill>
              </a:defRPr>
            </a:pPr>
            <a:endParaRPr lang="cs-CZ"/>
          </a:p>
        </c:txPr>
        <c:crossAx val="8014873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>
              <a:solidFill>
                <a:schemeClr val="bg1"/>
              </a:solidFill>
            </a:defRPr>
          </a:pPr>
          <a:endParaRPr lang="cs-CZ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>
                <a:solidFill>
                  <a:schemeClr val="tx2">
                    <a:lumMod val="25000"/>
                  </a:schemeClr>
                </a:solidFill>
              </a:defRPr>
            </a:pPr>
            <a:r>
              <a:rPr lang="en-US" sz="2000">
                <a:solidFill>
                  <a:schemeClr val="tx2">
                    <a:lumMod val="25000"/>
                  </a:schemeClr>
                </a:solidFill>
              </a:rPr>
              <a:t>Bě</a:t>
            </a:r>
            <a:r>
              <a:rPr lang="cs-CZ" sz="2000">
                <a:solidFill>
                  <a:schemeClr val="tx2">
                    <a:lumMod val="25000"/>
                  </a:schemeClr>
                </a:solidFill>
              </a:rPr>
              <a:t>žný účet k HDP</a:t>
            </a:r>
            <a:r>
              <a:rPr lang="cs-CZ" sz="2000" baseline="0">
                <a:solidFill>
                  <a:schemeClr val="tx2">
                    <a:lumMod val="25000"/>
                  </a:schemeClr>
                </a:solidFill>
              </a:rPr>
              <a:t> (%)</a:t>
            </a:r>
            <a:endParaRPr lang="en-US" sz="2000">
              <a:solidFill>
                <a:schemeClr val="tx2">
                  <a:lumMod val="25000"/>
                </a:schemeClr>
              </a:solidFill>
            </a:endParaRP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weoreptc!$B$11</c:f>
              <c:strCache>
                <c:ptCount val="1"/>
                <c:pt idx="0">
                  <c:v>Německo</c:v>
                </c:pt>
              </c:strCache>
            </c:strRef>
          </c:tx>
          <c:marker>
            <c:symbol val="none"/>
          </c:marker>
          <c:cat>
            <c:numRef>
              <c:f>weoreptc!$C$10:$S$10</c:f>
              <c:numCache>
                <c:formatCode>General</c:formatCode>
                <c:ptCount val="17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numCache>
            </c:numRef>
          </c:cat>
          <c:val>
            <c:numRef>
              <c:f>weoreptc!$C$11:$S$11</c:f>
              <c:numCache>
                <c:formatCode>General</c:formatCode>
                <c:ptCount val="17"/>
                <c:pt idx="0">
                  <c:v>-1.42</c:v>
                </c:pt>
                <c:pt idx="1">
                  <c:v>-1.75</c:v>
                </c:pt>
                <c:pt idx="2">
                  <c:v>-0.36</c:v>
                </c:pt>
                <c:pt idx="3">
                  <c:v>1.89</c:v>
                </c:pt>
                <c:pt idx="4">
                  <c:v>1.41</c:v>
                </c:pt>
                <c:pt idx="5">
                  <c:v>4.4400000000000004</c:v>
                </c:pt>
                <c:pt idx="6">
                  <c:v>4.6100000000000003</c:v>
                </c:pt>
                <c:pt idx="7">
                  <c:v>5.68</c:v>
                </c:pt>
                <c:pt idx="8">
                  <c:v>6.75</c:v>
                </c:pt>
                <c:pt idx="9">
                  <c:v>5.6</c:v>
                </c:pt>
                <c:pt idx="10">
                  <c:v>5.74</c:v>
                </c:pt>
                <c:pt idx="11">
                  <c:v>5.62</c:v>
                </c:pt>
                <c:pt idx="12">
                  <c:v>6.09</c:v>
                </c:pt>
                <c:pt idx="13">
                  <c:v>6.8</c:v>
                </c:pt>
                <c:pt idx="14">
                  <c:v>6.37</c:v>
                </c:pt>
                <c:pt idx="15">
                  <c:v>7.39</c:v>
                </c:pt>
                <c:pt idx="16">
                  <c:v>8.49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14A-4D61-ACB7-752AA60D5D0D}"/>
            </c:ext>
          </c:extLst>
        </c:ser>
        <c:ser>
          <c:idx val="1"/>
          <c:order val="1"/>
          <c:tx>
            <c:strRef>
              <c:f>weoreptc!$B$12</c:f>
              <c:strCache>
                <c:ptCount val="1"/>
                <c:pt idx="0">
                  <c:v>Řecko</c:v>
                </c:pt>
              </c:strCache>
            </c:strRef>
          </c:tx>
          <c:marker>
            <c:symbol val="none"/>
          </c:marker>
          <c:cat>
            <c:numRef>
              <c:f>weoreptc!$C$10:$S$10</c:f>
              <c:numCache>
                <c:formatCode>General</c:formatCode>
                <c:ptCount val="17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numCache>
            </c:numRef>
          </c:cat>
          <c:val>
            <c:numRef>
              <c:f>weoreptc!$C$12:$S$12</c:f>
              <c:numCache>
                <c:formatCode>General</c:formatCode>
                <c:ptCount val="17"/>
                <c:pt idx="0">
                  <c:v>-5.0999999999999996</c:v>
                </c:pt>
                <c:pt idx="1">
                  <c:v>-7.52</c:v>
                </c:pt>
                <c:pt idx="2">
                  <c:v>-6.91</c:v>
                </c:pt>
                <c:pt idx="3">
                  <c:v>-6.27</c:v>
                </c:pt>
                <c:pt idx="4">
                  <c:v>-6.35</c:v>
                </c:pt>
                <c:pt idx="5">
                  <c:v>-5.62</c:v>
                </c:pt>
                <c:pt idx="6">
                  <c:v>-7.36</c:v>
                </c:pt>
                <c:pt idx="7">
                  <c:v>-10.82</c:v>
                </c:pt>
                <c:pt idx="8">
                  <c:v>-13.99</c:v>
                </c:pt>
                <c:pt idx="9">
                  <c:v>-14.47</c:v>
                </c:pt>
                <c:pt idx="10">
                  <c:v>-10.89</c:v>
                </c:pt>
                <c:pt idx="11">
                  <c:v>-10.11</c:v>
                </c:pt>
                <c:pt idx="12">
                  <c:v>-9.9</c:v>
                </c:pt>
                <c:pt idx="13">
                  <c:v>-2.4700000000000002</c:v>
                </c:pt>
                <c:pt idx="14">
                  <c:v>0.57999999999999996</c:v>
                </c:pt>
                <c:pt idx="15">
                  <c:v>0.93</c:v>
                </c:pt>
                <c:pt idx="16">
                  <c:v>0.72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14A-4D61-ACB7-752AA60D5D0D}"/>
            </c:ext>
          </c:extLst>
        </c:ser>
        <c:ser>
          <c:idx val="2"/>
          <c:order val="2"/>
          <c:tx>
            <c:strRef>
              <c:f>weoreptc!$B$13</c:f>
              <c:strCache>
                <c:ptCount val="1"/>
                <c:pt idx="0">
                  <c:v>Irsko</c:v>
                </c:pt>
              </c:strCache>
            </c:strRef>
          </c:tx>
          <c:marker>
            <c:symbol val="none"/>
          </c:marker>
          <c:cat>
            <c:numRef>
              <c:f>weoreptc!$C$10:$S$10</c:f>
              <c:numCache>
                <c:formatCode>General</c:formatCode>
                <c:ptCount val="17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numCache>
            </c:numRef>
          </c:cat>
          <c:val>
            <c:numRef>
              <c:f>weoreptc!$C$13:$S$13</c:f>
              <c:numCache>
                <c:formatCode>General</c:formatCode>
                <c:ptCount val="17"/>
                <c:pt idx="0">
                  <c:v>0.25</c:v>
                </c:pt>
                <c:pt idx="1">
                  <c:v>-0.35</c:v>
                </c:pt>
                <c:pt idx="2">
                  <c:v>-0.62</c:v>
                </c:pt>
                <c:pt idx="3">
                  <c:v>-0.98</c:v>
                </c:pt>
                <c:pt idx="4">
                  <c:v>-0.22</c:v>
                </c:pt>
                <c:pt idx="5">
                  <c:v>-0.6</c:v>
                </c:pt>
                <c:pt idx="6">
                  <c:v>-3.42</c:v>
                </c:pt>
                <c:pt idx="7">
                  <c:v>-3.53</c:v>
                </c:pt>
                <c:pt idx="8">
                  <c:v>-5.35</c:v>
                </c:pt>
                <c:pt idx="9">
                  <c:v>-5.73</c:v>
                </c:pt>
                <c:pt idx="10">
                  <c:v>-3.03</c:v>
                </c:pt>
                <c:pt idx="11">
                  <c:v>0.56999999999999995</c:v>
                </c:pt>
                <c:pt idx="12">
                  <c:v>0.79</c:v>
                </c:pt>
                <c:pt idx="13">
                  <c:v>-1.54</c:v>
                </c:pt>
                <c:pt idx="14">
                  <c:v>3.1</c:v>
                </c:pt>
                <c:pt idx="15">
                  <c:v>3.62</c:v>
                </c:pt>
                <c:pt idx="16">
                  <c:v>3.17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14A-4D61-ACB7-752AA60D5D0D}"/>
            </c:ext>
          </c:extLst>
        </c:ser>
        <c:ser>
          <c:idx val="3"/>
          <c:order val="3"/>
          <c:tx>
            <c:strRef>
              <c:f>weoreptc!$B$14</c:f>
              <c:strCache>
                <c:ptCount val="1"/>
                <c:pt idx="0">
                  <c:v>Portugalsko</c:v>
                </c:pt>
              </c:strCache>
            </c:strRef>
          </c:tx>
          <c:marker>
            <c:symbol val="none"/>
          </c:marker>
          <c:cat>
            <c:numRef>
              <c:f>weoreptc!$C$10:$S$10</c:f>
              <c:numCache>
                <c:formatCode>General</c:formatCode>
                <c:ptCount val="17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numCache>
            </c:numRef>
          </c:cat>
          <c:val>
            <c:numRef>
              <c:f>weoreptc!$C$14:$S$14</c:f>
              <c:numCache>
                <c:formatCode>General</c:formatCode>
                <c:ptCount val="17"/>
                <c:pt idx="0">
                  <c:v>-8.86</c:v>
                </c:pt>
                <c:pt idx="1">
                  <c:v>-10.8</c:v>
                </c:pt>
                <c:pt idx="2">
                  <c:v>-10.44</c:v>
                </c:pt>
                <c:pt idx="3">
                  <c:v>-8.49</c:v>
                </c:pt>
                <c:pt idx="4">
                  <c:v>-7.17</c:v>
                </c:pt>
                <c:pt idx="5">
                  <c:v>-8.33</c:v>
                </c:pt>
                <c:pt idx="6">
                  <c:v>-9.8800000000000008</c:v>
                </c:pt>
                <c:pt idx="7">
                  <c:v>-10.67</c:v>
                </c:pt>
                <c:pt idx="8">
                  <c:v>-9.74</c:v>
                </c:pt>
                <c:pt idx="9">
                  <c:v>-12.13</c:v>
                </c:pt>
                <c:pt idx="10">
                  <c:v>-10.42</c:v>
                </c:pt>
                <c:pt idx="11">
                  <c:v>-10.15</c:v>
                </c:pt>
                <c:pt idx="12">
                  <c:v>-6</c:v>
                </c:pt>
                <c:pt idx="13">
                  <c:v>-2</c:v>
                </c:pt>
                <c:pt idx="14">
                  <c:v>1.41</c:v>
                </c:pt>
                <c:pt idx="15">
                  <c:v>0.55000000000000004</c:v>
                </c:pt>
                <c:pt idx="16">
                  <c:v>0.69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14A-4D61-ACB7-752AA60D5D0D}"/>
            </c:ext>
          </c:extLst>
        </c:ser>
        <c:ser>
          <c:idx val="4"/>
          <c:order val="4"/>
          <c:tx>
            <c:strRef>
              <c:f>weoreptc!$B$15</c:f>
              <c:strCache>
                <c:ptCount val="1"/>
                <c:pt idx="0">
                  <c:v>Španělsko</c:v>
                </c:pt>
              </c:strCache>
            </c:strRef>
          </c:tx>
          <c:marker>
            <c:symbol val="none"/>
          </c:marker>
          <c:cat>
            <c:numRef>
              <c:f>weoreptc!$C$10:$S$10</c:f>
              <c:numCache>
                <c:formatCode>General</c:formatCode>
                <c:ptCount val="17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numCache>
            </c:numRef>
          </c:cat>
          <c:val>
            <c:numRef>
              <c:f>weoreptc!$C$15:$S$15</c:f>
              <c:numCache>
                <c:formatCode>General</c:formatCode>
                <c:ptCount val="17"/>
                <c:pt idx="0">
                  <c:v>-3.3</c:v>
                </c:pt>
                <c:pt idx="1">
                  <c:v>-4.4000000000000004</c:v>
                </c:pt>
                <c:pt idx="2">
                  <c:v>-4.3899999999999997</c:v>
                </c:pt>
                <c:pt idx="3">
                  <c:v>-3.74</c:v>
                </c:pt>
                <c:pt idx="4">
                  <c:v>-3.88</c:v>
                </c:pt>
                <c:pt idx="5">
                  <c:v>-5.59</c:v>
                </c:pt>
                <c:pt idx="6">
                  <c:v>-7.49</c:v>
                </c:pt>
                <c:pt idx="7">
                  <c:v>-8.99</c:v>
                </c:pt>
                <c:pt idx="8">
                  <c:v>-9.65</c:v>
                </c:pt>
                <c:pt idx="9">
                  <c:v>-9.25</c:v>
                </c:pt>
                <c:pt idx="10">
                  <c:v>-4.28</c:v>
                </c:pt>
                <c:pt idx="11">
                  <c:v>-3.92</c:v>
                </c:pt>
                <c:pt idx="12">
                  <c:v>-3.17</c:v>
                </c:pt>
                <c:pt idx="13">
                  <c:v>-0.28000000000000003</c:v>
                </c:pt>
                <c:pt idx="14">
                  <c:v>1.44</c:v>
                </c:pt>
                <c:pt idx="15">
                  <c:v>0.8</c:v>
                </c:pt>
                <c:pt idx="16">
                  <c:v>0.87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14A-4D61-ACB7-752AA60D5D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2154624"/>
        <c:axId val="82156160"/>
      </c:lineChart>
      <c:catAx>
        <c:axId val="82154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 w="25400">
            <a:solidFill>
              <a:sysClr val="windowText" lastClr="000000"/>
            </a:solidFill>
          </a:ln>
        </c:spPr>
        <c:txPr>
          <a:bodyPr/>
          <a:lstStyle/>
          <a:p>
            <a:pPr>
              <a:defRPr sz="1600">
                <a:solidFill>
                  <a:schemeClr val="bg1"/>
                </a:solidFill>
              </a:defRPr>
            </a:pPr>
            <a:endParaRPr lang="cs-CZ"/>
          </a:p>
        </c:txPr>
        <c:crossAx val="82156160"/>
        <c:crosses val="autoZero"/>
        <c:auto val="1"/>
        <c:lblAlgn val="ctr"/>
        <c:lblOffset val="100"/>
        <c:noMultiLvlLbl val="0"/>
      </c:catAx>
      <c:valAx>
        <c:axId val="82156160"/>
        <c:scaling>
          <c:orientation val="minMax"/>
        </c:scaling>
        <c:delete val="0"/>
        <c:axPos val="l"/>
        <c:majorGridlines>
          <c:spPr>
            <a:ln>
              <a:solidFill>
                <a:sysClr val="windowText" lastClr="000000"/>
              </a:solidFill>
            </a:ln>
          </c:spPr>
        </c:majorGridlines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>
                <a:solidFill>
                  <a:schemeClr val="bg1"/>
                </a:solidFill>
              </a:defRPr>
            </a:pPr>
            <a:endParaRPr lang="cs-CZ"/>
          </a:p>
        </c:txPr>
        <c:crossAx val="8215462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>
              <a:solidFill>
                <a:schemeClr val="bg1"/>
              </a:solidFill>
            </a:defRPr>
          </a:pPr>
          <a:endParaRPr lang="cs-CZ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400">
                <a:solidFill>
                  <a:schemeClr val="tx2">
                    <a:lumMod val="25000"/>
                  </a:schemeClr>
                </a:solidFill>
              </a:defRPr>
            </a:pPr>
            <a:r>
              <a:rPr lang="en-US" sz="2400">
                <a:solidFill>
                  <a:schemeClr val="tx2">
                    <a:lumMod val="25000"/>
                  </a:schemeClr>
                </a:solidFill>
              </a:rPr>
              <a:t>Eurozona</a:t>
            </a:r>
            <a:r>
              <a:rPr lang="cs-CZ" sz="2400">
                <a:solidFill>
                  <a:schemeClr val="tx2">
                    <a:lumMod val="25000"/>
                  </a:schemeClr>
                </a:solidFill>
              </a:rPr>
              <a:t>,</a:t>
            </a:r>
            <a:r>
              <a:rPr lang="cs-CZ" sz="2400" baseline="0">
                <a:solidFill>
                  <a:schemeClr val="tx2">
                    <a:lumMod val="25000"/>
                  </a:schemeClr>
                </a:solidFill>
              </a:rPr>
              <a:t> </a:t>
            </a:r>
            <a:r>
              <a:rPr lang="cs-CZ" sz="2400">
                <a:solidFill>
                  <a:schemeClr val="tx2">
                    <a:lumMod val="25000"/>
                  </a:schemeClr>
                </a:solidFill>
              </a:rPr>
              <a:t> běžný účet</a:t>
            </a:r>
            <a:r>
              <a:rPr lang="cs-CZ" sz="2400" baseline="0">
                <a:solidFill>
                  <a:schemeClr val="tx2">
                    <a:lumMod val="25000"/>
                  </a:schemeClr>
                </a:solidFill>
              </a:rPr>
              <a:t> k HDP (%)</a:t>
            </a:r>
            <a:endParaRPr lang="en-US" sz="2400">
              <a:solidFill>
                <a:schemeClr val="tx2">
                  <a:lumMod val="25000"/>
                </a:schemeClr>
              </a:solidFill>
            </a:endParaRP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weoreptc!$D$7</c:f>
              <c:strCache>
                <c:ptCount val="1"/>
                <c:pt idx="0">
                  <c:v>Eurozona</c:v>
                </c:pt>
              </c:strCache>
            </c:strRef>
          </c:tx>
          <c:marker>
            <c:symbol val="none"/>
          </c:marker>
          <c:cat>
            <c:numRef>
              <c:f>weoreptc!$E$6:$U$6</c:f>
              <c:numCache>
                <c:formatCode>General</c:formatCode>
                <c:ptCount val="17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numCache>
            </c:numRef>
          </c:cat>
          <c:val>
            <c:numRef>
              <c:f>weoreptc!$E$7:$U$7</c:f>
              <c:numCache>
                <c:formatCode>General</c:formatCode>
                <c:ptCount val="17"/>
                <c:pt idx="0">
                  <c:v>-1.95</c:v>
                </c:pt>
                <c:pt idx="1">
                  <c:v>-2.6</c:v>
                </c:pt>
                <c:pt idx="2">
                  <c:v>-1.2</c:v>
                </c:pt>
                <c:pt idx="3">
                  <c:v>0.48</c:v>
                </c:pt>
                <c:pt idx="4">
                  <c:v>0.13</c:v>
                </c:pt>
                <c:pt idx="5">
                  <c:v>0.77</c:v>
                </c:pt>
                <c:pt idx="6">
                  <c:v>-0.28000000000000003</c:v>
                </c:pt>
                <c:pt idx="7">
                  <c:v>-0.22</c:v>
                </c:pt>
                <c:pt idx="8">
                  <c:v>0.08</c:v>
                </c:pt>
                <c:pt idx="9">
                  <c:v>-1.6</c:v>
                </c:pt>
                <c:pt idx="10">
                  <c:v>-0.17</c:v>
                </c:pt>
                <c:pt idx="11">
                  <c:v>0.09</c:v>
                </c:pt>
                <c:pt idx="12">
                  <c:v>7.0000000000000007E-2</c:v>
                </c:pt>
                <c:pt idx="13">
                  <c:v>1.22</c:v>
                </c:pt>
                <c:pt idx="14">
                  <c:v>1.79</c:v>
                </c:pt>
                <c:pt idx="15">
                  <c:v>2.04</c:v>
                </c:pt>
                <c:pt idx="16">
                  <c:v>3.15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F6-41DD-AEFC-6E45FCFB41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1748736"/>
        <c:axId val="101750272"/>
      </c:lineChart>
      <c:catAx>
        <c:axId val="101748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ysClr val="windowText" lastClr="000000"/>
            </a:solidFill>
          </a:ln>
        </c:spPr>
        <c:txPr>
          <a:bodyPr/>
          <a:lstStyle/>
          <a:p>
            <a:pPr>
              <a:defRPr sz="1600">
                <a:solidFill>
                  <a:schemeClr val="bg1"/>
                </a:solidFill>
              </a:defRPr>
            </a:pPr>
            <a:endParaRPr lang="cs-CZ"/>
          </a:p>
        </c:txPr>
        <c:crossAx val="101750272"/>
        <c:crosses val="autoZero"/>
        <c:auto val="1"/>
        <c:lblAlgn val="ctr"/>
        <c:lblOffset val="100"/>
        <c:noMultiLvlLbl val="0"/>
      </c:catAx>
      <c:valAx>
        <c:axId val="101750272"/>
        <c:scaling>
          <c:orientation val="minMax"/>
        </c:scaling>
        <c:delete val="0"/>
        <c:axPos val="l"/>
        <c:majorGridlines>
          <c:spPr>
            <a:ln>
              <a:solidFill>
                <a:sysClr val="windowText" lastClr="000000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solidFill>
                  <a:schemeClr val="bg1"/>
                </a:solidFill>
              </a:defRPr>
            </a:pPr>
            <a:endParaRPr lang="cs-CZ"/>
          </a:p>
        </c:txPr>
        <c:crossAx val="10174873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01591" cy="103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6608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FSS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087670" cy="2820491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5C883626-9060-48F4-BF5F-CD36D4ED64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11B3959D-B756-4003-A92F-1B4723A419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7489404-745B-4FF8-8C89-31254E79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0DCFF-F0F9-4DDD-9D51-D976A212203C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7807259-96D7-4B92-A9D5-29FEB1B46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56FDA97-CDB8-4418-A5C1-DD25AFDDB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1B624-8C5C-4A98-BFBA-B57AA313AA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3617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490962" cy="102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CEADBEC-BDC6-48A1-B448-60084D82CF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EVSb1008 </a:t>
            </a:r>
            <a:r>
              <a:rPr lang="en-US" dirty="0" err="1"/>
              <a:t>Politiky</a:t>
            </a:r>
            <a:r>
              <a:rPr lang="en-US" dirty="0"/>
              <a:t> v EU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614BF86-E069-4F15-8178-A04EA8AC07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4AE5202-8FCC-45D1-B044-DDE4B31CB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Hospodářská a měnová unie</a:t>
            </a:r>
            <a:endParaRPr lang="en-US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FA7A20F3-CC35-446F-9032-A4351E9931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814827"/>
          </a:xfrm>
        </p:spPr>
        <p:txBody>
          <a:bodyPr/>
          <a:lstStyle/>
          <a:p>
            <a:pPr algn="ctr"/>
            <a:r>
              <a:rPr lang="en-US" dirty="0"/>
              <a:t>Vladan Hodulák</a:t>
            </a:r>
          </a:p>
          <a:p>
            <a:pPr algn="ctr"/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06ADD2AC-8FFB-4EA0-A097-06BE41D8201B}"/>
              </a:ext>
            </a:extLst>
          </p:cNvPr>
          <p:cNvSpPr txBox="1"/>
          <p:nvPr/>
        </p:nvSpPr>
        <p:spPr>
          <a:xfrm>
            <a:off x="1458686" y="4845496"/>
            <a:ext cx="9590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Tato prezentace je určena výhradně pro studenty kurzu Politiky v EU (EVSb1008) na FSS MU v akademickém roce </a:t>
            </a:r>
            <a:r>
              <a:rPr lang="cs-CZ" sz="1400" dirty="0" smtClean="0"/>
              <a:t>2021/2022. </a:t>
            </a:r>
            <a:r>
              <a:rPr lang="cs-CZ" sz="1400" dirty="0"/>
              <a:t>Jakékoliv nakládání s prezentací pro jiné než studijní účely v tomto kurzu je zakázáno</a:t>
            </a:r>
          </a:p>
        </p:txBody>
      </p:sp>
    </p:spTree>
    <p:extLst>
      <p:ext uri="{BB962C8B-B14F-4D97-AF65-F5344CB8AC3E}">
        <p14:creationId xmlns:p14="http://schemas.microsoft.com/office/powerpoint/2010/main" val="1203832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56051E-4CCB-4D4B-B1E4-BE2C93C7E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Organizace HMU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D13048-566B-4089-9860-A5FF03A11D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sz="2600" dirty="0"/>
              <a:t>Měnová politika – ERM II</a:t>
            </a:r>
          </a:p>
          <a:p>
            <a:pPr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sz="2600" b="1" dirty="0"/>
              <a:t>ECB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sz="2200" dirty="0"/>
              <a:t>Cenová stabilita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sz="2200" dirty="0"/>
              <a:t>Nezávislost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sz="2200" dirty="0"/>
              <a:t>Rada ředitelů (Christine Lagardeová+5)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sz="2200" dirty="0"/>
              <a:t>Rada guvernérů (RŘ + guvernéři)</a:t>
            </a:r>
          </a:p>
          <a:p>
            <a:pPr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sz="2600" dirty="0"/>
              <a:t>Evropský systém CB</a:t>
            </a:r>
          </a:p>
          <a:p>
            <a:pPr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sz="2600" b="1" dirty="0"/>
              <a:t>Koordinace HP </a:t>
            </a:r>
            <a:r>
              <a:rPr lang="cs-CZ" sz="2600" dirty="0"/>
              <a:t>– Komise a Rada EU (hlavní směry hospodářské politiky, mnohostranný dohled) – zásadní role </a:t>
            </a:r>
            <a:r>
              <a:rPr lang="cs-CZ" sz="2600" b="1" dirty="0"/>
              <a:t>Euroskupiny</a:t>
            </a:r>
          </a:p>
          <a:p>
            <a:pPr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sz="2600" dirty="0"/>
              <a:t>Kontrola – Parlament, ESD, ECB, EK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7775838C-B715-44B5-B535-ADB114A2B7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EVSb1008 </a:t>
            </a:r>
            <a:r>
              <a:rPr lang="en-US" dirty="0" err="1"/>
              <a:t>Politiky</a:t>
            </a:r>
            <a:r>
              <a:rPr lang="en-US" dirty="0"/>
              <a:t> v EU</a:t>
            </a:r>
          </a:p>
        </p:txBody>
      </p:sp>
    </p:spTree>
    <p:extLst>
      <p:ext uri="{BB962C8B-B14F-4D97-AF65-F5344CB8AC3E}">
        <p14:creationId xmlns:p14="http://schemas.microsoft.com/office/powerpoint/2010/main" val="3675095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E95406-B2F5-4172-BE92-B9646C8A9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Vývoj HMU</a:t>
            </a:r>
          </a:p>
        </p:txBody>
      </p:sp>
      <p:sp>
        <p:nvSpPr>
          <p:cNvPr id="12291" name="Zástupný symbol pro obsah 2">
            <a:extLst>
              <a:ext uri="{FF2B5EF4-FFF2-40B4-BE49-F238E27FC236}">
                <a16:creationId xmlns:a16="http://schemas.microsoft.com/office/drawing/2014/main" id="{EA4510B1-E563-4E3D-8E86-91494639C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b="1" dirty="0"/>
              <a:t>Pakt stability a růstu </a:t>
            </a:r>
            <a:r>
              <a:rPr lang="cs-CZ" dirty="0"/>
              <a:t>(1997), reforma 2005</a:t>
            </a:r>
          </a:p>
          <a:p>
            <a:pPr lvl="1">
              <a:spcAft>
                <a:spcPts val="600"/>
              </a:spcAft>
              <a:defRPr/>
            </a:pPr>
            <a:r>
              <a:rPr lang="cs-CZ" sz="1800" dirty="0"/>
              <a:t>Preventivní a nápravná větev</a:t>
            </a:r>
          </a:p>
          <a:p>
            <a:pPr lvl="1">
              <a:spcAft>
                <a:spcPts val="600"/>
              </a:spcAft>
              <a:defRPr/>
            </a:pPr>
            <a:r>
              <a:rPr lang="cs-CZ" sz="1800" dirty="0"/>
              <a:t>Kvalifikovaná většina, několik fází, sankční mechanismus</a:t>
            </a:r>
          </a:p>
          <a:p>
            <a:pPr lvl="1">
              <a:spcAft>
                <a:spcPts val="600"/>
              </a:spcAft>
              <a:defRPr/>
            </a:pPr>
            <a:r>
              <a:rPr lang="cs-CZ" sz="1800" dirty="0"/>
              <a:t>Procedura nadměrného schodku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dirty="0"/>
              <a:t>Před krizí</a:t>
            </a:r>
          </a:p>
          <a:p>
            <a:pPr lvl="1" eaLnBrk="1" hangingPunct="1">
              <a:spcAft>
                <a:spcPts val="600"/>
              </a:spcAft>
              <a:defRPr/>
            </a:pPr>
            <a:r>
              <a:rPr lang="cs-CZ" sz="1800" dirty="0"/>
              <a:t>Vstup dalších členů, nyní celkem 19 členů</a:t>
            </a:r>
          </a:p>
          <a:p>
            <a:pPr lvl="1" eaLnBrk="1" hangingPunct="1">
              <a:spcAft>
                <a:spcPts val="600"/>
              </a:spcAft>
              <a:defRPr/>
            </a:pPr>
            <a:r>
              <a:rPr lang="cs-CZ" sz="1800" dirty="0"/>
              <a:t>Neplnění paktu – Portugalsko, Francie, Německo </a:t>
            </a:r>
          </a:p>
          <a:p>
            <a:pPr lvl="1" eaLnBrk="1" hangingPunct="1">
              <a:spcAft>
                <a:spcPts val="600"/>
              </a:spcAft>
              <a:defRPr/>
            </a:pPr>
            <a:r>
              <a:rPr lang="cs-CZ" sz="1800" dirty="0"/>
              <a:t>Žaloba u ESD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sz="2400" dirty="0"/>
              <a:t>Světová finanční krize</a:t>
            </a:r>
          </a:p>
          <a:p>
            <a:pPr lvl="1">
              <a:spcAft>
                <a:spcPts val="600"/>
              </a:spcAft>
              <a:defRPr/>
            </a:pPr>
            <a:r>
              <a:rPr lang="cs-CZ" sz="1800" dirty="0"/>
              <a:t>2007 problémy finančního sektoru v USA a následně ve zbytku světa</a:t>
            </a:r>
          </a:p>
          <a:p>
            <a:pPr lvl="1">
              <a:spcAft>
                <a:spcPts val="600"/>
              </a:spcAft>
              <a:defRPr/>
            </a:pPr>
            <a:r>
              <a:rPr lang="cs-CZ" sz="1800" dirty="0"/>
              <a:t>Dopady v Evropě – pády bank, hospodářský propad, nekoordinovaná ad hoc opatření národních vlád</a:t>
            </a:r>
          </a:p>
          <a:p>
            <a:pPr>
              <a:spcAft>
                <a:spcPts val="600"/>
              </a:spcAft>
              <a:defRPr/>
            </a:pPr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18AC8051-7257-4BFD-93A5-B8A1D55839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EVSb1008 </a:t>
            </a:r>
            <a:r>
              <a:rPr lang="en-US" dirty="0" err="1"/>
              <a:t>Politiky</a:t>
            </a:r>
            <a:r>
              <a:rPr lang="en-US" dirty="0"/>
              <a:t> v EU</a:t>
            </a:r>
          </a:p>
        </p:txBody>
      </p:sp>
    </p:spTree>
    <p:extLst>
      <p:ext uri="{BB962C8B-B14F-4D97-AF65-F5344CB8AC3E}">
        <p14:creationId xmlns:p14="http://schemas.microsoft.com/office/powerpoint/2010/main" val="30477335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E95406-B2F5-4172-BE92-B9646C8A9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Krize</a:t>
            </a:r>
          </a:p>
        </p:txBody>
      </p:sp>
      <p:sp>
        <p:nvSpPr>
          <p:cNvPr id="12291" name="Zástupný symbol pro obsah 2">
            <a:extLst>
              <a:ext uri="{FF2B5EF4-FFF2-40B4-BE49-F238E27FC236}">
                <a16:creationId xmlns:a16="http://schemas.microsoft.com/office/drawing/2014/main" id="{EA4510B1-E563-4E3D-8E86-91494639CC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56217"/>
            <a:ext cx="10753200" cy="4139998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sz="2400" dirty="0"/>
              <a:t>Krize eurozóny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Několik zemí muselo v důsledku dopadů krize požádat o finanční pomoc (Řecko, Irsko, Portugalsko, Španělsko, Kypr)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Právní otázky poskytnutí pomoci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sz="2400" dirty="0"/>
              <a:t>Způsob řešení krize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Poskytnutí finanční pomoci ze zdrojů mimo institucionální strukturu EU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Požadování zásadních reforem ze strany členských států výměnou za finanční pomoc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 err="1"/>
              <a:t>Troika</a:t>
            </a:r>
            <a:r>
              <a:rPr lang="cs-CZ" dirty="0"/>
              <a:t> (ECB, Komise, IMF), klíčová role Evropské rady, vznik ad hoc nových institucí (Evropský nástroj finanční stability - EFSF)</a:t>
            </a:r>
          </a:p>
          <a:p>
            <a:pPr lvl="1">
              <a:spcAft>
                <a:spcPts val="600"/>
              </a:spcAft>
              <a:defRPr/>
            </a:pPr>
            <a:r>
              <a:rPr lang="cs-CZ" b="1" dirty="0"/>
              <a:t>Rozhodující role ECB </a:t>
            </a:r>
            <a:r>
              <a:rPr lang="cs-CZ" dirty="0"/>
              <a:t>– prohlášení </a:t>
            </a:r>
            <a:r>
              <a:rPr lang="cs-CZ" dirty="0" err="1"/>
              <a:t>Draghiho</a:t>
            </a:r>
            <a:r>
              <a:rPr lang="cs-CZ" dirty="0"/>
              <a:t> z června 2012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sz="2400" dirty="0"/>
              <a:t>Příčiny krize – fiskální nezodpovědnost, slabá finanční regulace, chybné nastavení eurozóny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18AC8051-7257-4BFD-93A5-B8A1D55839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EVSb1008 </a:t>
            </a:r>
            <a:r>
              <a:rPr lang="en-US" dirty="0" err="1"/>
              <a:t>Politiky</a:t>
            </a:r>
            <a:r>
              <a:rPr lang="en-US" dirty="0"/>
              <a:t> v EU</a:t>
            </a:r>
          </a:p>
        </p:txBody>
      </p:sp>
    </p:spTree>
    <p:extLst>
      <p:ext uri="{BB962C8B-B14F-4D97-AF65-F5344CB8AC3E}">
        <p14:creationId xmlns:p14="http://schemas.microsoft.com/office/powerpoint/2010/main" val="42795598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A8E84183-DE99-4050-980F-32CF0D3CABC1}"/>
              </a:ext>
            </a:extLst>
          </p:cNvPr>
          <p:cNvGraphicFramePr>
            <a:graphicFrameLocks/>
          </p:cNvGraphicFramePr>
          <p:nvPr/>
        </p:nvGraphicFramePr>
        <p:xfrm>
          <a:off x="1847528" y="404664"/>
          <a:ext cx="8820472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363" name="TextovéPole 6">
            <a:extLst>
              <a:ext uri="{FF2B5EF4-FFF2-40B4-BE49-F238E27FC236}">
                <a16:creationId xmlns:a16="http://schemas.microsoft.com/office/drawing/2014/main" id="{25851B5E-9683-419B-803B-4B9760288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6965" y="6102440"/>
            <a:ext cx="597693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"/>
              <a:defRPr sz="30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"/>
              <a:defRPr sz="26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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B80A"/>
              </a:buClr>
              <a:buFont typeface="Wingdings 3" panose="05040102010807070707" pitchFamily="18" charset="2"/>
              <a:buChar char=""/>
              <a:defRPr sz="22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dirty="0">
                <a:latin typeface="Arial" panose="020B0604020202020204" pitchFamily="34" charset="0"/>
              </a:rPr>
              <a:t>Zdroj: IMF, </a:t>
            </a:r>
            <a:r>
              <a:rPr lang="cs-CZ" altLang="cs-CZ" sz="1600" dirty="0" err="1">
                <a:latin typeface="Arial" panose="020B0604020202020204" pitchFamily="34" charset="0"/>
              </a:rPr>
              <a:t>World</a:t>
            </a:r>
            <a:r>
              <a:rPr lang="cs-CZ" altLang="cs-CZ" sz="1600" dirty="0">
                <a:latin typeface="Arial" panose="020B0604020202020204" pitchFamily="34" charset="0"/>
              </a:rPr>
              <a:t> </a:t>
            </a:r>
            <a:r>
              <a:rPr lang="cs-CZ" altLang="cs-CZ" sz="1600" dirty="0" err="1">
                <a:latin typeface="Arial" panose="020B0604020202020204" pitchFamily="34" charset="0"/>
              </a:rPr>
              <a:t>Economic</a:t>
            </a:r>
            <a:r>
              <a:rPr lang="cs-CZ" altLang="cs-CZ" sz="1600" dirty="0">
                <a:latin typeface="Arial" panose="020B0604020202020204" pitchFamily="34" charset="0"/>
              </a:rPr>
              <a:t> Outlook Database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4ACAED00-6037-4C51-B3B4-1D2B4B6A78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EVSb1008 </a:t>
            </a:r>
            <a:r>
              <a:rPr lang="en-US" dirty="0" err="1"/>
              <a:t>Politiky</a:t>
            </a:r>
            <a:r>
              <a:rPr lang="en-US" dirty="0"/>
              <a:t> v EU</a:t>
            </a:r>
          </a:p>
        </p:txBody>
      </p:sp>
    </p:spTree>
    <p:extLst>
      <p:ext uri="{BB962C8B-B14F-4D97-AF65-F5344CB8AC3E}">
        <p14:creationId xmlns:p14="http://schemas.microsoft.com/office/powerpoint/2010/main" val="39877126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76E1955B-C305-4028-8725-540275F392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942" y="204106"/>
            <a:ext cx="8675915" cy="6506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1749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Zástupný symbol pro obsah 3" descr="121115greekGDP-2.jpg">
            <a:extLst>
              <a:ext uri="{FF2B5EF4-FFF2-40B4-BE49-F238E27FC236}">
                <a16:creationId xmlns:a16="http://schemas.microsoft.com/office/drawing/2014/main" id="{070B5122-1294-446D-BD60-A3F857F77C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61457" y="724109"/>
            <a:ext cx="8327572" cy="5632241"/>
          </a:xfr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8F4F910-621A-4506-836F-33D8B0770C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8769" y="6356350"/>
            <a:ext cx="7920000" cy="252000"/>
          </a:xfrm>
        </p:spPr>
        <p:txBody>
          <a:bodyPr/>
          <a:lstStyle/>
          <a:p>
            <a:r>
              <a:rPr lang="en-US" dirty="0"/>
              <a:t>EVSb1008 </a:t>
            </a:r>
            <a:r>
              <a:rPr lang="en-US" dirty="0" err="1"/>
              <a:t>Politiky</a:t>
            </a:r>
            <a:r>
              <a:rPr lang="en-US" dirty="0"/>
              <a:t> v EU</a:t>
            </a:r>
          </a:p>
        </p:txBody>
      </p:sp>
    </p:spTree>
    <p:extLst>
      <p:ext uri="{BB962C8B-B14F-4D97-AF65-F5344CB8AC3E}">
        <p14:creationId xmlns:p14="http://schemas.microsoft.com/office/powerpoint/2010/main" val="10505318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8FD5403B-88A1-499F-9333-167FB56A1D93}"/>
              </a:ext>
            </a:extLst>
          </p:cNvPr>
          <p:cNvGraphicFramePr>
            <a:graphicFrameLocks/>
          </p:cNvGraphicFramePr>
          <p:nvPr/>
        </p:nvGraphicFramePr>
        <p:xfrm>
          <a:off x="1847528" y="404664"/>
          <a:ext cx="8712968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435" name="TextovéPole 4">
            <a:extLst>
              <a:ext uri="{FF2B5EF4-FFF2-40B4-BE49-F238E27FC236}">
                <a16:creationId xmlns:a16="http://schemas.microsoft.com/office/drawing/2014/main" id="{A3612A80-0598-466E-B447-3E465AA9B8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5995" y="6115198"/>
            <a:ext cx="597693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"/>
              <a:defRPr sz="30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"/>
              <a:defRPr sz="26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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B80A"/>
              </a:buClr>
              <a:buFont typeface="Wingdings 3" panose="05040102010807070707" pitchFamily="18" charset="2"/>
              <a:buChar char=""/>
              <a:defRPr sz="22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dirty="0">
                <a:latin typeface="Arial" panose="020B0604020202020204" pitchFamily="34" charset="0"/>
              </a:rPr>
              <a:t>Zdroj: IMF, </a:t>
            </a:r>
            <a:r>
              <a:rPr lang="cs-CZ" altLang="cs-CZ" sz="1600" dirty="0" err="1">
                <a:latin typeface="Arial" panose="020B0604020202020204" pitchFamily="34" charset="0"/>
              </a:rPr>
              <a:t>World</a:t>
            </a:r>
            <a:r>
              <a:rPr lang="cs-CZ" altLang="cs-CZ" sz="1600" dirty="0">
                <a:latin typeface="Arial" panose="020B0604020202020204" pitchFamily="34" charset="0"/>
              </a:rPr>
              <a:t> </a:t>
            </a:r>
            <a:r>
              <a:rPr lang="cs-CZ" altLang="cs-CZ" sz="1600" dirty="0" err="1">
                <a:latin typeface="Arial" panose="020B0604020202020204" pitchFamily="34" charset="0"/>
              </a:rPr>
              <a:t>Economic</a:t>
            </a:r>
            <a:r>
              <a:rPr lang="cs-CZ" altLang="cs-CZ" sz="1600" dirty="0">
                <a:latin typeface="Arial" panose="020B0604020202020204" pitchFamily="34" charset="0"/>
              </a:rPr>
              <a:t> Outlook </a:t>
            </a:r>
            <a:r>
              <a:rPr lang="cs-CZ" altLang="cs-CZ" sz="1600" dirty="0">
                <a:solidFill>
                  <a:schemeClr val="bg1"/>
                </a:solidFill>
                <a:latin typeface="Arial" panose="020B0604020202020204" pitchFamily="34" charset="0"/>
              </a:rPr>
              <a:t>Database</a:t>
            </a:r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F6F43A83-7152-45AF-9553-A75DE4B99DE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EVSb1008 </a:t>
            </a:r>
            <a:r>
              <a:rPr lang="en-US" dirty="0" err="1"/>
              <a:t>Politiky</a:t>
            </a:r>
            <a:r>
              <a:rPr lang="en-US" dirty="0"/>
              <a:t> v EU</a:t>
            </a:r>
          </a:p>
        </p:txBody>
      </p:sp>
    </p:spTree>
    <p:extLst>
      <p:ext uri="{BB962C8B-B14F-4D97-AF65-F5344CB8AC3E}">
        <p14:creationId xmlns:p14="http://schemas.microsoft.com/office/powerpoint/2010/main" val="27001310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8429" y="762435"/>
            <a:ext cx="9644742" cy="972720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/>
              <a:t>Čistá mezinárodní investiční pozice v % HDP (2014)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2133600" y="2144486"/>
          <a:ext cx="8134400" cy="3577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07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6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30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41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620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Švýcarsko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119,6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USA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-39,7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620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Japonsko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74,8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Slovensko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-70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620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Německo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Španělsko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-94,5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620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Čína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Irsko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-106,7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620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Rusko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Portugalsko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-111,6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620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ČR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-35,6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Řecko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-121,9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6422571" y="5879434"/>
            <a:ext cx="38454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Zdroj: Mezinárodní měnový fond</a:t>
            </a:r>
          </a:p>
        </p:txBody>
      </p:sp>
      <p:sp>
        <p:nvSpPr>
          <p:cNvPr id="8" name="Zástupný symbol pro zápatí 1">
            <a:extLst>
              <a:ext uri="{FF2B5EF4-FFF2-40B4-BE49-F238E27FC236}">
                <a16:creationId xmlns:a16="http://schemas.microsoft.com/office/drawing/2014/main" id="{5C3B2693-246A-4F7C-BAE3-C1605494DFB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EVSb1008 </a:t>
            </a:r>
            <a:r>
              <a:rPr lang="en-US" dirty="0" err="1"/>
              <a:t>Politiky</a:t>
            </a:r>
            <a:r>
              <a:rPr lang="en-US" dirty="0"/>
              <a:t> v EU</a:t>
            </a:r>
          </a:p>
        </p:txBody>
      </p:sp>
    </p:spTree>
    <p:extLst>
      <p:ext uri="{BB962C8B-B14F-4D97-AF65-F5344CB8AC3E}">
        <p14:creationId xmlns:p14="http://schemas.microsoft.com/office/powerpoint/2010/main" val="41397066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E1741741-0222-464A-9C44-4DF38E9BBBDE}"/>
              </a:ext>
            </a:extLst>
          </p:cNvPr>
          <p:cNvGraphicFramePr>
            <a:graphicFrameLocks/>
          </p:cNvGraphicFramePr>
          <p:nvPr/>
        </p:nvGraphicFramePr>
        <p:xfrm>
          <a:off x="1991544" y="548680"/>
          <a:ext cx="835292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459" name="TextovéPole 4">
            <a:extLst>
              <a:ext uri="{FF2B5EF4-FFF2-40B4-BE49-F238E27FC236}">
                <a16:creationId xmlns:a16="http://schemas.microsoft.com/office/drawing/2014/main" id="{BCE2457B-C245-42D4-A0C2-0CC5B4170B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8008" y="6021288"/>
            <a:ext cx="59769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"/>
              <a:defRPr sz="30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"/>
              <a:defRPr sz="26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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B80A"/>
              </a:buClr>
              <a:buFont typeface="Wingdings 3" panose="05040102010807070707" pitchFamily="18" charset="2"/>
              <a:buChar char=""/>
              <a:defRPr sz="22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dirty="0">
                <a:latin typeface="Arial" panose="020B0604020202020204" pitchFamily="34" charset="0"/>
              </a:rPr>
              <a:t>Zdroj: IMF, </a:t>
            </a:r>
            <a:r>
              <a:rPr lang="cs-CZ" altLang="cs-CZ" sz="1600" dirty="0" err="1">
                <a:latin typeface="Arial" panose="020B0604020202020204" pitchFamily="34" charset="0"/>
              </a:rPr>
              <a:t>World</a:t>
            </a:r>
            <a:r>
              <a:rPr lang="cs-CZ" altLang="cs-CZ" sz="1600" dirty="0">
                <a:latin typeface="Arial" panose="020B0604020202020204" pitchFamily="34" charset="0"/>
              </a:rPr>
              <a:t> </a:t>
            </a:r>
            <a:r>
              <a:rPr lang="cs-CZ" altLang="cs-CZ" sz="1600" dirty="0" err="1">
                <a:latin typeface="Arial" panose="020B0604020202020204" pitchFamily="34" charset="0"/>
              </a:rPr>
              <a:t>Economic</a:t>
            </a:r>
            <a:r>
              <a:rPr lang="cs-CZ" altLang="cs-CZ" sz="1600" dirty="0">
                <a:latin typeface="Arial" panose="020B0604020202020204" pitchFamily="34" charset="0"/>
              </a:rPr>
              <a:t> Outlook Database</a:t>
            </a:r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AD104860-FD25-438F-B326-7F4C158ABCC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EVSb1008 </a:t>
            </a:r>
            <a:r>
              <a:rPr lang="en-US" dirty="0" err="1"/>
              <a:t>Politiky</a:t>
            </a:r>
            <a:r>
              <a:rPr lang="en-US" dirty="0"/>
              <a:t> v EU</a:t>
            </a:r>
          </a:p>
        </p:txBody>
      </p:sp>
    </p:spTree>
    <p:extLst>
      <p:ext uri="{BB962C8B-B14F-4D97-AF65-F5344CB8AC3E}">
        <p14:creationId xmlns:p14="http://schemas.microsoft.com/office/powerpoint/2010/main" val="8463210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DDA473-967E-41A9-B32F-96AC952A2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Reformy</a:t>
            </a:r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6BA10665-7ED1-437A-AC63-B54B1FDF97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7168"/>
            <a:ext cx="10189029" cy="45720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dirty="0"/>
              <a:t>Reforma finančního dohledu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1800" dirty="0"/>
              <a:t>Evropský systém finančního dohledu (ESFS)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dirty="0"/>
              <a:t>Bankovní unie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1800" dirty="0"/>
              <a:t>nadnárodní regulace, Jednotný restrukturalizační mechanismus (SRM), pojištění vkladů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dirty="0" err="1"/>
              <a:t>Euroval</a:t>
            </a:r>
            <a:endParaRPr lang="cs-CZ" altLang="cs-CZ" sz="2400" dirty="0"/>
          </a:p>
          <a:p>
            <a:pPr lvl="1" eaLnBrk="1" hangingPunct="1">
              <a:spcAft>
                <a:spcPts val="600"/>
              </a:spcAft>
            </a:pPr>
            <a:r>
              <a:rPr lang="cs-CZ" altLang="cs-CZ" sz="1800" dirty="0"/>
              <a:t>Evropský stabilizační mechanismus (500 mld.  Euro)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dirty="0"/>
              <a:t>Dohled nad státy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1800" dirty="0"/>
              <a:t>Evropský semestr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1800" dirty="0"/>
              <a:t>Fiskální pakt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dirty="0"/>
              <a:t>Reforma Paktu stability a růstu</a:t>
            </a:r>
          </a:p>
          <a:p>
            <a:pPr lvl="1">
              <a:spcAft>
                <a:spcPts val="600"/>
              </a:spcAft>
            </a:pPr>
            <a:r>
              <a:rPr lang="cs-CZ" altLang="cs-CZ" sz="1800" dirty="0" err="1"/>
              <a:t>Six</a:t>
            </a:r>
            <a:r>
              <a:rPr lang="cs-CZ" altLang="cs-CZ" sz="1800" dirty="0"/>
              <a:t> </a:t>
            </a:r>
            <a:r>
              <a:rPr lang="cs-CZ" altLang="cs-CZ" sz="1800" dirty="0" err="1"/>
              <a:t>pack</a:t>
            </a:r>
            <a:r>
              <a:rPr lang="cs-CZ" altLang="cs-CZ" sz="1800" dirty="0"/>
              <a:t> </a:t>
            </a:r>
          </a:p>
          <a:p>
            <a:pPr lvl="1">
              <a:spcAft>
                <a:spcPts val="600"/>
              </a:spcAft>
            </a:pPr>
            <a:r>
              <a:rPr lang="cs-CZ" altLang="cs-CZ" sz="1800" dirty="0" err="1"/>
              <a:t>Two</a:t>
            </a:r>
            <a:r>
              <a:rPr lang="cs-CZ" altLang="cs-CZ" sz="1800" dirty="0"/>
              <a:t> </a:t>
            </a:r>
            <a:r>
              <a:rPr lang="cs-CZ" altLang="cs-CZ" sz="1800" dirty="0" err="1"/>
              <a:t>pack</a:t>
            </a:r>
            <a:endParaRPr lang="cs-CZ" altLang="cs-CZ" sz="1800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D70B0FCB-A974-4EC3-A691-776152D2461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EVSb1008 </a:t>
            </a:r>
            <a:r>
              <a:rPr lang="en-US" dirty="0" err="1"/>
              <a:t>Politiky</a:t>
            </a:r>
            <a:r>
              <a:rPr lang="en-US" dirty="0"/>
              <a:t> v EU</a:t>
            </a:r>
          </a:p>
        </p:txBody>
      </p:sp>
    </p:spTree>
    <p:extLst>
      <p:ext uri="{BB962C8B-B14F-4D97-AF65-F5344CB8AC3E}">
        <p14:creationId xmlns:p14="http://schemas.microsoft.com/office/powerpoint/2010/main" val="722724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BCE034-0090-4D0D-B9C7-16E55ED4D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Úvod</a:t>
            </a:r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AC3D7DAC-E720-497D-AC83-8DE226DC8D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altLang="cs-CZ" b="1" dirty="0"/>
              <a:t>Hospodářská a měnová unie </a:t>
            </a:r>
            <a:r>
              <a:rPr lang="cs-CZ" altLang="cs-CZ" dirty="0"/>
              <a:t>je pravděpodobně nejambicióznější a nejkontroverznější integrační projekt EU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altLang="cs-CZ" dirty="0"/>
              <a:t>Schválena v roce 1992, vytvořena v roce 1999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altLang="cs-CZ" dirty="0"/>
              <a:t>HMU se skládá ze dvou částí</a:t>
            </a:r>
          </a:p>
          <a:p>
            <a:pPr lvl="1">
              <a:spcAft>
                <a:spcPts val="600"/>
              </a:spcAft>
            </a:pPr>
            <a:r>
              <a:rPr lang="cs-CZ" altLang="cs-CZ" b="1" dirty="0"/>
              <a:t>Hospodářská unie </a:t>
            </a:r>
            <a:r>
              <a:rPr lang="cs-CZ" altLang="cs-CZ" dirty="0"/>
              <a:t>– koordinace hospodářských politik členských států (sdílená politika)</a:t>
            </a:r>
          </a:p>
          <a:p>
            <a:pPr lvl="1">
              <a:spcAft>
                <a:spcPts val="600"/>
              </a:spcAft>
            </a:pPr>
            <a:r>
              <a:rPr lang="cs-CZ" altLang="cs-CZ" b="1" dirty="0"/>
              <a:t>Měnová unie </a:t>
            </a:r>
            <a:r>
              <a:rPr lang="cs-CZ" altLang="cs-CZ" dirty="0"/>
              <a:t>– společná měnová politika (včetně jednotné měnu euro) prováděná ECB (výlučná politika)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altLang="cs-CZ" dirty="0"/>
              <a:t>HMU měla v poslední dekádě naprosto zásadní vliv na fungování EU jako celku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17E9F15E-9FB2-43D1-8C65-EE1BA84A387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EVSb1008 </a:t>
            </a:r>
            <a:r>
              <a:rPr lang="en-US" dirty="0" err="1"/>
              <a:t>Politiky</a:t>
            </a:r>
            <a:r>
              <a:rPr lang="en-US" dirty="0"/>
              <a:t> v EU</a:t>
            </a:r>
          </a:p>
        </p:txBody>
      </p:sp>
    </p:spTree>
    <p:extLst>
      <p:ext uri="{BB962C8B-B14F-4D97-AF65-F5344CB8AC3E}">
        <p14:creationId xmlns:p14="http://schemas.microsoft.com/office/powerpoint/2010/main" val="4131103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BCE034-0090-4D0D-B9C7-16E55ED4D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Základní koncepty</a:t>
            </a:r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AC3D7DAC-E720-497D-AC83-8DE226DC8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34347"/>
            <a:ext cx="10753200" cy="4139998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sz="2400" b="1" dirty="0"/>
              <a:t>Monetární politika 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Opatření, jimiž se vlády snaží působit na peněžní veličiny (množství peněz v oběhu, úroková sazba).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Konkrétní opatření závisí na zvolených cílech (hospodářský růst, nezaměstnanost, měnová stabilita).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2400" b="1" dirty="0"/>
              <a:t>Fiskální politika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Opatření ve struktuře státních příjmů a výdajů za účelem ovlivnit chod ekonomiky.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2400" dirty="0"/>
              <a:t>Ekonomické spory o správnou podobu fiskální a monetární politiky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2400" b="1" dirty="0"/>
              <a:t>Politické problémy </a:t>
            </a:r>
            <a:r>
              <a:rPr lang="cs-CZ" sz="2400" dirty="0"/>
              <a:t>s monetární a fiskální politikou – </a:t>
            </a:r>
            <a:r>
              <a:rPr lang="cs-CZ" sz="2400" b="1" dirty="0"/>
              <a:t>redistribuční dopady </a:t>
            </a:r>
            <a:r>
              <a:rPr lang="cs-CZ" sz="2400" dirty="0"/>
              <a:t>na různé skupiny obyvatel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2400" b="1" dirty="0"/>
              <a:t>Peníze</a:t>
            </a:r>
            <a:r>
              <a:rPr lang="cs-CZ" sz="2400" dirty="0"/>
              <a:t> – nástroj hospodářské koordinace, především měřítko hodnoty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17E9F15E-9FB2-43D1-8C65-EE1BA84A387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EVSb1008 </a:t>
            </a:r>
            <a:r>
              <a:rPr lang="en-US" dirty="0" err="1"/>
              <a:t>Politiky</a:t>
            </a:r>
            <a:r>
              <a:rPr lang="en-US" dirty="0"/>
              <a:t> v EU</a:t>
            </a:r>
          </a:p>
        </p:txBody>
      </p:sp>
    </p:spTree>
    <p:extLst>
      <p:ext uri="{BB962C8B-B14F-4D97-AF65-F5344CB8AC3E}">
        <p14:creationId xmlns:p14="http://schemas.microsoft.com/office/powerpoint/2010/main" val="1821067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BAFD25-3C5B-4627-8E2C-2C6A4C30A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Peníze a stát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911C0B-9F23-4D4B-B1B0-6EE493B8C5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Proč lidé přijímají peníze?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Důvěra lidí vs. zákonné platidlo vs. daně a poplatky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Stát 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Je po většinu historie dominantním emitentem peněz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Určuje, co reprezentuje peníze</a:t>
            </a:r>
          </a:p>
          <a:p>
            <a:pPr lvl="1">
              <a:spcAft>
                <a:spcPts val="600"/>
              </a:spcAft>
            </a:pPr>
            <a:r>
              <a:rPr lang="cs-CZ" i="1" dirty="0"/>
              <a:t>Nikdo jej nemůže donutit k bankrotu ve vlastní měně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b="1" dirty="0"/>
              <a:t>Reálná omezení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Inflace (deflace)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Vnější hospodářské vztahy (vyrovnávání platební bilance)</a:t>
            </a:r>
          </a:p>
          <a:p>
            <a:pPr>
              <a:spcAft>
                <a:spcPts val="600"/>
              </a:spcAft>
              <a:defRPr/>
            </a:pPr>
            <a:r>
              <a:rPr lang="cs-CZ" dirty="0"/>
              <a:t>Finanční sebeomezení státu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Politické či ekonomické důvody?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Nezávislost centrální banky, stropy deficitů a dluhů atd.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63E8A479-F763-4C76-8D5C-F2270B2050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EVSb1008 </a:t>
            </a:r>
            <a:r>
              <a:rPr lang="en-US" dirty="0" err="1"/>
              <a:t>Politiky</a:t>
            </a:r>
            <a:r>
              <a:rPr lang="en-US" dirty="0"/>
              <a:t> v EU</a:t>
            </a:r>
          </a:p>
        </p:txBody>
      </p:sp>
    </p:spTree>
    <p:extLst>
      <p:ext uri="{BB962C8B-B14F-4D97-AF65-F5344CB8AC3E}">
        <p14:creationId xmlns:p14="http://schemas.microsoft.com/office/powerpoint/2010/main" val="1610333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Platební bilance (PB)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11311"/>
            <a:ext cx="10515600" cy="4716689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Bilanční účet státu na kterém se zachycují peněžní </a:t>
            </a:r>
            <a:r>
              <a:rPr lang="cs-CZ" b="1" dirty="0"/>
              <a:t>toky</a:t>
            </a:r>
            <a:r>
              <a:rPr lang="cs-CZ" dirty="0"/>
              <a:t> z/do země za určité období (typicky rok). Z definice je vyrovnaná (platby do zahraničí–platby přijaté ze zahraničí=0)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Dělení PB</a:t>
            </a:r>
          </a:p>
          <a:p>
            <a:pPr lvl="1">
              <a:lnSpc>
                <a:spcPct val="120000"/>
              </a:lnSpc>
              <a:spcAft>
                <a:spcPts val="600"/>
              </a:spcAft>
              <a:defRPr/>
            </a:pPr>
            <a:r>
              <a:rPr lang="cs-CZ" sz="2000" b="1" u="sng" dirty="0"/>
              <a:t>běžný účet </a:t>
            </a:r>
            <a:r>
              <a:rPr lang="cs-CZ" sz="2000" dirty="0"/>
              <a:t>(platby za zboží a služby, bilance výnosů), pokud země více vyváží existuje přebytek BÚ, pokud více dováží existuje deficit BÚ</a:t>
            </a:r>
          </a:p>
          <a:p>
            <a:pPr lvl="1">
              <a:lnSpc>
                <a:spcPct val="120000"/>
              </a:lnSpc>
              <a:spcAft>
                <a:spcPts val="600"/>
              </a:spcAft>
              <a:defRPr/>
            </a:pPr>
            <a:r>
              <a:rPr lang="cs-CZ" sz="2000" b="1" u="sng" dirty="0"/>
              <a:t>finanční účet </a:t>
            </a:r>
            <a:r>
              <a:rPr lang="cs-CZ" sz="2000" dirty="0"/>
              <a:t>(přímé a portfoliové zahraniční investice, finanční deriváty a ostatní investice včetně spekulativních, </a:t>
            </a:r>
            <a:r>
              <a:rPr lang="cs-CZ" sz="2000" b="1" dirty="0"/>
              <a:t>změna devizových rezerv</a:t>
            </a:r>
            <a:r>
              <a:rPr lang="cs-CZ" sz="2000" dirty="0"/>
              <a:t>) pokud existuje přebytek FÚ země si půjčuje ze zahraničí – příliv kapitálu, pokud existuje deficit FU země půjčuje do zahraničí – odliv kapitálu</a:t>
            </a:r>
          </a:p>
          <a:p>
            <a:pPr>
              <a:lnSpc>
                <a:spcPct val="120000"/>
              </a:lnSpc>
              <a:spcAft>
                <a:spcPts val="600"/>
              </a:spcAft>
              <a:defRPr/>
            </a:pPr>
            <a:r>
              <a:rPr lang="cs-CZ" dirty="0"/>
              <a:t>Logika fungování platební bilance, její nerovnováhy a způsoby vyrovnání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Politické a hospodářské problémy spojené s vyrovnáváním PB 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DA1FD683-3243-4C13-BD63-8709A5940C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EVSb1008 </a:t>
            </a:r>
            <a:r>
              <a:rPr lang="en-US" dirty="0" err="1"/>
              <a:t>Politiky</a:t>
            </a:r>
            <a:r>
              <a:rPr lang="en-US" dirty="0"/>
              <a:t> v EU</a:t>
            </a:r>
          </a:p>
        </p:txBody>
      </p:sp>
    </p:spTree>
    <p:extLst>
      <p:ext uri="{BB962C8B-B14F-4D97-AF65-F5344CB8AC3E}">
        <p14:creationId xmlns:p14="http://schemas.microsoft.com/office/powerpoint/2010/main" val="2040648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8086267" y="6249557"/>
            <a:ext cx="4464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Zdroj: ČNB</a:t>
            </a:r>
            <a:endParaRPr lang="en-US" sz="2000" dirty="0"/>
          </a:p>
        </p:txBody>
      </p:sp>
      <p:pic>
        <p:nvPicPr>
          <p:cNvPr id="4" name="Picture 2" descr="C:\Users\Tunoch\Pictures\Picasa\Záznam obrazovky\Záznam celé obrazovky 2.4.2014 151646.bm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972" y="515622"/>
            <a:ext cx="8958941" cy="5733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44FCA7D0-A077-4F9D-B9F6-9738731EE0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EVSb1008 </a:t>
            </a:r>
            <a:r>
              <a:rPr lang="en-US" dirty="0" err="1"/>
              <a:t>Politiky</a:t>
            </a:r>
            <a:r>
              <a:rPr lang="en-US" dirty="0"/>
              <a:t> v EU</a:t>
            </a:r>
          </a:p>
        </p:txBody>
      </p:sp>
    </p:spTree>
    <p:extLst>
      <p:ext uri="{BB962C8B-B14F-4D97-AF65-F5344CB8AC3E}">
        <p14:creationId xmlns:p14="http://schemas.microsoft.com/office/powerpoint/2010/main" val="2516383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3D422F-8200-4F2F-A695-6F05DDEB8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Počátky měnové spolupráce</a:t>
            </a:r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A7C758AB-18F0-49F0-8613-9CF330A64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dirty="0"/>
              <a:t>Vývoj před druhou světovou válkou</a:t>
            </a:r>
            <a:endParaRPr lang="cs-CZ" altLang="cs-CZ" sz="2000" dirty="0"/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dirty="0"/>
              <a:t>Wernerova zpráva 1970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Evropský měnový had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b="1" dirty="0"/>
              <a:t>Evropský měnový systém </a:t>
            </a:r>
            <a:r>
              <a:rPr lang="cs-CZ" altLang="cs-CZ" sz="2400" dirty="0"/>
              <a:t>1979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ECU – bezhotovostní měna, koš měn, úměrně k hospodářské síle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Mechanismus směnných kurzů – 2,25% od parity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Úvěrový mechanismus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dirty="0"/>
              <a:t>JEA – jednotný trh, uvolnění bariér kapitálových toků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dirty="0"/>
              <a:t>Krize EMS 1992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B25DF114-CE2D-4942-9093-4053E16D70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EVSb1008 </a:t>
            </a:r>
            <a:r>
              <a:rPr lang="en-US" dirty="0" err="1"/>
              <a:t>Politiky</a:t>
            </a:r>
            <a:r>
              <a:rPr lang="en-US" dirty="0"/>
              <a:t> v EU</a:t>
            </a:r>
          </a:p>
        </p:txBody>
      </p:sp>
    </p:spTree>
    <p:extLst>
      <p:ext uri="{BB962C8B-B14F-4D97-AF65-F5344CB8AC3E}">
        <p14:creationId xmlns:p14="http://schemas.microsoft.com/office/powerpoint/2010/main" val="2160637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AEA218-4EB0-4BBB-A150-22E442672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Vznik HMU</a:t>
            </a:r>
          </a:p>
        </p:txBody>
      </p:sp>
      <p:sp>
        <p:nvSpPr>
          <p:cNvPr id="11267" name="Zástupný symbol pro obsah 2">
            <a:extLst>
              <a:ext uri="{FF2B5EF4-FFF2-40B4-BE49-F238E27FC236}">
                <a16:creationId xmlns:a16="http://schemas.microsoft.com/office/drawing/2014/main" id="{1C15955A-4FBF-4E07-86BC-5A3E4C3B60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dirty="0"/>
              <a:t>Spor mezi ekonomisty (Německo) a monetaristy (Francie)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dirty="0"/>
              <a:t>1992 – Maastrichtská smlouva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dirty="0"/>
              <a:t>Povinné členství pro všechny kromě VB a Dánska (ale Švédsko)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dirty="0"/>
              <a:t>Tři fáze zavádění HMU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b="1" dirty="0"/>
              <a:t>Konvergenční kritéria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deficit 3%, dluh 60% 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člen ERM (2 roky) 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inflace (1,5% od průměru 3 zemí s nejnižší inflací)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úrokové sazby (2% od průměru 3 zemí s nejnižší inflací)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statut CB v souladu s ECB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FF34B5D9-93E8-451E-A84E-C1D0A92078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EVSb1008 </a:t>
            </a:r>
            <a:r>
              <a:rPr lang="en-US" dirty="0" err="1"/>
              <a:t>Politiky</a:t>
            </a:r>
            <a:r>
              <a:rPr lang="en-US" dirty="0"/>
              <a:t> v EU</a:t>
            </a:r>
          </a:p>
        </p:txBody>
      </p:sp>
    </p:spTree>
    <p:extLst>
      <p:ext uri="{BB962C8B-B14F-4D97-AF65-F5344CB8AC3E}">
        <p14:creationId xmlns:p14="http://schemas.microsoft.com/office/powerpoint/2010/main" val="4269436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C0D290-EF6A-4925-92CC-0DBE54754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/>
          <a:lstStyle/>
          <a:p>
            <a:pPr algn="ctr"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Plnění kritérií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316210A6-D741-4A91-B9B8-2F3DA754871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264229" y="1132114"/>
          <a:ext cx="8022769" cy="50210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32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8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8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80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80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80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3032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 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deficit 95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deficit 96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deficit 97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dluh 95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dluh 97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0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Belgie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4,1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3,3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133,7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122,2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0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Dánsko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1,6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1,4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+ 0,7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71,9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65,1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0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Finsko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5,2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3,3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0,9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59,2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55,8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0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Francie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4,0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52,8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58,0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30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Irsko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1,6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+ 0,9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81,6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66,3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0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Itálie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2,7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124,9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121,6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30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Lucembursko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+ 1,5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+0,9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+ 1,7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6,0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30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Německo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3,5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58,1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61,3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30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Nizozemsko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1,4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79,7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72,1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30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Portugalsko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71,7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62,0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30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Rakousko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69,0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66,1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30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Řecko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9,1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4,0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111,8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108,7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30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Španělsko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65,7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68,8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30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Švédsko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8,1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0,8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78,7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76,6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555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Velká Británie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54,1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53,4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12412" name="TextovéPole 2">
            <a:extLst>
              <a:ext uri="{FF2B5EF4-FFF2-40B4-BE49-F238E27FC236}">
                <a16:creationId xmlns:a16="http://schemas.microsoft.com/office/drawing/2014/main" id="{8B3D059A-701D-4889-830A-D1418FF50A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1623" y="6140275"/>
            <a:ext cx="396081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"/>
              <a:defRPr sz="30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"/>
              <a:defRPr sz="26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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B80A"/>
              </a:buClr>
              <a:buFont typeface="Wingdings 3" panose="05040102010807070707" pitchFamily="18" charset="2"/>
              <a:buChar char=""/>
              <a:defRPr sz="22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dirty="0">
                <a:latin typeface="Arial" panose="020B0604020202020204" pitchFamily="34" charset="0"/>
              </a:rPr>
              <a:t>Zdroj: El-</a:t>
            </a:r>
            <a:r>
              <a:rPr lang="cs-CZ" altLang="cs-CZ" sz="1600" dirty="0" err="1">
                <a:latin typeface="Arial" panose="020B0604020202020204" pitchFamily="34" charset="0"/>
              </a:rPr>
              <a:t>Agraa</a:t>
            </a:r>
            <a:r>
              <a:rPr lang="cs-CZ" altLang="cs-CZ" sz="1600" dirty="0">
                <a:latin typeface="Arial" panose="020B0604020202020204" pitchFamily="34" charset="0"/>
              </a:rPr>
              <a:t> 2011</a:t>
            </a:r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6A545DA3-7327-4AAE-95C4-E085853DE0A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EVSb1008 </a:t>
            </a:r>
            <a:r>
              <a:rPr lang="en-US" dirty="0" err="1"/>
              <a:t>Politiky</a:t>
            </a:r>
            <a:r>
              <a:rPr lang="en-US" dirty="0"/>
              <a:t> v EU</a:t>
            </a:r>
          </a:p>
        </p:txBody>
      </p:sp>
    </p:spTree>
    <p:extLst>
      <p:ext uri="{BB962C8B-B14F-4D97-AF65-F5344CB8AC3E}">
        <p14:creationId xmlns:p14="http://schemas.microsoft.com/office/powerpoint/2010/main" val="115745036"/>
      </p:ext>
    </p:extLst>
  </p:cSld>
  <p:clrMapOvr>
    <a:masterClrMapping/>
  </p:clrMapOvr>
</p:sld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_rels/themeOverr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_rels/themeOverr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FSS-CZ.potx" id="{18947633-106F-4B01-B355-8E448D25C37F}" vid="{08DC0416-1C28-44D6-9ED7-F38064DA5C1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  <a:fontScheme name="Metro">
    <a:majorFont>
      <a:latin typeface="Consolas"/>
      <a:ea typeface=""/>
      <a:cs typeface=""/>
      <a:font script="Jpan" typeface="HG丸ｺﾞｼｯｸM-PRO"/>
      <a:font script="Hang" typeface="HY중고딕"/>
      <a:font script="Hans" typeface="华文楷体"/>
      <a:font script="Hant" typeface="新細明體"/>
      <a:font script="Arab" typeface="Tahoma"/>
      <a:font script="Hebr" typeface="Levenim MT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Corbel"/>
      <a:ea typeface=""/>
      <a:cs typeface=""/>
      <a:font script="Jpan" typeface="HGｺﾞｼｯｸM"/>
      <a:font script="Hang" typeface="맑은 고딕"/>
      <a:font script="Hans" typeface="宋体"/>
      <a:font script="Hant" typeface="新細明體"/>
      <a:font script="Arab" typeface="Tahoma"/>
      <a:font script="Hebr" typeface="Miriam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Metro">
    <a:fillStyleLst>
      <a:solidFill>
        <a:schemeClr val="phClr"/>
      </a:solidFill>
      <a:gradFill rotWithShape="1">
        <a:gsLst>
          <a:gs pos="0">
            <a:schemeClr val="phClr">
              <a:tint val="25000"/>
              <a:satMod val="125000"/>
            </a:schemeClr>
          </a:gs>
          <a:gs pos="40000">
            <a:schemeClr val="phClr">
              <a:tint val="55000"/>
              <a:satMod val="130000"/>
            </a:schemeClr>
          </a:gs>
          <a:gs pos="50000">
            <a:schemeClr val="phClr">
              <a:tint val="59000"/>
              <a:satMod val="130000"/>
            </a:schemeClr>
          </a:gs>
          <a:gs pos="65000">
            <a:schemeClr val="phClr">
              <a:tint val="55000"/>
              <a:satMod val="130000"/>
            </a:schemeClr>
          </a:gs>
          <a:gs pos="100000">
            <a:schemeClr val="phClr">
              <a:tint val="20000"/>
              <a:satMod val="125000"/>
            </a:schemeClr>
          </a:gs>
        </a:gsLst>
        <a:lin ang="5400000" scaled="0"/>
      </a:gradFill>
      <a:gradFill rotWithShape="1">
        <a:gsLst>
          <a:gs pos="0">
            <a:schemeClr val="phClr">
              <a:tint val="48000"/>
              <a:satMod val="138000"/>
            </a:schemeClr>
          </a:gs>
          <a:gs pos="25000">
            <a:schemeClr val="phClr">
              <a:tint val="85000"/>
            </a:schemeClr>
          </a:gs>
          <a:gs pos="40000">
            <a:schemeClr val="phClr">
              <a:tint val="92000"/>
            </a:schemeClr>
          </a:gs>
          <a:gs pos="50000">
            <a:schemeClr val="phClr">
              <a:tint val="93000"/>
            </a:schemeClr>
          </a:gs>
          <a:gs pos="60000">
            <a:schemeClr val="phClr">
              <a:tint val="92000"/>
            </a:schemeClr>
          </a:gs>
          <a:gs pos="75000">
            <a:schemeClr val="phClr">
              <a:tint val="83000"/>
              <a:satMod val="108000"/>
            </a:schemeClr>
          </a:gs>
          <a:gs pos="100000">
            <a:schemeClr val="phClr">
              <a:tint val="48000"/>
              <a:satMod val="150000"/>
            </a:schemeClr>
          </a:gs>
        </a:gsLst>
        <a:lin ang="5400000" scaled="0"/>
      </a:gradFill>
    </a:fillStyleLst>
    <a:lnStyleLst>
      <a:ln w="12000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glow rad="63500">
            <a:schemeClr val="phClr">
              <a:alpha val="45000"/>
              <a:satMod val="120000"/>
            </a:schemeClr>
          </a:glow>
        </a:effectLst>
      </a:effectStyle>
      <a:effectStyle>
        <a:effectLst>
          <a:glow rad="63500">
            <a:schemeClr val="phClr"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phClr">
              <a:tint val="70000"/>
            </a:schemeClr>
          </a:contourClr>
        </a:sp3d>
      </a:effectStyle>
      <a:effectStyle>
        <a:effectLst>
          <a:glow rad="101500">
            <a:schemeClr val="phClr">
              <a:alpha val="42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glow" dir="t">
            <a:rot lat="0" lon="0" rev="4800000"/>
          </a:lightRig>
        </a:scene3d>
        <a:sp3d prstMaterial="powder">
          <a:bevelT w="50800" h="50800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bg1">
              <a:shade val="100000"/>
              <a:satMod val="150000"/>
            </a:schemeClr>
          </a:gs>
          <a:gs pos="65000">
            <a:schemeClr val="bg1">
              <a:shade val="90000"/>
              <a:satMod val="375000"/>
            </a:schemeClr>
          </a:gs>
          <a:gs pos="100000">
            <a:schemeClr val="phClr">
              <a:tint val="88000"/>
              <a:satMod val="400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0000"/>
              <a:satMod val="180000"/>
            </a:schemeClr>
            <a:schemeClr val="phClr">
              <a:tint val="90000"/>
              <a:satMod val="200000"/>
            </a:schemeClr>
          </a:duotone>
        </a:blip>
        <a:tile tx="0" ty="0" sx="80000" sy="80000" flip="none" algn="tl"/>
      </a:blipFill>
    </a:bgFillStyleLst>
  </a:fmtScheme>
</a:themeOverride>
</file>

<file path=ppt/theme/themeOverride2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  <a:fontScheme name="Metro">
    <a:majorFont>
      <a:latin typeface="Consolas"/>
      <a:ea typeface=""/>
      <a:cs typeface=""/>
      <a:font script="Jpan" typeface="HG丸ｺﾞｼｯｸM-PRO"/>
      <a:font script="Hang" typeface="HY중고딕"/>
      <a:font script="Hans" typeface="华文楷体"/>
      <a:font script="Hant" typeface="新細明體"/>
      <a:font script="Arab" typeface="Tahoma"/>
      <a:font script="Hebr" typeface="Levenim MT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Corbel"/>
      <a:ea typeface=""/>
      <a:cs typeface=""/>
      <a:font script="Jpan" typeface="HGｺﾞｼｯｸM"/>
      <a:font script="Hang" typeface="맑은 고딕"/>
      <a:font script="Hans" typeface="宋体"/>
      <a:font script="Hant" typeface="新細明體"/>
      <a:font script="Arab" typeface="Tahoma"/>
      <a:font script="Hebr" typeface="Miriam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Metro">
    <a:fillStyleLst>
      <a:solidFill>
        <a:schemeClr val="phClr"/>
      </a:solidFill>
      <a:gradFill rotWithShape="1">
        <a:gsLst>
          <a:gs pos="0">
            <a:schemeClr val="phClr">
              <a:tint val="25000"/>
              <a:satMod val="125000"/>
            </a:schemeClr>
          </a:gs>
          <a:gs pos="40000">
            <a:schemeClr val="phClr">
              <a:tint val="55000"/>
              <a:satMod val="130000"/>
            </a:schemeClr>
          </a:gs>
          <a:gs pos="50000">
            <a:schemeClr val="phClr">
              <a:tint val="59000"/>
              <a:satMod val="130000"/>
            </a:schemeClr>
          </a:gs>
          <a:gs pos="65000">
            <a:schemeClr val="phClr">
              <a:tint val="55000"/>
              <a:satMod val="130000"/>
            </a:schemeClr>
          </a:gs>
          <a:gs pos="100000">
            <a:schemeClr val="phClr">
              <a:tint val="20000"/>
              <a:satMod val="125000"/>
            </a:schemeClr>
          </a:gs>
        </a:gsLst>
        <a:lin ang="5400000" scaled="0"/>
      </a:gradFill>
      <a:gradFill rotWithShape="1">
        <a:gsLst>
          <a:gs pos="0">
            <a:schemeClr val="phClr">
              <a:tint val="48000"/>
              <a:satMod val="138000"/>
            </a:schemeClr>
          </a:gs>
          <a:gs pos="25000">
            <a:schemeClr val="phClr">
              <a:tint val="85000"/>
            </a:schemeClr>
          </a:gs>
          <a:gs pos="40000">
            <a:schemeClr val="phClr">
              <a:tint val="92000"/>
            </a:schemeClr>
          </a:gs>
          <a:gs pos="50000">
            <a:schemeClr val="phClr">
              <a:tint val="93000"/>
            </a:schemeClr>
          </a:gs>
          <a:gs pos="60000">
            <a:schemeClr val="phClr">
              <a:tint val="92000"/>
            </a:schemeClr>
          </a:gs>
          <a:gs pos="75000">
            <a:schemeClr val="phClr">
              <a:tint val="83000"/>
              <a:satMod val="108000"/>
            </a:schemeClr>
          </a:gs>
          <a:gs pos="100000">
            <a:schemeClr val="phClr">
              <a:tint val="48000"/>
              <a:satMod val="150000"/>
            </a:schemeClr>
          </a:gs>
        </a:gsLst>
        <a:lin ang="5400000" scaled="0"/>
      </a:gradFill>
    </a:fillStyleLst>
    <a:lnStyleLst>
      <a:ln w="12000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glow rad="63500">
            <a:schemeClr val="phClr">
              <a:alpha val="45000"/>
              <a:satMod val="120000"/>
            </a:schemeClr>
          </a:glow>
        </a:effectLst>
      </a:effectStyle>
      <a:effectStyle>
        <a:effectLst>
          <a:glow rad="63500">
            <a:schemeClr val="phClr"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phClr">
              <a:tint val="70000"/>
            </a:schemeClr>
          </a:contourClr>
        </a:sp3d>
      </a:effectStyle>
      <a:effectStyle>
        <a:effectLst>
          <a:glow rad="101500">
            <a:schemeClr val="phClr">
              <a:alpha val="42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glow" dir="t">
            <a:rot lat="0" lon="0" rev="4800000"/>
          </a:lightRig>
        </a:scene3d>
        <a:sp3d prstMaterial="powder">
          <a:bevelT w="50800" h="50800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bg1">
              <a:shade val="100000"/>
              <a:satMod val="150000"/>
            </a:schemeClr>
          </a:gs>
          <a:gs pos="65000">
            <a:schemeClr val="bg1">
              <a:shade val="90000"/>
              <a:satMod val="375000"/>
            </a:schemeClr>
          </a:gs>
          <a:gs pos="100000">
            <a:schemeClr val="phClr">
              <a:tint val="88000"/>
              <a:satMod val="400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0000"/>
              <a:satMod val="180000"/>
            </a:schemeClr>
            <a:schemeClr val="phClr">
              <a:tint val="90000"/>
              <a:satMod val="200000"/>
            </a:schemeClr>
          </a:duotone>
        </a:blip>
        <a:tile tx="0" ty="0" sx="80000" sy="80000" flip="none" algn="tl"/>
      </a:blipFill>
    </a:bgFillStyleLst>
  </a:fmtScheme>
</a:themeOverride>
</file>

<file path=ppt/theme/themeOverride3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  <a:fontScheme name="Metro">
    <a:majorFont>
      <a:latin typeface="Consolas"/>
      <a:ea typeface=""/>
      <a:cs typeface=""/>
      <a:font script="Jpan" typeface="HG丸ｺﾞｼｯｸM-PRO"/>
      <a:font script="Hang" typeface="HY중고딕"/>
      <a:font script="Hans" typeface="华文楷体"/>
      <a:font script="Hant" typeface="新細明體"/>
      <a:font script="Arab" typeface="Tahoma"/>
      <a:font script="Hebr" typeface="Levenim MT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Corbel"/>
      <a:ea typeface=""/>
      <a:cs typeface=""/>
      <a:font script="Jpan" typeface="HGｺﾞｼｯｸM"/>
      <a:font script="Hang" typeface="맑은 고딕"/>
      <a:font script="Hans" typeface="宋体"/>
      <a:font script="Hant" typeface="新細明體"/>
      <a:font script="Arab" typeface="Tahoma"/>
      <a:font script="Hebr" typeface="Miriam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Metro">
    <a:fillStyleLst>
      <a:solidFill>
        <a:schemeClr val="phClr"/>
      </a:solidFill>
      <a:gradFill rotWithShape="1">
        <a:gsLst>
          <a:gs pos="0">
            <a:schemeClr val="phClr">
              <a:tint val="25000"/>
              <a:satMod val="125000"/>
            </a:schemeClr>
          </a:gs>
          <a:gs pos="40000">
            <a:schemeClr val="phClr">
              <a:tint val="55000"/>
              <a:satMod val="130000"/>
            </a:schemeClr>
          </a:gs>
          <a:gs pos="50000">
            <a:schemeClr val="phClr">
              <a:tint val="59000"/>
              <a:satMod val="130000"/>
            </a:schemeClr>
          </a:gs>
          <a:gs pos="65000">
            <a:schemeClr val="phClr">
              <a:tint val="55000"/>
              <a:satMod val="130000"/>
            </a:schemeClr>
          </a:gs>
          <a:gs pos="100000">
            <a:schemeClr val="phClr">
              <a:tint val="20000"/>
              <a:satMod val="125000"/>
            </a:schemeClr>
          </a:gs>
        </a:gsLst>
        <a:lin ang="5400000" scaled="0"/>
      </a:gradFill>
      <a:gradFill rotWithShape="1">
        <a:gsLst>
          <a:gs pos="0">
            <a:schemeClr val="phClr">
              <a:tint val="48000"/>
              <a:satMod val="138000"/>
            </a:schemeClr>
          </a:gs>
          <a:gs pos="25000">
            <a:schemeClr val="phClr">
              <a:tint val="85000"/>
            </a:schemeClr>
          </a:gs>
          <a:gs pos="40000">
            <a:schemeClr val="phClr">
              <a:tint val="92000"/>
            </a:schemeClr>
          </a:gs>
          <a:gs pos="50000">
            <a:schemeClr val="phClr">
              <a:tint val="93000"/>
            </a:schemeClr>
          </a:gs>
          <a:gs pos="60000">
            <a:schemeClr val="phClr">
              <a:tint val="92000"/>
            </a:schemeClr>
          </a:gs>
          <a:gs pos="75000">
            <a:schemeClr val="phClr">
              <a:tint val="83000"/>
              <a:satMod val="108000"/>
            </a:schemeClr>
          </a:gs>
          <a:gs pos="100000">
            <a:schemeClr val="phClr">
              <a:tint val="48000"/>
              <a:satMod val="150000"/>
            </a:schemeClr>
          </a:gs>
        </a:gsLst>
        <a:lin ang="5400000" scaled="0"/>
      </a:gradFill>
    </a:fillStyleLst>
    <a:lnStyleLst>
      <a:ln w="12000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glow rad="63500">
            <a:schemeClr val="phClr">
              <a:alpha val="45000"/>
              <a:satMod val="120000"/>
            </a:schemeClr>
          </a:glow>
        </a:effectLst>
      </a:effectStyle>
      <a:effectStyle>
        <a:effectLst>
          <a:glow rad="63500">
            <a:schemeClr val="phClr"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phClr">
              <a:tint val="70000"/>
            </a:schemeClr>
          </a:contourClr>
        </a:sp3d>
      </a:effectStyle>
      <a:effectStyle>
        <a:effectLst>
          <a:glow rad="101500">
            <a:schemeClr val="phClr">
              <a:alpha val="42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glow" dir="t">
            <a:rot lat="0" lon="0" rev="4800000"/>
          </a:lightRig>
        </a:scene3d>
        <a:sp3d prstMaterial="powder">
          <a:bevelT w="50800" h="50800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bg1">
              <a:shade val="100000"/>
              <a:satMod val="150000"/>
            </a:schemeClr>
          </a:gs>
          <a:gs pos="65000">
            <a:schemeClr val="bg1">
              <a:shade val="90000"/>
              <a:satMod val="375000"/>
            </a:schemeClr>
          </a:gs>
          <a:gs pos="100000">
            <a:schemeClr val="phClr">
              <a:tint val="88000"/>
              <a:satMod val="400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0000"/>
              <a:satMod val="180000"/>
            </a:schemeClr>
            <a:schemeClr val="phClr">
              <a:tint val="90000"/>
              <a:satMod val="200000"/>
            </a:schemeClr>
          </a:duotone>
        </a:blip>
        <a:tile tx="0" ty="0" sx="80000" sy="80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Prezentace-FSS-CZ</Template>
  <TotalTime>597</TotalTime>
  <Words>1087</Words>
  <Application>Microsoft Office PowerPoint</Application>
  <PresentationFormat>Širokoúhlá obrazovka</PresentationFormat>
  <Paragraphs>255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Tahoma</vt:lpstr>
      <vt:lpstr>Wingdings</vt:lpstr>
      <vt:lpstr>Prezentace_MU_CZ</vt:lpstr>
      <vt:lpstr>Hospodářská a měnová unie</vt:lpstr>
      <vt:lpstr>Úvod</vt:lpstr>
      <vt:lpstr>Základní koncepty</vt:lpstr>
      <vt:lpstr>Peníze a stát</vt:lpstr>
      <vt:lpstr>Platební bilance (PB)</vt:lpstr>
      <vt:lpstr>Prezentace aplikace PowerPoint</vt:lpstr>
      <vt:lpstr>Počátky měnové spolupráce</vt:lpstr>
      <vt:lpstr>Vznik HMU</vt:lpstr>
      <vt:lpstr>Plnění kritérií</vt:lpstr>
      <vt:lpstr>Organizace HMU</vt:lpstr>
      <vt:lpstr>Vývoj HMU</vt:lpstr>
      <vt:lpstr>Krize</vt:lpstr>
      <vt:lpstr>Prezentace aplikace PowerPoint</vt:lpstr>
      <vt:lpstr>Prezentace aplikace PowerPoint</vt:lpstr>
      <vt:lpstr>Prezentace aplikace PowerPoint</vt:lpstr>
      <vt:lpstr>Prezentace aplikace PowerPoint</vt:lpstr>
      <vt:lpstr>Čistá mezinárodní investiční pozice v % HDP (2014)</vt:lpstr>
      <vt:lpstr>Prezentace aplikace PowerPoint</vt:lpstr>
      <vt:lpstr>Reformy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Integrace mezinárodního peněžního systému</dc:title>
  <dc:creator>vladan hodulak</dc:creator>
  <cp:lastModifiedBy>Vladan Hodulák</cp:lastModifiedBy>
  <cp:revision>126</cp:revision>
  <cp:lastPrinted>1601-01-01T00:00:00Z</cp:lastPrinted>
  <dcterms:created xsi:type="dcterms:W3CDTF">2018-12-03T23:24:52Z</dcterms:created>
  <dcterms:modified xsi:type="dcterms:W3CDTF">2021-10-05T05:30:58Z</dcterms:modified>
</cp:coreProperties>
</file>