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89" r:id="rId3"/>
    <p:sldId id="303" r:id="rId4"/>
    <p:sldId id="300" r:id="rId5"/>
    <p:sldId id="302" r:id="rId6"/>
    <p:sldId id="305" r:id="rId7"/>
    <p:sldId id="292" r:id="rId8"/>
    <p:sldId id="304" r:id="rId9"/>
    <p:sldId id="284" r:id="rId10"/>
    <p:sldId id="293" r:id="rId11"/>
    <p:sldId id="295" r:id="rId12"/>
    <p:sldId id="296" r:id="rId13"/>
    <p:sldId id="294" r:id="rId14"/>
    <p:sldId id="297" r:id="rId15"/>
    <p:sldId id="298" r:id="rId16"/>
    <p:sldId id="29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deněk Kříž" initials="ZK" lastIdx="1" clrIdx="0">
    <p:extLst>
      <p:ext uri="{19B8F6BF-5375-455C-9EA6-DF929625EA0E}">
        <p15:presenceInfo xmlns:p15="http://schemas.microsoft.com/office/powerpoint/2012/main" userId="Zdeněk Kříž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79" autoAdjust="0"/>
    <p:restoredTop sz="89109" autoAdjust="0"/>
  </p:normalViewPr>
  <p:slideViewPr>
    <p:cSldViewPr>
      <p:cViewPr varScale="1">
        <p:scale>
          <a:sx n="99" d="100"/>
          <a:sy n="99" d="100"/>
        </p:scale>
        <p:origin x="18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77F0-C4DC-4275-AEB8-38DB19E90378}" type="datetimeFigureOut">
              <a:rPr lang="cs-CZ" smtClean="0"/>
              <a:pPr/>
              <a:t>26.10.2021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B41D3-C609-401B-A236-34AE22B8FB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39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b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241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b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645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125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396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b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016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b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641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16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b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b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b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b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b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919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b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448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424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b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41D3-C609-401B-A236-34AE22B8FB4E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FB3E77-26AD-45BD-8762-3A8EC6E86725}" type="datetimeFigureOut">
              <a:rPr lang="cs-CZ" smtClean="0"/>
              <a:pPr/>
              <a:t>26.10.2021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3E77-26AD-45BD-8762-3A8EC6E86725}" type="datetimeFigureOut">
              <a:rPr lang="cs-CZ" smtClean="0"/>
              <a:pPr/>
              <a:t>26.10.2021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3E77-26AD-45BD-8762-3A8EC6E86725}" type="datetimeFigureOut">
              <a:rPr lang="cs-CZ" smtClean="0"/>
              <a:pPr/>
              <a:t>26.10.2021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3E77-26AD-45BD-8762-3A8EC6E86725}" type="datetimeFigureOut">
              <a:rPr lang="cs-CZ" smtClean="0"/>
              <a:pPr/>
              <a:t>26.10.2021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3E77-26AD-45BD-8762-3A8EC6E86725}" type="datetimeFigureOut">
              <a:rPr lang="cs-CZ" smtClean="0"/>
              <a:pPr/>
              <a:t>26.10.2021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3E77-26AD-45BD-8762-3A8EC6E86725}" type="datetimeFigureOut">
              <a:rPr lang="cs-CZ" smtClean="0"/>
              <a:pPr/>
              <a:t>26.10.2021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3E77-26AD-45BD-8762-3A8EC6E86725}" type="datetimeFigureOut">
              <a:rPr lang="cs-CZ" smtClean="0"/>
              <a:pPr/>
              <a:t>26.10.2021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3E77-26AD-45BD-8762-3A8EC6E86725}" type="datetimeFigureOut">
              <a:rPr lang="cs-CZ" smtClean="0"/>
              <a:pPr/>
              <a:t>26.10.2021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B3E77-26AD-45BD-8762-3A8EC6E86725}" type="datetimeFigureOut">
              <a:rPr lang="cs-CZ" smtClean="0"/>
              <a:pPr/>
              <a:t>26.10.2021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CFB3E77-26AD-45BD-8762-3A8EC6E86725}" type="datetimeFigureOut">
              <a:rPr lang="cs-CZ" smtClean="0"/>
              <a:pPr/>
              <a:t>26.10.2021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FB3E77-26AD-45BD-8762-3A8EC6E86725}" type="datetimeFigureOut">
              <a:rPr lang="cs-CZ" smtClean="0"/>
              <a:pPr/>
              <a:t>26.10.2021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FB3E77-26AD-45BD-8762-3A8EC6E86725}" type="datetimeFigureOut">
              <a:rPr lang="cs-CZ" smtClean="0"/>
              <a:pPr/>
              <a:t>26.10.2021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2842EA-EF2A-4218-ACED-18FA7E8EE50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Second World War </a:t>
            </a:r>
            <a:endParaRPr lang="en-US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Zdeněk Kříž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04056"/>
            <a:ext cx="5652120" cy="6353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b="1" dirty="0"/>
              <a:t>Spring 1938 – Anschluss 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Austria – weak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Stresa Front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protests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(Italy, France, 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Britain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400" b="1" dirty="0"/>
          </a:p>
          <a:p>
            <a:pPr>
              <a:buNone/>
            </a:pPr>
            <a:endParaRPr lang="en-US" sz="1400" b="1" dirty="0"/>
          </a:p>
          <a:p>
            <a:pPr>
              <a:buNone/>
            </a:pPr>
            <a:r>
              <a:rPr lang="en-US" sz="1400" b="1" dirty="0"/>
              <a:t>Autumn </a:t>
            </a:r>
            <a:r>
              <a:rPr lang="cs-CZ" sz="1400" b="1" dirty="0"/>
              <a:t>1</a:t>
            </a:r>
            <a:r>
              <a:rPr lang="en-US" sz="1400" b="1" dirty="0"/>
              <a:t>938 - Munich Agreement </a:t>
            </a:r>
            <a:r>
              <a:rPr lang="en-US" sz="1400" dirty="0"/>
              <a:t>- annexation of the "Sudetenland", a region of western Czechoslovakia inhabited by 1 mil people, mainly German speakers.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Top leaders of Germany, France, Great Britain, and Italy – USSR and Czechoslovakia were not invited.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Followed by the First Vienna Award (November 2, 1938) - new border between Czechoslovakia and Hungary, while Poland also annexed territories from Czechoslovakia. </a:t>
            </a:r>
          </a:p>
          <a:p>
            <a:pPr>
              <a:buNone/>
            </a:pPr>
            <a:endParaRPr lang="cs-CZ" sz="1400" b="1" dirty="0"/>
          </a:p>
          <a:p>
            <a:pPr>
              <a:buNone/>
            </a:pPr>
            <a:r>
              <a:rPr lang="en-US" sz="1400" b="1" dirty="0"/>
              <a:t>March 1939 - Czechoslovakia disappeared. 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The creation of the Protectorate of Bohemia and Moravia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Result: Germany took full control of the Czech parts. </a:t>
            </a:r>
          </a:p>
          <a:p>
            <a:pPr>
              <a:buNone/>
            </a:pPr>
            <a:endParaRPr lang="en-US" sz="1400" b="1" dirty="0"/>
          </a:p>
          <a:p>
            <a:pPr>
              <a:buNone/>
            </a:pPr>
            <a:r>
              <a:rPr lang="en-US" sz="1400" b="1" dirty="0"/>
              <a:t>West came to the conclusion that appeasement is not working. </a:t>
            </a:r>
          </a:p>
          <a:p>
            <a:pPr>
              <a:buNone/>
            </a:pPr>
            <a:endParaRPr lang="en-US" sz="18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8431860" cy="504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Munich 1938 Security Conference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CB6462-CE0F-43F8-BF5E-9EB2AFAE0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077072"/>
            <a:ext cx="3472941" cy="24142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C6D47EB-B83C-4D90-8F35-F54B8176C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695" y="548147"/>
            <a:ext cx="3163366" cy="31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6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500042"/>
            <a:ext cx="4896544" cy="635795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1600" b="1" dirty="0"/>
              <a:t>Mid-March 1939, the Soviet Union, Britain and France negotiations of a potential political and military agreement.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b="1" dirty="0"/>
              <a:t>April 17, 1939 -  the Soviet outline of a French–British–Soviet mutual assistance pact for 5 to 10 years</a:t>
            </a:r>
            <a:r>
              <a:rPr lang="cs-CZ" sz="1600" b="1" dirty="0"/>
              <a:t>.</a:t>
            </a:r>
          </a:p>
          <a:p>
            <a:pPr algn="just">
              <a:buNone/>
            </a:pPr>
            <a:r>
              <a:rPr lang="en-US" sz="1600" b="1" dirty="0"/>
              <a:t> </a:t>
            </a:r>
            <a:endParaRPr lang="en-US" sz="1600" dirty="0"/>
          </a:p>
          <a:p>
            <a:pPr algn="just">
              <a:buNone/>
            </a:pPr>
            <a:r>
              <a:rPr lang="en-US" sz="1600" dirty="0"/>
              <a:t>Negotiations failed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b="1" dirty="0"/>
              <a:t>The Soviet explanations </a:t>
            </a:r>
            <a:r>
              <a:rPr lang="en-US" sz="1600" dirty="0"/>
              <a:t>– West wanted to pave the way for German – Soviet war.  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b="1" dirty="0"/>
              <a:t>The ongoing explanation based on archive materials</a:t>
            </a:r>
            <a:r>
              <a:rPr lang="cs-CZ" sz="1600" b="1" dirty="0"/>
              <a:t> (Western)</a:t>
            </a:r>
            <a:r>
              <a:rPr lang="en-US" sz="1600" b="1" dirty="0"/>
              <a:t>:</a:t>
            </a:r>
          </a:p>
          <a:p>
            <a:pPr algn="just">
              <a:buNone/>
            </a:pPr>
            <a:r>
              <a:rPr lang="en-US" sz="1600" dirty="0"/>
              <a:t>1. Britain and France would not agree on a key Soviet demand, namely that Soviet troops be allowed free passage across Poland and stationing troops in Poland. 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dirty="0"/>
              <a:t>2. Britain and France did not believe that the USSR military can provide a significant contribution to the war against Hitler after huge purges in the Soviet military.  </a:t>
            </a:r>
            <a:endParaRPr lang="cs-CZ" sz="1600" dirty="0"/>
          </a:p>
          <a:p>
            <a:pPr algn="just">
              <a:buNone/>
            </a:pPr>
            <a:endParaRPr lang="cs-CZ" sz="1600" dirty="0"/>
          </a:p>
          <a:p>
            <a:pPr algn="just">
              <a:buNone/>
            </a:pPr>
            <a:r>
              <a:rPr lang="cs-CZ" sz="1600" b="1" dirty="0"/>
              <a:t>Molotov-Ribbentrop </a:t>
            </a:r>
            <a:r>
              <a:rPr lang="cs-CZ" sz="1600" b="1" dirty="0" err="1"/>
              <a:t>Pact</a:t>
            </a:r>
            <a:r>
              <a:rPr lang="cs-CZ" sz="1600" b="1" dirty="0"/>
              <a:t> on August 23, 1939.</a:t>
            </a:r>
            <a:r>
              <a:rPr lang="en-US" sz="1600" b="1" dirty="0"/>
              <a:t> </a:t>
            </a:r>
            <a:endParaRPr lang="cs-CZ" sz="1600" b="1" dirty="0"/>
          </a:p>
          <a:p>
            <a:pPr algn="just">
              <a:buNone/>
            </a:pPr>
            <a:endParaRPr lang="cs-CZ" sz="1600" dirty="0"/>
          </a:p>
          <a:p>
            <a:pPr algn="just">
              <a:buNone/>
            </a:pPr>
            <a:r>
              <a:rPr lang="cs-CZ" sz="1600" dirty="0"/>
              <a:t>Public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secret</a:t>
            </a:r>
            <a:r>
              <a:rPr lang="cs-CZ" sz="1600" dirty="0"/>
              <a:t> </a:t>
            </a:r>
            <a:r>
              <a:rPr lang="cs-CZ" sz="1600" dirty="0" err="1"/>
              <a:t>parts</a:t>
            </a:r>
            <a:r>
              <a:rPr lang="cs-CZ" sz="1600" dirty="0"/>
              <a:t>. </a:t>
            </a:r>
            <a:endParaRPr lang="en-US" sz="1600" dirty="0"/>
          </a:p>
          <a:p>
            <a:pPr algn="just">
              <a:buNone/>
            </a:pPr>
            <a:endParaRPr lang="cs-CZ" sz="1800" dirty="0"/>
          </a:p>
          <a:p>
            <a:pPr algn="just">
              <a:buNone/>
            </a:pPr>
            <a:endParaRPr lang="en-US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9050"/>
            <a:ext cx="8858280" cy="504056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effectLst/>
              </a:rPr>
              <a:t>Anglo-French Talks with USSS and </a:t>
            </a:r>
            <a:r>
              <a:rPr lang="en-US" sz="2000" b="1" dirty="0" err="1">
                <a:effectLst/>
              </a:rPr>
              <a:t>Mollotov</a:t>
            </a:r>
            <a:r>
              <a:rPr lang="en-US" sz="2000" b="1" dirty="0">
                <a:effectLst/>
              </a:rPr>
              <a:t> – Ribbentrop Pact in 1939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D9D189F-8563-4D0C-B0DD-6D5FC0737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27" y="3464421"/>
            <a:ext cx="3961093" cy="28013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21FB978-7FAA-499A-BE43-56D3B413B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745" y="592198"/>
            <a:ext cx="3808655" cy="23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0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28604"/>
            <a:ext cx="5652120" cy="642939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cs-CZ" sz="1600" b="1" dirty="0"/>
              <a:t>1. </a:t>
            </a:r>
            <a:r>
              <a:rPr lang="en-US" sz="1600" b="1" dirty="0"/>
              <a:t>The Soviet traditional explanation of the M-R pact (supported by many West liberal intellectuals)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dirty="0"/>
              <a:t>Allowed the USSR to delay the onset of war with Nazi Germany. 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dirty="0"/>
              <a:t>Allowed the Soviet border to be moved 200km or more to the west</a:t>
            </a:r>
            <a:r>
              <a:rPr lang="cs-CZ" sz="1600" dirty="0"/>
              <a:t>.</a:t>
            </a:r>
          </a:p>
          <a:p>
            <a:pPr algn="just">
              <a:buNone/>
            </a:pPr>
            <a:r>
              <a:rPr lang="en-US" sz="1600" dirty="0"/>
              <a:t> </a:t>
            </a:r>
          </a:p>
          <a:p>
            <a:pPr algn="just">
              <a:buNone/>
            </a:pPr>
            <a:r>
              <a:rPr lang="en-US" sz="1600" dirty="0"/>
              <a:t>Allowed </a:t>
            </a:r>
            <a:r>
              <a:rPr lang="cs-CZ" sz="1600" dirty="0" err="1"/>
              <a:t>the</a:t>
            </a:r>
            <a:r>
              <a:rPr lang="cs-CZ" sz="1600" dirty="0"/>
              <a:t> USSR</a:t>
            </a:r>
            <a:r>
              <a:rPr lang="en-US" sz="1600" dirty="0"/>
              <a:t> to take under its defense the "blood-brother peoples" - the Ukrainians and Belarussians. 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dirty="0"/>
              <a:t>Prevented an "anti-Soviet alliance" between the West and Nazi Germany.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cs-CZ" sz="1600" b="1" dirty="0"/>
              <a:t>2. </a:t>
            </a:r>
            <a:r>
              <a:rPr lang="en-US" sz="1600" b="1" dirty="0"/>
              <a:t>The Icebreaker explanation – Victor Suvorov.</a:t>
            </a:r>
          </a:p>
          <a:p>
            <a:pPr algn="just">
              <a:buNone/>
            </a:pPr>
            <a:endParaRPr lang="en-US" sz="1600" b="1" dirty="0"/>
          </a:p>
          <a:p>
            <a:pPr algn="just">
              <a:buNone/>
            </a:pPr>
            <a:r>
              <a:rPr lang="en-US" sz="1600" b="1" dirty="0"/>
              <a:t>Stalin wanted to set the scene for European war in order to create conditions for Marxist revolution in the West. 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dirty="0"/>
              <a:t>Politburo meeting held on 19 August 1939 - war with Germany could be avoided, should the USSR form an anti-Nazi alliance with Britain and France </a:t>
            </a:r>
            <a:r>
              <a:rPr lang="en-US" sz="1600" b="1" dirty="0"/>
              <a:t>but the subsequent development of events after that would be unfavorable to the Soviet Union! </a:t>
            </a:r>
            <a:endParaRPr lang="cs-CZ" sz="1600" b="1" dirty="0"/>
          </a:p>
          <a:p>
            <a:pPr algn="just">
              <a:buNone/>
            </a:pPr>
            <a:r>
              <a:rPr lang="en-US" sz="900" dirty="0"/>
              <a:t>“Special Archive of the USSR”, Folder 7, Set 1, Doc. 1223.  It is also reproduced from Dimitrov`s diary in T.S. </a:t>
            </a:r>
            <a:r>
              <a:rPr lang="en-US" sz="900" dirty="0" err="1"/>
              <a:t>Bushuyev`s</a:t>
            </a:r>
            <a:r>
              <a:rPr lang="en-US" sz="900" dirty="0"/>
              <a:t> “</a:t>
            </a:r>
            <a:r>
              <a:rPr lang="en-US" sz="900" dirty="0" err="1"/>
              <a:t>Proklinaya</a:t>
            </a:r>
            <a:r>
              <a:rPr lang="en-US" sz="900" dirty="0"/>
              <a:t> – </a:t>
            </a:r>
            <a:r>
              <a:rPr lang="en-US" sz="900" dirty="0" err="1"/>
              <a:t>Probuite</a:t>
            </a:r>
            <a:r>
              <a:rPr lang="en-US" sz="900" dirty="0"/>
              <a:t> </a:t>
            </a:r>
            <a:r>
              <a:rPr lang="en-US" sz="900" dirty="0" err="1"/>
              <a:t>Ponyat</a:t>
            </a:r>
            <a:r>
              <a:rPr lang="en-US" sz="900" dirty="0"/>
              <a:t>” (“Curse It but Try to Understand”), “</a:t>
            </a:r>
            <a:r>
              <a:rPr lang="en-US" sz="900" dirty="0" err="1"/>
              <a:t>Novyi</a:t>
            </a:r>
            <a:r>
              <a:rPr lang="en-US" sz="900" dirty="0"/>
              <a:t> Mir”, no. 12, 1994; pp. 232-233</a:t>
            </a:r>
            <a:r>
              <a:rPr lang="cs-CZ" sz="900" dirty="0"/>
              <a:t>.</a:t>
            </a:r>
            <a:endParaRPr lang="en-US" sz="900" dirty="0"/>
          </a:p>
          <a:p>
            <a:pPr>
              <a:buNone/>
            </a:pPr>
            <a:endParaRPr lang="en-US" sz="900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en-US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0"/>
            <a:ext cx="7758138" cy="50004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M-R pact explanations</a:t>
            </a:r>
          </a:p>
        </p:txBody>
      </p:sp>
      <p:pic>
        <p:nvPicPr>
          <p:cNvPr id="10242" name="Picture 2" descr="German Lieutenant Colonel Gustav-Adolf Riebel shakes hands with Brigadier Semyon Krivoshein during the joint Nazi-Soviet victory parade in Brest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6070" y="3843450"/>
            <a:ext cx="3368752" cy="2135271"/>
          </a:xfrm>
          <a:prstGeom prst="rect">
            <a:avLst/>
          </a:prstGeom>
          <a:noFill/>
        </p:spPr>
      </p:pic>
      <p:pic>
        <p:nvPicPr>
          <p:cNvPr id="10244" name="Picture 4" descr="A British perspective on the nonaggression pact in a cartoon by David Low, published in the &amp;quot;Evening Standard&amp;quot; on September 20, 19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6070" y="980728"/>
            <a:ext cx="3064994" cy="2584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135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28604"/>
            <a:ext cx="5508104" cy="621510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sz="1500" b="1" dirty="0"/>
              <a:t>The Soviet role in WWII is complex.</a:t>
            </a:r>
          </a:p>
          <a:p>
            <a:pPr algn="just">
              <a:buNone/>
            </a:pPr>
            <a:endParaRPr lang="en-US" sz="1500" dirty="0"/>
          </a:p>
          <a:p>
            <a:pPr algn="just">
              <a:buNone/>
            </a:pPr>
            <a:r>
              <a:rPr lang="en-US" sz="1500" dirty="0"/>
              <a:t> In the 1930 the USSR rhetoric was typical of a very strong anti-German and anti-Nazi attitude.</a:t>
            </a:r>
          </a:p>
          <a:p>
            <a:pPr algn="just">
              <a:buNone/>
            </a:pPr>
            <a:endParaRPr lang="en-US" sz="1500" dirty="0"/>
          </a:p>
          <a:p>
            <a:pPr algn="just">
              <a:buNone/>
            </a:pPr>
            <a:r>
              <a:rPr lang="en-US" sz="1500" dirty="0"/>
              <a:t>1934 – the League of Nations Member.</a:t>
            </a:r>
          </a:p>
          <a:p>
            <a:pPr algn="just">
              <a:buNone/>
            </a:pPr>
            <a:endParaRPr lang="cs-CZ" sz="1500" dirty="0"/>
          </a:p>
          <a:p>
            <a:pPr algn="just">
              <a:buNone/>
            </a:pPr>
            <a:r>
              <a:rPr lang="en-US" sz="1500" dirty="0"/>
              <a:t>Huge Soviet military build-up in the 1930s – USSR the </a:t>
            </a:r>
            <a:r>
              <a:rPr lang="cs-CZ" sz="1500" dirty="0" err="1"/>
              <a:t>World</a:t>
            </a:r>
            <a:r>
              <a:rPr lang="cs-CZ" sz="1500" dirty="0"/>
              <a:t> </a:t>
            </a:r>
            <a:r>
              <a:rPr lang="en-US" sz="1500" dirty="0"/>
              <a:t>leading military power in late 1930s.</a:t>
            </a:r>
          </a:p>
          <a:p>
            <a:pPr algn="just">
              <a:buNone/>
            </a:pPr>
            <a:endParaRPr lang="en-US" sz="1500" dirty="0"/>
          </a:p>
          <a:p>
            <a:pPr algn="just">
              <a:buNone/>
            </a:pPr>
            <a:r>
              <a:rPr lang="en-US" sz="1500" b="1" dirty="0"/>
              <a:t>In August 1939- Molotov–Ribbentrop Pact - with a secret protocol – division of Europe.  </a:t>
            </a:r>
          </a:p>
          <a:p>
            <a:pPr algn="just">
              <a:buNone/>
            </a:pPr>
            <a:endParaRPr lang="en-US" sz="1500" dirty="0"/>
          </a:p>
          <a:p>
            <a:pPr algn="just">
              <a:buNone/>
            </a:pPr>
            <a:r>
              <a:rPr lang="en-US" sz="1500" b="1" dirty="0"/>
              <a:t>The German–Soviet Treaty of Friendship, Cooperation and Demarcation in 1939</a:t>
            </a:r>
            <a:r>
              <a:rPr lang="en-US" sz="1500" dirty="0"/>
              <a:t> – USSR - the German strategic resources supplier.</a:t>
            </a:r>
          </a:p>
          <a:p>
            <a:pPr algn="just">
              <a:buNone/>
            </a:pPr>
            <a:endParaRPr lang="en-US" sz="1500" dirty="0"/>
          </a:p>
          <a:p>
            <a:pPr algn="just">
              <a:buNone/>
            </a:pPr>
            <a:r>
              <a:rPr lang="en-US" sz="1500" dirty="0"/>
              <a:t>1939-1940 – Winter War against Finland</a:t>
            </a:r>
            <a:r>
              <a:rPr lang="cs-CZ" sz="1500" dirty="0"/>
              <a:t>. T</a:t>
            </a:r>
            <a:r>
              <a:rPr lang="en-US" sz="1500" dirty="0"/>
              <a:t>he USSR </a:t>
            </a:r>
            <a:r>
              <a:rPr lang="cs-CZ" sz="1500" dirty="0" err="1"/>
              <a:t>was</a:t>
            </a:r>
            <a:r>
              <a:rPr lang="cs-CZ" sz="1500" dirty="0"/>
              <a:t> </a:t>
            </a:r>
            <a:r>
              <a:rPr lang="en-US" sz="1500" dirty="0"/>
              <a:t>expelled from the LoN.</a:t>
            </a:r>
          </a:p>
          <a:p>
            <a:pPr algn="just">
              <a:buNone/>
            </a:pPr>
            <a:endParaRPr lang="en-US" sz="1500" dirty="0"/>
          </a:p>
          <a:p>
            <a:pPr algn="just">
              <a:buNone/>
            </a:pPr>
            <a:r>
              <a:rPr lang="en-US" sz="1500" dirty="0"/>
              <a:t>1940 – annexation  of Baltic  States.</a:t>
            </a:r>
          </a:p>
          <a:p>
            <a:pPr algn="just">
              <a:buNone/>
            </a:pPr>
            <a:endParaRPr lang="en-US" sz="1500" dirty="0"/>
          </a:p>
          <a:p>
            <a:pPr algn="just">
              <a:buNone/>
            </a:pPr>
            <a:r>
              <a:rPr lang="en-US" sz="1500" b="1" dirty="0"/>
              <a:t>June 22, 1941 -  by the German invasion, the USSR was put in the anti-Nazi camp again. </a:t>
            </a:r>
            <a:endParaRPr lang="cs-CZ" sz="1500" b="1" dirty="0"/>
          </a:p>
          <a:p>
            <a:pPr algn="just">
              <a:buNone/>
            </a:pPr>
            <a:endParaRPr lang="cs-CZ" sz="1500" b="1" dirty="0"/>
          </a:p>
          <a:p>
            <a:pPr algn="just">
              <a:buNone/>
            </a:pPr>
            <a:r>
              <a:rPr lang="cs-CZ" sz="1500" b="1" dirty="0"/>
              <a:t>1942 - </a:t>
            </a:r>
            <a:r>
              <a:rPr lang="en-US" sz="1500" b="1" dirty="0"/>
              <a:t>USSR forged Alliance with Anglo-Saxon powers.</a:t>
            </a:r>
          </a:p>
          <a:p>
            <a:pPr algn="just">
              <a:buNone/>
            </a:pPr>
            <a:endParaRPr lang="en-US" sz="1500" dirty="0"/>
          </a:p>
          <a:p>
            <a:pPr algn="just">
              <a:buNone/>
            </a:pPr>
            <a:r>
              <a:rPr lang="en-US" sz="1500" dirty="0"/>
              <a:t>June 1941 – May 1945 – decisive role in German military defeat and recipient of very significant Western economic assistance.</a:t>
            </a:r>
          </a:p>
          <a:p>
            <a:pPr>
              <a:buNone/>
            </a:pPr>
            <a:endParaRPr lang="en-US" sz="1400" b="1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en-US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0"/>
            <a:ext cx="7758138" cy="50004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The Soviet </a:t>
            </a:r>
            <a:r>
              <a:rPr lang="cs-CZ" sz="3600" b="1" dirty="0"/>
              <a:t>role</a:t>
            </a:r>
            <a:r>
              <a:rPr lang="en-US" sz="3600" b="1" dirty="0"/>
              <a:t> in WW</a:t>
            </a:r>
            <a:r>
              <a:rPr lang="cs-CZ" sz="3600" b="1" dirty="0"/>
              <a:t> </a:t>
            </a:r>
            <a:r>
              <a:rPr lang="en-US" sz="3600" b="1" dirty="0"/>
              <a:t>II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778564-6542-4744-8DE9-F46CB80F2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543" y="764704"/>
            <a:ext cx="3468613" cy="23684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C0CF6C-43C9-4F9E-8B00-A3865F984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758" y="3212976"/>
            <a:ext cx="2388042" cy="32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50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332656"/>
            <a:ext cx="4614664" cy="652534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cs-CZ" sz="1800" b="1" dirty="0"/>
              <a:t>1939-1941 – </a:t>
            </a:r>
            <a:r>
              <a:rPr lang="cs-CZ" sz="1800" b="1" dirty="0" err="1"/>
              <a:t>there</a:t>
            </a:r>
            <a:r>
              <a:rPr lang="cs-CZ" sz="1800" b="1" dirty="0"/>
              <a:t> </a:t>
            </a:r>
            <a:r>
              <a:rPr lang="en-US" sz="1800" b="1" dirty="0"/>
              <a:t>was widespread opposition to American military intervention in European affairs</a:t>
            </a:r>
            <a:r>
              <a:rPr lang="cs-CZ" sz="1800" b="1" dirty="0"/>
              <a:t> in the USA.</a:t>
            </a:r>
            <a:r>
              <a:rPr lang="en-US" sz="1800" b="1" dirty="0"/>
              <a:t> </a:t>
            </a:r>
            <a:endParaRPr lang="cs-CZ" sz="1800" b="1" dirty="0"/>
          </a:p>
          <a:p>
            <a:pPr algn="just">
              <a:buNone/>
            </a:pPr>
            <a:endParaRPr lang="cs-CZ" sz="1800" dirty="0"/>
          </a:p>
          <a:p>
            <a:pPr algn="just">
              <a:buNone/>
            </a:pPr>
            <a:r>
              <a:rPr lang="cs-CZ" sz="1800" dirty="0"/>
              <a:t>1939 - </a:t>
            </a:r>
            <a:r>
              <a:rPr lang="en-US" sz="1800" dirty="0"/>
              <a:t>"cash and carry" legislation </a:t>
            </a:r>
            <a:r>
              <a:rPr lang="cs-CZ" sz="1800" dirty="0"/>
              <a:t>- </a:t>
            </a:r>
            <a:r>
              <a:rPr lang="en-US" sz="1800" b="1" dirty="0"/>
              <a:t>paved the way for Lend-Lease. </a:t>
            </a:r>
            <a:endParaRPr lang="cs-CZ" sz="1800" b="1" dirty="0"/>
          </a:p>
          <a:p>
            <a:pPr algn="just">
              <a:buNone/>
            </a:pPr>
            <a:endParaRPr lang="cs-CZ" sz="1800" dirty="0"/>
          </a:p>
          <a:p>
            <a:pPr algn="just">
              <a:buNone/>
            </a:pPr>
            <a:r>
              <a:rPr lang="cs-CZ" sz="1800" b="1" dirty="0" err="1"/>
              <a:t>March</a:t>
            </a:r>
            <a:r>
              <a:rPr lang="cs-CZ" sz="1800" b="1" dirty="0"/>
              <a:t> 11, 1941 </a:t>
            </a:r>
            <a:r>
              <a:rPr lang="cs-CZ" sz="1800" dirty="0"/>
              <a:t>- </a:t>
            </a:r>
            <a:r>
              <a:rPr lang="en-US" sz="1800" dirty="0"/>
              <a:t>American program to defeat Germany, Japan and Italy by distributing food, oil, and materiel between 1941 and August 1945. </a:t>
            </a:r>
            <a:endParaRPr lang="cs-CZ" sz="1800" dirty="0"/>
          </a:p>
          <a:p>
            <a:pPr algn="just">
              <a:buNone/>
            </a:pPr>
            <a:endParaRPr lang="cs-CZ" sz="1800" dirty="0"/>
          </a:p>
          <a:p>
            <a:pPr algn="just">
              <a:buNone/>
            </a:pPr>
            <a:r>
              <a:rPr lang="en-US" sz="1800" dirty="0"/>
              <a:t>The aid went to the United Kingdom, China, and later the Soviet Union, Free France, and other Allied nations</a:t>
            </a:r>
            <a:r>
              <a:rPr lang="cs-CZ" sz="1800" dirty="0"/>
              <a:t> – </a:t>
            </a:r>
            <a:r>
              <a:rPr lang="cs-CZ" sz="1800" b="1" dirty="0"/>
              <a:t>in </a:t>
            </a:r>
            <a:r>
              <a:rPr lang="cs-CZ" sz="1800" b="1" dirty="0" err="1"/>
              <a:t>fact</a:t>
            </a:r>
            <a:r>
              <a:rPr lang="cs-CZ" sz="1800" b="1" dirty="0"/>
              <a:t> the End </a:t>
            </a:r>
            <a:r>
              <a:rPr lang="cs-CZ" sz="1800" b="1" dirty="0" err="1"/>
              <a:t>of</a:t>
            </a:r>
            <a:r>
              <a:rPr lang="cs-CZ" sz="1800" b="1" dirty="0"/>
              <a:t> the U.S. neutrality. </a:t>
            </a:r>
          </a:p>
          <a:p>
            <a:pPr algn="just">
              <a:buNone/>
            </a:pPr>
            <a:endParaRPr lang="cs-CZ" sz="1800" b="1" dirty="0"/>
          </a:p>
          <a:p>
            <a:pPr algn="just">
              <a:buNone/>
            </a:pPr>
            <a:r>
              <a:rPr lang="en-US" sz="1800" b="1" dirty="0"/>
              <a:t>August 1941</a:t>
            </a:r>
            <a:r>
              <a:rPr lang="cs-CZ" sz="1800" b="1" dirty="0"/>
              <a:t> -</a:t>
            </a:r>
            <a:r>
              <a:rPr lang="en-US" sz="1800" b="1" dirty="0"/>
              <a:t> Atlantic Charter</a:t>
            </a:r>
            <a:r>
              <a:rPr lang="cs-CZ" sz="1800" b="1" dirty="0"/>
              <a:t> – the USA and the UK</a:t>
            </a:r>
          </a:p>
          <a:p>
            <a:pPr algn="just">
              <a:buNone/>
            </a:pPr>
            <a:endParaRPr lang="cs-CZ" sz="1800" b="1" dirty="0"/>
          </a:p>
          <a:p>
            <a:r>
              <a:rPr lang="en-US" sz="1800" dirty="0"/>
              <a:t>no territorial gains were to be sought by the United States or the United Kingdom;</a:t>
            </a:r>
          </a:p>
          <a:p>
            <a:r>
              <a:rPr lang="en-US" sz="1800" dirty="0"/>
              <a:t>territorial adjustments must be in accord with the wishes of the peoples concerned;</a:t>
            </a:r>
          </a:p>
          <a:p>
            <a:r>
              <a:rPr lang="en-US" sz="1800" dirty="0"/>
              <a:t>all people had a right to self-determination;</a:t>
            </a:r>
          </a:p>
          <a:p>
            <a:r>
              <a:rPr lang="en-US" sz="1800" dirty="0"/>
              <a:t>trade barriers were to be lowered;</a:t>
            </a:r>
          </a:p>
          <a:p>
            <a:r>
              <a:rPr lang="en-US" sz="1800" dirty="0"/>
              <a:t>there was to be global economic cooperation and advancement of social welfare;</a:t>
            </a:r>
          </a:p>
          <a:p>
            <a:r>
              <a:rPr lang="en-US" sz="1800" dirty="0"/>
              <a:t>the participants would work for a world free of want and fear;</a:t>
            </a:r>
          </a:p>
          <a:p>
            <a:r>
              <a:rPr lang="en-US" sz="1800" dirty="0"/>
              <a:t>the participants would work for freedom of the seas;</a:t>
            </a:r>
          </a:p>
          <a:p>
            <a:r>
              <a:rPr lang="en-US" sz="1800" dirty="0"/>
              <a:t>there was to be disarmament of aggressor nations, and a common disarmament after the war.</a:t>
            </a:r>
          </a:p>
          <a:p>
            <a:pPr algn="just">
              <a:buNone/>
            </a:pPr>
            <a:endParaRPr lang="en-US" sz="18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8431860" cy="504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WWII diplomatic history 1941-1945 I.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D454E7-E8D9-4804-A0A5-F1442A770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142" y="539130"/>
            <a:ext cx="4388019" cy="26493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D819CE-E7C1-4944-9483-4D4B87E52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5" y="3459063"/>
            <a:ext cx="3462609" cy="28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5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63579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600" b="1" dirty="0"/>
              <a:t>Tehran Conference in Iran from 28 November to 1 December 1943</a:t>
            </a:r>
          </a:p>
          <a:p>
            <a:pPr algn="just">
              <a:buFontTx/>
              <a:buChar char="-"/>
            </a:pPr>
            <a:r>
              <a:rPr lang="en-US" sz="1400" dirty="0"/>
              <a:t>an invasion of France in 1944 </a:t>
            </a:r>
          </a:p>
          <a:p>
            <a:pPr algn="just">
              <a:buFontTx/>
              <a:buChar char="-"/>
            </a:pPr>
            <a:r>
              <a:rPr lang="en-US" sz="1400" dirty="0"/>
              <a:t>way of dealing with Turkey, Iran, Yugoslavia </a:t>
            </a:r>
          </a:p>
          <a:p>
            <a:pPr algn="just">
              <a:buFontTx/>
              <a:buChar char="-"/>
            </a:pPr>
            <a:r>
              <a:rPr lang="en-US" sz="1400" dirty="0"/>
              <a:t>the war against Japan </a:t>
            </a:r>
          </a:p>
          <a:p>
            <a:pPr algn="just">
              <a:buFontTx/>
              <a:buChar char="-"/>
            </a:pPr>
            <a:r>
              <a:rPr lang="en-US" sz="1400" dirty="0"/>
              <a:t>the post-war settlement</a:t>
            </a:r>
          </a:p>
          <a:p>
            <a:pPr algn="just">
              <a:buFontTx/>
              <a:buChar char="-"/>
            </a:pPr>
            <a:endParaRPr lang="en-US" sz="1400" dirty="0"/>
          </a:p>
          <a:p>
            <a:pPr marL="0" indent="0" algn="just">
              <a:buNone/>
            </a:pPr>
            <a:r>
              <a:rPr lang="en-US" sz="1600" b="1" dirty="0"/>
              <a:t>The Yalta Conference, the Crimea, February 4–11, 1945 - Declaration of Liberated Europe.</a:t>
            </a:r>
          </a:p>
          <a:p>
            <a:pPr algn="just">
              <a:buFontTx/>
              <a:buChar char="-"/>
            </a:pPr>
            <a:r>
              <a:rPr lang="en-US" sz="1400" dirty="0"/>
              <a:t>promise that allowed the people of Europe "to create democratic institutions of their own choice" </a:t>
            </a:r>
          </a:p>
          <a:p>
            <a:pPr algn="just">
              <a:buFontTx/>
              <a:buChar char="-"/>
            </a:pPr>
            <a:r>
              <a:rPr lang="en-US" sz="1400" dirty="0"/>
              <a:t>unconditional surrender of Nazi Germany</a:t>
            </a:r>
          </a:p>
          <a:p>
            <a:pPr algn="just">
              <a:buFontTx/>
              <a:buChar char="-"/>
            </a:pPr>
            <a:r>
              <a:rPr lang="en-US" sz="1400" dirty="0"/>
              <a:t>postwar plans for European boundaries</a:t>
            </a:r>
          </a:p>
          <a:p>
            <a:pPr algn="just">
              <a:buFontTx/>
              <a:buChar char="-"/>
            </a:pPr>
            <a:r>
              <a:rPr lang="en-US" sz="1400" dirty="0"/>
              <a:t>the Polish destiny - agreed to reorganize the pro-soviet communist Provisional Government of the Republic of Poland and incorporate members from the Polish government in the UK – free elections in Poland  </a:t>
            </a:r>
          </a:p>
          <a:p>
            <a:pPr algn="just">
              <a:buFontTx/>
              <a:buChar char="-"/>
            </a:pPr>
            <a:r>
              <a:rPr lang="en-US" sz="1400" dirty="0"/>
              <a:t>Stalin agreed to enter the war against Japan three months after the defeat of Germany</a:t>
            </a:r>
          </a:p>
          <a:p>
            <a:pPr algn="just">
              <a:buFontTx/>
              <a:buChar char="-"/>
            </a:pPr>
            <a:r>
              <a:rPr lang="en-US" sz="1400" dirty="0"/>
              <a:t>the USSR would be a member of the United Nations Security Council, with a veto right</a:t>
            </a:r>
          </a:p>
          <a:p>
            <a:pPr algn="just">
              <a:buFontTx/>
              <a:buChar char="-"/>
            </a:pPr>
            <a:r>
              <a:rPr lang="en-US" sz="1400" dirty="0"/>
              <a:t>4 Occupation zones in Germany 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1400" b="1" dirty="0"/>
              <a:t>The Potsdam Conference, July 17-Aug. 2, 1945</a:t>
            </a:r>
          </a:p>
          <a:p>
            <a:pPr marL="0" indent="0" algn="just">
              <a:buNone/>
            </a:pPr>
            <a:r>
              <a:rPr lang="en-US" sz="1400" dirty="0"/>
              <a:t>- demanded "unconditional surrender" from Japan.</a:t>
            </a:r>
          </a:p>
          <a:p>
            <a:pPr marL="0" indent="0" algn="just">
              <a:buNone/>
            </a:pPr>
            <a:r>
              <a:rPr lang="en-US" sz="1400" dirty="0"/>
              <a:t>- finalized arrangements for Germany to be occupied and controlled by the Allied Control Commission.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8431860" cy="504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WWII diplomatic history 1941-1945 II.</a:t>
            </a:r>
          </a:p>
        </p:txBody>
      </p:sp>
    </p:spTree>
    <p:extLst>
      <p:ext uri="{BB962C8B-B14F-4D97-AF65-F5344CB8AC3E}">
        <p14:creationId xmlns:p14="http://schemas.microsoft.com/office/powerpoint/2010/main" val="2699853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28604"/>
            <a:ext cx="8686800" cy="61687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/>
              <a:t>50</a:t>
            </a:r>
            <a:r>
              <a:rPr lang="cs-CZ" sz="2000" dirty="0"/>
              <a:t> - 60</a:t>
            </a:r>
            <a:r>
              <a:rPr lang="en-US" sz="2000" dirty="0"/>
              <a:t> million of people were dead and millions homeless. Millions of people were expelled from their homes. 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en-US" sz="2000" dirty="0"/>
              <a:t>The European economy had collapsed, and much of the European industrial infrastructure had been destroyed. 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en-US" sz="2000" dirty="0"/>
              <a:t>The Soviet Union, Germany and Poland had been the most affected countries. </a:t>
            </a:r>
          </a:p>
          <a:p>
            <a:pPr>
              <a:buNone/>
            </a:pPr>
            <a:endParaRPr lang="cs-CZ" sz="2000" b="1" dirty="0"/>
          </a:p>
          <a:p>
            <a:pPr>
              <a:buNone/>
            </a:pPr>
            <a:r>
              <a:rPr lang="en-US" sz="2000" b="1" dirty="0"/>
              <a:t>WWII  - the power bipolarity – USA and USSR.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en-US" sz="2000" dirty="0"/>
              <a:t>The British empire, one of the winner of the war, was economically exhausted</a:t>
            </a:r>
            <a:r>
              <a:rPr lang="cs-CZ" sz="2000" dirty="0"/>
              <a:t>:</a:t>
            </a:r>
            <a:r>
              <a:rPr lang="en-US" sz="2000" dirty="0"/>
              <a:t> </a:t>
            </a:r>
            <a:r>
              <a:rPr lang="en-US" sz="2000" b="1" dirty="0"/>
              <a:t>1946 - Anglo-American Loan Agreement</a:t>
            </a:r>
            <a:r>
              <a:rPr lang="en-US" sz="2000" dirty="0"/>
              <a:t> 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en-US" sz="2000" dirty="0"/>
              <a:t>Absolute defeat of Germany and Japan</a:t>
            </a:r>
          </a:p>
          <a:p>
            <a:pPr>
              <a:buNone/>
            </a:pPr>
            <a:endParaRPr lang="cs-CZ" sz="2000" b="1" dirty="0"/>
          </a:p>
          <a:p>
            <a:pPr>
              <a:buNone/>
            </a:pPr>
            <a:r>
              <a:rPr lang="en-US" sz="2000" b="1" dirty="0"/>
              <a:t>WWII was the end of the </a:t>
            </a:r>
            <a:r>
              <a:rPr lang="cs-CZ" sz="2000" b="1" dirty="0"/>
              <a:t>period</a:t>
            </a:r>
            <a:r>
              <a:rPr lang="en-US" sz="2000" b="1" dirty="0"/>
              <a:t> of European dominance in world politics</a:t>
            </a:r>
            <a:r>
              <a:rPr lang="en-US" sz="2000" b="1" dirty="0" smtClean="0"/>
              <a:t>.</a:t>
            </a:r>
            <a:endParaRPr lang="cs-CZ" sz="2000" b="1" dirty="0" smtClean="0"/>
          </a:p>
          <a:p>
            <a:pPr>
              <a:buNone/>
            </a:pPr>
            <a:endParaRPr lang="cs-CZ" sz="2000" b="1" dirty="0"/>
          </a:p>
          <a:p>
            <a:pPr>
              <a:buNone/>
            </a:pPr>
            <a:r>
              <a:rPr lang="cs-CZ" sz="2000" b="1" dirty="0" smtClean="0"/>
              <a:t>United </a:t>
            </a:r>
            <a:r>
              <a:rPr lang="cs-CZ" sz="2000" b="1" dirty="0" err="1" smtClean="0"/>
              <a:t>Nations</a:t>
            </a:r>
            <a:endParaRPr lang="en-US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0"/>
            <a:ext cx="7972452" cy="42860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WW II </a:t>
            </a:r>
            <a:r>
              <a:rPr lang="cs-CZ" sz="3200" b="1" dirty="0"/>
              <a:t>E</a:t>
            </a:r>
            <a:r>
              <a:rPr lang="en-US" sz="3200" b="1" dirty="0" err="1"/>
              <a:t>ffects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8875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29981"/>
            <a:ext cx="8507288" cy="6093296"/>
          </a:xfrm>
        </p:spPr>
        <p:txBody>
          <a:bodyPr>
            <a:normAutofit/>
          </a:bodyPr>
          <a:lstStyle/>
          <a:p>
            <a:pPr marL="457200" indent="-457200">
              <a:buFont typeface="Wingdings 3"/>
              <a:buAutoNum type="arabicPeriod"/>
            </a:pPr>
            <a:r>
              <a:rPr lang="en-US" sz="2400" b="1" dirty="0"/>
              <a:t>Causes of WWII</a:t>
            </a:r>
          </a:p>
          <a:p>
            <a:pPr marL="457200" indent="-457200">
              <a:buFont typeface="Wingdings 3"/>
              <a:buAutoNum type="arabicPeriod"/>
            </a:pP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General overview of the War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The Soviet role in the War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Correlation of Forces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/>
              <a:t>Milestones of diplomatic history of WWII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WWII effects</a:t>
            </a:r>
          </a:p>
          <a:p>
            <a:pPr marL="457200" indent="-457200">
              <a:buAutoNum type="arabicPeriod"/>
            </a:pPr>
            <a:endParaRPr lang="cs-CZ" sz="2000" b="1" dirty="0"/>
          </a:p>
          <a:p>
            <a:pPr marL="457200" indent="-457200">
              <a:buAutoNum type="arabicPeriod"/>
            </a:pPr>
            <a:endParaRPr lang="en-US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0"/>
            <a:ext cx="8003232" cy="50405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World War II</a:t>
            </a:r>
          </a:p>
        </p:txBody>
      </p:sp>
    </p:spTree>
    <p:extLst>
      <p:ext uri="{BB962C8B-B14F-4D97-AF65-F5344CB8AC3E}">
        <p14:creationId xmlns:p14="http://schemas.microsoft.com/office/powerpoint/2010/main" val="208875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904656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None/>
            </a:pPr>
            <a:r>
              <a:rPr lang="en-US" sz="2000" b="1" dirty="0"/>
              <a:t>International system</a:t>
            </a:r>
          </a:p>
          <a:p>
            <a:pPr marL="457200" indent="-457200" algn="just">
              <a:buNone/>
            </a:pPr>
            <a:r>
              <a:rPr lang="en-US" sz="2000" dirty="0"/>
              <a:t>1. Carthaginian peace set up in Versailles Treaty leading German revanchist policy. </a:t>
            </a:r>
          </a:p>
          <a:p>
            <a:pPr marL="457200" indent="-457200" algn="just">
              <a:buNone/>
            </a:pPr>
            <a:r>
              <a:rPr lang="en-US" sz="2000" dirty="0"/>
              <a:t>2. The distribution of power did not correspond the distribution of obligations. </a:t>
            </a:r>
          </a:p>
          <a:p>
            <a:pPr marL="457200" indent="-457200" algn="just">
              <a:buNone/>
            </a:pPr>
            <a:r>
              <a:rPr lang="en-US" sz="2000" dirty="0"/>
              <a:t>3. League of Nations was not able to fulfill its tasks and prevent wars.</a:t>
            </a:r>
          </a:p>
          <a:p>
            <a:pPr marL="457200" indent="-457200" algn="just">
              <a:buNone/>
            </a:pPr>
            <a:r>
              <a:rPr lang="en-US" sz="2000" dirty="0"/>
              <a:t>4. The 1929 Great Depression.</a:t>
            </a:r>
          </a:p>
          <a:p>
            <a:pPr marL="457200" indent="-457200" algn="just">
              <a:buNone/>
            </a:pPr>
            <a:endParaRPr lang="en-US" sz="2000" dirty="0"/>
          </a:p>
          <a:p>
            <a:pPr marL="457200" indent="-457200" algn="just">
              <a:buNone/>
            </a:pPr>
            <a:r>
              <a:rPr lang="en-US" sz="2000" b="1" dirty="0"/>
              <a:t>State level</a:t>
            </a:r>
          </a:p>
          <a:p>
            <a:pPr marL="457200" indent="-457200" algn="just">
              <a:buNone/>
            </a:pPr>
            <a:r>
              <a:rPr lang="en-US" sz="2000" dirty="0"/>
              <a:t> 5. Three totalitarian states, the USSR, Italy and Germany among the Great Powers - able to mobilize resources in favor of war and build huge militaries. </a:t>
            </a:r>
          </a:p>
          <a:p>
            <a:pPr marL="457200" indent="-457200" algn="just">
              <a:buNone/>
            </a:pPr>
            <a:r>
              <a:rPr lang="en-US" sz="2000" dirty="0"/>
              <a:t>6. Instability in French internal affairs.</a:t>
            </a:r>
          </a:p>
          <a:p>
            <a:pPr marL="457200" indent="-457200" algn="just">
              <a:buNone/>
            </a:pPr>
            <a:r>
              <a:rPr lang="en-US" sz="2000" dirty="0"/>
              <a:t>7. Polish – Czechoslovak antagonism in Central Europe.</a:t>
            </a:r>
          </a:p>
          <a:p>
            <a:pPr marL="457200" indent="-457200" algn="just">
              <a:buNone/>
            </a:pPr>
            <a:endParaRPr lang="en-US" sz="2000" dirty="0"/>
          </a:p>
          <a:p>
            <a:pPr marL="457200" indent="-457200" algn="just">
              <a:buNone/>
            </a:pPr>
            <a:r>
              <a:rPr lang="en-US" sz="2000" b="1" dirty="0"/>
              <a:t>Individual level</a:t>
            </a:r>
          </a:p>
          <a:p>
            <a:pPr marL="457200" indent="-457200" algn="just">
              <a:buNone/>
            </a:pPr>
            <a:r>
              <a:rPr lang="en-US" sz="2000" dirty="0"/>
              <a:t>8. Western politicians’ wrong assessment of Hitler's final goals.</a:t>
            </a:r>
          </a:p>
          <a:p>
            <a:pPr marL="457200" indent="-457200" algn="just">
              <a:buNone/>
            </a:pPr>
            <a:r>
              <a:rPr lang="en-US" sz="2000" dirty="0"/>
              <a:t>9. Miscalculation of Adolf Hitler's regarding the Western security guaranties to Poland.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0"/>
            <a:ext cx="8003232" cy="50405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/>
              </a:rPr>
              <a:t>Causes WW II</a:t>
            </a:r>
          </a:p>
        </p:txBody>
      </p:sp>
    </p:spTree>
    <p:extLst>
      <p:ext uri="{BB962C8B-B14F-4D97-AF65-F5344CB8AC3E}">
        <p14:creationId xmlns:p14="http://schemas.microsoft.com/office/powerpoint/2010/main" val="208875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00042"/>
            <a:ext cx="4572000" cy="6215106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1800" dirty="0"/>
              <a:t>1.</a:t>
            </a:r>
            <a:r>
              <a:rPr lang="cs-CZ" sz="1800" dirty="0"/>
              <a:t> </a:t>
            </a:r>
            <a:r>
              <a:rPr lang="en-US" sz="1800" b="1" dirty="0"/>
              <a:t>The punitive Treaty of Versailles and the German desire for revenge</a:t>
            </a:r>
          </a:p>
          <a:p>
            <a:pPr marL="457200" indent="-457200">
              <a:buNone/>
            </a:pPr>
            <a:endParaRPr lang="en-US" sz="1600" dirty="0"/>
          </a:p>
          <a:p>
            <a:pPr marL="457200" indent="-457200">
              <a:buNone/>
            </a:pPr>
            <a:r>
              <a:rPr lang="en-US" sz="1600" dirty="0"/>
              <a:t>1919 - John Maynard Keynes - </a:t>
            </a:r>
            <a:r>
              <a:rPr lang="en-US" sz="1600" i="1" dirty="0"/>
              <a:t>The Economic Consequences of the Peace.</a:t>
            </a:r>
          </a:p>
          <a:p>
            <a:pPr marL="457200" indent="-457200">
              <a:buNone/>
            </a:pPr>
            <a:endParaRPr lang="en-US" sz="1600" dirty="0"/>
          </a:p>
          <a:p>
            <a:pPr marL="457200" indent="-457200">
              <a:buNone/>
            </a:pPr>
            <a:r>
              <a:rPr lang="en-US" sz="1600" dirty="0"/>
              <a:t>1961</a:t>
            </a:r>
            <a:r>
              <a:rPr lang="en-US" sz="1600" i="1" dirty="0"/>
              <a:t> – </a:t>
            </a:r>
            <a:r>
              <a:rPr lang="en-US" sz="1600" dirty="0"/>
              <a:t>A</a:t>
            </a:r>
            <a:r>
              <a:rPr lang="cs-CZ" sz="1600" dirty="0"/>
              <a:t>. </a:t>
            </a:r>
            <a:r>
              <a:rPr lang="en-US" sz="1600" dirty="0"/>
              <a:t>J</a:t>
            </a:r>
            <a:r>
              <a:rPr lang="cs-CZ" sz="1600" dirty="0"/>
              <a:t>. </a:t>
            </a:r>
            <a:r>
              <a:rPr lang="en-US" sz="1600" dirty="0"/>
              <a:t>P</a:t>
            </a:r>
            <a:r>
              <a:rPr lang="cs-CZ" sz="1600" dirty="0"/>
              <a:t>.</a:t>
            </a:r>
            <a:r>
              <a:rPr lang="en-US" sz="1600" dirty="0"/>
              <a:t> Taylor - </a:t>
            </a:r>
            <a:r>
              <a:rPr lang="en-US" sz="1600" i="1" dirty="0"/>
              <a:t>The Origins of the Second World War.</a:t>
            </a:r>
          </a:p>
          <a:p>
            <a:pPr marL="457200" indent="-457200">
              <a:buNone/>
            </a:pPr>
            <a:endParaRPr lang="en-US" sz="1800" dirty="0"/>
          </a:p>
          <a:p>
            <a:pPr marL="457200" indent="-457200">
              <a:buNone/>
            </a:pPr>
            <a:endParaRPr lang="en-US" sz="1800" dirty="0"/>
          </a:p>
          <a:p>
            <a:pPr marL="457200" indent="-457200">
              <a:buNone/>
            </a:pPr>
            <a:r>
              <a:rPr lang="en-US" sz="1800" dirty="0"/>
              <a:t>2. </a:t>
            </a:r>
            <a:r>
              <a:rPr lang="en-US" sz="1800" b="1" dirty="0"/>
              <a:t>The distribution of power did not correspond the distribution of obligations. </a:t>
            </a:r>
          </a:p>
          <a:p>
            <a:pPr marL="457200" indent="-457200">
              <a:buNone/>
            </a:pPr>
            <a:endParaRPr lang="en-US" sz="1800" dirty="0"/>
          </a:p>
          <a:p>
            <a:pPr marL="457200" indent="-457200">
              <a:buNone/>
            </a:pPr>
            <a:endParaRPr lang="en-US" sz="1800" dirty="0"/>
          </a:p>
          <a:p>
            <a:pPr marL="457200" indent="-457200">
              <a:buNone/>
            </a:pPr>
            <a:r>
              <a:rPr lang="en-US" sz="1800" dirty="0"/>
              <a:t>3. </a:t>
            </a:r>
            <a:r>
              <a:rPr lang="en-US" sz="1800" b="1" dirty="0"/>
              <a:t>League of Nations was not able to fulfill its tasks and prevent wars.</a:t>
            </a:r>
          </a:p>
          <a:p>
            <a:pPr marL="457200" indent="-457200">
              <a:buNone/>
            </a:pPr>
            <a:endParaRPr lang="en-US" sz="1800" dirty="0"/>
          </a:p>
          <a:p>
            <a:pPr marL="457200" indent="-457200">
              <a:buNone/>
            </a:pPr>
            <a:endParaRPr lang="en-US" sz="1800" dirty="0"/>
          </a:p>
          <a:p>
            <a:pPr marL="457200" indent="-457200">
              <a:buNone/>
            </a:pPr>
            <a:r>
              <a:rPr lang="cs-CZ" sz="1800" dirty="0"/>
              <a:t>4</a:t>
            </a:r>
            <a:r>
              <a:rPr lang="en-US" sz="1800" dirty="0"/>
              <a:t>. </a:t>
            </a:r>
            <a:r>
              <a:rPr lang="cs-CZ" sz="1800" b="1" dirty="0"/>
              <a:t>T</a:t>
            </a:r>
            <a:r>
              <a:rPr lang="en-US" sz="1800" b="1" dirty="0"/>
              <a:t>he 1929 Great Depression.</a:t>
            </a:r>
          </a:p>
          <a:p>
            <a:pPr marL="457200" indent="-457200">
              <a:buNone/>
            </a:pPr>
            <a:endParaRPr lang="en-US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0"/>
            <a:ext cx="8503298" cy="5040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/>
              </a:rPr>
              <a:t>Causes WW II – International System Level</a:t>
            </a:r>
          </a:p>
        </p:txBody>
      </p:sp>
      <p:pic>
        <p:nvPicPr>
          <p:cNvPr id="6146" name="Picture 2" descr="Germany after WWI. #Germany #Map # WWI | German history, Germany, German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4404637" cy="2886072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51571"/>
            <a:ext cx="4427984" cy="31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5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1" y="504056"/>
            <a:ext cx="4857953" cy="6237312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sz="1400" b="1" dirty="0"/>
              <a:t>4. Three totalitarian states among the Great Powers</a:t>
            </a:r>
          </a:p>
          <a:p>
            <a:pPr marL="457200" indent="-457200">
              <a:buNone/>
            </a:pPr>
            <a:endParaRPr lang="en-US" sz="1400" dirty="0"/>
          </a:p>
          <a:p>
            <a:pPr marL="457200" indent="-457200">
              <a:buNone/>
            </a:pPr>
            <a:r>
              <a:rPr lang="en-US" sz="1400" b="1" dirty="0"/>
              <a:t>the USSR </a:t>
            </a:r>
            <a:r>
              <a:rPr lang="en-US" sz="1400" dirty="0"/>
              <a:t>– industrialization, militarization and dream about worldwide communist revolutions </a:t>
            </a:r>
          </a:p>
          <a:p>
            <a:pPr marL="457200" indent="-457200">
              <a:buNone/>
            </a:pPr>
            <a:endParaRPr lang="en-US" sz="1400" dirty="0"/>
          </a:p>
          <a:p>
            <a:pPr marL="457200" indent="-457200">
              <a:buNone/>
            </a:pPr>
            <a:r>
              <a:rPr lang="en-US" sz="1400" b="1" dirty="0"/>
              <a:t>First Five Year Plan (1928–1932) </a:t>
            </a:r>
            <a:r>
              <a:rPr lang="en-US" sz="1400" dirty="0"/>
              <a:t>– heavy and arms industry – </a:t>
            </a:r>
            <a:r>
              <a:rPr lang="en-US" sz="1400" b="1" dirty="0"/>
              <a:t>Western assistance. </a:t>
            </a:r>
          </a:p>
          <a:p>
            <a:pPr marL="457200" indent="-457200">
              <a:buNone/>
            </a:pPr>
            <a:endParaRPr lang="en-US" sz="1400" dirty="0"/>
          </a:p>
          <a:p>
            <a:pPr marL="457200" indent="-457200">
              <a:buNone/>
            </a:pPr>
            <a:r>
              <a:rPr lang="en-US" sz="1400" b="1" dirty="0"/>
              <a:t>Italy</a:t>
            </a:r>
            <a:r>
              <a:rPr lang="en-US" sz="1400" dirty="0"/>
              <a:t> – dissatisfaction with territorial gains in WW I</a:t>
            </a:r>
          </a:p>
          <a:p>
            <a:pPr marL="457200" indent="-457200">
              <a:buNone/>
            </a:pPr>
            <a:endParaRPr lang="en-US" sz="1400" dirty="0"/>
          </a:p>
          <a:p>
            <a:pPr marL="457200" indent="-457200">
              <a:buNone/>
            </a:pPr>
            <a:r>
              <a:rPr lang="en-US" sz="1400" b="1" dirty="0"/>
              <a:t>Germany</a:t>
            </a:r>
            <a:r>
              <a:rPr lang="en-US" sz="1400" dirty="0"/>
              <a:t> – revisionism and expansionism. </a:t>
            </a:r>
          </a:p>
          <a:p>
            <a:pPr marL="457200" indent="-457200">
              <a:buNone/>
            </a:pPr>
            <a:endParaRPr lang="en-US" sz="1400" b="1" dirty="0"/>
          </a:p>
          <a:p>
            <a:pPr marL="457200" indent="-457200">
              <a:buNone/>
            </a:pPr>
            <a:r>
              <a:rPr lang="en-US" sz="1400" dirty="0"/>
              <a:t>They were able to mobilize resources in favor of war and build huge militaries. </a:t>
            </a:r>
          </a:p>
          <a:p>
            <a:pPr marL="457200" indent="-457200">
              <a:buNone/>
            </a:pPr>
            <a:endParaRPr lang="en-US" sz="1400" dirty="0"/>
          </a:p>
          <a:p>
            <a:pPr marL="457200" indent="-457200">
              <a:buNone/>
            </a:pPr>
            <a:r>
              <a:rPr lang="en-US" sz="1400" b="1" dirty="0"/>
              <a:t>5. Instability in French internal affairs.</a:t>
            </a:r>
          </a:p>
          <a:p>
            <a:pPr marL="457200" indent="-457200">
              <a:buNone/>
            </a:pPr>
            <a:endParaRPr lang="en-US" sz="1400" dirty="0"/>
          </a:p>
          <a:p>
            <a:pPr marL="457200" indent="-457200">
              <a:buNone/>
            </a:pPr>
            <a:r>
              <a:rPr lang="en-US" sz="1400" dirty="0"/>
              <a:t>Division on the axis far left-far right</a:t>
            </a:r>
          </a:p>
          <a:p>
            <a:pPr marL="457200" indent="-457200">
              <a:buNone/>
            </a:pPr>
            <a:endParaRPr lang="en-US" sz="1400" dirty="0"/>
          </a:p>
          <a:p>
            <a:pPr marL="457200" indent="-457200">
              <a:buNone/>
            </a:pPr>
            <a:r>
              <a:rPr lang="en-US" sz="1400" b="1" dirty="0"/>
              <a:t>6. Polish – Czechoslovak antagonism in Central Europe.</a:t>
            </a:r>
          </a:p>
          <a:p>
            <a:pPr marL="457200" indent="-457200">
              <a:buNone/>
            </a:pPr>
            <a:endParaRPr lang="en-US" sz="1400" b="1" dirty="0"/>
          </a:p>
          <a:p>
            <a:pPr marL="457200" indent="-457200">
              <a:buNone/>
            </a:pPr>
            <a:r>
              <a:rPr lang="en-US" sz="1400" dirty="0"/>
              <a:t>Territorial disputes – </a:t>
            </a:r>
            <a:r>
              <a:rPr lang="en-US" sz="1400" dirty="0" err="1"/>
              <a:t>Cieszyn</a:t>
            </a:r>
            <a:r>
              <a:rPr lang="en-US" sz="1400" dirty="0"/>
              <a:t>, Silesia, </a:t>
            </a:r>
            <a:r>
              <a:rPr lang="en-US" sz="1400" dirty="0" err="1"/>
              <a:t>Orava</a:t>
            </a:r>
            <a:r>
              <a:rPr lang="en-US" sz="1400" dirty="0"/>
              <a:t> Territory and </a:t>
            </a:r>
            <a:r>
              <a:rPr lang="en-US" sz="1400" dirty="0" err="1"/>
              <a:t>Spiš</a:t>
            </a:r>
            <a:r>
              <a:rPr lang="en-US" sz="1400" dirty="0"/>
              <a:t>. </a:t>
            </a:r>
          </a:p>
          <a:p>
            <a:pPr marL="457200" indent="-457200">
              <a:buNone/>
            </a:pPr>
            <a:endParaRPr lang="en-US" sz="1400" dirty="0"/>
          </a:p>
          <a:p>
            <a:pPr marL="457200" indent="-457200">
              <a:buNone/>
            </a:pPr>
            <a:r>
              <a:rPr lang="en-US" sz="1400" dirty="0"/>
              <a:t>Disagreement about cooperation with USSR.</a:t>
            </a:r>
          </a:p>
          <a:p>
            <a:pPr marL="457200" indent="-457200">
              <a:buNone/>
            </a:pPr>
            <a:endParaRPr lang="cs-CZ" sz="1600" b="1" dirty="0"/>
          </a:p>
          <a:p>
            <a:pPr marL="457200" indent="-457200">
              <a:buNone/>
            </a:pPr>
            <a:endParaRPr lang="en-US" sz="1600" b="1" dirty="0"/>
          </a:p>
          <a:p>
            <a:pPr marL="457200" indent="-457200">
              <a:buNone/>
            </a:pPr>
            <a:endParaRPr lang="en-US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0"/>
            <a:ext cx="8003232" cy="50405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/>
              </a:rPr>
              <a:t>Causes WW II – state level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69493"/>
            <a:ext cx="3576377" cy="26135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465" y="4384374"/>
            <a:ext cx="2128640" cy="17738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791" y="4390954"/>
            <a:ext cx="1709043" cy="180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5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1" y="504056"/>
            <a:ext cx="4857953" cy="6237312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en-US" sz="1600" b="1" dirty="0"/>
              <a:t>Individual miscalculations</a:t>
            </a:r>
          </a:p>
          <a:p>
            <a:pPr marL="457200" indent="-457200" algn="just">
              <a:buNone/>
            </a:pPr>
            <a:endParaRPr lang="cs-CZ" sz="1600" b="1" dirty="0"/>
          </a:p>
          <a:p>
            <a:pPr marL="457200" indent="-457200" algn="just">
              <a:buNone/>
            </a:pPr>
            <a:r>
              <a:rPr lang="en-US" sz="1600" b="1" dirty="0"/>
              <a:t>Appeasement</a:t>
            </a:r>
            <a:r>
              <a:rPr lang="cs-CZ" sz="1600" b="1" dirty="0"/>
              <a:t> - </a:t>
            </a:r>
            <a:r>
              <a:rPr lang="en-US" sz="1600" dirty="0"/>
              <a:t>symbol - British Prime Minister Neville Chamberlain</a:t>
            </a:r>
          </a:p>
          <a:p>
            <a:pPr marL="457200" indent="-457200" algn="just">
              <a:buNone/>
            </a:pPr>
            <a:endParaRPr lang="en-US" sz="1600" b="1" dirty="0"/>
          </a:p>
          <a:p>
            <a:pPr marL="457200" indent="-457200" algn="just">
              <a:buNone/>
            </a:pPr>
            <a:r>
              <a:rPr lang="en-US" sz="1600" b="1" dirty="0"/>
              <a:t>Appeasement - seeking to compromise on German territorial demands so as avoid conflict.</a:t>
            </a:r>
          </a:p>
          <a:p>
            <a:pPr marL="457200" indent="-457200" algn="just">
              <a:buNone/>
            </a:pPr>
            <a:endParaRPr lang="cs-CZ" sz="1600" b="1" dirty="0"/>
          </a:p>
          <a:p>
            <a:pPr marL="457200" indent="-457200" algn="just">
              <a:buAutoNum type="arabicPeriod"/>
            </a:pPr>
            <a:r>
              <a:rPr lang="cs-CZ" sz="1600" dirty="0"/>
              <a:t>Not to </a:t>
            </a:r>
            <a:r>
              <a:rPr lang="en-US" sz="1600" dirty="0"/>
              <a:t>sacrifice another generations of Western </a:t>
            </a:r>
            <a:r>
              <a:rPr lang="en-US" sz="1600" dirty="0" err="1"/>
              <a:t>menhood</a:t>
            </a:r>
            <a:r>
              <a:rPr lang="en-US" sz="1600" dirty="0"/>
              <a:t> because of disputes in Central and Eastern Europe</a:t>
            </a:r>
            <a:endParaRPr lang="cs-CZ" sz="1600" dirty="0"/>
          </a:p>
          <a:p>
            <a:pPr marL="457200" indent="-457200" algn="just">
              <a:buAutoNum type="arabicPeriod"/>
            </a:pPr>
            <a:endParaRPr lang="cs-CZ" sz="1600" dirty="0"/>
          </a:p>
          <a:p>
            <a:pPr marL="457200" indent="-457200" algn="just">
              <a:buAutoNum type="arabicPeriod"/>
            </a:pPr>
            <a:r>
              <a:rPr lang="cs-CZ" sz="1600" dirty="0"/>
              <a:t>Not to </a:t>
            </a:r>
            <a:r>
              <a:rPr lang="en-US" sz="1600" dirty="0"/>
              <a:t>start a war, which would only serve the Stalin’s policy of expanding the Soviet empire. </a:t>
            </a:r>
            <a:endParaRPr lang="cs-CZ" sz="1600" dirty="0"/>
          </a:p>
          <a:p>
            <a:pPr marL="0" indent="0" algn="just">
              <a:buNone/>
            </a:pPr>
            <a:endParaRPr lang="cs-CZ" sz="1600" dirty="0"/>
          </a:p>
          <a:p>
            <a:pPr marL="0" indent="0" algn="just">
              <a:buNone/>
            </a:pPr>
            <a:r>
              <a:rPr lang="cs-CZ" sz="1600" b="1" dirty="0"/>
              <a:t>Adolf Hitler</a:t>
            </a:r>
          </a:p>
          <a:p>
            <a:pPr marL="0" indent="0" algn="just">
              <a:buNone/>
            </a:pPr>
            <a:endParaRPr lang="cs-CZ" sz="1600" dirty="0"/>
          </a:p>
          <a:p>
            <a:pPr marL="0" indent="0" algn="just">
              <a:buNone/>
            </a:pPr>
            <a:r>
              <a:rPr lang="en-US" sz="1600" dirty="0"/>
              <a:t>Convinced that the British and French would not seriously start war in order to defend  Poland. </a:t>
            </a:r>
          </a:p>
          <a:p>
            <a:pPr marL="0" indent="0">
              <a:buNone/>
            </a:pPr>
            <a:endParaRPr lang="cs-CZ" sz="1600" dirty="0"/>
          </a:p>
          <a:p>
            <a:pPr marL="457200" indent="-457200">
              <a:buNone/>
            </a:pPr>
            <a:endParaRPr lang="en-US" sz="1600" b="1" dirty="0"/>
          </a:p>
          <a:p>
            <a:pPr marL="457200" indent="-457200">
              <a:buNone/>
            </a:pPr>
            <a:endParaRPr lang="en-US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0"/>
            <a:ext cx="8003232" cy="50405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/>
              </a:rPr>
              <a:t>Causes WW II –individual</a:t>
            </a:r>
            <a:r>
              <a:rPr lang="cs-CZ" sz="3600" b="1" dirty="0">
                <a:effectLst/>
              </a:rPr>
              <a:t> </a:t>
            </a:r>
            <a:r>
              <a:rPr lang="en-US" sz="3600" b="1" dirty="0">
                <a:effectLst/>
              </a:rPr>
              <a:t>level</a:t>
            </a:r>
          </a:p>
        </p:txBody>
      </p:sp>
      <p:sp>
        <p:nvSpPr>
          <p:cNvPr id="5" name="AutoShape 2" descr="The Munich Crisis - The International Churchill Society"/>
          <p:cNvSpPr>
            <a:spLocks noChangeAspect="1" noChangeArrowheads="1"/>
          </p:cNvSpPr>
          <p:nvPr/>
        </p:nvSpPr>
        <p:spPr bwMode="auto">
          <a:xfrm>
            <a:off x="155575" y="-822325"/>
            <a:ext cx="2314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692696"/>
            <a:ext cx="3190050" cy="235892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805" y="3861048"/>
            <a:ext cx="3500428" cy="19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9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5148064" cy="645792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GB" sz="1600" b="1" dirty="0"/>
              <a:t>Second World War - </a:t>
            </a:r>
            <a:r>
              <a:rPr lang="en-GB" sz="1600" dirty="0"/>
              <a:t>a global war 1939 to 1945.</a:t>
            </a:r>
          </a:p>
          <a:p>
            <a:pPr algn="just">
              <a:buNone/>
            </a:pPr>
            <a:endParaRPr lang="en-GB" sz="1600" dirty="0"/>
          </a:p>
          <a:p>
            <a:pPr algn="just">
              <a:buNone/>
            </a:pPr>
            <a:r>
              <a:rPr lang="en-GB" sz="1600" dirty="0"/>
              <a:t>1937 – Japan invaded China.</a:t>
            </a:r>
          </a:p>
          <a:p>
            <a:pPr algn="just">
              <a:buNone/>
            </a:pPr>
            <a:endParaRPr lang="en-GB" sz="1600" dirty="0"/>
          </a:p>
          <a:p>
            <a:pPr algn="just">
              <a:buNone/>
            </a:pPr>
            <a:r>
              <a:rPr lang="en-GB" sz="1600" b="1" dirty="0"/>
              <a:t>The Allies (France in fact till 1940, UK, USA and China, versus the Axis (Germany, Italy, Japan).</a:t>
            </a:r>
          </a:p>
          <a:p>
            <a:pPr algn="just">
              <a:buNone/>
            </a:pPr>
            <a:endParaRPr lang="en-GB" sz="1600" b="1" dirty="0"/>
          </a:p>
          <a:p>
            <a:pPr algn="just">
              <a:buNone/>
            </a:pPr>
            <a:r>
              <a:rPr lang="en-GB" sz="1600" b="1" dirty="0"/>
              <a:t>The USSR supported the Axis till 1941, then alliance with the UK and USA</a:t>
            </a:r>
            <a:r>
              <a:rPr lang="cs-CZ" sz="1600" b="1" dirty="0"/>
              <a:t> (1942)</a:t>
            </a:r>
            <a:r>
              <a:rPr lang="en-GB" sz="1600" b="1" dirty="0"/>
              <a:t>. </a:t>
            </a:r>
          </a:p>
          <a:p>
            <a:pPr algn="just">
              <a:buNone/>
            </a:pPr>
            <a:endParaRPr lang="en-GB" sz="1600" b="1" dirty="0"/>
          </a:p>
          <a:p>
            <a:pPr algn="just">
              <a:buNone/>
            </a:pPr>
            <a:r>
              <a:rPr lang="cs-CZ" sz="1600" dirty="0"/>
              <a:t>I</a:t>
            </a:r>
            <a:r>
              <a:rPr lang="en-GB" sz="1600" dirty="0" err="1"/>
              <a:t>nvolved</a:t>
            </a:r>
            <a:r>
              <a:rPr lang="en-GB" sz="1600" dirty="0"/>
              <a:t> more than 100 million people from over 30 countries.</a:t>
            </a:r>
          </a:p>
          <a:p>
            <a:pPr algn="just">
              <a:buNone/>
            </a:pPr>
            <a:endParaRPr lang="en-GB" sz="1600" dirty="0"/>
          </a:p>
          <a:p>
            <a:pPr algn="just">
              <a:buNone/>
            </a:pPr>
            <a:r>
              <a:rPr lang="en-GB" sz="1600" b="1" dirty="0"/>
              <a:t>A total war </a:t>
            </a:r>
            <a:r>
              <a:rPr lang="en-GB" sz="1600" dirty="0"/>
              <a:t>-  fought to final victory or defeat and used almost all military means including nuclear weapons. </a:t>
            </a:r>
          </a:p>
          <a:p>
            <a:pPr algn="just">
              <a:buNone/>
            </a:pPr>
            <a:endParaRPr lang="en-GB" sz="1600" dirty="0"/>
          </a:p>
          <a:p>
            <a:pPr algn="just">
              <a:buNone/>
            </a:pPr>
            <a:r>
              <a:rPr lang="en-GB" sz="1600" dirty="0"/>
              <a:t>In absolute numbers with its 50-60 million fatalities it was the deadliest conflict in human history.</a:t>
            </a:r>
          </a:p>
          <a:p>
            <a:pPr algn="just">
              <a:buNone/>
            </a:pPr>
            <a:endParaRPr lang="en-GB" sz="1600" dirty="0"/>
          </a:p>
          <a:p>
            <a:pPr algn="just">
              <a:buNone/>
            </a:pPr>
            <a:r>
              <a:rPr lang="en-GB" sz="1600" b="1" dirty="0"/>
              <a:t>In relative numbers </a:t>
            </a:r>
            <a:r>
              <a:rPr lang="cs-CZ" sz="1600" b="1" dirty="0"/>
              <a:t>- </a:t>
            </a:r>
            <a:r>
              <a:rPr lang="en-GB" sz="1600" b="1" dirty="0"/>
              <a:t>the 9th most deadliest war in human history. </a:t>
            </a:r>
            <a:endParaRPr lang="cs-CZ" sz="1600" b="1" dirty="0"/>
          </a:p>
          <a:p>
            <a:pPr algn="just">
              <a:buNone/>
            </a:pPr>
            <a:endParaRPr lang="cs-CZ" sz="1600" b="1" dirty="0"/>
          </a:p>
          <a:p>
            <a:pPr algn="just">
              <a:buNone/>
            </a:pPr>
            <a:r>
              <a:rPr lang="en-US" sz="1600" dirty="0"/>
              <a:t>Steven Pinker: The Better Angels of Our Nature: Why Violence Has Declined? </a:t>
            </a:r>
            <a:endParaRPr lang="cs-CZ" sz="1600" dirty="0"/>
          </a:p>
          <a:p>
            <a:pPr algn="just">
              <a:buNone/>
            </a:pPr>
            <a:endParaRPr lang="cs-CZ" sz="1800" b="1" dirty="0"/>
          </a:p>
          <a:p>
            <a:pPr algn="just">
              <a:buNone/>
            </a:pPr>
            <a:endParaRPr lang="en-GB" sz="1800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9742" y="0"/>
            <a:ext cx="5154366" cy="504056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General Overview of </a:t>
            </a:r>
            <a:r>
              <a:rPr lang="en-US" sz="2400" b="1" dirty="0"/>
              <a:t>World War II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291E2A-D2EA-4808-89A2-3B5F27731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84249"/>
            <a:ext cx="2223874" cy="272852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964E323-6362-4C05-AE79-71D94B046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993" y="3068960"/>
            <a:ext cx="3679209" cy="32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3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28604"/>
            <a:ext cx="5292080" cy="642939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sz="1600" b="1" dirty="0"/>
              <a:t>WW II -  the most complex War in Human history.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dirty="0"/>
              <a:t>Three continents – Europe, Africa, Asia.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dirty="0"/>
              <a:t>1939 – German and Soviet invasion of Poland.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dirty="0"/>
              <a:t>Spring and Summer 1940 – Germany defeated France and the UK in the North and the West.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dirty="0"/>
              <a:t>Spring 1941 – Germany invasion of Balkan 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cs-CZ" sz="1600" dirty="0" err="1"/>
              <a:t>Summer</a:t>
            </a:r>
            <a:r>
              <a:rPr lang="cs-CZ" sz="1600" dirty="0"/>
              <a:t> </a:t>
            </a:r>
            <a:r>
              <a:rPr lang="en-US" sz="1600" dirty="0"/>
              <a:t>1941 – invasion of USSR </a:t>
            </a:r>
            <a:endParaRPr lang="cs-CZ" sz="1600" dirty="0"/>
          </a:p>
          <a:p>
            <a:pPr algn="just">
              <a:buNone/>
            </a:pPr>
            <a:endParaRPr lang="cs-CZ" sz="1600" dirty="0"/>
          </a:p>
          <a:p>
            <a:pPr algn="just">
              <a:buNone/>
            </a:pPr>
            <a:r>
              <a:rPr lang="cs-CZ" sz="1600" dirty="0"/>
              <a:t>Winter 1941 - </a:t>
            </a:r>
            <a:r>
              <a:rPr lang="en-US" sz="1600" dirty="0"/>
              <a:t>the USA entry to War after Pearl Harbor.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b="1" dirty="0"/>
              <a:t>The end of European war. 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b="1" dirty="0"/>
              <a:t>Turning point – 1942 - </a:t>
            </a:r>
            <a:r>
              <a:rPr lang="en-US" sz="1600" dirty="0"/>
              <a:t>Germany suffered defeat at Stalingrad and El Alamein. 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dirty="0"/>
              <a:t>1943 – invasion of Italy – capitulation. 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dirty="0"/>
              <a:t>1944 - the Western Allies invaded German-occupied France.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dirty="0"/>
              <a:t>1945 – USSR captured Berlin.</a:t>
            </a:r>
          </a:p>
          <a:p>
            <a:pPr algn="just">
              <a:buNone/>
            </a:pPr>
            <a:endParaRPr lang="en-US" sz="1600" dirty="0"/>
          </a:p>
          <a:p>
            <a:pPr algn="just">
              <a:buNone/>
            </a:pPr>
            <a:r>
              <a:rPr lang="en-US" sz="1600" b="1" dirty="0"/>
              <a:t>September 1945 – Hiroshima, Nagasaki and the Soviet invasion of Manchuria. </a:t>
            </a:r>
          </a:p>
          <a:p>
            <a:pPr algn="just">
              <a:buNone/>
            </a:pPr>
            <a:endParaRPr lang="en-US" sz="1900" b="1" dirty="0"/>
          </a:p>
          <a:p>
            <a:pPr>
              <a:buNone/>
            </a:pPr>
            <a:endParaRPr lang="cs-CZ" sz="1600" b="1" dirty="0"/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en-US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0"/>
            <a:ext cx="7758138" cy="500042"/>
          </a:xfrm>
        </p:spPr>
        <p:txBody>
          <a:bodyPr>
            <a:noAutofit/>
          </a:bodyPr>
          <a:lstStyle/>
          <a:p>
            <a:r>
              <a:rPr lang="en-US" sz="3600" b="1" dirty="0"/>
              <a:t>Main military turning points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05461"/>
            <a:ext cx="3096344" cy="31040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4"/>
            <a:ext cx="3038680" cy="308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0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276" y="427064"/>
            <a:ext cx="5775667" cy="643016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sz="1700" b="1" dirty="0"/>
              <a:t>The correlation of forces between Axis power and Allied was unequal -  was in favor of Allied powers.</a:t>
            </a:r>
          </a:p>
          <a:p>
            <a:pPr algn="just">
              <a:buNone/>
            </a:pPr>
            <a:endParaRPr lang="en-US" sz="1700" b="1" dirty="0"/>
          </a:p>
          <a:p>
            <a:pPr algn="just">
              <a:buNone/>
            </a:pPr>
            <a:r>
              <a:rPr lang="en-US" sz="1700" dirty="0"/>
              <a:t>The Axis population in 1938 was 259 million, </a:t>
            </a:r>
          </a:p>
          <a:p>
            <a:pPr algn="just">
              <a:buNone/>
            </a:pPr>
            <a:endParaRPr lang="cs-CZ" sz="1700" b="1" dirty="0"/>
          </a:p>
          <a:p>
            <a:pPr algn="just">
              <a:buNone/>
            </a:pPr>
            <a:r>
              <a:rPr lang="en-US" sz="1700" b="1" dirty="0"/>
              <a:t>The Allied population – much higher! </a:t>
            </a:r>
          </a:p>
          <a:p>
            <a:pPr algn="just">
              <a:buNone/>
            </a:pPr>
            <a:r>
              <a:rPr lang="en-US" sz="1700" dirty="0"/>
              <a:t>The United Kingdom (excluding its colonies) had a population of 47.5 million and France (excluding its colonies) 42 million.</a:t>
            </a:r>
          </a:p>
          <a:p>
            <a:pPr algn="just">
              <a:buNone/>
            </a:pPr>
            <a:r>
              <a:rPr lang="en-US" sz="1700" dirty="0"/>
              <a:t>USSR population was around </a:t>
            </a:r>
            <a:r>
              <a:rPr lang="cs-CZ" sz="1700" dirty="0"/>
              <a:t>180</a:t>
            </a:r>
            <a:r>
              <a:rPr lang="en-US" sz="1700" dirty="0"/>
              <a:t> mil in 1941 (included occupied territories).</a:t>
            </a:r>
          </a:p>
          <a:p>
            <a:pPr algn="just">
              <a:buNone/>
            </a:pPr>
            <a:r>
              <a:rPr lang="en-US" sz="1700" dirty="0"/>
              <a:t>USA –population was around 134 mil</a:t>
            </a:r>
          </a:p>
          <a:p>
            <a:pPr algn="just">
              <a:buNone/>
            </a:pPr>
            <a:endParaRPr lang="en-US" sz="1700" dirty="0"/>
          </a:p>
          <a:p>
            <a:pPr algn="just">
              <a:buNone/>
            </a:pPr>
            <a:r>
              <a:rPr lang="en-US" sz="1700" b="1" dirty="0"/>
              <a:t>Italy and Japan lacked industrial capacity; their economies were small, dependent on international trade, external sources of fuel and other industrial resources. </a:t>
            </a:r>
          </a:p>
          <a:p>
            <a:pPr algn="just">
              <a:buNone/>
            </a:pPr>
            <a:endParaRPr lang="en-US" sz="1700" dirty="0"/>
          </a:p>
          <a:p>
            <a:pPr algn="just">
              <a:buNone/>
            </a:pPr>
            <a:r>
              <a:rPr lang="en-US" sz="1700" dirty="0"/>
              <a:t>All Axis powers did not have enough strategic resources necessary for conducting modern war, especially oil. </a:t>
            </a:r>
          </a:p>
          <a:p>
            <a:pPr algn="just">
              <a:buNone/>
            </a:pPr>
            <a:endParaRPr lang="en-US" sz="1700" dirty="0"/>
          </a:p>
          <a:p>
            <a:pPr algn="just">
              <a:buNone/>
            </a:pPr>
            <a:r>
              <a:rPr lang="en-US" sz="1700" b="1" dirty="0"/>
              <a:t>The USA was the leading world industrial power capable of producing modern arms in huge numbers.</a:t>
            </a:r>
          </a:p>
          <a:p>
            <a:pPr algn="just">
              <a:buNone/>
            </a:pPr>
            <a:endParaRPr lang="en-US" sz="1700" b="1" dirty="0"/>
          </a:p>
          <a:p>
            <a:pPr algn="just">
              <a:buNone/>
            </a:pPr>
            <a:r>
              <a:rPr lang="en-US" sz="1700" b="1" dirty="0"/>
              <a:t>The USSR invested enormous resources in a very rapid industrialization and militarization in the 1930s . </a:t>
            </a:r>
            <a:endParaRPr lang="cs-CZ" sz="1700" b="1" dirty="0"/>
          </a:p>
          <a:p>
            <a:pPr algn="just">
              <a:buNone/>
            </a:pPr>
            <a:endParaRPr lang="cs-CZ" sz="1700" b="1" dirty="0"/>
          </a:p>
          <a:p>
            <a:pPr algn="just">
              <a:buNone/>
            </a:pPr>
            <a:r>
              <a:rPr lang="en-US" sz="1700" b="1" dirty="0"/>
              <a:t>In 1939  it produced 40%-50% of the worlds production of weapons.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0"/>
            <a:ext cx="8003232" cy="42706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WWII and correlation of forces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63A682-3BFB-46C0-BAA1-2CA54DD00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381" y="2780928"/>
            <a:ext cx="3072342" cy="19576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992300D-2961-44EB-B2C5-778D56268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400449"/>
            <a:ext cx="3072342" cy="2304256"/>
          </a:xfrm>
          <a:prstGeom prst="rect">
            <a:avLst/>
          </a:prstGeom>
        </p:spPr>
      </p:pic>
      <p:pic>
        <p:nvPicPr>
          <p:cNvPr id="8" name="Obrázek 7" descr="Obsah obrázku text, papírnictví, psací potřeby&#10;&#10;Popis byl vytvořen automaticky">
            <a:extLst>
              <a:ext uri="{FF2B5EF4-FFF2-40B4-BE49-F238E27FC236}">
                <a16:creationId xmlns:a16="http://schemas.microsoft.com/office/drawing/2014/main" id="{0429D026-032B-48EA-835C-CAA2985FA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44" y="4814786"/>
            <a:ext cx="3250967" cy="195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56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12239</TotalTime>
  <Words>2096</Words>
  <Application>Microsoft Office PowerPoint</Application>
  <PresentationFormat>Předvádění na obrazovce (4:3)</PresentationFormat>
  <Paragraphs>299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Calibri</vt:lpstr>
      <vt:lpstr>Lucida Sans Unicode</vt:lpstr>
      <vt:lpstr>Times New Roman</vt:lpstr>
      <vt:lpstr>Verdana</vt:lpstr>
      <vt:lpstr>Wingdings 2</vt:lpstr>
      <vt:lpstr>Wingdings 3</vt:lpstr>
      <vt:lpstr>Shluk</vt:lpstr>
      <vt:lpstr>Second World War </vt:lpstr>
      <vt:lpstr>World War II</vt:lpstr>
      <vt:lpstr>Causes WW II</vt:lpstr>
      <vt:lpstr>Causes WW II – International System Level</vt:lpstr>
      <vt:lpstr>Causes WW II – state level</vt:lpstr>
      <vt:lpstr>Causes WW II –individual level</vt:lpstr>
      <vt:lpstr>General Overview of World War II</vt:lpstr>
      <vt:lpstr>Main military turning points</vt:lpstr>
      <vt:lpstr>WWII and correlation of forces</vt:lpstr>
      <vt:lpstr>Munich 1938 Security Conference </vt:lpstr>
      <vt:lpstr>Anglo-French Talks with USSS and Mollotov – Ribbentrop Pact in 1939</vt:lpstr>
      <vt:lpstr>M-R pact explanations</vt:lpstr>
      <vt:lpstr>The Soviet role in WW II</vt:lpstr>
      <vt:lpstr>WWII diplomatic history 1941-1945 I.</vt:lpstr>
      <vt:lpstr>WWII diplomatic history 1941-1945 II.</vt:lpstr>
      <vt:lpstr>WW II Effects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Zdenek Kriz</dc:creator>
  <cp:lastModifiedBy>Zdeněk Kříž</cp:lastModifiedBy>
  <cp:revision>369</cp:revision>
  <dcterms:created xsi:type="dcterms:W3CDTF">2015-12-17T07:28:07Z</dcterms:created>
  <dcterms:modified xsi:type="dcterms:W3CDTF">2021-10-26T07:43:12Z</dcterms:modified>
</cp:coreProperties>
</file>