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89" r:id="rId3"/>
    <p:sldId id="299" r:id="rId4"/>
    <p:sldId id="310" r:id="rId5"/>
    <p:sldId id="312" r:id="rId6"/>
    <p:sldId id="313" r:id="rId7"/>
    <p:sldId id="300" r:id="rId8"/>
    <p:sldId id="302" r:id="rId9"/>
    <p:sldId id="311" r:id="rId10"/>
    <p:sldId id="304" r:id="rId11"/>
    <p:sldId id="315" r:id="rId12"/>
    <p:sldId id="316" r:id="rId13"/>
    <p:sldId id="314" r:id="rId14"/>
    <p:sldId id="307" r:id="rId15"/>
    <p:sldId id="318" r:id="rId16"/>
    <p:sldId id="319" r:id="rId17"/>
    <p:sldId id="309"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deněk Kříž" initials="ZK" lastIdx="1" clrIdx="0">
    <p:extLst>
      <p:ext uri="{19B8F6BF-5375-455C-9EA6-DF929625EA0E}">
        <p15:presenceInfo xmlns:p15="http://schemas.microsoft.com/office/powerpoint/2012/main" userId="Zdeněk Kříž"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79" autoAdjust="0"/>
    <p:restoredTop sz="96700" autoAdjust="0"/>
  </p:normalViewPr>
  <p:slideViewPr>
    <p:cSldViewPr>
      <p:cViewPr varScale="1">
        <p:scale>
          <a:sx n="107" d="100"/>
          <a:sy n="107"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477F0-C4DC-4275-AEB8-38DB19E90378}" type="datetimeFigureOut">
              <a:rPr lang="cs-CZ" smtClean="0"/>
              <a:pPr/>
              <a:t>02.11.2021</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B41D3-C609-401B-A236-34AE22B8FB4E}" type="slidenum">
              <a:rPr lang="cs-CZ" smtClean="0"/>
              <a:pPr/>
              <a:t>‹#›</a:t>
            </a:fld>
            <a:endParaRPr lang="cs-CZ" dirty="0"/>
          </a:p>
        </p:txBody>
      </p:sp>
    </p:spTree>
    <p:extLst>
      <p:ext uri="{BB962C8B-B14F-4D97-AF65-F5344CB8AC3E}">
        <p14:creationId xmlns:p14="http://schemas.microsoft.com/office/powerpoint/2010/main" val="401039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12</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13</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7651"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dirty="0"/>
          </a:p>
        </p:txBody>
      </p:sp>
      <p:sp>
        <p:nvSpPr>
          <p:cNvPr id="27652" name="Zástupný symbol pro číslo snímku 3"/>
          <p:cNvSpPr>
            <a:spLocks noGrp="1"/>
          </p:cNvSpPr>
          <p:nvPr>
            <p:ph type="sldNum" sz="quarter" idx="5"/>
          </p:nvPr>
        </p:nvSpPr>
        <p:spPr bwMode="auto">
          <a:noFill/>
          <a:ln>
            <a:miter lim="800000"/>
            <a:headEnd/>
            <a:tailEnd/>
          </a:ln>
        </p:spPr>
        <p:txBody>
          <a:bodyPr/>
          <a:lstStyle/>
          <a:p>
            <a:fld id="{585E0CBC-692C-4F50-9F69-4C4BEB2BAEC0}" type="slidenum">
              <a:rPr lang="cs-CZ" altLang="cs-CZ"/>
              <a:pPr/>
              <a:t>14</a:t>
            </a:fld>
            <a:endParaRPr lang="cs-CZ" alt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15</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16</a:t>
            </a:fld>
            <a:endParaRPr lang="cs-CZ"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b="1" noProof="0"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17</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b="0" noProof="0"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3</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4</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5</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9</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10</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a:endParaRPr lang="en-US" dirty="0"/>
          </a:p>
        </p:txBody>
      </p:sp>
      <p:sp>
        <p:nvSpPr>
          <p:cNvPr id="4" name="Zástupný symbol pro číslo snímku 3"/>
          <p:cNvSpPr>
            <a:spLocks noGrp="1"/>
          </p:cNvSpPr>
          <p:nvPr>
            <p:ph type="sldNum" sz="quarter" idx="10"/>
          </p:nvPr>
        </p:nvSpPr>
        <p:spPr/>
        <p:txBody>
          <a:bodyPr/>
          <a:lstStyle/>
          <a:p>
            <a:fld id="{BB8B41D3-C609-401B-A236-34AE22B8FB4E}" type="slidenum">
              <a:rPr lang="cs-CZ" smtClean="0"/>
              <a:pPr/>
              <a:t>11</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a:t>Klepnutím lze upravit styl předlohy nadpisů.</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a:t>Klepnutím lze upravit styl předlohy podnadpisů.</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Přímá spojovací čár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BCFB3E77-26AD-45BD-8762-3A8EC6E86725}" type="datetimeFigureOut">
              <a:rPr lang="cs-CZ" smtClean="0"/>
              <a:pPr/>
              <a:t>02.11.2021</a:t>
            </a:fld>
            <a:endParaRPr lang="cs-CZ" dirty="0"/>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dirty="0"/>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112842EA-EF2A-4218-ACED-18FA7E8EE506}" type="slidenum">
              <a:rPr lang="cs-CZ" smtClean="0"/>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CFB3E77-26AD-45BD-8762-3A8EC6E86725}" type="datetimeFigureOut">
              <a:rPr lang="cs-CZ" smtClean="0"/>
              <a:pPr/>
              <a:t>02.11.2021</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112842EA-EF2A-4218-ACED-18FA7E8EE506}" type="slidenum">
              <a:rPr lang="cs-CZ" smtClean="0"/>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CFB3E77-26AD-45BD-8762-3A8EC6E86725}" type="datetimeFigureOut">
              <a:rPr lang="cs-CZ" smtClean="0"/>
              <a:pPr/>
              <a:t>02.11.2021</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112842EA-EF2A-4218-ACED-18FA7E8EE506}" type="slidenum">
              <a:rPr lang="cs-CZ" smtClean="0"/>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CFB3E77-26AD-45BD-8762-3A8EC6E86725}" type="datetimeFigureOut">
              <a:rPr lang="cs-CZ" smtClean="0"/>
              <a:pPr/>
              <a:t>02.11.2021</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112842EA-EF2A-4218-ACED-18FA7E8EE506}" type="slidenum">
              <a:rPr lang="cs-CZ" smtClean="0"/>
              <a:pPr/>
              <a:t>‹#›</a:t>
            </a:fld>
            <a:endParaRPr lang="cs-CZ" dirty="0"/>
          </a:p>
        </p:txBody>
      </p:sp>
      <p:sp>
        <p:nvSpPr>
          <p:cNvPr id="7" name="Nadpis 6"/>
          <p:cNvSpPr>
            <a:spLocks noGrp="1"/>
          </p:cNvSpPr>
          <p:nvPr>
            <p:ph type="title"/>
          </p:nvPr>
        </p:nvSpPr>
        <p:spPr/>
        <p:txBody>
          <a:bodyPr rtlCol="0"/>
          <a:lstStyle/>
          <a:p>
            <a:r>
              <a:rPr kumimoji="0" lang="cs-CZ"/>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BCFB3E77-26AD-45BD-8762-3A8EC6E86725}" type="datetimeFigureOut">
              <a:rPr lang="cs-CZ" smtClean="0"/>
              <a:pPr/>
              <a:t>02.11.2021</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112842EA-EF2A-4218-ACED-18FA7E8EE506}" type="slidenum">
              <a:rPr lang="cs-CZ" smtClean="0"/>
              <a:pPr/>
              <a:t>‹#›</a:t>
            </a:fld>
            <a:endParaRPr lang="cs-CZ" dirty="0"/>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BCFB3E77-26AD-45BD-8762-3A8EC6E86725}" type="datetimeFigureOut">
              <a:rPr lang="cs-CZ" smtClean="0"/>
              <a:pPr/>
              <a:t>02.11.2021</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112842EA-EF2A-4218-ACED-18FA7E8EE506}" type="slidenum">
              <a:rPr lang="cs-CZ" smtClean="0"/>
              <a:pPr/>
              <a:t>‹#›</a:t>
            </a:fld>
            <a:endParaRPr lang="cs-CZ" dirty="0"/>
          </a:p>
        </p:txBody>
      </p:sp>
      <p:sp>
        <p:nvSpPr>
          <p:cNvPr id="8" name="Nadpis 7"/>
          <p:cNvSpPr>
            <a:spLocks noGrp="1"/>
          </p:cNvSpPr>
          <p:nvPr>
            <p:ph type="title"/>
          </p:nvPr>
        </p:nvSpPr>
        <p:spPr/>
        <p:txBody>
          <a:bodyPr rtlCol="0"/>
          <a:lstStyle/>
          <a:p>
            <a:r>
              <a:rPr kumimoji="0" lang="cs-CZ"/>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BCFB3E77-26AD-45BD-8762-3A8EC6E86725}" type="datetimeFigureOut">
              <a:rPr lang="cs-CZ" smtClean="0"/>
              <a:pPr/>
              <a:t>02.11.2021</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112842EA-EF2A-4218-ACED-18FA7E8EE506}" type="slidenum">
              <a:rPr lang="cs-CZ" smtClean="0"/>
              <a:pPr/>
              <a:t>‹#›</a:t>
            </a:fld>
            <a:endParaRPr lang="cs-CZ"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BCFB3E77-26AD-45BD-8762-3A8EC6E86725}" type="datetimeFigureOut">
              <a:rPr lang="cs-CZ" smtClean="0"/>
              <a:pPr/>
              <a:t>02.11.2021</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112842EA-EF2A-4218-ACED-18FA7E8EE506}" type="slidenum">
              <a:rPr lang="cs-CZ" smtClean="0"/>
              <a:pPr/>
              <a:t>‹#›</a:t>
            </a:fld>
            <a:endParaRPr lang="cs-CZ" dirty="0"/>
          </a:p>
        </p:txBody>
      </p:sp>
      <p:sp>
        <p:nvSpPr>
          <p:cNvPr id="6" name="Nadpis 5"/>
          <p:cNvSpPr>
            <a:spLocks noGrp="1"/>
          </p:cNvSpPr>
          <p:nvPr>
            <p:ph type="title"/>
          </p:nvPr>
        </p:nvSpPr>
        <p:spPr/>
        <p:txBody>
          <a:bodyPr rtlCol="0"/>
          <a:lstStyle/>
          <a:p>
            <a:r>
              <a:rPr kumimoji="0" lang="cs-CZ"/>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FB3E77-26AD-45BD-8762-3A8EC6E86725}" type="datetimeFigureOut">
              <a:rPr lang="cs-CZ" smtClean="0"/>
              <a:pPr/>
              <a:t>02.11.2021</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112842EA-EF2A-4218-ACED-18FA7E8EE506}" type="slidenum">
              <a:rPr lang="cs-CZ" smtClean="0"/>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p>
            <a:fld id="{BCFB3E77-26AD-45BD-8762-3A8EC6E86725}" type="datetimeFigureOut">
              <a:rPr lang="cs-CZ" smtClean="0"/>
              <a:pPr/>
              <a:t>02.11.2021</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112842EA-EF2A-4218-ACED-18FA7E8EE506}" type="slidenum">
              <a:rPr lang="cs-CZ" smtClean="0"/>
              <a:pPr/>
              <a:t>‹#›</a:t>
            </a:fld>
            <a:endParaRPr lang="cs-CZ"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a:t>Klepnutím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dirty="0"/>
              <a:t>Klepnutím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BCFB3E77-26AD-45BD-8762-3A8EC6E86725}" type="datetimeFigureOut">
              <a:rPr lang="cs-CZ" smtClean="0"/>
              <a:pPr/>
              <a:t>02.11.2021</a:t>
            </a:fld>
            <a:endParaRPr lang="cs-CZ" dirty="0"/>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cs-CZ" dirty="0"/>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112842EA-EF2A-4218-ACED-18FA7E8EE506}" type="slidenum">
              <a:rPr lang="cs-CZ" smtClean="0"/>
              <a:pPr/>
              <a:t>‹#›</a:t>
            </a:fld>
            <a:endParaRPr lang="cs-CZ" dirty="0"/>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a:t>Klepnutím lze upravit styl předlohy nadpisů.</a:t>
            </a:r>
            <a:endParaRPr kumimoji="0" lang="en-US"/>
          </a:p>
        </p:txBody>
      </p:sp>
      <p:sp>
        <p:nvSpPr>
          <p:cNvPr id="8" name="Volný tvar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Volný tvar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Pravoúhlý trojúhelní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Přímá spojovací čár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Volný tvar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Pravoúhlý trojúhelní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Přímá spojovací čár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cs-CZ"/>
              <a:t>Klepnutím lze upravit styl předlohy nadpisů.</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CFB3E77-26AD-45BD-8762-3A8EC6E86725}" type="datetimeFigureOut">
              <a:rPr lang="cs-CZ" smtClean="0"/>
              <a:pPr/>
              <a:t>02.11.2021</a:t>
            </a:fld>
            <a:endParaRPr lang="cs-CZ" dirty="0"/>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cs-CZ" dirty="0"/>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12842EA-EF2A-4218-ACED-18FA7E8EE506}" type="slidenum">
              <a:rPr lang="cs-CZ" smtClean="0"/>
              <a:pPr/>
              <a:t>‹#›</a:t>
            </a:fld>
            <a:endParaRPr lang="cs-CZ"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pPr algn="ctr"/>
            <a:r>
              <a:rPr lang="en-US" dirty="0"/>
              <a:t>World after Second World War </a:t>
            </a:r>
            <a:endParaRPr lang="en-US" b="1" dirty="0"/>
          </a:p>
        </p:txBody>
      </p:sp>
      <p:sp>
        <p:nvSpPr>
          <p:cNvPr id="3" name="Podnadpis 2"/>
          <p:cNvSpPr>
            <a:spLocks noGrp="1"/>
          </p:cNvSpPr>
          <p:nvPr>
            <p:ph type="subTitle" idx="1"/>
          </p:nvPr>
        </p:nvSpPr>
        <p:spPr/>
        <p:txBody>
          <a:bodyPr/>
          <a:lstStyle/>
          <a:p>
            <a:pPr algn="ctr"/>
            <a:r>
              <a:rPr lang="cs-CZ" dirty="0"/>
              <a:t>Zdeněk Kříž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428604"/>
            <a:ext cx="4714876" cy="6429396"/>
          </a:xfrm>
        </p:spPr>
        <p:txBody>
          <a:bodyPr>
            <a:normAutofit/>
          </a:bodyPr>
          <a:lstStyle/>
          <a:p>
            <a:pPr>
              <a:buNone/>
            </a:pPr>
            <a:r>
              <a:rPr lang="en-US" sz="1200" b="1" dirty="0"/>
              <a:t>Italy</a:t>
            </a:r>
          </a:p>
          <a:p>
            <a:pPr>
              <a:buNone/>
            </a:pPr>
            <a:r>
              <a:rPr lang="en-US" sz="1200" dirty="0"/>
              <a:t>In May 1946 King Victor Emmanuel III finally formally abdicated.</a:t>
            </a:r>
          </a:p>
          <a:p>
            <a:pPr>
              <a:buNone/>
            </a:pPr>
            <a:endParaRPr lang="en-US" sz="1200" dirty="0"/>
          </a:p>
          <a:p>
            <a:pPr>
              <a:buNone/>
            </a:pPr>
            <a:r>
              <a:rPr lang="en-US" sz="1200" dirty="0"/>
              <a:t>Constituent Assembly was elected: the </a:t>
            </a:r>
            <a:r>
              <a:rPr lang="en-US" sz="1200" b="1" dirty="0"/>
              <a:t>Christian Democrats, Socialists, and Communists</a:t>
            </a:r>
            <a:r>
              <a:rPr lang="en-US" sz="1200" dirty="0"/>
              <a:t>—took 75% of seats.</a:t>
            </a:r>
          </a:p>
          <a:p>
            <a:pPr>
              <a:buNone/>
            </a:pPr>
            <a:endParaRPr lang="en-US" sz="1200" b="1" dirty="0"/>
          </a:p>
          <a:p>
            <a:pPr>
              <a:buNone/>
            </a:pPr>
            <a:r>
              <a:rPr lang="en-US" sz="1200" b="1" dirty="0"/>
              <a:t>Strong communist party</a:t>
            </a:r>
          </a:p>
          <a:p>
            <a:pPr>
              <a:buNone/>
            </a:pPr>
            <a:endParaRPr lang="en-US" sz="1200" dirty="0"/>
          </a:p>
          <a:p>
            <a:pPr>
              <a:buNone/>
            </a:pPr>
            <a:r>
              <a:rPr lang="en-US" sz="1200" dirty="0"/>
              <a:t>Italy participated in Marshall plan – economic miracle in the 1950s and 1960s.</a:t>
            </a:r>
          </a:p>
          <a:p>
            <a:pPr>
              <a:buNone/>
            </a:pPr>
            <a:endParaRPr lang="en-US" sz="1200" b="1" dirty="0"/>
          </a:p>
          <a:p>
            <a:pPr>
              <a:buNone/>
            </a:pPr>
            <a:r>
              <a:rPr lang="en-US" sz="1200" b="1" dirty="0"/>
              <a:t>Incorporated in Western institutions – 1949 NATO member, 1957 European Common Market.</a:t>
            </a:r>
          </a:p>
          <a:p>
            <a:pPr>
              <a:buNone/>
            </a:pPr>
            <a:endParaRPr lang="en-US" sz="1200" b="1" dirty="0"/>
          </a:p>
          <a:p>
            <a:pPr>
              <a:buNone/>
            </a:pPr>
            <a:r>
              <a:rPr lang="en-US" sz="1200" b="1" dirty="0"/>
              <a:t>Japan </a:t>
            </a:r>
          </a:p>
          <a:p>
            <a:pPr>
              <a:buNone/>
            </a:pPr>
            <a:r>
              <a:rPr lang="en-US" sz="1200" dirty="0"/>
              <a:t>Emperor </a:t>
            </a:r>
            <a:r>
              <a:rPr lang="en-US" sz="1200" b="1" dirty="0"/>
              <a:t>Hirohito</a:t>
            </a:r>
            <a:r>
              <a:rPr lang="cs-CZ" sz="1200" b="1" dirty="0"/>
              <a:t> </a:t>
            </a:r>
            <a:r>
              <a:rPr lang="en-US" sz="1200" dirty="0"/>
              <a:t>remained on the throne.</a:t>
            </a:r>
          </a:p>
          <a:p>
            <a:pPr>
              <a:buNone/>
            </a:pPr>
            <a:endParaRPr lang="en-US" sz="1200" b="1" dirty="0"/>
          </a:p>
          <a:p>
            <a:pPr>
              <a:buNone/>
            </a:pPr>
            <a:r>
              <a:rPr lang="en-US" sz="1200" b="1" dirty="0"/>
              <a:t>U.S. occupation of Japan.</a:t>
            </a:r>
          </a:p>
          <a:p>
            <a:pPr>
              <a:buNone/>
            </a:pPr>
            <a:endParaRPr lang="en-US" sz="1200" b="1" dirty="0"/>
          </a:p>
          <a:p>
            <a:pPr>
              <a:buNone/>
            </a:pPr>
            <a:r>
              <a:rPr lang="en-US" sz="1200" dirty="0"/>
              <a:t>Liberalization and democratization.</a:t>
            </a:r>
          </a:p>
          <a:p>
            <a:pPr>
              <a:buNone/>
            </a:pPr>
            <a:endParaRPr lang="en-US" sz="1200" dirty="0"/>
          </a:p>
          <a:p>
            <a:pPr>
              <a:buNone/>
            </a:pPr>
            <a:r>
              <a:rPr lang="en-US" sz="1200" dirty="0"/>
              <a:t>Peace Clouse – article 9 of Constitution.</a:t>
            </a:r>
          </a:p>
          <a:p>
            <a:pPr>
              <a:buNone/>
            </a:pPr>
            <a:endParaRPr lang="en-US" sz="1200" b="1" dirty="0"/>
          </a:p>
          <a:p>
            <a:pPr>
              <a:buNone/>
            </a:pPr>
            <a:r>
              <a:rPr lang="en-US" sz="1200" b="1" dirty="0"/>
              <a:t>1952 – Treaty of San Francisco – end of occupation.</a:t>
            </a:r>
          </a:p>
          <a:p>
            <a:pPr>
              <a:buNone/>
            </a:pPr>
            <a:endParaRPr lang="en-US" sz="1200" b="1" dirty="0"/>
          </a:p>
          <a:p>
            <a:pPr>
              <a:buNone/>
            </a:pPr>
            <a:r>
              <a:rPr lang="en-US" sz="1200" b="1" dirty="0"/>
              <a:t>Japan – part/allied  of the West.</a:t>
            </a:r>
          </a:p>
          <a:p>
            <a:pPr>
              <a:buNone/>
            </a:pPr>
            <a:endParaRPr lang="cs-CZ" sz="1200" dirty="0"/>
          </a:p>
          <a:p>
            <a:pPr>
              <a:buNone/>
            </a:pPr>
            <a:endParaRPr lang="en-US" sz="1200" dirty="0"/>
          </a:p>
        </p:txBody>
      </p:sp>
      <p:sp>
        <p:nvSpPr>
          <p:cNvPr id="2" name="Nadpis 1"/>
          <p:cNvSpPr>
            <a:spLocks noGrp="1"/>
          </p:cNvSpPr>
          <p:nvPr>
            <p:ph type="title"/>
          </p:nvPr>
        </p:nvSpPr>
        <p:spPr>
          <a:xfrm>
            <a:off x="214282" y="0"/>
            <a:ext cx="8543956" cy="428604"/>
          </a:xfrm>
        </p:spPr>
        <p:txBody>
          <a:bodyPr>
            <a:noAutofit/>
          </a:bodyPr>
          <a:lstStyle/>
          <a:p>
            <a:pPr algn="ctr"/>
            <a:r>
              <a:rPr lang="en-US" sz="3200" b="1" dirty="0"/>
              <a:t>Italy and Japan after WWII</a:t>
            </a:r>
          </a:p>
        </p:txBody>
      </p:sp>
      <p:pic>
        <p:nvPicPr>
          <p:cNvPr id="10242" name="Picture 2" descr="Map of Japan under Allied occupation #Japanese archipelago, placed under the authority of the Supreme Commander of the Allied Powers, effective 1945–1952 (with the exceptions of Iwo Jima, under US authority until 1968, and Okinawa, under US authority until 1972) #Japanese Taiwan and the Spratly Islands, placed under the authority of China #Karafuto Prefecture and the Kuril Islands, placed under the authority of the Soviet Union #Japanese Korea south of the 38th parallel north, placed under the authority of the United States Army Military Government in Korea, granted independence in 1948 as South Korea #Japanese Korea north of the 38th parallel north, placed under the authority of the Soviet Civil Administration, granted independence in 1948 as North Korea #Kwantung Leased Territory, occupied by the Soviet Union 1945–1955, returned to China in 1955 #South Pacific Mandate, occupied by the United States 1945–1947, converted into the Trust Territory of the Pacific Islands in 1947"/>
          <p:cNvPicPr>
            <a:picLocks noChangeAspect="1" noChangeArrowheads="1"/>
          </p:cNvPicPr>
          <p:nvPr/>
        </p:nvPicPr>
        <p:blipFill>
          <a:blip r:embed="rId3"/>
          <a:srcRect/>
          <a:stretch>
            <a:fillRect/>
          </a:stretch>
        </p:blipFill>
        <p:spPr bwMode="auto">
          <a:xfrm>
            <a:off x="4714876" y="512043"/>
            <a:ext cx="4019092" cy="2845519"/>
          </a:xfrm>
          <a:prstGeom prst="rect">
            <a:avLst/>
          </a:prstGeom>
          <a:noFill/>
        </p:spPr>
      </p:pic>
      <p:sp>
        <p:nvSpPr>
          <p:cNvPr id="5" name="Obdélník 4"/>
          <p:cNvSpPr/>
          <p:nvPr/>
        </p:nvSpPr>
        <p:spPr>
          <a:xfrm>
            <a:off x="4643438" y="3571877"/>
            <a:ext cx="4071966" cy="3323987"/>
          </a:xfrm>
          <a:prstGeom prst="rect">
            <a:avLst/>
          </a:prstGeom>
        </p:spPr>
        <p:txBody>
          <a:bodyPr wrap="square">
            <a:spAutoFit/>
          </a:bodyPr>
          <a:lstStyle/>
          <a:p>
            <a:r>
              <a:rPr lang="cs-CZ" sz="1000" dirty="0"/>
              <a:t>1. </a:t>
            </a:r>
            <a:r>
              <a:rPr lang="en-US" sz="1000" dirty="0"/>
              <a:t>Map of Japan under Allied occupation Japanese archipelago</a:t>
            </a:r>
            <a:r>
              <a:rPr lang="cs-CZ" sz="1000" dirty="0"/>
              <a:t>,</a:t>
            </a:r>
            <a:r>
              <a:rPr lang="en-US" sz="1000" dirty="0"/>
              <a:t> placed under the authority of the Supreme Commander of the Allie Powers, effective 1945–1952 (with the exceptions of Iwo Jima, under US authority until 1968, and Okinawa, under US authority until 1972)</a:t>
            </a:r>
          </a:p>
          <a:p>
            <a:r>
              <a:rPr lang="cs-CZ" sz="1000" dirty="0"/>
              <a:t>2. </a:t>
            </a:r>
            <a:r>
              <a:rPr lang="en-US" sz="1000" dirty="0"/>
              <a:t>Japanese Taiwan and the Spratly Islands, placed under the authority of China</a:t>
            </a:r>
          </a:p>
          <a:p>
            <a:r>
              <a:rPr lang="cs-CZ" sz="1000" dirty="0"/>
              <a:t>3. </a:t>
            </a:r>
            <a:r>
              <a:rPr lang="en-US" sz="1000" dirty="0"/>
              <a:t>Karafuto Prefecture</a:t>
            </a:r>
            <a:r>
              <a:rPr lang="cs-CZ" sz="1000" dirty="0"/>
              <a:t> </a:t>
            </a:r>
            <a:r>
              <a:rPr lang="en-US" sz="1000" dirty="0"/>
              <a:t>and the Kuril Islands, placed under the authority of the Soviet Union</a:t>
            </a:r>
          </a:p>
          <a:p>
            <a:r>
              <a:rPr lang="cs-CZ" sz="1000" dirty="0"/>
              <a:t>4. </a:t>
            </a:r>
            <a:r>
              <a:rPr lang="en-US" sz="1000" dirty="0"/>
              <a:t>Japanese Korea south of the 38th parallel north, placed under the authority of the United States Army Military Government in Korea, granted independence in 1948 as South Korea</a:t>
            </a:r>
          </a:p>
          <a:p>
            <a:r>
              <a:rPr lang="cs-CZ" sz="1000" dirty="0"/>
              <a:t>5. </a:t>
            </a:r>
            <a:r>
              <a:rPr lang="en-US" sz="1000" dirty="0"/>
              <a:t>Japanese Korea north of the 38th parallel north, placed under the authority of the Soviet Civil Administration, granted independence in 1948 as North Korea</a:t>
            </a:r>
          </a:p>
          <a:p>
            <a:r>
              <a:rPr lang="cs-CZ" sz="1000" dirty="0"/>
              <a:t>6. </a:t>
            </a:r>
            <a:r>
              <a:rPr lang="en-US" sz="1000" dirty="0"/>
              <a:t>Kwantung Leased Territory, occupied by the Soviet Union 1945–1955, returned to China in 1955</a:t>
            </a:r>
          </a:p>
          <a:p>
            <a:r>
              <a:rPr lang="cs-CZ" sz="1000" dirty="0"/>
              <a:t>7. </a:t>
            </a:r>
            <a:r>
              <a:rPr lang="en-US" sz="1000" dirty="0"/>
              <a:t>South Pacific Mandate, occupied by the United States 1945–1947, converted into the Trust Territory of the Pacific Islands in 1947</a:t>
            </a:r>
          </a:p>
        </p:txBody>
      </p:sp>
    </p:spTree>
    <p:extLst>
      <p:ext uri="{BB962C8B-B14F-4D97-AF65-F5344CB8AC3E}">
        <p14:creationId xmlns:p14="http://schemas.microsoft.com/office/powerpoint/2010/main" val="208875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428604"/>
            <a:ext cx="5000628" cy="6429396"/>
          </a:xfrm>
        </p:spPr>
        <p:txBody>
          <a:bodyPr>
            <a:normAutofit/>
          </a:bodyPr>
          <a:lstStyle/>
          <a:p>
            <a:pPr>
              <a:buNone/>
            </a:pPr>
            <a:r>
              <a:rPr lang="en-US" sz="1600" dirty="0"/>
              <a:t>This division of Germany was agreed at Yalta conference (February) ratified at the </a:t>
            </a:r>
            <a:r>
              <a:rPr lang="en-US" sz="1600" b="1" dirty="0"/>
              <a:t>Potsdam Conference (1945).</a:t>
            </a:r>
          </a:p>
          <a:p>
            <a:pPr>
              <a:buNone/>
            </a:pPr>
            <a:endParaRPr lang="en-US" sz="1600" dirty="0"/>
          </a:p>
          <a:p>
            <a:pPr>
              <a:buNone/>
            </a:pPr>
            <a:r>
              <a:rPr lang="en-US" sz="1600" b="1" dirty="0"/>
              <a:t>Allied Control Council broke down in 1946–1947</a:t>
            </a:r>
            <a:r>
              <a:rPr lang="en-US" sz="1600" dirty="0"/>
              <a:t> due to growing tensions between the Allies.</a:t>
            </a:r>
          </a:p>
          <a:p>
            <a:pPr>
              <a:buNone/>
            </a:pPr>
            <a:endParaRPr lang="en-US" sz="1600" dirty="0"/>
          </a:p>
          <a:p>
            <a:pPr>
              <a:buNone/>
            </a:pPr>
            <a:r>
              <a:rPr lang="en-US" sz="1600" dirty="0"/>
              <a:t>Absorption of post-war expellees. </a:t>
            </a:r>
          </a:p>
          <a:p>
            <a:pPr>
              <a:buNone/>
            </a:pPr>
            <a:endParaRPr lang="en-US" sz="1600" dirty="0"/>
          </a:p>
          <a:p>
            <a:pPr>
              <a:buNone/>
            </a:pPr>
            <a:r>
              <a:rPr lang="en-US" sz="1600" b="1" dirty="0"/>
              <a:t>Berlin Blockade that was enforced from June 1948 to May 1949.</a:t>
            </a:r>
          </a:p>
          <a:p>
            <a:pPr>
              <a:buNone/>
            </a:pPr>
            <a:endParaRPr lang="en-US" sz="1600" dirty="0"/>
          </a:p>
          <a:p>
            <a:pPr>
              <a:buNone/>
            </a:pPr>
            <a:r>
              <a:rPr lang="en-US" sz="1600" dirty="0"/>
              <a:t>Federal Republic of Germany – 1949</a:t>
            </a:r>
          </a:p>
          <a:p>
            <a:pPr>
              <a:buNone/>
            </a:pPr>
            <a:endParaRPr lang="en-US" sz="1600" dirty="0"/>
          </a:p>
          <a:p>
            <a:pPr>
              <a:buNone/>
            </a:pPr>
            <a:r>
              <a:rPr lang="en-US" sz="1600" dirty="0"/>
              <a:t>German Democratic Republic - 1949</a:t>
            </a:r>
          </a:p>
          <a:p>
            <a:pPr>
              <a:buNone/>
            </a:pPr>
            <a:endParaRPr lang="en-US" sz="1600" dirty="0"/>
          </a:p>
          <a:p>
            <a:pPr>
              <a:buNone/>
            </a:pPr>
            <a:r>
              <a:rPr lang="en-US" sz="1600" b="1" dirty="0"/>
              <a:t>5 May 1955, when the General Treaty (German: </a:t>
            </a:r>
            <a:r>
              <a:rPr lang="en-US" sz="1600" b="1" i="1" dirty="0" err="1"/>
              <a:t>Deutschlandvertrag</a:t>
            </a:r>
            <a:r>
              <a:rPr lang="en-US" sz="1600" b="1" dirty="0"/>
              <a:t>) entered into force.</a:t>
            </a:r>
          </a:p>
          <a:p>
            <a:pPr>
              <a:buNone/>
            </a:pPr>
            <a:endParaRPr lang="en-US" sz="1600" dirty="0"/>
          </a:p>
          <a:p>
            <a:pPr>
              <a:buNone/>
            </a:pPr>
            <a:endParaRPr lang="cs-CZ" sz="1200" dirty="0"/>
          </a:p>
          <a:p>
            <a:pPr>
              <a:buNone/>
            </a:pPr>
            <a:endParaRPr lang="en-US" sz="1200" dirty="0"/>
          </a:p>
        </p:txBody>
      </p:sp>
      <p:sp>
        <p:nvSpPr>
          <p:cNvPr id="2" name="Nadpis 1"/>
          <p:cNvSpPr>
            <a:spLocks noGrp="1"/>
          </p:cNvSpPr>
          <p:nvPr>
            <p:ph type="title"/>
          </p:nvPr>
        </p:nvSpPr>
        <p:spPr>
          <a:xfrm>
            <a:off x="214282" y="0"/>
            <a:ext cx="8543956" cy="428604"/>
          </a:xfrm>
        </p:spPr>
        <p:txBody>
          <a:bodyPr>
            <a:noAutofit/>
          </a:bodyPr>
          <a:lstStyle/>
          <a:p>
            <a:pPr algn="ctr"/>
            <a:r>
              <a:rPr lang="cs-CZ" sz="3600" b="1" dirty="0" err="1"/>
              <a:t>Germany</a:t>
            </a:r>
            <a:r>
              <a:rPr lang="cs-CZ" sz="3600" b="1" dirty="0"/>
              <a:t> </a:t>
            </a:r>
            <a:r>
              <a:rPr lang="cs-CZ" sz="3600" b="1" dirty="0" err="1"/>
              <a:t>after</a:t>
            </a:r>
            <a:r>
              <a:rPr lang="cs-CZ" sz="3600" b="1" dirty="0"/>
              <a:t> WWII</a:t>
            </a:r>
            <a:endParaRPr lang="en-US" sz="3600" b="1" dirty="0"/>
          </a:p>
        </p:txBody>
      </p:sp>
      <p:pic>
        <p:nvPicPr>
          <p:cNvPr id="41986" name="Picture 2" descr=".mw-parser-output .legend{page-break-inside:avoid;break-inside:avoid-column}.mw-parser-output .legend-color{display:inline-block;min-width:1.25em;height:1.25em;line-height:1.25;margin:1px 0;text-align:center;border:1px solid black;background-color:transparent;color:black}.mw-parser-output .legend-text{}  French occupation zone .mw-parser-output .legend{page-break-inside:avoid;break-inside:avoid-column}.mw-parser-output .legend-color{display:inline-block;min-width:1.25em;height:1.25em;line-height:1.25;margin:1px 0;text-align:center;border:1px solid black;background-color:transparent;color:black}.mw-parser-output .legend-text{}  British occupation zone[a] .mw-parser-output .legend{page-break-inside:avoid;break-inside:avoid-column}.mw-parser-output .legend-color{display:inline-block;min-width:1.25em;height:1.25em;line-height:1.25;margin:1px 0;text-align:center;border:1px solid black;background-color:transparent;color:black}.mw-parser-output .legend-text{}  US occupation zone .mw-parser-output .legend{page-break-inside:avoid;break-inside:avoid-column}.mw-parser-output .legend-color{display:inline-block;min-width:1.25em;height:1.25em;line-height:1.25;margin:1px 0;text-align:center;border:1px solid black;background-color:transparent;color:black}.mw-parser-output .legend-text{}  Soviet occupation zone[b] .mw-parser-output .legend{page-break-inside:avoid;break-inside:avoid-column}.mw-parser-output .legend-color{display:inline-block;min-width:1.25em;height:1.25em;line-height:1.25;margin:1px 0;text-align:center;border:1px solid black;background-color:transparent;color:black}.mw-parser-output .legend-text{}  Saar Protectorate under the control of France"/>
          <p:cNvPicPr>
            <a:picLocks noChangeAspect="1" noChangeArrowheads="1"/>
          </p:cNvPicPr>
          <p:nvPr/>
        </p:nvPicPr>
        <p:blipFill>
          <a:blip r:embed="rId3"/>
          <a:srcRect/>
          <a:stretch>
            <a:fillRect/>
          </a:stretch>
        </p:blipFill>
        <p:spPr bwMode="auto">
          <a:xfrm>
            <a:off x="6143636" y="3786166"/>
            <a:ext cx="2594454" cy="3071834"/>
          </a:xfrm>
          <a:prstGeom prst="rect">
            <a:avLst/>
          </a:prstGeom>
          <a:noFill/>
        </p:spPr>
      </p:pic>
      <p:pic>
        <p:nvPicPr>
          <p:cNvPr id="41988" name="Picture 4" descr="Map of the Allied zones of occupation in post-war Germany, as well as the line of U.S. forward positions on V-E Day. The south-western part of the Soviet occupation zone, close to a third of its overall area was west of the U.S. forward positions on V-E day."/>
          <p:cNvPicPr>
            <a:picLocks noChangeAspect="1" noChangeArrowheads="1"/>
          </p:cNvPicPr>
          <p:nvPr/>
        </p:nvPicPr>
        <p:blipFill>
          <a:blip r:embed="rId4"/>
          <a:srcRect/>
          <a:stretch>
            <a:fillRect/>
          </a:stretch>
        </p:blipFill>
        <p:spPr bwMode="auto">
          <a:xfrm>
            <a:off x="5072066" y="357166"/>
            <a:ext cx="4071934" cy="3379706"/>
          </a:xfrm>
          <a:prstGeom prst="rect">
            <a:avLst/>
          </a:prstGeom>
          <a:noFill/>
        </p:spPr>
      </p:pic>
    </p:spTree>
    <p:extLst>
      <p:ext uri="{BB962C8B-B14F-4D97-AF65-F5344CB8AC3E}">
        <p14:creationId xmlns:p14="http://schemas.microsoft.com/office/powerpoint/2010/main" val="208875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428604"/>
            <a:ext cx="5286380" cy="6286544"/>
          </a:xfrm>
        </p:spPr>
        <p:txBody>
          <a:bodyPr>
            <a:normAutofit fontScale="92500" lnSpcReduction="20000"/>
          </a:bodyPr>
          <a:lstStyle/>
          <a:p>
            <a:pPr>
              <a:buNone/>
            </a:pPr>
            <a:r>
              <a:rPr lang="en-US" sz="1700" dirty="0"/>
              <a:t>1911 – Chinese Revolution</a:t>
            </a:r>
          </a:p>
          <a:p>
            <a:pPr>
              <a:buNone/>
            </a:pPr>
            <a:endParaRPr lang="en-US" sz="1700" dirty="0"/>
          </a:p>
          <a:p>
            <a:pPr>
              <a:buNone/>
            </a:pPr>
            <a:r>
              <a:rPr lang="en-US" sz="1700" b="1" dirty="0"/>
              <a:t>1921 - Chinese Communist Party was founded in Shanghai.</a:t>
            </a:r>
          </a:p>
          <a:p>
            <a:pPr>
              <a:buNone/>
            </a:pPr>
            <a:endParaRPr lang="en-US" sz="1700" dirty="0"/>
          </a:p>
          <a:p>
            <a:pPr>
              <a:buNone/>
            </a:pPr>
            <a:r>
              <a:rPr lang="en-US" sz="1700" dirty="0"/>
              <a:t>1931 – Japanese invaded Manchuria.</a:t>
            </a:r>
          </a:p>
          <a:p>
            <a:pPr>
              <a:buNone/>
            </a:pPr>
            <a:endParaRPr lang="en-US" sz="1700" dirty="0"/>
          </a:p>
          <a:p>
            <a:pPr>
              <a:buNone/>
            </a:pPr>
            <a:r>
              <a:rPr lang="en-US" sz="1700" b="1" dirty="0"/>
              <a:t>1930s - Government of the Republic of China (ROC) faced the triple threat of Japanese invasion, Communist uprising, and warlord insurrections.</a:t>
            </a:r>
          </a:p>
          <a:p>
            <a:pPr>
              <a:buNone/>
            </a:pPr>
            <a:endParaRPr lang="en-US" sz="1700" dirty="0"/>
          </a:p>
          <a:p>
            <a:pPr>
              <a:buNone/>
            </a:pPr>
            <a:r>
              <a:rPr lang="en-US" sz="1700" dirty="0"/>
              <a:t>During World War II, popular support for the Communists increased. </a:t>
            </a:r>
          </a:p>
          <a:p>
            <a:pPr>
              <a:buNone/>
            </a:pPr>
            <a:endParaRPr lang="en-US" sz="1700" dirty="0"/>
          </a:p>
          <a:p>
            <a:pPr>
              <a:buNone/>
            </a:pPr>
            <a:r>
              <a:rPr lang="en-US" sz="1700" dirty="0"/>
              <a:t>1946</a:t>
            </a:r>
            <a:r>
              <a:rPr lang="cs-CZ" sz="1700" dirty="0"/>
              <a:t> - 1949</a:t>
            </a:r>
            <a:r>
              <a:rPr lang="en-US" sz="1700" dirty="0"/>
              <a:t> the two sides were fighting a full scale civil war. </a:t>
            </a:r>
          </a:p>
          <a:p>
            <a:pPr>
              <a:buNone/>
            </a:pPr>
            <a:endParaRPr lang="en-US" sz="1700" dirty="0"/>
          </a:p>
          <a:p>
            <a:pPr>
              <a:buNone/>
            </a:pPr>
            <a:r>
              <a:rPr lang="en-US" sz="1700" b="1" dirty="0"/>
              <a:t>1949 - creation of the People’s Republic of China (PRC). </a:t>
            </a:r>
          </a:p>
          <a:p>
            <a:pPr>
              <a:buNone/>
            </a:pPr>
            <a:endParaRPr lang="en-US" sz="1700" dirty="0"/>
          </a:p>
          <a:p>
            <a:pPr>
              <a:buNone/>
            </a:pPr>
            <a:r>
              <a:rPr lang="en-US" sz="1700" dirty="0"/>
              <a:t>PRC – under late 1950s – under the influence of USSR.</a:t>
            </a:r>
          </a:p>
          <a:p>
            <a:pPr>
              <a:buNone/>
            </a:pPr>
            <a:endParaRPr lang="en-US" sz="1700" dirty="0"/>
          </a:p>
          <a:p>
            <a:pPr>
              <a:buNone/>
            </a:pPr>
            <a:r>
              <a:rPr lang="en-US" sz="1700" dirty="0"/>
              <a:t>USA versus PRC in Korean war</a:t>
            </a:r>
          </a:p>
          <a:p>
            <a:pPr>
              <a:buNone/>
            </a:pPr>
            <a:endParaRPr lang="en-US" sz="1800" dirty="0"/>
          </a:p>
        </p:txBody>
      </p:sp>
      <p:sp>
        <p:nvSpPr>
          <p:cNvPr id="2" name="Nadpis 1"/>
          <p:cNvSpPr>
            <a:spLocks noGrp="1"/>
          </p:cNvSpPr>
          <p:nvPr>
            <p:ph type="title"/>
          </p:nvPr>
        </p:nvSpPr>
        <p:spPr>
          <a:xfrm>
            <a:off x="214282" y="0"/>
            <a:ext cx="8543956" cy="428604"/>
          </a:xfrm>
        </p:spPr>
        <p:txBody>
          <a:bodyPr>
            <a:noAutofit/>
          </a:bodyPr>
          <a:lstStyle/>
          <a:p>
            <a:pPr algn="ctr"/>
            <a:r>
              <a:rPr lang="en-US" sz="3600" b="1" dirty="0"/>
              <a:t>China after WWII</a:t>
            </a:r>
          </a:p>
        </p:txBody>
      </p:sp>
      <p:pic>
        <p:nvPicPr>
          <p:cNvPr id="44036" name="Picture 4" descr="https://upload.wikimedia.org/wikipedia/commons/thumb/0/01/%E9%87%8D%E6%85%B6%E6%9C%83%E8%AB%87_%E8%94%A3%E4%BB%8B%E7%9F%B3%E8%88%87%E6%AF%9B%E6%BE%A4%E6%9D%B1.jpg/220px-%E9%87%8D%E6%85%B6%E6%9C%83%E8%AB%87_%E8%94%A3%E4%BB%8B%E7%9F%B3%E8%88%87%E6%AF%9B%E6%BE%A4%E6%9D%B1.jpg"/>
          <p:cNvPicPr>
            <a:picLocks noChangeAspect="1" noChangeArrowheads="1"/>
          </p:cNvPicPr>
          <p:nvPr/>
        </p:nvPicPr>
        <p:blipFill>
          <a:blip r:embed="rId3"/>
          <a:srcRect/>
          <a:stretch>
            <a:fillRect/>
          </a:stretch>
        </p:blipFill>
        <p:spPr bwMode="auto">
          <a:xfrm>
            <a:off x="5715008" y="1000108"/>
            <a:ext cx="2864197" cy="2786082"/>
          </a:xfrm>
          <a:prstGeom prst="rect">
            <a:avLst/>
          </a:prstGeom>
          <a:noFill/>
        </p:spPr>
      </p:pic>
      <p:sp>
        <p:nvSpPr>
          <p:cNvPr id="8" name="Obdélník 7"/>
          <p:cNvSpPr/>
          <p:nvPr/>
        </p:nvSpPr>
        <p:spPr>
          <a:xfrm>
            <a:off x="5429256" y="500042"/>
            <a:ext cx="3286148" cy="400110"/>
          </a:xfrm>
          <a:prstGeom prst="rect">
            <a:avLst/>
          </a:prstGeom>
        </p:spPr>
        <p:txBody>
          <a:bodyPr wrap="square">
            <a:spAutoFit/>
          </a:bodyPr>
          <a:lstStyle/>
          <a:p>
            <a:pPr algn="ctr"/>
            <a:r>
              <a:rPr lang="cs-CZ" sz="1000" dirty="0" err="1"/>
              <a:t>Chiang</a:t>
            </a:r>
            <a:r>
              <a:rPr lang="cs-CZ" sz="1000" dirty="0"/>
              <a:t> </a:t>
            </a:r>
            <a:r>
              <a:rPr lang="cs-CZ" sz="1000" dirty="0" err="1"/>
              <a:t>Kai</a:t>
            </a:r>
            <a:r>
              <a:rPr lang="cs-CZ" sz="1000" dirty="0"/>
              <a:t>-</a:t>
            </a:r>
            <a:r>
              <a:rPr lang="cs-CZ" sz="1000" dirty="0" err="1"/>
              <a:t>shek</a:t>
            </a:r>
            <a:r>
              <a:rPr lang="cs-CZ" sz="1000" dirty="0"/>
              <a:t> </a:t>
            </a:r>
            <a:r>
              <a:rPr lang="cs-CZ" sz="1000" dirty="0" err="1"/>
              <a:t>and</a:t>
            </a:r>
            <a:r>
              <a:rPr lang="cs-CZ" sz="1000" dirty="0"/>
              <a:t> </a:t>
            </a:r>
            <a:r>
              <a:rPr lang="cs-CZ" sz="1000" dirty="0" err="1"/>
              <a:t>Mao</a:t>
            </a:r>
            <a:r>
              <a:rPr lang="cs-CZ" sz="1000" dirty="0"/>
              <a:t> </a:t>
            </a:r>
            <a:r>
              <a:rPr lang="cs-CZ" sz="1000" dirty="0" err="1"/>
              <a:t>Zedong</a:t>
            </a:r>
            <a:r>
              <a:rPr lang="cs-CZ" sz="1000" dirty="0"/>
              <a:t> met in </a:t>
            </a:r>
            <a:r>
              <a:rPr lang="cs-CZ" sz="1000" dirty="0" err="1"/>
              <a:t>Chongqing</a:t>
            </a:r>
            <a:r>
              <a:rPr lang="cs-CZ" sz="1000" dirty="0"/>
              <a:t> in 1945.</a:t>
            </a:r>
          </a:p>
        </p:txBody>
      </p:sp>
      <p:pic>
        <p:nvPicPr>
          <p:cNvPr id="44038" name="Picture 6" descr="https://upload.wikimedia.org/wikipedia/commons/thumb/5/59/Movement_KMTretreat.svg/220px-Movement_KMTretreat.svg.png"/>
          <p:cNvPicPr>
            <a:picLocks noChangeAspect="1" noChangeArrowheads="1"/>
          </p:cNvPicPr>
          <p:nvPr/>
        </p:nvPicPr>
        <p:blipFill>
          <a:blip r:embed="rId4"/>
          <a:srcRect/>
          <a:stretch>
            <a:fillRect/>
          </a:stretch>
        </p:blipFill>
        <p:spPr bwMode="auto">
          <a:xfrm>
            <a:off x="6215074" y="3929066"/>
            <a:ext cx="2095500" cy="1743076"/>
          </a:xfrm>
          <a:prstGeom prst="rect">
            <a:avLst/>
          </a:prstGeom>
          <a:noFill/>
        </p:spPr>
      </p:pic>
      <p:sp>
        <p:nvSpPr>
          <p:cNvPr id="11" name="Obdélník 10"/>
          <p:cNvSpPr/>
          <p:nvPr/>
        </p:nvSpPr>
        <p:spPr>
          <a:xfrm>
            <a:off x="5643570" y="5786454"/>
            <a:ext cx="3357586" cy="707886"/>
          </a:xfrm>
          <a:prstGeom prst="rect">
            <a:avLst/>
          </a:prstGeom>
        </p:spPr>
        <p:txBody>
          <a:bodyPr wrap="square">
            <a:spAutoFit/>
          </a:bodyPr>
          <a:lstStyle/>
          <a:p>
            <a:pPr lvl="0" algn="ctr"/>
            <a:r>
              <a:rPr lang="en-US" sz="1000" dirty="0">
                <a:solidFill>
                  <a:prstClr val="black"/>
                </a:solidFill>
              </a:rPr>
              <a:t>The Nationalists' retreat to Taipei: after the Nationalists lost Nanking they next moved to Canton) then to Chungking, </a:t>
            </a:r>
            <a:r>
              <a:rPr lang="en-US" sz="1000" dirty="0" err="1">
                <a:solidFill>
                  <a:prstClr val="black"/>
                </a:solidFill>
              </a:rPr>
              <a:t>Chengtu</a:t>
            </a:r>
            <a:r>
              <a:rPr lang="en-US" sz="1000" dirty="0">
                <a:solidFill>
                  <a:prstClr val="black"/>
                </a:solidFill>
              </a:rPr>
              <a:t> and finally, (</a:t>
            </a:r>
            <a:r>
              <a:rPr lang="en-US" sz="1000" dirty="0" err="1">
                <a:solidFill>
                  <a:prstClr val="black"/>
                </a:solidFill>
              </a:rPr>
              <a:t>Sichang</a:t>
            </a:r>
            <a:r>
              <a:rPr lang="en-US" sz="1000" dirty="0">
                <a:solidFill>
                  <a:prstClr val="black"/>
                </a:solidFill>
              </a:rPr>
              <a:t>) before arriving in Taipei.</a:t>
            </a:r>
            <a:endParaRPr lang="cs-CZ" sz="1000" dirty="0">
              <a:solidFill>
                <a:prstClr val="black"/>
              </a:solidFill>
            </a:endParaRPr>
          </a:p>
        </p:txBody>
      </p:sp>
    </p:spTree>
    <p:extLst>
      <p:ext uri="{BB962C8B-B14F-4D97-AF65-F5344CB8AC3E}">
        <p14:creationId xmlns:p14="http://schemas.microsoft.com/office/powerpoint/2010/main" val="208875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428604"/>
            <a:ext cx="8686800" cy="6168748"/>
          </a:xfrm>
        </p:spPr>
        <p:txBody>
          <a:bodyPr>
            <a:normAutofit fontScale="92500" lnSpcReduction="20000"/>
          </a:bodyPr>
          <a:lstStyle/>
          <a:p>
            <a:pPr algn="just">
              <a:buNone/>
            </a:pPr>
            <a:r>
              <a:rPr lang="en-US" sz="1700" b="1" dirty="0"/>
              <a:t>WWII promoted the institutionalization of management tools to discipline international financial affairs</a:t>
            </a:r>
            <a:r>
              <a:rPr lang="cs-CZ" sz="1700" b="1" dirty="0"/>
              <a:t>.</a:t>
            </a:r>
            <a:endParaRPr lang="en-US" sz="1700" b="1" dirty="0"/>
          </a:p>
          <a:p>
            <a:pPr algn="just">
              <a:buNone/>
            </a:pPr>
            <a:endParaRPr lang="en-US" sz="1700" b="1" dirty="0"/>
          </a:p>
          <a:p>
            <a:pPr algn="just">
              <a:buNone/>
            </a:pPr>
            <a:r>
              <a:rPr lang="en-US" sz="1700" b="1" dirty="0"/>
              <a:t>Avoid economic crisis similar to the 1930 crisis leading to WWII.</a:t>
            </a:r>
          </a:p>
          <a:p>
            <a:pPr algn="just">
              <a:buNone/>
            </a:pPr>
            <a:endParaRPr lang="en-US" sz="1700" dirty="0"/>
          </a:p>
          <a:p>
            <a:pPr algn="just">
              <a:buNone/>
            </a:pPr>
            <a:r>
              <a:rPr lang="en-US" sz="1700" b="1" dirty="0"/>
              <a:t>Formed in 1944 at the Bretton Woods Conference.</a:t>
            </a:r>
          </a:p>
          <a:p>
            <a:pPr algn="just">
              <a:buNone/>
            </a:pPr>
            <a:endParaRPr lang="en-US" sz="1700" b="1" dirty="0"/>
          </a:p>
          <a:p>
            <a:pPr algn="just">
              <a:buNone/>
            </a:pPr>
            <a:r>
              <a:rPr lang="en-US" sz="1700" b="1" dirty="0"/>
              <a:t>International Monetary Fund (IMF) – 1945  - </a:t>
            </a:r>
            <a:r>
              <a:rPr lang="en-US" sz="1700" dirty="0"/>
              <a:t>primarily by the ideas of Harry Dexter White and John Maynard Keynes</a:t>
            </a:r>
          </a:p>
          <a:p>
            <a:pPr algn="just">
              <a:buNone/>
            </a:pPr>
            <a:endParaRPr lang="en-US" sz="1700" dirty="0"/>
          </a:p>
          <a:p>
            <a:pPr algn="just">
              <a:buNone/>
            </a:pPr>
            <a:r>
              <a:rPr lang="en-US" sz="1700" b="1" dirty="0"/>
              <a:t>IMF goal</a:t>
            </a:r>
            <a:r>
              <a:rPr lang="en-US" sz="1700" dirty="0"/>
              <a:t>: reconstructing and keeping the international payment system.</a:t>
            </a:r>
            <a:endParaRPr lang="en-US" sz="1700" b="1" dirty="0"/>
          </a:p>
          <a:p>
            <a:pPr algn="just">
              <a:buNone/>
            </a:pPr>
            <a:endParaRPr lang="en-US" sz="1700" b="1" dirty="0"/>
          </a:p>
          <a:p>
            <a:pPr algn="just">
              <a:buNone/>
            </a:pPr>
            <a:endParaRPr lang="en-US" sz="1700" b="1" dirty="0"/>
          </a:p>
          <a:p>
            <a:pPr algn="just">
              <a:buNone/>
            </a:pPr>
            <a:r>
              <a:rPr lang="en-US" sz="1700" b="1" dirty="0"/>
              <a:t>International Bank for Reconstruction and Development (IBRD) (popularly known as the World Bank) </a:t>
            </a:r>
          </a:p>
          <a:p>
            <a:pPr algn="just">
              <a:buNone/>
            </a:pPr>
            <a:endParaRPr lang="en-US" sz="1700" b="1" dirty="0"/>
          </a:p>
          <a:p>
            <a:pPr algn="just">
              <a:buNone/>
            </a:pPr>
            <a:r>
              <a:rPr lang="en-US" sz="1700" b="1" dirty="0"/>
              <a:t>1944 - </a:t>
            </a:r>
            <a:r>
              <a:rPr lang="en-US" sz="1700" dirty="0"/>
              <a:t>along with the International Monetary Fund (IMF)</a:t>
            </a:r>
            <a:endParaRPr lang="en-US" sz="1700" b="1" dirty="0"/>
          </a:p>
          <a:p>
            <a:pPr algn="just">
              <a:buNone/>
            </a:pPr>
            <a:endParaRPr lang="en-US" sz="1700" dirty="0"/>
          </a:p>
          <a:p>
            <a:pPr algn="just">
              <a:buNone/>
            </a:pPr>
            <a:r>
              <a:rPr lang="en-US" sz="1700" b="1" dirty="0"/>
              <a:t>Goal:  </a:t>
            </a:r>
            <a:r>
              <a:rPr lang="en-US" sz="1700" dirty="0"/>
              <a:t>provide temporary loans to low-income countries which were unable to obtain loans commercially. The Bank may also make loans and demand policy reforms from recipients</a:t>
            </a:r>
            <a:endParaRPr lang="en-US" sz="1700" b="1" dirty="0"/>
          </a:p>
          <a:p>
            <a:pPr algn="just">
              <a:buNone/>
            </a:pPr>
            <a:endParaRPr lang="en-US" sz="1700" b="1" dirty="0"/>
          </a:p>
          <a:p>
            <a:pPr algn="just">
              <a:buNone/>
            </a:pPr>
            <a:r>
              <a:rPr lang="en-US" sz="1700" b="1" dirty="0"/>
              <a:t>General Agreement on Tariffs and Trade (GATT) – Geneva – 1948 (in effect)</a:t>
            </a:r>
            <a:r>
              <a:rPr lang="en-US" sz="1700" dirty="0"/>
              <a:t> </a:t>
            </a:r>
          </a:p>
          <a:p>
            <a:pPr algn="just">
              <a:buNone/>
            </a:pPr>
            <a:endParaRPr lang="en-US" sz="1700" dirty="0"/>
          </a:p>
          <a:p>
            <a:pPr algn="just">
              <a:buNone/>
            </a:pPr>
            <a:r>
              <a:rPr lang="en-US" sz="1700" dirty="0"/>
              <a:t>"</a:t>
            </a:r>
            <a:r>
              <a:rPr lang="en-US" sz="1700" i="1" dirty="0"/>
              <a:t>substantial reduction of tariffs and other trade barriers and the elimination of preferences, on a reciprocal and mutually advantageous basis." </a:t>
            </a:r>
            <a:endParaRPr lang="en-US" sz="1700" b="1" i="1" dirty="0"/>
          </a:p>
          <a:p>
            <a:pPr>
              <a:buNone/>
            </a:pPr>
            <a:endParaRPr lang="en-US" sz="2000" b="1" dirty="0"/>
          </a:p>
          <a:p>
            <a:pPr>
              <a:buNone/>
            </a:pPr>
            <a:endParaRPr lang="en-US" sz="2000" b="1" dirty="0"/>
          </a:p>
        </p:txBody>
      </p:sp>
      <p:sp>
        <p:nvSpPr>
          <p:cNvPr id="2" name="Nadpis 1"/>
          <p:cNvSpPr>
            <a:spLocks noGrp="1"/>
          </p:cNvSpPr>
          <p:nvPr>
            <p:ph type="title"/>
          </p:nvPr>
        </p:nvSpPr>
        <p:spPr>
          <a:xfrm>
            <a:off x="785786" y="0"/>
            <a:ext cx="7972452" cy="428604"/>
          </a:xfrm>
        </p:spPr>
        <p:txBody>
          <a:bodyPr>
            <a:noAutofit/>
          </a:bodyPr>
          <a:lstStyle/>
          <a:p>
            <a:pPr algn="ctr"/>
            <a:r>
              <a:rPr lang="en-US" sz="3600" b="1" dirty="0"/>
              <a:t>New Economic Order</a:t>
            </a:r>
          </a:p>
        </p:txBody>
      </p:sp>
    </p:spTree>
    <p:extLst>
      <p:ext uri="{BB962C8B-B14F-4D97-AF65-F5344CB8AC3E}">
        <p14:creationId xmlns:p14="http://schemas.microsoft.com/office/powerpoint/2010/main" val="208875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71406" y="428604"/>
            <a:ext cx="4341813" cy="6429396"/>
          </a:xfrm>
        </p:spPr>
        <p:txBody>
          <a:bodyPr>
            <a:normAutofit fontScale="70000" lnSpcReduction="20000"/>
          </a:bodyPr>
          <a:lstStyle/>
          <a:p>
            <a:pPr marL="274320" indent="-274320" algn="just" eaLnBrk="1" fontAlgn="auto" hangingPunct="1">
              <a:spcAft>
                <a:spcPts val="0"/>
              </a:spcAft>
              <a:buNone/>
              <a:defRPr/>
            </a:pPr>
            <a:r>
              <a:rPr lang="en-US" sz="2000" dirty="0"/>
              <a:t>Flashpoints: control over Germany, future of Poland, Greece and Turkey, reparations and the USSR role in Central and Eastern Europe.  </a:t>
            </a:r>
          </a:p>
          <a:p>
            <a:pPr marL="274320" indent="-274320" algn="just" eaLnBrk="1" fontAlgn="auto" hangingPunct="1">
              <a:spcAft>
                <a:spcPts val="0"/>
              </a:spcAft>
              <a:buNone/>
              <a:defRPr/>
            </a:pPr>
            <a:endParaRPr lang="en-US" sz="2000" dirty="0"/>
          </a:p>
          <a:p>
            <a:pPr marL="274320" indent="-274320" algn="just" eaLnBrk="1" fontAlgn="auto" hangingPunct="1">
              <a:spcAft>
                <a:spcPts val="0"/>
              </a:spcAft>
              <a:buNone/>
              <a:defRPr/>
            </a:pPr>
            <a:r>
              <a:rPr lang="en-US" sz="2000" dirty="0"/>
              <a:t>Long Telegram and The Sources of Soviet Conduct</a:t>
            </a:r>
            <a:r>
              <a:rPr lang="cs-CZ" sz="2000" dirty="0"/>
              <a:t> - George F. </a:t>
            </a:r>
            <a:r>
              <a:rPr lang="cs-CZ" sz="2000" dirty="0" err="1"/>
              <a:t>Kennan</a:t>
            </a:r>
            <a:r>
              <a:rPr lang="cs-CZ" sz="2000" dirty="0"/>
              <a:t>.</a:t>
            </a:r>
            <a:endParaRPr lang="en-US" sz="2000" dirty="0"/>
          </a:p>
          <a:p>
            <a:pPr marL="274320" indent="-274320" algn="just" eaLnBrk="1" fontAlgn="auto" hangingPunct="1">
              <a:spcAft>
                <a:spcPts val="0"/>
              </a:spcAft>
              <a:buNone/>
              <a:defRPr/>
            </a:pPr>
            <a:endParaRPr lang="en-US" sz="2000" dirty="0"/>
          </a:p>
          <a:p>
            <a:pPr marL="274320" indent="-274320" algn="just" eaLnBrk="1" fontAlgn="auto" hangingPunct="1">
              <a:spcAft>
                <a:spcPts val="0"/>
              </a:spcAft>
              <a:buNone/>
              <a:defRPr/>
            </a:pPr>
            <a:r>
              <a:rPr lang="en-US" sz="2000" dirty="0"/>
              <a:t>Cold War beginning? </a:t>
            </a:r>
          </a:p>
          <a:p>
            <a:pPr marL="274320" indent="-274320" algn="just" eaLnBrk="1" fontAlgn="auto" hangingPunct="1">
              <a:spcAft>
                <a:spcPts val="0"/>
              </a:spcAft>
              <a:buNone/>
              <a:defRPr/>
            </a:pPr>
            <a:endParaRPr lang="en-US" sz="2000" dirty="0"/>
          </a:p>
          <a:p>
            <a:pPr marL="274320" indent="-274320" algn="just" eaLnBrk="1" fontAlgn="auto" hangingPunct="1">
              <a:spcAft>
                <a:spcPts val="0"/>
              </a:spcAft>
              <a:buNone/>
              <a:defRPr/>
            </a:pPr>
            <a:r>
              <a:rPr lang="en-US" sz="2000" dirty="0"/>
              <a:t>Main disputes in late 1940s</a:t>
            </a:r>
          </a:p>
          <a:p>
            <a:pPr marL="342900" indent="-342900" algn="just" eaLnBrk="1" fontAlgn="auto" hangingPunct="1">
              <a:spcAft>
                <a:spcPts val="0"/>
              </a:spcAft>
              <a:buAutoNum type="arabicPeriod"/>
              <a:defRPr/>
            </a:pPr>
            <a:r>
              <a:rPr lang="en-US" sz="2000" dirty="0"/>
              <a:t>The Soviets’ failure to withdraw their troops from northern Iran in early 1946 (as per the terms of the Tehran Declaration of 1943); </a:t>
            </a:r>
          </a:p>
          <a:p>
            <a:pPr marL="342900" indent="-342900" algn="just" eaLnBrk="1" fontAlgn="auto" hangingPunct="1">
              <a:spcAft>
                <a:spcPts val="0"/>
              </a:spcAft>
              <a:buAutoNum type="arabicPeriod"/>
              <a:defRPr/>
            </a:pPr>
            <a:r>
              <a:rPr lang="en-US" sz="2000" dirty="0"/>
              <a:t>Soviet attempts to pressure the Iranian Government into granting them oil concessions while at the same time forming irredentism by Azerbaijani separatists in northern Iran; </a:t>
            </a:r>
          </a:p>
          <a:p>
            <a:pPr marL="342900" indent="-342900" algn="just" eaLnBrk="1" fontAlgn="auto" hangingPunct="1">
              <a:spcAft>
                <a:spcPts val="0"/>
              </a:spcAft>
              <a:buAutoNum type="arabicPeriod"/>
              <a:defRPr/>
            </a:pPr>
            <a:r>
              <a:rPr lang="en-US" sz="2000" dirty="0"/>
              <a:t>Soviet efforts to force the Turkish Government into granting them base and transit rights through the Turkish Straits;</a:t>
            </a:r>
          </a:p>
          <a:p>
            <a:pPr marL="342900" indent="-342900" algn="just" eaLnBrk="1" fontAlgn="auto" hangingPunct="1">
              <a:spcAft>
                <a:spcPts val="0"/>
              </a:spcAft>
              <a:buAutoNum type="arabicPeriod"/>
              <a:defRPr/>
            </a:pPr>
            <a:r>
              <a:rPr lang="en-US" sz="2000" dirty="0"/>
              <a:t>The USSR rejection of the Baruch plan for international control over nuclear energy and weapons in June 1946.</a:t>
            </a:r>
          </a:p>
          <a:p>
            <a:pPr marL="342900" indent="-342900" algn="just" eaLnBrk="1" fontAlgn="auto" hangingPunct="1">
              <a:spcAft>
                <a:spcPts val="0"/>
              </a:spcAft>
              <a:buAutoNum type="arabicPeriod"/>
              <a:defRPr/>
            </a:pPr>
            <a:r>
              <a:rPr lang="en-US" sz="2000" dirty="0"/>
              <a:t>The Soviet behavior in Central and Eastern Europe</a:t>
            </a:r>
          </a:p>
          <a:p>
            <a:pPr marL="274320" indent="-274320" algn="just" eaLnBrk="1" fontAlgn="auto" hangingPunct="1">
              <a:spcAft>
                <a:spcPts val="0"/>
              </a:spcAft>
              <a:buNone/>
              <a:defRPr/>
            </a:pPr>
            <a:endParaRPr lang="en-US" sz="2000" dirty="0"/>
          </a:p>
          <a:p>
            <a:pPr marL="274320" indent="-274320" algn="just" eaLnBrk="1" fontAlgn="auto" hangingPunct="1">
              <a:spcAft>
                <a:spcPts val="0"/>
              </a:spcAft>
              <a:buNone/>
              <a:defRPr/>
            </a:pPr>
            <a:r>
              <a:rPr lang="cs-CZ" sz="2000" dirty="0"/>
              <a:t>1947 - </a:t>
            </a:r>
            <a:r>
              <a:rPr lang="en-US" sz="2000" dirty="0"/>
              <a:t>The Truman Doctrine –</a:t>
            </a:r>
            <a:r>
              <a:rPr lang="cs-CZ" sz="2000" dirty="0"/>
              <a:t> </a:t>
            </a:r>
            <a:r>
              <a:rPr lang="en-US" sz="2000" dirty="0"/>
              <a:t>end of the US isolationism. </a:t>
            </a:r>
          </a:p>
          <a:p>
            <a:pPr marL="274320" indent="-274320" algn="just" eaLnBrk="1" fontAlgn="auto" hangingPunct="1">
              <a:spcAft>
                <a:spcPts val="0"/>
              </a:spcAft>
              <a:buFont typeface="Wingdings 2"/>
              <a:buChar char=""/>
              <a:defRPr/>
            </a:pPr>
            <a:endParaRPr lang="en-US" sz="2000" dirty="0"/>
          </a:p>
          <a:p>
            <a:pPr marL="274320" indent="-274320" algn="just" eaLnBrk="1" fontAlgn="auto" hangingPunct="1">
              <a:spcAft>
                <a:spcPts val="0"/>
              </a:spcAft>
              <a:buNone/>
              <a:defRPr/>
            </a:pPr>
            <a:r>
              <a:rPr lang="en-US" sz="2000" b="1" dirty="0"/>
              <a:t>The European Recovery Program announced in July 1947 - the Marshall Plan.</a:t>
            </a:r>
            <a:endParaRPr lang="en-US" dirty="0"/>
          </a:p>
        </p:txBody>
      </p:sp>
      <p:sp>
        <p:nvSpPr>
          <p:cNvPr id="26628" name="Zástupný symbol pro číslo snímku 3"/>
          <p:cNvSpPr>
            <a:spLocks noGrp="1"/>
          </p:cNvSpPr>
          <p:nvPr>
            <p:ph type="sldNum" sz="quarter" idx="12"/>
          </p:nvPr>
        </p:nvSpPr>
        <p:spPr bwMode="auto">
          <a:noFill/>
          <a:ln>
            <a:miter lim="800000"/>
            <a:headEnd/>
            <a:tailEnd/>
          </a:ln>
        </p:spPr>
        <p:txBody>
          <a:bodyPr/>
          <a:lstStyle/>
          <a:p>
            <a:fld id="{B97E6905-31DD-4212-B0E1-642EB45AE3D7}" type="slidenum">
              <a:rPr lang="cs-CZ" altLang="cs-CZ"/>
              <a:pPr/>
              <a:t>14</a:t>
            </a:fld>
            <a:endParaRPr lang="cs-CZ" altLang="cs-CZ" dirty="0"/>
          </a:p>
        </p:txBody>
      </p:sp>
      <p:sp>
        <p:nvSpPr>
          <p:cNvPr id="26626" name="Nadpis 1"/>
          <p:cNvSpPr>
            <a:spLocks noGrp="1"/>
          </p:cNvSpPr>
          <p:nvPr>
            <p:ph type="title"/>
          </p:nvPr>
        </p:nvSpPr>
        <p:spPr>
          <a:xfrm>
            <a:off x="714348" y="1"/>
            <a:ext cx="8248648" cy="571480"/>
          </a:xfrm>
        </p:spPr>
        <p:txBody>
          <a:bodyPr>
            <a:normAutofit fontScale="90000"/>
          </a:bodyPr>
          <a:lstStyle/>
          <a:p>
            <a:pPr algn="ctr" eaLnBrk="1" hangingPunct="1"/>
            <a:r>
              <a:rPr lang="en-US" altLang="cs-CZ" sz="3600" b="1" dirty="0"/>
              <a:t>Flashpoints after WWII</a:t>
            </a:r>
          </a:p>
        </p:txBody>
      </p:sp>
      <p:pic>
        <p:nvPicPr>
          <p:cNvPr id="8194" name="Picture 2" descr="THE COLD WAR BEGINS. THE COLD WAR BEGINS The end of World War II led to  important changes in the world: - ppt download"/>
          <p:cNvPicPr>
            <a:picLocks noChangeAspect="1" noChangeArrowheads="1"/>
          </p:cNvPicPr>
          <p:nvPr/>
        </p:nvPicPr>
        <p:blipFill>
          <a:blip r:embed="rId3"/>
          <a:srcRect/>
          <a:stretch>
            <a:fillRect/>
          </a:stretch>
        </p:blipFill>
        <p:spPr bwMode="auto">
          <a:xfrm>
            <a:off x="4500562" y="428604"/>
            <a:ext cx="4286248" cy="3214686"/>
          </a:xfrm>
          <a:prstGeom prst="rect">
            <a:avLst/>
          </a:prstGeom>
          <a:noFill/>
        </p:spPr>
      </p:pic>
      <p:pic>
        <p:nvPicPr>
          <p:cNvPr id="8196" name="Picture 4" descr="Could the Cold War have been averted? | Phil Ebersole's Blog"/>
          <p:cNvPicPr>
            <a:picLocks noChangeAspect="1" noChangeArrowheads="1"/>
          </p:cNvPicPr>
          <p:nvPr/>
        </p:nvPicPr>
        <p:blipFill>
          <a:blip r:embed="rId4"/>
          <a:srcRect/>
          <a:stretch>
            <a:fillRect/>
          </a:stretch>
        </p:blipFill>
        <p:spPr bwMode="auto">
          <a:xfrm>
            <a:off x="4500562" y="3747662"/>
            <a:ext cx="4500562" cy="306173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428604"/>
            <a:ext cx="5214942" cy="6429396"/>
          </a:xfrm>
        </p:spPr>
        <p:txBody>
          <a:bodyPr>
            <a:normAutofit lnSpcReduction="10000"/>
          </a:bodyPr>
          <a:lstStyle/>
          <a:p>
            <a:pPr algn="just">
              <a:buNone/>
            </a:pPr>
            <a:r>
              <a:rPr lang="en-US" sz="1600" b="1" dirty="0"/>
              <a:t>European Recovery Program</a:t>
            </a:r>
            <a:r>
              <a:rPr lang="en-US" sz="1600" dirty="0"/>
              <a:t> (</a:t>
            </a:r>
            <a:r>
              <a:rPr lang="en-US" sz="1600" b="1" dirty="0"/>
              <a:t>ERP</a:t>
            </a:r>
            <a:r>
              <a:rPr lang="en-US" sz="1600" dirty="0"/>
              <a:t>) - the </a:t>
            </a:r>
            <a:r>
              <a:rPr lang="en-US" sz="1600" b="1" dirty="0"/>
              <a:t>Marshall Plan</a:t>
            </a:r>
          </a:p>
          <a:p>
            <a:pPr algn="just">
              <a:buNone/>
            </a:pPr>
            <a:endParaRPr lang="en-US" altLang="cs-CZ" sz="1600" b="1" dirty="0"/>
          </a:p>
          <a:p>
            <a:pPr algn="just">
              <a:buNone/>
            </a:pPr>
            <a:r>
              <a:rPr lang="en-US" altLang="cs-CZ" sz="1600" b="1" dirty="0"/>
              <a:t>1948 – 1951</a:t>
            </a:r>
          </a:p>
          <a:p>
            <a:pPr algn="just">
              <a:buNone/>
            </a:pPr>
            <a:endParaRPr lang="en-US" altLang="cs-CZ" sz="1600" b="1" dirty="0"/>
          </a:p>
          <a:p>
            <a:pPr algn="just">
              <a:buNone/>
            </a:pPr>
            <a:r>
              <a:rPr lang="en-US" altLang="cs-CZ" sz="1600" b="1" dirty="0"/>
              <a:t>16 European Nations, including Germany</a:t>
            </a:r>
          </a:p>
          <a:p>
            <a:pPr algn="just">
              <a:buNone/>
            </a:pPr>
            <a:endParaRPr lang="cs-CZ" altLang="cs-CZ" sz="1600" b="1" dirty="0"/>
          </a:p>
          <a:p>
            <a:pPr algn="just">
              <a:buNone/>
            </a:pPr>
            <a:r>
              <a:rPr lang="en-US" altLang="cs-CZ" sz="1600" dirty="0"/>
              <a:t>Great Britain – 26%, France - 18% and FRG – 11%</a:t>
            </a:r>
          </a:p>
          <a:p>
            <a:pPr algn="just">
              <a:buNone/>
            </a:pPr>
            <a:endParaRPr lang="en-US" altLang="cs-CZ" sz="1600" b="1" dirty="0"/>
          </a:p>
          <a:p>
            <a:pPr algn="just">
              <a:buNone/>
            </a:pPr>
            <a:r>
              <a:rPr lang="en-US" sz="1600" b="1" dirty="0"/>
              <a:t>Goals</a:t>
            </a:r>
          </a:p>
          <a:p>
            <a:pPr algn="just">
              <a:buNone/>
            </a:pPr>
            <a:r>
              <a:rPr lang="en-US" sz="1600" dirty="0"/>
              <a:t>Reduction of interstate barriers</a:t>
            </a:r>
          </a:p>
          <a:p>
            <a:pPr algn="just">
              <a:buNone/>
            </a:pPr>
            <a:r>
              <a:rPr lang="en-US" sz="1600" dirty="0"/>
              <a:t>Dropping of many regulations</a:t>
            </a:r>
          </a:p>
          <a:p>
            <a:pPr algn="just">
              <a:buNone/>
            </a:pPr>
            <a:r>
              <a:rPr lang="en-US" sz="1600" dirty="0"/>
              <a:t>Encouraged an increase in productivity</a:t>
            </a:r>
          </a:p>
          <a:p>
            <a:pPr algn="just">
              <a:buNone/>
            </a:pPr>
            <a:r>
              <a:rPr lang="en-US" sz="1600" dirty="0"/>
              <a:t> Adoption of modern business procedures</a:t>
            </a:r>
          </a:p>
          <a:p>
            <a:pPr algn="just">
              <a:buNone/>
            </a:pPr>
            <a:endParaRPr lang="en-US" altLang="cs-CZ" sz="1600" dirty="0"/>
          </a:p>
          <a:p>
            <a:pPr algn="just">
              <a:buNone/>
            </a:pPr>
            <a:r>
              <a:rPr lang="en-US" sz="1600" b="1" dirty="0"/>
              <a:t>1948 to 1952 saw the fastest period of growth in European history. </a:t>
            </a:r>
          </a:p>
          <a:p>
            <a:pPr algn="just">
              <a:buNone/>
            </a:pPr>
            <a:endParaRPr lang="en-US" altLang="cs-CZ" sz="1600" dirty="0"/>
          </a:p>
          <a:p>
            <a:pPr algn="just">
              <a:buNone/>
            </a:pPr>
            <a:r>
              <a:rPr lang="en-US" sz="1600" dirty="0"/>
              <a:t>Marshall Plan sped the European recovery, but did not initiate it.</a:t>
            </a:r>
          </a:p>
          <a:p>
            <a:pPr algn="just">
              <a:buNone/>
            </a:pPr>
            <a:endParaRPr lang="en-US" sz="1600" dirty="0"/>
          </a:p>
          <a:p>
            <a:pPr algn="just">
              <a:buNone/>
            </a:pPr>
            <a:r>
              <a:rPr lang="en-US" sz="1600" dirty="0"/>
              <a:t>Paved the way for further economic and security cooperation.</a:t>
            </a:r>
          </a:p>
          <a:p>
            <a:pPr algn="just">
              <a:buNone/>
            </a:pPr>
            <a:endParaRPr lang="en-US" altLang="cs-CZ" sz="1600" dirty="0"/>
          </a:p>
          <a:p>
            <a:pPr algn="just">
              <a:buNone/>
            </a:pPr>
            <a:endParaRPr lang="en-US" sz="1600" b="1" dirty="0"/>
          </a:p>
        </p:txBody>
      </p:sp>
      <p:sp>
        <p:nvSpPr>
          <p:cNvPr id="2" name="Nadpis 1"/>
          <p:cNvSpPr>
            <a:spLocks noGrp="1"/>
          </p:cNvSpPr>
          <p:nvPr>
            <p:ph type="title"/>
          </p:nvPr>
        </p:nvSpPr>
        <p:spPr>
          <a:xfrm>
            <a:off x="142844" y="0"/>
            <a:ext cx="9001156" cy="428604"/>
          </a:xfrm>
        </p:spPr>
        <p:txBody>
          <a:bodyPr>
            <a:noAutofit/>
          </a:bodyPr>
          <a:lstStyle/>
          <a:p>
            <a:pPr algn="ctr"/>
            <a:r>
              <a:rPr lang="en-US" sz="3200" b="1" dirty="0"/>
              <a:t>Marshall Plan</a:t>
            </a:r>
          </a:p>
        </p:txBody>
      </p:sp>
      <p:pic>
        <p:nvPicPr>
          <p:cNvPr id="50178" name="Picture 2" descr="https://upload.wikimedia.org/wikipedia/commons/thumb/d/dc/Marshall_Plan.svg/350px-Marshall_Plan.svg.png"/>
          <p:cNvPicPr>
            <a:picLocks noChangeAspect="1" noChangeArrowheads="1"/>
          </p:cNvPicPr>
          <p:nvPr/>
        </p:nvPicPr>
        <p:blipFill>
          <a:blip r:embed="rId3"/>
          <a:srcRect/>
          <a:stretch>
            <a:fillRect/>
          </a:stretch>
        </p:blipFill>
        <p:spPr bwMode="auto">
          <a:xfrm>
            <a:off x="5286380" y="714356"/>
            <a:ext cx="3333750" cy="3305175"/>
          </a:xfrm>
          <a:prstGeom prst="rect">
            <a:avLst/>
          </a:prstGeom>
          <a:noFill/>
        </p:spPr>
      </p:pic>
      <p:sp>
        <p:nvSpPr>
          <p:cNvPr id="5" name="Obdélník 4"/>
          <p:cNvSpPr/>
          <p:nvPr/>
        </p:nvSpPr>
        <p:spPr>
          <a:xfrm>
            <a:off x="4643438" y="428604"/>
            <a:ext cx="4500562" cy="246221"/>
          </a:xfrm>
          <a:prstGeom prst="rect">
            <a:avLst/>
          </a:prstGeom>
        </p:spPr>
        <p:txBody>
          <a:bodyPr wrap="square">
            <a:spAutoFit/>
          </a:bodyPr>
          <a:lstStyle/>
          <a:p>
            <a:pPr algn="ctr"/>
            <a:r>
              <a:rPr lang="en-US" sz="1000" b="1" dirty="0"/>
              <a:t>European Recovery Program expenditures by country</a:t>
            </a:r>
            <a:endParaRPr lang="cs-CZ" sz="1000" b="1" dirty="0"/>
          </a:p>
        </p:txBody>
      </p:sp>
      <p:pic>
        <p:nvPicPr>
          <p:cNvPr id="50180" name="Picture 4" descr="https://upload.wikimedia.org/wikipedia/commons/thumb/b/b7/George_C._Marshall%2C_U.S._Secretary_of_State.jpg/220px-George_C._Marshall%2C_U.S._Secretary_of_State.jpg"/>
          <p:cNvPicPr>
            <a:picLocks noChangeAspect="1" noChangeArrowheads="1"/>
          </p:cNvPicPr>
          <p:nvPr/>
        </p:nvPicPr>
        <p:blipFill>
          <a:blip r:embed="rId4"/>
          <a:srcRect/>
          <a:stretch>
            <a:fillRect/>
          </a:stretch>
        </p:blipFill>
        <p:spPr bwMode="auto">
          <a:xfrm>
            <a:off x="6357950" y="4500570"/>
            <a:ext cx="1809748" cy="2262185"/>
          </a:xfrm>
          <a:prstGeom prst="rect">
            <a:avLst/>
          </a:prstGeom>
          <a:noFill/>
        </p:spPr>
      </p:pic>
      <p:sp>
        <p:nvSpPr>
          <p:cNvPr id="7" name="Obdélník 6"/>
          <p:cNvSpPr/>
          <p:nvPr/>
        </p:nvSpPr>
        <p:spPr>
          <a:xfrm>
            <a:off x="5214942" y="4143380"/>
            <a:ext cx="3500446" cy="215444"/>
          </a:xfrm>
          <a:prstGeom prst="rect">
            <a:avLst/>
          </a:prstGeom>
        </p:spPr>
        <p:txBody>
          <a:bodyPr wrap="square">
            <a:spAutoFit/>
          </a:bodyPr>
          <a:lstStyle/>
          <a:p>
            <a:pPr algn="ctr"/>
            <a:r>
              <a:rPr lang="en-US" sz="800" b="1" dirty="0"/>
              <a:t>George Marshall, the U.S. Secretary of State</a:t>
            </a:r>
            <a:endParaRPr lang="cs-CZ" sz="800" b="1" dirty="0"/>
          </a:p>
        </p:txBody>
      </p:sp>
    </p:spTree>
    <p:extLst>
      <p:ext uri="{BB962C8B-B14F-4D97-AF65-F5344CB8AC3E}">
        <p14:creationId xmlns:p14="http://schemas.microsoft.com/office/powerpoint/2010/main" val="2088756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428604"/>
            <a:ext cx="4932040" cy="6312764"/>
          </a:xfrm>
        </p:spPr>
        <p:txBody>
          <a:bodyPr>
            <a:normAutofit fontScale="92500" lnSpcReduction="10000"/>
          </a:bodyPr>
          <a:lstStyle/>
          <a:p>
            <a:pPr>
              <a:buNone/>
            </a:pPr>
            <a:r>
              <a:rPr lang="en-US" sz="1600" b="1" dirty="0"/>
              <a:t>Brussels Treaty was established in  March 1948.</a:t>
            </a:r>
          </a:p>
          <a:p>
            <a:pPr>
              <a:buNone/>
            </a:pPr>
            <a:endParaRPr lang="en-US" sz="1600" b="1" dirty="0"/>
          </a:p>
          <a:p>
            <a:pPr>
              <a:buNone/>
            </a:pPr>
            <a:r>
              <a:rPr lang="en-US" sz="1600" dirty="0"/>
              <a:t>Berlin Crisis in 1948 accelerated the NATO founding. </a:t>
            </a:r>
          </a:p>
          <a:p>
            <a:pPr>
              <a:buNone/>
            </a:pPr>
            <a:endParaRPr lang="en-US" sz="1600" b="1" dirty="0"/>
          </a:p>
          <a:p>
            <a:pPr>
              <a:buNone/>
            </a:pPr>
            <a:r>
              <a:rPr lang="en-US" sz="1600" b="1" dirty="0"/>
              <a:t>WWII bound the US and European security </a:t>
            </a:r>
            <a:r>
              <a:rPr lang="en-US" sz="1600" dirty="0"/>
              <a:t>– </a:t>
            </a:r>
            <a:r>
              <a:rPr lang="en-US" sz="1600" b="1" dirty="0"/>
              <a:t>1949 – NATO.</a:t>
            </a:r>
          </a:p>
          <a:p>
            <a:pPr>
              <a:buNone/>
            </a:pPr>
            <a:endParaRPr lang="en-US" sz="1600" b="1" dirty="0"/>
          </a:p>
          <a:p>
            <a:pPr>
              <a:buNone/>
            </a:pPr>
            <a:r>
              <a:rPr lang="en-US" sz="1600" b="1" dirty="0"/>
              <a:t>NATO was initiated by European states!</a:t>
            </a:r>
          </a:p>
          <a:p>
            <a:pPr>
              <a:buNone/>
            </a:pPr>
            <a:endParaRPr lang="en-US" sz="1600" b="1" dirty="0"/>
          </a:p>
          <a:p>
            <a:pPr>
              <a:buNone/>
            </a:pPr>
            <a:r>
              <a:rPr lang="en-US" altLang="cs-CZ" sz="1600" b="1" dirty="0"/>
              <a:t>12 countries </a:t>
            </a:r>
            <a:r>
              <a:rPr lang="en-US" altLang="cs-CZ" sz="1600" dirty="0"/>
              <a:t>- USA, Canada, Belgium, France, Luxembourg, the Netherlands, the United Kingdom, Denmark, Iceland, Italy, Norway and Portugal.</a:t>
            </a:r>
          </a:p>
          <a:p>
            <a:pPr>
              <a:buNone/>
            </a:pPr>
            <a:endParaRPr lang="en-US" altLang="cs-CZ" sz="1600" dirty="0"/>
          </a:p>
          <a:p>
            <a:pPr>
              <a:buNone/>
            </a:pPr>
            <a:r>
              <a:rPr lang="en-US" altLang="cs-CZ" sz="1600" dirty="0"/>
              <a:t>The US leadership - NATO is an association of sovereign states.</a:t>
            </a:r>
          </a:p>
          <a:p>
            <a:pPr>
              <a:buNone/>
            </a:pPr>
            <a:endParaRPr lang="en-US" altLang="cs-CZ" sz="1600" dirty="0"/>
          </a:p>
          <a:p>
            <a:pPr>
              <a:buNone/>
            </a:pPr>
            <a:r>
              <a:rPr lang="en-US" altLang="cs-CZ" sz="1600" dirty="0"/>
              <a:t>The decision-making process is based on consensus of all NATO members. </a:t>
            </a:r>
          </a:p>
          <a:p>
            <a:pPr>
              <a:buNone/>
            </a:pPr>
            <a:endParaRPr lang="en-US" sz="1600" dirty="0"/>
          </a:p>
          <a:p>
            <a:pPr algn="just">
              <a:buNone/>
            </a:pPr>
            <a:r>
              <a:rPr lang="en-US" sz="1600" b="1" dirty="0"/>
              <a:t>Four purposes: deterring Soviet expansionism, forbidding the revival of nationalist militarism in Europe,  keeping a strong U.S. presence on the continent, and encouraging European political integration.</a:t>
            </a:r>
          </a:p>
          <a:p>
            <a:pPr>
              <a:buNone/>
            </a:pPr>
            <a:endParaRPr lang="en-US" altLang="cs-CZ" sz="1600" dirty="0"/>
          </a:p>
          <a:p>
            <a:pPr>
              <a:buNone/>
            </a:pPr>
            <a:endParaRPr lang="en-US" sz="2000" b="1" dirty="0"/>
          </a:p>
        </p:txBody>
      </p:sp>
      <p:sp>
        <p:nvSpPr>
          <p:cNvPr id="2" name="Nadpis 1"/>
          <p:cNvSpPr>
            <a:spLocks noGrp="1"/>
          </p:cNvSpPr>
          <p:nvPr>
            <p:ph type="title"/>
          </p:nvPr>
        </p:nvSpPr>
        <p:spPr>
          <a:xfrm>
            <a:off x="142844" y="0"/>
            <a:ext cx="9001156" cy="428604"/>
          </a:xfrm>
        </p:spPr>
        <p:txBody>
          <a:bodyPr>
            <a:noAutofit/>
          </a:bodyPr>
          <a:lstStyle/>
          <a:p>
            <a:r>
              <a:rPr lang="en-US" sz="3200" b="1" dirty="0"/>
              <a:t>The U.S. security guaranties to West Europe</a:t>
            </a:r>
          </a:p>
        </p:txBody>
      </p:sp>
      <p:pic>
        <p:nvPicPr>
          <p:cNvPr id="4" name="Obrázek 3">
            <a:extLst>
              <a:ext uri="{FF2B5EF4-FFF2-40B4-BE49-F238E27FC236}">
                <a16:creationId xmlns:a16="http://schemas.microsoft.com/office/drawing/2014/main" id="{0BCB13CC-9742-414E-BA33-8B999AB32C63}"/>
              </a:ext>
            </a:extLst>
          </p:cNvPr>
          <p:cNvPicPr>
            <a:picLocks noChangeAspect="1"/>
          </p:cNvPicPr>
          <p:nvPr/>
        </p:nvPicPr>
        <p:blipFill>
          <a:blip r:embed="rId3"/>
          <a:stretch>
            <a:fillRect/>
          </a:stretch>
        </p:blipFill>
        <p:spPr>
          <a:xfrm>
            <a:off x="4932040" y="536986"/>
            <a:ext cx="4095750" cy="3048000"/>
          </a:xfrm>
          <a:prstGeom prst="rect">
            <a:avLst/>
          </a:prstGeom>
        </p:spPr>
      </p:pic>
      <p:pic>
        <p:nvPicPr>
          <p:cNvPr id="5" name="Obrázek 4">
            <a:extLst>
              <a:ext uri="{FF2B5EF4-FFF2-40B4-BE49-F238E27FC236}">
                <a16:creationId xmlns:a16="http://schemas.microsoft.com/office/drawing/2014/main" id="{3218B4D3-603A-4A40-94D0-06BBFAB29460}"/>
              </a:ext>
            </a:extLst>
          </p:cNvPr>
          <p:cNvPicPr>
            <a:picLocks noChangeAspect="1"/>
          </p:cNvPicPr>
          <p:nvPr/>
        </p:nvPicPr>
        <p:blipFill>
          <a:blip r:embed="rId4"/>
          <a:stretch>
            <a:fillRect/>
          </a:stretch>
        </p:blipFill>
        <p:spPr>
          <a:xfrm>
            <a:off x="4948281" y="3721413"/>
            <a:ext cx="4025438" cy="3003983"/>
          </a:xfrm>
          <a:prstGeom prst="rect">
            <a:avLst/>
          </a:prstGeom>
        </p:spPr>
      </p:pic>
    </p:spTree>
    <p:extLst>
      <p:ext uri="{BB962C8B-B14F-4D97-AF65-F5344CB8AC3E}">
        <p14:creationId xmlns:p14="http://schemas.microsoft.com/office/powerpoint/2010/main" val="208875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692696"/>
            <a:ext cx="8435280" cy="5904656"/>
          </a:xfrm>
        </p:spPr>
        <p:txBody>
          <a:bodyPr>
            <a:normAutofit/>
          </a:bodyPr>
          <a:lstStyle/>
          <a:p>
            <a:pPr>
              <a:buNone/>
            </a:pPr>
            <a:endParaRPr lang="en-US" sz="2000" dirty="0"/>
          </a:p>
          <a:p>
            <a:pPr>
              <a:buNone/>
            </a:pPr>
            <a:endParaRPr lang="en-US" sz="2000" dirty="0"/>
          </a:p>
        </p:txBody>
      </p:sp>
      <p:sp>
        <p:nvSpPr>
          <p:cNvPr id="2" name="Nadpis 1"/>
          <p:cNvSpPr>
            <a:spLocks noGrp="1"/>
          </p:cNvSpPr>
          <p:nvPr>
            <p:ph type="title"/>
          </p:nvPr>
        </p:nvSpPr>
        <p:spPr>
          <a:xfrm>
            <a:off x="142844" y="0"/>
            <a:ext cx="8543956" cy="428604"/>
          </a:xfrm>
        </p:spPr>
        <p:txBody>
          <a:bodyPr>
            <a:noAutofit/>
          </a:bodyPr>
          <a:lstStyle/>
          <a:p>
            <a:pPr algn="ctr"/>
            <a:r>
              <a:rPr lang="en-US" sz="3200" b="1" dirty="0"/>
              <a:t>Cold War system 1945-1989/1990</a:t>
            </a:r>
          </a:p>
        </p:txBody>
      </p:sp>
      <p:graphicFrame>
        <p:nvGraphicFramePr>
          <p:cNvPr id="4" name="Tabulka 3"/>
          <p:cNvGraphicFramePr>
            <a:graphicFrameLocks noGrp="1"/>
          </p:cNvGraphicFramePr>
          <p:nvPr>
            <p:extLst>
              <p:ext uri="{D42A27DB-BD31-4B8C-83A1-F6EECF244321}">
                <p14:modId xmlns:p14="http://schemas.microsoft.com/office/powerpoint/2010/main" val="558052909"/>
              </p:ext>
            </p:extLst>
          </p:nvPr>
        </p:nvGraphicFramePr>
        <p:xfrm>
          <a:off x="285720" y="571480"/>
          <a:ext cx="8572560" cy="6143669"/>
        </p:xfrm>
        <a:graphic>
          <a:graphicData uri="http://schemas.openxmlformats.org/drawingml/2006/table">
            <a:tbl>
              <a:tblPr firstRow="1" bandRow="1">
                <a:tableStyleId>{5C22544A-7EE6-4342-B048-85BDC9FD1C3A}</a:tableStyleId>
              </a:tblPr>
              <a:tblGrid>
                <a:gridCol w="2733278">
                  <a:extLst>
                    <a:ext uri="{9D8B030D-6E8A-4147-A177-3AD203B41FA5}">
                      <a16:colId xmlns:a16="http://schemas.microsoft.com/office/drawing/2014/main" val="20000"/>
                    </a:ext>
                  </a:extLst>
                </a:gridCol>
                <a:gridCol w="5839282">
                  <a:extLst>
                    <a:ext uri="{9D8B030D-6E8A-4147-A177-3AD203B41FA5}">
                      <a16:colId xmlns:a16="http://schemas.microsoft.com/office/drawing/2014/main" val="20001"/>
                    </a:ext>
                  </a:extLst>
                </a:gridCol>
              </a:tblGrid>
              <a:tr h="409737">
                <a:tc>
                  <a:txBody>
                    <a:bodyPr/>
                    <a:lstStyle/>
                    <a:p>
                      <a:pPr algn="ctr"/>
                      <a:r>
                        <a:rPr lang="cs-CZ" sz="900" dirty="0"/>
                        <a:t>(</a:t>
                      </a:r>
                      <a:r>
                        <a:rPr lang="cs-CZ" sz="900" dirty="0" err="1"/>
                        <a:t>Hocking</a:t>
                      </a:r>
                      <a:r>
                        <a:rPr lang="cs-CZ" sz="900" dirty="0"/>
                        <a:t> and Smith, p .55, </a:t>
                      </a:r>
                      <a:r>
                        <a:rPr lang="cs-CZ" sz="900" dirty="0" err="1"/>
                        <a:t>changes</a:t>
                      </a:r>
                      <a:r>
                        <a:rPr lang="cs-CZ" sz="900" dirty="0"/>
                        <a:t> by ZK)</a:t>
                      </a:r>
                    </a:p>
                  </a:txBody>
                  <a:tcPr/>
                </a:tc>
                <a:tc>
                  <a:txBody>
                    <a:bodyPr/>
                    <a:lstStyle/>
                    <a:p>
                      <a:pPr algn="ctr"/>
                      <a:r>
                        <a:rPr lang="en-US" noProof="0" dirty="0"/>
                        <a:t>Cold War system</a:t>
                      </a:r>
                      <a:r>
                        <a:rPr lang="en-US" baseline="0" noProof="0" dirty="0"/>
                        <a:t> 1945-1990/91</a:t>
                      </a:r>
                      <a:endParaRPr lang="en-US" noProof="0" dirty="0"/>
                    </a:p>
                  </a:txBody>
                  <a:tcPr/>
                </a:tc>
                <a:extLst>
                  <a:ext uri="{0D108BD9-81ED-4DB2-BD59-A6C34878D82A}">
                    <a16:rowId xmlns:a16="http://schemas.microsoft.com/office/drawing/2014/main" val="10000"/>
                  </a:ext>
                </a:extLst>
              </a:tr>
              <a:tr h="11741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noProof="0" dirty="0"/>
                        <a:t>Actors</a:t>
                      </a:r>
                    </a:p>
                    <a:p>
                      <a:pPr algn="ctr"/>
                      <a:endParaRPr lang="en-US" sz="1800" b="1" noProof="0" dirty="0"/>
                    </a:p>
                  </a:txBody>
                  <a:tcPr/>
                </a:tc>
                <a:tc>
                  <a:txBody>
                    <a:bodyPr/>
                    <a:lstStyle/>
                    <a:p>
                      <a:pPr algn="ctr"/>
                      <a:r>
                        <a:rPr lang="en-US" sz="1400" noProof="0" dirty="0">
                          <a:solidFill>
                            <a:srgbClr val="FF0000"/>
                          </a:solidFill>
                        </a:rPr>
                        <a:t>Emergence of a global international system.</a:t>
                      </a:r>
                    </a:p>
                    <a:p>
                      <a:pPr algn="ctr"/>
                      <a:r>
                        <a:rPr lang="en-US" sz="1400" noProof="0" dirty="0">
                          <a:solidFill>
                            <a:srgbClr val="FF0000"/>
                          </a:solidFill>
                        </a:rPr>
                        <a:t>Rapid</a:t>
                      </a:r>
                      <a:r>
                        <a:rPr lang="en-US" sz="1400" baseline="0" noProof="0" dirty="0">
                          <a:solidFill>
                            <a:srgbClr val="FF0000"/>
                          </a:solidFill>
                        </a:rPr>
                        <a:t> expansion of both state and non-state actors.</a:t>
                      </a:r>
                    </a:p>
                    <a:p>
                      <a:pPr algn="ctr"/>
                      <a:r>
                        <a:rPr lang="en-US" sz="1400" baseline="0" noProof="0" dirty="0">
                          <a:solidFill>
                            <a:srgbClr val="FF0000"/>
                          </a:solidFill>
                        </a:rPr>
                        <a:t>Ideological division decreases level of homogeneity in international system. </a:t>
                      </a:r>
                      <a:endParaRPr lang="en-US" sz="1400" noProof="0" dirty="0">
                        <a:solidFill>
                          <a:srgbClr val="FF0000"/>
                        </a:solidFill>
                      </a:endParaRPr>
                    </a:p>
                  </a:txBody>
                  <a:tcPr/>
                </a:tc>
                <a:extLst>
                  <a:ext uri="{0D108BD9-81ED-4DB2-BD59-A6C34878D82A}">
                    <a16:rowId xmlns:a16="http://schemas.microsoft.com/office/drawing/2014/main" val="10001"/>
                  </a:ext>
                </a:extLst>
              </a:tr>
              <a:tr h="1508155">
                <a:tc>
                  <a:txBody>
                    <a:bodyPr/>
                    <a:lstStyle/>
                    <a:p>
                      <a:pPr algn="ctr"/>
                      <a:r>
                        <a:rPr lang="en-US" sz="1800" b="1" noProof="0" dirty="0"/>
                        <a:t>Stratification and structure</a:t>
                      </a:r>
                    </a:p>
                  </a:txBody>
                  <a:tcPr/>
                </a:tc>
                <a:tc>
                  <a:txBody>
                    <a:bodyPr/>
                    <a:lstStyle/>
                    <a:p>
                      <a:pPr algn="ctr"/>
                      <a:r>
                        <a:rPr lang="en-US" sz="1400" noProof="0" dirty="0">
                          <a:solidFill>
                            <a:srgbClr val="FF0000"/>
                          </a:solidFill>
                        </a:rPr>
                        <a:t>Emergence</a:t>
                      </a:r>
                      <a:r>
                        <a:rPr lang="en-US" sz="1400" baseline="0" noProof="0" dirty="0">
                          <a:solidFill>
                            <a:srgbClr val="FF0000"/>
                          </a:solidFill>
                        </a:rPr>
                        <a:t> of two superpowers.</a:t>
                      </a:r>
                    </a:p>
                    <a:p>
                      <a:pPr algn="ctr"/>
                      <a:r>
                        <a:rPr lang="en-US" sz="1400" baseline="0" noProof="0" dirty="0">
                          <a:solidFill>
                            <a:srgbClr val="FF0000"/>
                          </a:solidFill>
                        </a:rPr>
                        <a:t>Emerging </a:t>
                      </a:r>
                      <a:r>
                        <a:rPr lang="en-US" sz="1400" baseline="0" noProof="0" dirty="0" err="1">
                          <a:solidFill>
                            <a:srgbClr val="FF0000"/>
                          </a:solidFill>
                        </a:rPr>
                        <a:t>tripolar</a:t>
                      </a:r>
                      <a:r>
                        <a:rPr lang="en-US" sz="1400" baseline="0" noProof="0" dirty="0">
                          <a:solidFill>
                            <a:srgbClr val="FF0000"/>
                          </a:solidFill>
                        </a:rPr>
                        <a:t> system in economic relations in late 1960s (USA, Western Europe, Japan)</a:t>
                      </a:r>
                    </a:p>
                    <a:p>
                      <a:pPr algn="ctr"/>
                      <a:r>
                        <a:rPr lang="en-US" sz="1400" baseline="0" noProof="0" dirty="0">
                          <a:solidFill>
                            <a:srgbClr val="FF0000"/>
                          </a:solidFill>
                        </a:rPr>
                        <a:t>Military stratification increases with development of nuclear weapons.</a:t>
                      </a:r>
                    </a:p>
                    <a:p>
                      <a:pPr algn="ctr"/>
                      <a:r>
                        <a:rPr lang="en-US" sz="1400" baseline="0" noProof="0" dirty="0">
                          <a:solidFill>
                            <a:srgbClr val="FF0000"/>
                          </a:solidFill>
                        </a:rPr>
                        <a:t>North-South divide. </a:t>
                      </a:r>
                      <a:endParaRPr lang="en-US" sz="1400" noProof="0" dirty="0">
                        <a:solidFill>
                          <a:srgbClr val="FF0000"/>
                        </a:solidFill>
                      </a:endParaRPr>
                    </a:p>
                  </a:txBody>
                  <a:tcPr/>
                </a:tc>
                <a:extLst>
                  <a:ext uri="{0D108BD9-81ED-4DB2-BD59-A6C34878D82A}">
                    <a16:rowId xmlns:a16="http://schemas.microsoft.com/office/drawing/2014/main" val="10002"/>
                  </a:ext>
                </a:extLst>
              </a:tr>
              <a:tr h="1778059">
                <a:tc>
                  <a:txBody>
                    <a:bodyPr/>
                    <a:lstStyle/>
                    <a:p>
                      <a:pPr algn="ctr"/>
                      <a:r>
                        <a:rPr lang="en-US" sz="1800" b="1" noProof="0" dirty="0"/>
                        <a:t>Patterns of</a:t>
                      </a:r>
                      <a:r>
                        <a:rPr lang="en-US" sz="1800" b="1" baseline="0" noProof="0" dirty="0"/>
                        <a:t> interaction</a:t>
                      </a:r>
                      <a:endParaRPr lang="en-US" sz="1800" b="1" noProof="0" dirty="0"/>
                    </a:p>
                  </a:txBody>
                  <a:tcPr/>
                </a:tc>
                <a:tc>
                  <a:txBody>
                    <a:bodyPr/>
                    <a:lstStyle/>
                    <a:p>
                      <a:pPr algn="ctr"/>
                      <a:r>
                        <a:rPr lang="en-US" sz="1400" noProof="0" dirty="0">
                          <a:solidFill>
                            <a:srgbClr val="FF0000"/>
                          </a:solidFill>
                        </a:rPr>
                        <a:t>No major war between superpowers. </a:t>
                      </a:r>
                    </a:p>
                    <a:p>
                      <a:pPr algn="ctr"/>
                      <a:r>
                        <a:rPr lang="en-US" sz="1400" noProof="0" dirty="0">
                          <a:solidFill>
                            <a:srgbClr val="FF0000"/>
                          </a:solidFill>
                        </a:rPr>
                        <a:t>Nuclear weapons increase the cost of war.</a:t>
                      </a:r>
                    </a:p>
                    <a:p>
                      <a:pPr algn="ctr"/>
                      <a:r>
                        <a:rPr lang="en-US" sz="1400" noProof="0" dirty="0">
                          <a:solidFill>
                            <a:srgbClr val="FF0000"/>
                          </a:solidFill>
                        </a:rPr>
                        <a:t>Division into block in international trade and commerce. </a:t>
                      </a:r>
                    </a:p>
                    <a:p>
                      <a:pPr algn="ctr"/>
                      <a:r>
                        <a:rPr lang="en-US" sz="1400" noProof="0" dirty="0">
                          <a:solidFill>
                            <a:srgbClr val="FF0000"/>
                          </a:solidFill>
                        </a:rPr>
                        <a:t>Growth</a:t>
                      </a:r>
                      <a:r>
                        <a:rPr lang="en-US" sz="1400" baseline="0" noProof="0" dirty="0">
                          <a:solidFill>
                            <a:srgbClr val="FF0000"/>
                          </a:solidFill>
                        </a:rPr>
                        <a:t> of summit and multilateral diplomacy. </a:t>
                      </a:r>
                    </a:p>
                    <a:p>
                      <a:pPr algn="ctr"/>
                      <a:r>
                        <a:rPr lang="en-US" sz="1400" baseline="0" noProof="0" dirty="0">
                          <a:solidFill>
                            <a:srgbClr val="FF0000"/>
                          </a:solidFill>
                        </a:rPr>
                        <a:t>Diplomacy is challenged by ideological division.</a:t>
                      </a:r>
                    </a:p>
                    <a:p>
                      <a:pPr algn="ctr"/>
                      <a:r>
                        <a:rPr lang="en-US" sz="1400" baseline="0" noProof="0" dirty="0">
                          <a:solidFill>
                            <a:srgbClr val="FF0000"/>
                          </a:solidFill>
                        </a:rPr>
                        <a:t>Rigid alliance systems based on ideology. </a:t>
                      </a:r>
                      <a:endParaRPr lang="en-US" sz="1400" noProof="0" dirty="0">
                        <a:solidFill>
                          <a:srgbClr val="FF0000"/>
                        </a:solidFill>
                      </a:endParaRPr>
                    </a:p>
                  </a:txBody>
                  <a:tcPr/>
                </a:tc>
                <a:extLst>
                  <a:ext uri="{0D108BD9-81ED-4DB2-BD59-A6C34878D82A}">
                    <a16:rowId xmlns:a16="http://schemas.microsoft.com/office/drawing/2014/main" val="10003"/>
                  </a:ext>
                </a:extLst>
              </a:tr>
              <a:tr h="1273553">
                <a:tc>
                  <a:txBody>
                    <a:bodyPr/>
                    <a:lstStyle/>
                    <a:p>
                      <a:pPr algn="ctr"/>
                      <a:r>
                        <a:rPr lang="en-US" sz="1800" b="1" noProof="0" dirty="0"/>
                        <a:t>Rules</a:t>
                      </a:r>
                      <a:r>
                        <a:rPr lang="en-US" sz="1800" b="1" baseline="0" noProof="0" dirty="0"/>
                        <a:t> and practices</a:t>
                      </a:r>
                      <a:endParaRPr lang="en-US" sz="1800" b="1" noProof="0" dirty="0"/>
                    </a:p>
                  </a:txBody>
                  <a:tcPr/>
                </a:tc>
                <a:tc>
                  <a:txBody>
                    <a:bodyPr/>
                    <a:lstStyle/>
                    <a:p>
                      <a:pPr algn="ctr"/>
                      <a:r>
                        <a:rPr lang="en-US" sz="1400" noProof="0" dirty="0">
                          <a:solidFill>
                            <a:srgbClr val="FF0000"/>
                          </a:solidFill>
                        </a:rPr>
                        <a:t>A managed superpower </a:t>
                      </a:r>
                      <a:r>
                        <a:rPr lang="en-US" sz="1400" baseline="0" noProof="0" dirty="0">
                          <a:solidFill>
                            <a:srgbClr val="FF0000"/>
                          </a:solidFill>
                        </a:rPr>
                        <a:t>system based on self-restraint. </a:t>
                      </a:r>
                    </a:p>
                    <a:p>
                      <a:pPr algn="ctr"/>
                      <a:r>
                        <a:rPr lang="en-US" sz="1400" baseline="0" noProof="0" dirty="0">
                          <a:solidFill>
                            <a:srgbClr val="FF0000"/>
                          </a:solidFill>
                        </a:rPr>
                        <a:t>Balance of power replaced by balance of terror due to nuclear weapons.</a:t>
                      </a:r>
                    </a:p>
                    <a:p>
                      <a:pPr algn="ctr"/>
                      <a:r>
                        <a:rPr lang="en-US" sz="1400" baseline="0" noProof="0" dirty="0">
                          <a:solidFill>
                            <a:srgbClr val="FF0000"/>
                          </a:solidFill>
                        </a:rPr>
                        <a:t>Use of superpower conferences and summits to resolve disputes. </a:t>
                      </a:r>
                      <a:endParaRPr lang="en-US" sz="1400" noProof="0" dirty="0">
                        <a:solidFill>
                          <a:srgbClr val="FF0000"/>
                        </a:solidFill>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692696"/>
            <a:ext cx="8435280" cy="5904656"/>
          </a:xfrm>
        </p:spPr>
        <p:txBody>
          <a:bodyPr>
            <a:normAutofit/>
          </a:bodyPr>
          <a:lstStyle/>
          <a:p>
            <a:pPr marL="457200" indent="-457200">
              <a:lnSpc>
                <a:spcPct val="150000"/>
              </a:lnSpc>
              <a:buAutoNum type="arabicPeriod"/>
            </a:pPr>
            <a:r>
              <a:rPr lang="en-US" sz="2400" b="1" dirty="0"/>
              <a:t>WWII effects</a:t>
            </a:r>
          </a:p>
          <a:p>
            <a:pPr marL="457200" indent="-457200">
              <a:lnSpc>
                <a:spcPct val="150000"/>
              </a:lnSpc>
              <a:buAutoNum type="arabicPeriod"/>
            </a:pPr>
            <a:r>
              <a:rPr lang="en-US" sz="2400" b="1" dirty="0"/>
              <a:t>Distribution of power</a:t>
            </a:r>
          </a:p>
          <a:p>
            <a:pPr marL="457200" indent="-457200">
              <a:lnSpc>
                <a:spcPct val="150000"/>
              </a:lnSpc>
              <a:buAutoNum type="arabicPeriod"/>
            </a:pPr>
            <a:r>
              <a:rPr lang="en-US" sz="2400" b="1" dirty="0"/>
              <a:t>United Nations</a:t>
            </a:r>
          </a:p>
          <a:p>
            <a:pPr marL="457200" indent="-457200">
              <a:lnSpc>
                <a:spcPct val="150000"/>
              </a:lnSpc>
              <a:buAutoNum type="arabicPeriod"/>
            </a:pPr>
            <a:r>
              <a:rPr lang="en-US" sz="2400" b="1" dirty="0"/>
              <a:t>Bipolarity</a:t>
            </a:r>
          </a:p>
          <a:p>
            <a:pPr marL="457200" indent="-457200">
              <a:lnSpc>
                <a:spcPct val="150000"/>
              </a:lnSpc>
              <a:buAutoNum type="arabicPeriod"/>
            </a:pPr>
            <a:r>
              <a:rPr lang="en-US" sz="2400" b="1" dirty="0"/>
              <a:t>New Economic order</a:t>
            </a:r>
          </a:p>
          <a:p>
            <a:pPr marL="457200" indent="-457200">
              <a:lnSpc>
                <a:spcPct val="150000"/>
              </a:lnSpc>
              <a:buAutoNum type="arabicPeriod"/>
            </a:pPr>
            <a:r>
              <a:rPr lang="en-US" sz="2400" b="1" dirty="0"/>
              <a:t>Hotspots after WWII</a:t>
            </a:r>
          </a:p>
          <a:p>
            <a:pPr marL="457200" indent="-457200">
              <a:lnSpc>
                <a:spcPct val="150000"/>
              </a:lnSpc>
              <a:buAutoNum type="arabicPeriod"/>
            </a:pPr>
            <a:r>
              <a:rPr lang="en-US" sz="2400" b="1" dirty="0"/>
              <a:t>Marshall Plan</a:t>
            </a:r>
          </a:p>
          <a:p>
            <a:pPr marL="457200" indent="-457200">
              <a:lnSpc>
                <a:spcPct val="150000"/>
              </a:lnSpc>
              <a:buAutoNum type="arabicPeriod"/>
            </a:pPr>
            <a:r>
              <a:rPr lang="en-US" sz="2400" b="1" dirty="0"/>
              <a:t>U.S. security guaranties to Europe</a:t>
            </a:r>
          </a:p>
          <a:p>
            <a:pPr marL="457200" indent="-457200">
              <a:lnSpc>
                <a:spcPct val="150000"/>
              </a:lnSpc>
              <a:buAutoNum type="arabicPeriod"/>
            </a:pPr>
            <a:r>
              <a:rPr lang="en-US" sz="2400" b="1" dirty="0"/>
              <a:t>Cold War system</a:t>
            </a:r>
          </a:p>
          <a:p>
            <a:pPr marL="457200" indent="-457200">
              <a:buAutoNum type="arabicPeriod"/>
            </a:pPr>
            <a:endParaRPr lang="cs-CZ" sz="2400" b="1" dirty="0"/>
          </a:p>
          <a:p>
            <a:pPr marL="457200" indent="-457200">
              <a:buAutoNum type="arabicPeriod"/>
            </a:pPr>
            <a:endParaRPr lang="en-US" sz="2400" b="1" dirty="0"/>
          </a:p>
          <a:p>
            <a:pPr marL="457200" indent="-457200">
              <a:buAutoNum type="arabicPeriod"/>
            </a:pPr>
            <a:endParaRPr lang="cs-CZ" sz="2000" b="1" dirty="0"/>
          </a:p>
          <a:p>
            <a:pPr marL="457200" indent="-457200">
              <a:buAutoNum type="arabicPeriod"/>
            </a:pPr>
            <a:endParaRPr lang="en-US" sz="2000" b="1" dirty="0"/>
          </a:p>
        </p:txBody>
      </p:sp>
      <p:sp>
        <p:nvSpPr>
          <p:cNvPr id="2" name="Nadpis 1"/>
          <p:cNvSpPr>
            <a:spLocks noGrp="1"/>
          </p:cNvSpPr>
          <p:nvPr>
            <p:ph type="title"/>
          </p:nvPr>
        </p:nvSpPr>
        <p:spPr>
          <a:xfrm>
            <a:off x="785786" y="0"/>
            <a:ext cx="8003232" cy="504056"/>
          </a:xfrm>
        </p:spPr>
        <p:txBody>
          <a:bodyPr>
            <a:noAutofit/>
          </a:bodyPr>
          <a:lstStyle/>
          <a:p>
            <a:pPr algn="ctr"/>
            <a:r>
              <a:rPr lang="en-US" sz="3600" b="1" dirty="0"/>
              <a:t>World War II and its effects</a:t>
            </a:r>
          </a:p>
        </p:txBody>
      </p:sp>
    </p:spTree>
    <p:extLst>
      <p:ext uri="{BB962C8B-B14F-4D97-AF65-F5344CB8AC3E}">
        <p14:creationId xmlns:p14="http://schemas.microsoft.com/office/powerpoint/2010/main" val="208875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428604"/>
            <a:ext cx="9144000" cy="6168748"/>
          </a:xfrm>
        </p:spPr>
        <p:txBody>
          <a:bodyPr>
            <a:noAutofit/>
          </a:bodyPr>
          <a:lstStyle/>
          <a:p>
            <a:pPr>
              <a:buNone/>
            </a:pPr>
            <a:r>
              <a:rPr lang="en-US" sz="1600" dirty="0"/>
              <a:t>60 million of people were dead. Millions of people were expelled from their homes. </a:t>
            </a:r>
          </a:p>
          <a:p>
            <a:pPr>
              <a:buNone/>
            </a:pPr>
            <a:endParaRPr lang="en-US" sz="1600" dirty="0"/>
          </a:p>
          <a:p>
            <a:pPr>
              <a:buNone/>
            </a:pPr>
            <a:r>
              <a:rPr lang="en-US" sz="1600" dirty="0"/>
              <a:t>The </a:t>
            </a:r>
            <a:r>
              <a:rPr lang="en-US" sz="1600" b="1" dirty="0"/>
              <a:t>European economy collapsed</a:t>
            </a:r>
            <a:r>
              <a:rPr lang="cs-CZ" sz="1600" b="1" dirty="0"/>
              <a:t> as </a:t>
            </a:r>
            <a:r>
              <a:rPr lang="en-US" sz="1600" dirty="0"/>
              <a:t>industrial infrastructure </a:t>
            </a:r>
            <a:r>
              <a:rPr lang="cs-CZ" sz="1600" dirty="0"/>
              <a:t>and </a:t>
            </a:r>
            <a:r>
              <a:rPr lang="en-GB" sz="1600" dirty="0"/>
              <a:t>agriculture were destroyed. </a:t>
            </a:r>
          </a:p>
          <a:p>
            <a:pPr>
              <a:buNone/>
            </a:pPr>
            <a:endParaRPr lang="cs-CZ" sz="1600" dirty="0"/>
          </a:p>
          <a:p>
            <a:pPr>
              <a:buNone/>
            </a:pPr>
            <a:r>
              <a:rPr lang="en-US" sz="1600" b="1" dirty="0"/>
              <a:t>Year Zero</a:t>
            </a:r>
          </a:p>
          <a:p>
            <a:pPr>
              <a:buNone/>
            </a:pPr>
            <a:endParaRPr lang="en-US" sz="1600" dirty="0"/>
          </a:p>
          <a:p>
            <a:pPr>
              <a:buNone/>
            </a:pPr>
            <a:r>
              <a:rPr lang="en-US" sz="1600" dirty="0"/>
              <a:t>The Soviet Union, Germany and Poland </a:t>
            </a:r>
            <a:r>
              <a:rPr lang="cs-CZ" sz="1600" dirty="0"/>
              <a:t>- </a:t>
            </a:r>
            <a:r>
              <a:rPr lang="en-US" sz="1600" dirty="0"/>
              <a:t>the most affected countries. </a:t>
            </a:r>
          </a:p>
          <a:p>
            <a:pPr>
              <a:buNone/>
            </a:pPr>
            <a:endParaRPr lang="en-US" sz="1600" b="1" dirty="0"/>
          </a:p>
          <a:p>
            <a:pPr>
              <a:buNone/>
            </a:pPr>
            <a:r>
              <a:rPr lang="en-US" sz="1600" b="1" dirty="0"/>
              <a:t>WWII  - the power bipolarity – USA and USSR</a:t>
            </a:r>
            <a:r>
              <a:rPr lang="cs-CZ" sz="1600" b="1" dirty="0"/>
              <a:t> – </a:t>
            </a:r>
            <a:r>
              <a:rPr lang="en-US" sz="1600" b="1" dirty="0"/>
              <a:t>superpowers. </a:t>
            </a:r>
          </a:p>
          <a:p>
            <a:pPr>
              <a:buNone/>
            </a:pPr>
            <a:endParaRPr lang="en-US" sz="1600" dirty="0"/>
          </a:p>
          <a:p>
            <a:pPr>
              <a:buNone/>
            </a:pPr>
            <a:r>
              <a:rPr lang="en-US" sz="1600" dirty="0"/>
              <a:t>Absolute defeat of Italy, Germany and Japan.</a:t>
            </a:r>
          </a:p>
          <a:p>
            <a:pPr>
              <a:buNone/>
            </a:pPr>
            <a:endParaRPr lang="en-US" sz="1600" b="1" dirty="0"/>
          </a:p>
          <a:p>
            <a:pPr>
              <a:buNone/>
            </a:pPr>
            <a:r>
              <a:rPr lang="en-US" sz="1600" b="1" dirty="0"/>
              <a:t>WWII was the end of the period of European supremacy in world politics.</a:t>
            </a:r>
          </a:p>
          <a:p>
            <a:pPr>
              <a:buNone/>
            </a:pPr>
            <a:endParaRPr lang="cs-CZ" sz="1600" b="1" dirty="0"/>
          </a:p>
          <a:p>
            <a:pPr>
              <a:buNone/>
            </a:pPr>
            <a:r>
              <a:rPr lang="en-US" sz="1600" b="1" dirty="0"/>
              <a:t>The British empire</a:t>
            </a:r>
            <a:r>
              <a:rPr lang="en-US" sz="1600" dirty="0"/>
              <a:t>, one of the winner of the war, was </a:t>
            </a:r>
            <a:r>
              <a:rPr lang="en-US" sz="1600" b="1" dirty="0"/>
              <a:t>economically exhausted</a:t>
            </a:r>
            <a:r>
              <a:rPr lang="cs-CZ" sz="1600" b="1" dirty="0"/>
              <a:t>.</a:t>
            </a:r>
          </a:p>
          <a:p>
            <a:pPr>
              <a:buNone/>
            </a:pPr>
            <a:endParaRPr lang="en-US" sz="1600" b="1" dirty="0"/>
          </a:p>
          <a:p>
            <a:pPr>
              <a:buNone/>
            </a:pPr>
            <a:r>
              <a:rPr lang="en-US" sz="1600" b="1" dirty="0"/>
              <a:t>End of U.S. isolationism. </a:t>
            </a:r>
          </a:p>
          <a:p>
            <a:pPr>
              <a:buNone/>
            </a:pPr>
            <a:endParaRPr lang="en-US" sz="1600" b="1" dirty="0"/>
          </a:p>
          <a:p>
            <a:pPr>
              <a:buNone/>
            </a:pPr>
            <a:r>
              <a:rPr lang="en-US" sz="1600" b="1" dirty="0"/>
              <a:t>Marxism as viable alternative to liberal order. </a:t>
            </a:r>
          </a:p>
        </p:txBody>
      </p:sp>
      <p:sp>
        <p:nvSpPr>
          <p:cNvPr id="2" name="Nadpis 1"/>
          <p:cNvSpPr>
            <a:spLocks noGrp="1"/>
          </p:cNvSpPr>
          <p:nvPr>
            <p:ph type="title"/>
          </p:nvPr>
        </p:nvSpPr>
        <p:spPr>
          <a:xfrm>
            <a:off x="785786" y="0"/>
            <a:ext cx="7972452" cy="428604"/>
          </a:xfrm>
        </p:spPr>
        <p:txBody>
          <a:bodyPr>
            <a:noAutofit/>
          </a:bodyPr>
          <a:lstStyle/>
          <a:p>
            <a:pPr algn="ctr"/>
            <a:r>
              <a:rPr lang="en-US" sz="3200" b="1" dirty="0"/>
              <a:t>WW II Effects</a:t>
            </a:r>
          </a:p>
        </p:txBody>
      </p:sp>
    </p:spTree>
    <p:extLst>
      <p:ext uri="{BB962C8B-B14F-4D97-AF65-F5344CB8AC3E}">
        <p14:creationId xmlns:p14="http://schemas.microsoft.com/office/powerpoint/2010/main" val="208875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571480"/>
            <a:ext cx="5364088" cy="6286520"/>
          </a:xfrm>
        </p:spPr>
        <p:txBody>
          <a:bodyPr>
            <a:normAutofit/>
          </a:bodyPr>
          <a:lstStyle/>
          <a:p>
            <a:pPr algn="just">
              <a:buNone/>
            </a:pPr>
            <a:r>
              <a:rPr lang="en-US" sz="1600" dirty="0"/>
              <a:t>President </a:t>
            </a:r>
            <a:r>
              <a:rPr lang="en-US" sz="1600" b="1" dirty="0"/>
              <a:t>Franklin D. Roosevelt </a:t>
            </a:r>
            <a:r>
              <a:rPr lang="en-US" sz="1600" dirty="0"/>
              <a:t>and British Prime Minister </a:t>
            </a:r>
            <a:r>
              <a:rPr lang="en-US" sz="1600" b="1" dirty="0"/>
              <a:t>Winston Churchill.</a:t>
            </a:r>
          </a:p>
          <a:p>
            <a:pPr algn="just">
              <a:buNone/>
            </a:pPr>
            <a:endParaRPr lang="en-US" sz="1600" dirty="0"/>
          </a:p>
          <a:p>
            <a:pPr algn="just">
              <a:buNone/>
            </a:pPr>
            <a:r>
              <a:rPr lang="en-US" sz="1600" b="1" dirty="0"/>
              <a:t>Atlantic Charter in August 1941. </a:t>
            </a:r>
          </a:p>
          <a:p>
            <a:pPr algn="just">
              <a:buNone/>
            </a:pPr>
            <a:endParaRPr lang="en-US" sz="1600" b="1" dirty="0"/>
          </a:p>
          <a:p>
            <a:pPr algn="just">
              <a:buNone/>
            </a:pPr>
            <a:r>
              <a:rPr lang="en-US" sz="1600" dirty="0"/>
              <a:t>On </a:t>
            </a:r>
            <a:r>
              <a:rPr lang="en-US" sz="1600" b="1" dirty="0"/>
              <a:t>January 1, 1942</a:t>
            </a:r>
            <a:r>
              <a:rPr lang="en-US" sz="1600" dirty="0"/>
              <a:t>, 26 countries signed the </a:t>
            </a:r>
            <a:r>
              <a:rPr lang="en-US" sz="1600" b="1" dirty="0"/>
              <a:t>Declaration by United Nations</a:t>
            </a:r>
            <a:r>
              <a:rPr lang="en-US" sz="1600" dirty="0"/>
              <a:t>, which made clear the war aims of the Allied powers.</a:t>
            </a:r>
          </a:p>
          <a:p>
            <a:pPr algn="just">
              <a:buNone/>
            </a:pPr>
            <a:endParaRPr lang="en-US" sz="1600" dirty="0"/>
          </a:p>
          <a:p>
            <a:pPr algn="just">
              <a:buNone/>
            </a:pPr>
            <a:r>
              <a:rPr lang="en-US" sz="1600" dirty="0"/>
              <a:t>The United States, the United Kingdom, and the Soviet Union took the lead in designing the new organization.</a:t>
            </a:r>
          </a:p>
          <a:p>
            <a:pPr algn="just">
              <a:buNone/>
            </a:pPr>
            <a:endParaRPr lang="en-US" sz="1600" dirty="0"/>
          </a:p>
          <a:p>
            <a:pPr algn="just">
              <a:buNone/>
            </a:pPr>
            <a:r>
              <a:rPr lang="en-US" sz="1600" b="1" dirty="0"/>
              <a:t>Disputes</a:t>
            </a:r>
          </a:p>
          <a:p>
            <a:pPr algn="just">
              <a:buNone/>
            </a:pPr>
            <a:r>
              <a:rPr lang="en-US" sz="1600" dirty="0"/>
              <a:t>The Soviet Union demanded individual membership and voting rights for its constituent republics. </a:t>
            </a:r>
          </a:p>
          <a:p>
            <a:pPr algn="just">
              <a:buNone/>
            </a:pPr>
            <a:endParaRPr lang="en-US" sz="1600" dirty="0"/>
          </a:p>
          <a:p>
            <a:pPr algn="just">
              <a:buNone/>
            </a:pPr>
            <a:r>
              <a:rPr lang="en-US" sz="1600" dirty="0"/>
              <a:t>Britain wanted assurances that its colonies would not be placed under UN control.</a:t>
            </a:r>
          </a:p>
          <a:p>
            <a:pPr algn="just">
              <a:buNone/>
            </a:pPr>
            <a:endParaRPr lang="en-US" sz="1600" dirty="0"/>
          </a:p>
          <a:p>
            <a:pPr algn="just">
              <a:buNone/>
            </a:pPr>
            <a:r>
              <a:rPr lang="en-US" sz="1600" b="1" dirty="0"/>
              <a:t>Veto problem.</a:t>
            </a:r>
          </a:p>
          <a:p>
            <a:pPr algn="just">
              <a:buNone/>
            </a:pPr>
            <a:endParaRPr lang="en-US" sz="1600" dirty="0"/>
          </a:p>
          <a:p>
            <a:pPr algn="just">
              <a:buNone/>
            </a:pPr>
            <a:endParaRPr lang="en-US" sz="1400" b="1" dirty="0"/>
          </a:p>
        </p:txBody>
      </p:sp>
      <p:sp>
        <p:nvSpPr>
          <p:cNvPr id="2" name="Nadpis 1"/>
          <p:cNvSpPr>
            <a:spLocks noGrp="1"/>
          </p:cNvSpPr>
          <p:nvPr>
            <p:ph type="title"/>
          </p:nvPr>
        </p:nvSpPr>
        <p:spPr>
          <a:xfrm>
            <a:off x="142844" y="0"/>
            <a:ext cx="9001156" cy="642918"/>
          </a:xfrm>
        </p:spPr>
        <p:txBody>
          <a:bodyPr>
            <a:noAutofit/>
          </a:bodyPr>
          <a:lstStyle/>
          <a:p>
            <a:pPr algn="ctr"/>
            <a:r>
              <a:rPr lang="en-US" sz="2400" b="1" dirty="0"/>
              <a:t>Road to United Nations</a:t>
            </a:r>
          </a:p>
        </p:txBody>
      </p:sp>
      <p:pic>
        <p:nvPicPr>
          <p:cNvPr id="18434" name="Picture 2" descr="President Roosevelt and Winston Churchill seated on the quarterdeck of HMS PRINCE OF WALES for a Sunday service during the Atlantic Conference, 10 August 1941. A4816.jpg"/>
          <p:cNvPicPr>
            <a:picLocks noChangeAspect="1" noChangeArrowheads="1"/>
          </p:cNvPicPr>
          <p:nvPr/>
        </p:nvPicPr>
        <p:blipFill>
          <a:blip r:embed="rId3"/>
          <a:srcRect/>
          <a:stretch>
            <a:fillRect/>
          </a:stretch>
        </p:blipFill>
        <p:spPr bwMode="auto">
          <a:xfrm>
            <a:off x="5502222" y="603728"/>
            <a:ext cx="3503644" cy="2500330"/>
          </a:xfrm>
          <a:prstGeom prst="rect">
            <a:avLst/>
          </a:prstGeom>
          <a:noFill/>
        </p:spPr>
      </p:pic>
      <p:pic>
        <p:nvPicPr>
          <p:cNvPr id="5" name="Obrázek 4"/>
          <p:cNvPicPr>
            <a:picLocks noChangeAspect="1"/>
          </p:cNvPicPr>
          <p:nvPr/>
        </p:nvPicPr>
        <p:blipFill>
          <a:blip r:embed="rId4"/>
          <a:stretch>
            <a:fillRect/>
          </a:stretch>
        </p:blipFill>
        <p:spPr>
          <a:xfrm>
            <a:off x="6444208" y="3673833"/>
            <a:ext cx="1864400" cy="2622800"/>
          </a:xfrm>
          <a:prstGeom prst="rect">
            <a:avLst/>
          </a:prstGeom>
        </p:spPr>
      </p:pic>
    </p:spTree>
    <p:extLst>
      <p:ext uri="{BB962C8B-B14F-4D97-AF65-F5344CB8AC3E}">
        <p14:creationId xmlns:p14="http://schemas.microsoft.com/office/powerpoint/2010/main" val="208875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571480"/>
            <a:ext cx="5429256" cy="6286520"/>
          </a:xfrm>
        </p:spPr>
        <p:txBody>
          <a:bodyPr>
            <a:normAutofit fontScale="85000" lnSpcReduction="10000"/>
          </a:bodyPr>
          <a:lstStyle/>
          <a:p>
            <a:pPr algn="just">
              <a:buNone/>
            </a:pPr>
            <a:r>
              <a:rPr lang="en-US" sz="1400" b="1" dirty="0"/>
              <a:t>April 1945 – United Nations – Charter of the UN</a:t>
            </a:r>
            <a:r>
              <a:rPr lang="cs-CZ" sz="1400" b="1" dirty="0"/>
              <a:t> -</a:t>
            </a:r>
            <a:r>
              <a:rPr lang="en-US" sz="1400" b="1" dirty="0"/>
              <a:t> replaced the non-functional League of Nations</a:t>
            </a:r>
            <a:r>
              <a:rPr lang="cs-CZ" sz="1400" b="1" dirty="0"/>
              <a:t>.</a:t>
            </a:r>
          </a:p>
          <a:p>
            <a:pPr algn="just">
              <a:buNone/>
            </a:pPr>
            <a:endParaRPr lang="cs-CZ" sz="1400" b="1" dirty="0"/>
          </a:p>
          <a:p>
            <a:pPr algn="just">
              <a:buNone/>
            </a:pPr>
            <a:r>
              <a:rPr lang="cs-CZ" sz="1400" dirty="0"/>
              <a:t>T</a:t>
            </a:r>
            <a:r>
              <a:rPr lang="en-US" sz="1400" dirty="0"/>
              <a:t>he aim of preventing future wars</a:t>
            </a:r>
            <a:r>
              <a:rPr lang="cs-CZ" sz="1400" dirty="0"/>
              <a:t> </a:t>
            </a:r>
            <a:r>
              <a:rPr lang="en-US" sz="1400" dirty="0"/>
              <a:t>-</a:t>
            </a:r>
            <a:r>
              <a:rPr lang="en-US" sz="1400" b="1" dirty="0"/>
              <a:t> collective security</a:t>
            </a:r>
            <a:r>
              <a:rPr lang="cs-CZ" sz="1400" b="1" dirty="0"/>
              <a:t>.</a:t>
            </a:r>
          </a:p>
          <a:p>
            <a:pPr algn="just">
              <a:buNone/>
            </a:pPr>
            <a:endParaRPr lang="en-US" sz="1400" b="1" dirty="0"/>
          </a:p>
          <a:p>
            <a:pPr algn="just">
              <a:buNone/>
            </a:pPr>
            <a:r>
              <a:rPr lang="en-US" sz="1400" dirty="0"/>
              <a:t>Attempt to decrease the anarchic character of international relations by introducing  a collective security system protecting peace. </a:t>
            </a:r>
          </a:p>
          <a:p>
            <a:pPr algn="just">
              <a:buNone/>
            </a:pPr>
            <a:endParaRPr lang="en-US" sz="1400" b="1" dirty="0"/>
          </a:p>
          <a:p>
            <a:pPr algn="just">
              <a:buNone/>
            </a:pPr>
            <a:r>
              <a:rPr lang="en-US" sz="1400" dirty="0"/>
              <a:t>At its founding, the UN had 51 members; there are now 193, representing the vast majority of the world's sovereign states. </a:t>
            </a:r>
          </a:p>
          <a:p>
            <a:pPr algn="just">
              <a:buNone/>
            </a:pPr>
            <a:endParaRPr lang="cs-CZ" sz="1400" b="1" dirty="0"/>
          </a:p>
          <a:p>
            <a:pPr algn="just">
              <a:buNone/>
            </a:pPr>
            <a:r>
              <a:rPr lang="en-US" sz="1400" b="1" dirty="0"/>
              <a:t>USA, USSR, Great Britain, France and China</a:t>
            </a:r>
            <a:r>
              <a:rPr lang="cs-CZ" sz="1400" b="1" dirty="0"/>
              <a:t> Republic</a:t>
            </a:r>
            <a:r>
              <a:rPr lang="en-US" sz="1400" b="1" dirty="0"/>
              <a:t> - </a:t>
            </a:r>
            <a:r>
              <a:rPr lang="en-US" sz="1400" dirty="0"/>
              <a:t>permanent membership in the U</a:t>
            </a:r>
            <a:r>
              <a:rPr lang="cs-CZ" sz="1400" dirty="0"/>
              <a:t>N </a:t>
            </a:r>
            <a:r>
              <a:rPr lang="cs-CZ" sz="1400" dirty="0" err="1"/>
              <a:t>Security</a:t>
            </a:r>
            <a:r>
              <a:rPr lang="en-US" sz="1400" dirty="0"/>
              <a:t> Council.</a:t>
            </a:r>
          </a:p>
          <a:p>
            <a:pPr algn="just">
              <a:buNone/>
            </a:pPr>
            <a:endParaRPr lang="en-US" sz="1400" b="1" dirty="0"/>
          </a:p>
          <a:p>
            <a:pPr algn="just">
              <a:buNone/>
            </a:pPr>
            <a:r>
              <a:rPr lang="en-US" sz="1400" dirty="0"/>
              <a:t>The UN security system was very often dysfunctional. </a:t>
            </a:r>
          </a:p>
          <a:p>
            <a:pPr algn="just">
              <a:buNone/>
            </a:pPr>
            <a:endParaRPr lang="en-US" sz="1400" dirty="0"/>
          </a:p>
          <a:p>
            <a:pPr algn="just">
              <a:buNone/>
            </a:pPr>
            <a:r>
              <a:rPr lang="en-US" sz="1400" dirty="0"/>
              <a:t>WWII promoted the institutionalization of management tools to discipline international financial affairs.</a:t>
            </a:r>
          </a:p>
          <a:p>
            <a:pPr algn="just">
              <a:buNone/>
            </a:pPr>
            <a:endParaRPr lang="en-US" sz="1400" dirty="0"/>
          </a:p>
          <a:p>
            <a:pPr algn="just">
              <a:buNone/>
            </a:pPr>
            <a:r>
              <a:rPr lang="en-US" sz="1400" dirty="0"/>
              <a:t>International Monetary Fund (IMF) – 1945.</a:t>
            </a:r>
          </a:p>
          <a:p>
            <a:pPr algn="just">
              <a:buNone/>
            </a:pPr>
            <a:endParaRPr lang="en-US" sz="1400" dirty="0"/>
          </a:p>
          <a:p>
            <a:pPr algn="just">
              <a:buNone/>
            </a:pPr>
            <a:r>
              <a:rPr lang="en-US" sz="1400" dirty="0"/>
              <a:t>International Bank for Reconstruction and Development (IBRD) (popularly known as the World Bank) – 1947. </a:t>
            </a:r>
          </a:p>
          <a:p>
            <a:pPr algn="just">
              <a:buNone/>
            </a:pPr>
            <a:endParaRPr lang="en-US" sz="1400" dirty="0"/>
          </a:p>
          <a:p>
            <a:pPr algn="just">
              <a:buNone/>
            </a:pPr>
            <a:r>
              <a:rPr lang="en-US" sz="1400" dirty="0"/>
              <a:t>General Agreement on Tariffs and Trade (GATT) – 1948.</a:t>
            </a:r>
            <a:endParaRPr lang="cs-CZ" sz="1400" dirty="0"/>
          </a:p>
          <a:p>
            <a:pPr algn="just">
              <a:buNone/>
            </a:pPr>
            <a:endParaRPr lang="cs-CZ" sz="1400" dirty="0"/>
          </a:p>
          <a:p>
            <a:pPr algn="just">
              <a:buNone/>
            </a:pPr>
            <a:r>
              <a:rPr lang="en-GB" sz="1400" dirty="0"/>
              <a:t>Universal Declaration of Human Rights </a:t>
            </a:r>
            <a:r>
              <a:rPr lang="cs-CZ" sz="1400" dirty="0"/>
              <a:t>- </a:t>
            </a:r>
            <a:r>
              <a:rPr lang="en-GB" sz="1400" dirty="0"/>
              <a:t>1948. </a:t>
            </a:r>
            <a:endParaRPr lang="en-US" sz="1400" b="1" dirty="0"/>
          </a:p>
          <a:p>
            <a:pPr algn="just">
              <a:buNone/>
            </a:pPr>
            <a:r>
              <a:rPr lang="en-US" sz="1400" dirty="0"/>
              <a:t> </a:t>
            </a:r>
            <a:endParaRPr lang="en-US" sz="1400" b="1" dirty="0"/>
          </a:p>
          <a:p>
            <a:pPr algn="just">
              <a:buNone/>
            </a:pPr>
            <a:r>
              <a:rPr lang="en-US" sz="1400" b="1" dirty="0"/>
              <a:t>Charter of the United Nations</a:t>
            </a:r>
            <a:r>
              <a:rPr lang="cs-CZ" sz="1400" b="1" dirty="0"/>
              <a:t> - </a:t>
            </a:r>
            <a:r>
              <a:rPr lang="en-US" sz="1400" dirty="0"/>
              <a:t>call for the maintenance of peace and international security and respect for human rights.</a:t>
            </a:r>
            <a:endParaRPr lang="cs-CZ" sz="1400" dirty="0"/>
          </a:p>
          <a:p>
            <a:pPr algn="just">
              <a:buNone/>
            </a:pPr>
            <a:endParaRPr lang="en-US" sz="1400" dirty="0"/>
          </a:p>
          <a:p>
            <a:pPr algn="just">
              <a:buNone/>
            </a:pPr>
            <a:endParaRPr lang="en-US" sz="1400" b="1" dirty="0"/>
          </a:p>
        </p:txBody>
      </p:sp>
      <p:sp>
        <p:nvSpPr>
          <p:cNvPr id="2" name="Nadpis 1"/>
          <p:cNvSpPr>
            <a:spLocks noGrp="1"/>
          </p:cNvSpPr>
          <p:nvPr>
            <p:ph type="title"/>
          </p:nvPr>
        </p:nvSpPr>
        <p:spPr>
          <a:xfrm>
            <a:off x="142844" y="0"/>
            <a:ext cx="9001156" cy="642918"/>
          </a:xfrm>
        </p:spPr>
        <p:txBody>
          <a:bodyPr>
            <a:noAutofit/>
          </a:bodyPr>
          <a:lstStyle/>
          <a:p>
            <a:pPr algn="ctr"/>
            <a:r>
              <a:rPr lang="cs-CZ" sz="2400" b="1" dirty="0" err="1"/>
              <a:t>United</a:t>
            </a:r>
            <a:r>
              <a:rPr lang="cs-CZ" sz="2400" b="1" dirty="0"/>
              <a:t> </a:t>
            </a:r>
            <a:r>
              <a:rPr lang="cs-CZ" sz="2400" b="1" dirty="0" err="1"/>
              <a:t>Nations</a:t>
            </a:r>
            <a:r>
              <a:rPr lang="cs-CZ" sz="2400" b="1" dirty="0"/>
              <a:t> </a:t>
            </a:r>
            <a:r>
              <a:rPr lang="cs-CZ" sz="2400" b="1" dirty="0" err="1"/>
              <a:t>and</a:t>
            </a:r>
            <a:r>
              <a:rPr lang="cs-CZ" sz="2400" b="1" dirty="0"/>
              <a:t> </a:t>
            </a:r>
            <a:r>
              <a:rPr lang="en-GB" sz="2400" dirty="0"/>
              <a:t>management of international system</a:t>
            </a:r>
            <a:endParaRPr lang="en-US" sz="2400" b="1" dirty="0"/>
          </a:p>
        </p:txBody>
      </p:sp>
      <p:pic>
        <p:nvPicPr>
          <p:cNvPr id="2050" name="Picture 2" descr="Representatives of 26 Allied nations fighting against the Axis Powers met in Washington, D.C. to pledge their support for the Atlantic Charter by signing the &quot;Declaration by United Nations&quot;."/>
          <p:cNvPicPr>
            <a:picLocks noChangeAspect="1" noChangeArrowheads="1"/>
          </p:cNvPicPr>
          <p:nvPr/>
        </p:nvPicPr>
        <p:blipFill>
          <a:blip r:embed="rId3"/>
          <a:srcRect/>
          <a:stretch>
            <a:fillRect/>
          </a:stretch>
        </p:blipFill>
        <p:spPr bwMode="auto">
          <a:xfrm>
            <a:off x="5500694" y="500042"/>
            <a:ext cx="3495675" cy="2333626"/>
          </a:xfrm>
          <a:prstGeom prst="rect">
            <a:avLst/>
          </a:prstGeom>
          <a:noFill/>
        </p:spPr>
      </p:pic>
      <p:pic>
        <p:nvPicPr>
          <p:cNvPr id="2052" name="Picture 4" descr="Cover of the UN Charter"/>
          <p:cNvPicPr>
            <a:picLocks noChangeAspect="1" noChangeArrowheads="1"/>
          </p:cNvPicPr>
          <p:nvPr/>
        </p:nvPicPr>
        <p:blipFill>
          <a:blip r:embed="rId4"/>
          <a:srcRect/>
          <a:stretch>
            <a:fillRect/>
          </a:stretch>
        </p:blipFill>
        <p:spPr bwMode="auto">
          <a:xfrm>
            <a:off x="6161425" y="2976567"/>
            <a:ext cx="2982575" cy="3881433"/>
          </a:xfrm>
          <a:prstGeom prst="rect">
            <a:avLst/>
          </a:prstGeom>
          <a:noFill/>
        </p:spPr>
      </p:pic>
    </p:spTree>
    <p:extLst>
      <p:ext uri="{BB962C8B-B14F-4D97-AF65-F5344CB8AC3E}">
        <p14:creationId xmlns:p14="http://schemas.microsoft.com/office/powerpoint/2010/main" val="208875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428604"/>
            <a:ext cx="8686800" cy="6168748"/>
          </a:xfrm>
        </p:spPr>
        <p:txBody>
          <a:bodyPr>
            <a:noAutofit/>
          </a:bodyPr>
          <a:lstStyle/>
          <a:p>
            <a:pPr>
              <a:buNone/>
            </a:pPr>
            <a:r>
              <a:rPr lang="en-US" sz="1400" b="1" dirty="0"/>
              <a:t>United Nation’s Four Main Goals </a:t>
            </a:r>
          </a:p>
          <a:p>
            <a:r>
              <a:rPr lang="en-US" sz="1400" dirty="0"/>
              <a:t>Maintain international peace and security;</a:t>
            </a:r>
          </a:p>
          <a:p>
            <a:r>
              <a:rPr lang="en-US" sz="1400" dirty="0"/>
              <a:t>Develop friendly relations among nations;</a:t>
            </a:r>
          </a:p>
          <a:p>
            <a:r>
              <a:rPr lang="en-US" sz="1400" dirty="0"/>
              <a:t>Achieve international cooperation in solving international problems; and</a:t>
            </a:r>
          </a:p>
          <a:p>
            <a:r>
              <a:rPr lang="en-US" sz="1400" dirty="0"/>
              <a:t>Be a center for harmonizing the actions of nations in the attainment of these common ends.</a:t>
            </a:r>
          </a:p>
          <a:p>
            <a:pPr algn="just">
              <a:buNone/>
            </a:pPr>
            <a:endParaRPr lang="en-US" sz="1400" dirty="0"/>
          </a:p>
          <a:p>
            <a:pPr algn="just">
              <a:buNone/>
            </a:pPr>
            <a:r>
              <a:rPr lang="en-US" sz="1400" b="1" dirty="0"/>
              <a:t>Article 2</a:t>
            </a:r>
          </a:p>
          <a:p>
            <a:pPr algn="just">
              <a:buNone/>
            </a:pPr>
            <a:r>
              <a:rPr lang="en-US" sz="1400" i="1" dirty="0"/>
              <a:t>„All Members shall settle their international disputes by peaceful means in such a manner that international peace and security, and justice, are not endangered.</a:t>
            </a:r>
            <a:r>
              <a:rPr lang="cs-CZ" sz="1400" i="1" dirty="0"/>
              <a:t> </a:t>
            </a:r>
            <a:r>
              <a:rPr lang="en-US" sz="1400" i="1" dirty="0"/>
              <a:t>All Members shall refrain in their international relations from the </a:t>
            </a:r>
            <a:r>
              <a:rPr lang="en-US" sz="1400" b="1" i="1" dirty="0"/>
              <a:t>threat</a:t>
            </a:r>
            <a:r>
              <a:rPr lang="en-US" sz="1400" i="1" dirty="0"/>
              <a:t> or </a:t>
            </a:r>
            <a:r>
              <a:rPr lang="en-US" sz="1400" b="1" i="1" dirty="0"/>
              <a:t>use of force</a:t>
            </a:r>
            <a:r>
              <a:rPr lang="en-US" sz="1400" i="1" dirty="0"/>
              <a:t> against the territorial integrity or political independence of any state, or in any other manner inconsistent with the Purposes of the United Nations.“</a:t>
            </a:r>
          </a:p>
          <a:p>
            <a:pPr algn="just">
              <a:buNone/>
            </a:pPr>
            <a:endParaRPr lang="en-US" sz="1400" dirty="0"/>
          </a:p>
          <a:p>
            <a:pPr algn="just">
              <a:buNone/>
            </a:pPr>
            <a:r>
              <a:rPr lang="en-US" sz="1400" b="1" dirty="0"/>
              <a:t>War is not a legitimate tool of foreign policy!</a:t>
            </a:r>
          </a:p>
          <a:p>
            <a:pPr algn="just">
              <a:buNone/>
            </a:pPr>
            <a:endParaRPr lang="en-US" sz="1400" dirty="0"/>
          </a:p>
          <a:p>
            <a:pPr algn="just">
              <a:buNone/>
            </a:pPr>
            <a:r>
              <a:rPr lang="en-US" sz="1400" b="1" dirty="0"/>
              <a:t>The Security Council </a:t>
            </a:r>
            <a:r>
              <a:rPr lang="cs-CZ" sz="1400" b="1" dirty="0"/>
              <a:t>- </a:t>
            </a:r>
            <a:r>
              <a:rPr lang="en-US" sz="1400" b="1" dirty="0"/>
              <a:t>maintaining peace and security among countries. </a:t>
            </a:r>
          </a:p>
          <a:p>
            <a:pPr algn="just">
              <a:buNone/>
            </a:pPr>
            <a:endParaRPr lang="en-US" sz="1400" dirty="0"/>
          </a:p>
          <a:p>
            <a:pPr algn="just">
              <a:buNone/>
            </a:pPr>
            <a:r>
              <a:rPr lang="en-US" sz="1400" b="1" dirty="0"/>
              <a:t>1971 – PRC replaced Chinese Republic (Taiwan).</a:t>
            </a:r>
          </a:p>
          <a:p>
            <a:pPr algn="just">
              <a:buNone/>
            </a:pPr>
            <a:endParaRPr lang="en-US" sz="1400" b="1" dirty="0"/>
          </a:p>
          <a:p>
            <a:pPr algn="just">
              <a:buNone/>
            </a:pPr>
            <a:r>
              <a:rPr lang="en-US" sz="1400" dirty="0"/>
              <a:t>UNSC – often paralyzed during Cold War</a:t>
            </a:r>
          </a:p>
          <a:p>
            <a:pPr algn="just">
              <a:buNone/>
            </a:pPr>
            <a:endParaRPr lang="en-US" sz="1400" dirty="0"/>
          </a:p>
          <a:p>
            <a:pPr algn="just">
              <a:buNone/>
            </a:pPr>
            <a:r>
              <a:rPr lang="en-US" sz="1400" b="1" dirty="0"/>
              <a:t>Authorized military interventions in the Korean War and the Congo Crisis.</a:t>
            </a:r>
          </a:p>
        </p:txBody>
      </p:sp>
      <p:sp>
        <p:nvSpPr>
          <p:cNvPr id="2" name="Nadpis 1"/>
          <p:cNvSpPr>
            <a:spLocks noGrp="1"/>
          </p:cNvSpPr>
          <p:nvPr>
            <p:ph type="title"/>
          </p:nvPr>
        </p:nvSpPr>
        <p:spPr>
          <a:xfrm>
            <a:off x="785786" y="0"/>
            <a:ext cx="7972452" cy="428604"/>
          </a:xfrm>
        </p:spPr>
        <p:txBody>
          <a:bodyPr>
            <a:noAutofit/>
          </a:bodyPr>
          <a:lstStyle/>
          <a:p>
            <a:r>
              <a:rPr lang="en-US" sz="3200" b="1" dirty="0"/>
              <a:t>United </a:t>
            </a:r>
            <a:r>
              <a:rPr lang="en-US" sz="3200" dirty="0"/>
              <a:t>N</a:t>
            </a:r>
            <a:r>
              <a:rPr lang="en-US" sz="3200" b="1" dirty="0"/>
              <a:t>ations collective security</a:t>
            </a:r>
          </a:p>
        </p:txBody>
      </p:sp>
    </p:spTree>
    <p:extLst>
      <p:ext uri="{BB962C8B-B14F-4D97-AF65-F5344CB8AC3E}">
        <p14:creationId xmlns:p14="http://schemas.microsoft.com/office/powerpoint/2010/main" val="208875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0" y="571480"/>
            <a:ext cx="4714875" cy="6286520"/>
          </a:xfrm>
        </p:spPr>
        <p:txBody>
          <a:bodyPr>
            <a:normAutofit/>
          </a:bodyPr>
          <a:lstStyle/>
          <a:p>
            <a:pPr algn="ctr">
              <a:buNone/>
            </a:pPr>
            <a:r>
              <a:rPr lang="cs-CZ" altLang="cs-CZ" sz="2400" b="1" dirty="0"/>
              <a:t>USA</a:t>
            </a:r>
          </a:p>
          <a:p>
            <a:pPr algn="just"/>
            <a:r>
              <a:rPr lang="en-US" altLang="cs-CZ" sz="1800" b="1" dirty="0"/>
              <a:t>During WWII, the USA had doubled the U.S. economic power. </a:t>
            </a:r>
          </a:p>
          <a:p>
            <a:pPr algn="just"/>
            <a:r>
              <a:rPr lang="en-US" altLang="cs-CZ" sz="1800" dirty="0"/>
              <a:t>The USA produced just over half of the world's products and launched a new industrial revolution.</a:t>
            </a:r>
          </a:p>
          <a:p>
            <a:pPr algn="just"/>
            <a:r>
              <a:rPr lang="en-US" altLang="cs-CZ" sz="1800" dirty="0"/>
              <a:t>Nuclear weapons monopoly plus means of delivery.</a:t>
            </a:r>
          </a:p>
          <a:p>
            <a:pPr algn="just"/>
            <a:r>
              <a:rPr lang="en-US" altLang="cs-CZ" sz="1800" dirty="0"/>
              <a:t>Enormous increase of public debt in the USA. </a:t>
            </a:r>
          </a:p>
          <a:p>
            <a:pPr algn="just"/>
            <a:r>
              <a:rPr lang="en-US" altLang="cs-CZ" sz="1800" b="1" dirty="0"/>
              <a:t>1939 – 39,7 billion USD (43% GDP) versus 251 billion USD (112% GDP) in 1945.</a:t>
            </a:r>
          </a:p>
          <a:p>
            <a:pPr algn="just"/>
            <a:r>
              <a:rPr lang="en-US" sz="1800" dirty="0"/>
              <a:t>United States became one of the first members of the United Nations. </a:t>
            </a:r>
          </a:p>
          <a:p>
            <a:pPr algn="just"/>
            <a:r>
              <a:rPr lang="en-US" sz="1800" dirty="0"/>
              <a:t>USA promoted decolonization. </a:t>
            </a:r>
          </a:p>
          <a:p>
            <a:pPr algn="just"/>
            <a:r>
              <a:rPr lang="en-US" sz="1800" dirty="0"/>
              <a:t>Monopoly on atomic bomb till 1949 – atomic diplomacy. </a:t>
            </a:r>
            <a:endParaRPr lang="cs-CZ" sz="1800" dirty="0"/>
          </a:p>
          <a:p>
            <a:pPr algn="just"/>
            <a:r>
              <a:rPr lang="en-US" sz="1800" dirty="0"/>
              <a:t>Management of Bretton</a:t>
            </a:r>
            <a:r>
              <a:rPr lang="cs-CZ" sz="1800" dirty="0"/>
              <a:t> W</a:t>
            </a:r>
            <a:r>
              <a:rPr lang="en-US" sz="1800" dirty="0" err="1"/>
              <a:t>ood</a:t>
            </a:r>
            <a:r>
              <a:rPr lang="en-US" sz="1800" dirty="0"/>
              <a:t> institutions.</a:t>
            </a:r>
          </a:p>
          <a:p>
            <a:pPr algn="just"/>
            <a:endParaRPr lang="en-US" sz="1600" dirty="0"/>
          </a:p>
          <a:p>
            <a:pPr algn="just"/>
            <a:endParaRPr lang="en-US" altLang="cs-CZ" sz="1400" b="1" dirty="0"/>
          </a:p>
          <a:p>
            <a:endParaRPr lang="en-US" altLang="cs-CZ" sz="1900" dirty="0"/>
          </a:p>
          <a:p>
            <a:pPr marL="274320" indent="-274320" eaLnBrk="1" fontAlgn="auto" hangingPunct="1">
              <a:spcAft>
                <a:spcPts val="0"/>
              </a:spcAft>
              <a:buFont typeface="Wingdings 2"/>
              <a:buChar char=""/>
              <a:defRPr/>
            </a:pPr>
            <a:endParaRPr lang="cs-CZ" dirty="0"/>
          </a:p>
        </p:txBody>
      </p:sp>
      <p:pic>
        <p:nvPicPr>
          <p:cNvPr id="15364" name="Zástupný symbol pro obsah 3"/>
          <p:cNvPicPr>
            <a:picLocks noGrp="1" noChangeAspect="1"/>
          </p:cNvPicPr>
          <p:nvPr>
            <p:ph sz="half" idx="2"/>
          </p:nvPr>
        </p:nvPicPr>
        <p:blipFill>
          <a:blip r:embed="rId2"/>
          <a:stretch>
            <a:fillRect/>
          </a:stretch>
        </p:blipFill>
        <p:spPr>
          <a:xfrm>
            <a:off x="4648200" y="1697895"/>
            <a:ext cx="4038600" cy="4092448"/>
          </a:xfrm>
        </p:spPr>
      </p:pic>
      <p:sp>
        <p:nvSpPr>
          <p:cNvPr id="15365" name="Zástupný symbol pro číslo snímku 3"/>
          <p:cNvSpPr>
            <a:spLocks noGrp="1"/>
          </p:cNvSpPr>
          <p:nvPr>
            <p:ph type="sldNum" sz="quarter" idx="12"/>
          </p:nvPr>
        </p:nvSpPr>
        <p:spPr bwMode="auto">
          <a:noFill/>
          <a:ln>
            <a:miter lim="800000"/>
            <a:headEnd/>
            <a:tailEnd/>
          </a:ln>
        </p:spPr>
        <p:txBody>
          <a:bodyPr/>
          <a:lstStyle/>
          <a:p>
            <a:fld id="{6C42DAF4-C0A9-41D3-8F7F-6E36BC173348}" type="slidenum">
              <a:rPr lang="cs-CZ" altLang="cs-CZ"/>
              <a:pPr/>
              <a:t>7</a:t>
            </a:fld>
            <a:endParaRPr lang="cs-CZ" altLang="cs-CZ" dirty="0"/>
          </a:p>
        </p:txBody>
      </p:sp>
      <p:sp>
        <p:nvSpPr>
          <p:cNvPr id="15362" name="Nadpis 1"/>
          <p:cNvSpPr>
            <a:spLocks noGrp="1"/>
          </p:cNvSpPr>
          <p:nvPr>
            <p:ph type="title"/>
          </p:nvPr>
        </p:nvSpPr>
        <p:spPr>
          <a:xfrm>
            <a:off x="301625" y="71415"/>
            <a:ext cx="8534400" cy="571503"/>
          </a:xfrm>
        </p:spPr>
        <p:txBody>
          <a:bodyPr>
            <a:normAutofit fontScale="90000"/>
          </a:bodyPr>
          <a:lstStyle/>
          <a:p>
            <a:pPr algn="ctr" eaLnBrk="1" hangingPunct="1"/>
            <a:r>
              <a:rPr lang="en-US" altLang="cs-CZ" b="1" dirty="0"/>
              <a:t>Bipolar </a:t>
            </a:r>
            <a:r>
              <a:rPr lang="en-US" altLang="cs-CZ" dirty="0"/>
              <a:t>D</a:t>
            </a:r>
            <a:r>
              <a:rPr lang="en-US" altLang="cs-CZ" b="1" dirty="0"/>
              <a:t>istribution of Power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214282" y="857232"/>
            <a:ext cx="4929222" cy="6000768"/>
          </a:xfrm>
        </p:spPr>
        <p:txBody>
          <a:bodyPr>
            <a:normAutofit/>
          </a:bodyPr>
          <a:lstStyle/>
          <a:p>
            <a:pPr algn="ctr">
              <a:buNone/>
            </a:pPr>
            <a:r>
              <a:rPr lang="cs-CZ" altLang="cs-CZ" sz="2600" b="1" dirty="0"/>
              <a:t>USSR</a:t>
            </a:r>
          </a:p>
          <a:p>
            <a:r>
              <a:rPr lang="en-US" altLang="cs-CZ" sz="2000" dirty="0"/>
              <a:t>The Soviet Union had become the dominant continental power.</a:t>
            </a:r>
            <a:endParaRPr lang="cs-CZ" altLang="cs-CZ" sz="2000" dirty="0"/>
          </a:p>
          <a:p>
            <a:endParaRPr lang="en-US" altLang="cs-CZ" sz="2000" dirty="0"/>
          </a:p>
          <a:p>
            <a:r>
              <a:rPr lang="en-US" altLang="cs-CZ" sz="2000" dirty="0"/>
              <a:t>Soviet economy was to a dollar equivalent of approximately 10</a:t>
            </a:r>
            <a:r>
              <a:rPr lang="cs-CZ" altLang="cs-CZ" sz="2000" dirty="0"/>
              <a:t> – 15 </a:t>
            </a:r>
            <a:r>
              <a:rPr lang="en-US" altLang="cs-CZ" sz="2000" dirty="0"/>
              <a:t>% of the US level. </a:t>
            </a:r>
          </a:p>
          <a:p>
            <a:endParaRPr lang="cs-CZ" altLang="cs-CZ" sz="2000" dirty="0"/>
          </a:p>
          <a:p>
            <a:r>
              <a:rPr lang="en-US" altLang="cs-CZ" sz="2000" dirty="0"/>
              <a:t>Shortage of labor force</a:t>
            </a:r>
            <a:r>
              <a:rPr lang="cs-CZ" altLang="cs-CZ" sz="2000" dirty="0"/>
              <a:t>:20 - </a:t>
            </a:r>
            <a:r>
              <a:rPr lang="en-US" altLang="cs-CZ" sz="2000" dirty="0"/>
              <a:t>28 million causalities during WWII.</a:t>
            </a:r>
          </a:p>
          <a:p>
            <a:endParaRPr lang="cs-CZ" altLang="cs-CZ" sz="2000" dirty="0"/>
          </a:p>
          <a:p>
            <a:r>
              <a:rPr lang="en-US" altLang="cs-CZ" sz="2000" dirty="0"/>
              <a:t>The Soviet Union did not have the military strength needed to fight and win a global war against the United States. </a:t>
            </a:r>
            <a:endParaRPr lang="cs-CZ" altLang="cs-CZ" sz="2000" dirty="0"/>
          </a:p>
          <a:p>
            <a:endParaRPr lang="cs-CZ" altLang="cs-CZ" sz="2000" dirty="0"/>
          </a:p>
          <a:p>
            <a:r>
              <a:rPr lang="en-US" altLang="cs-CZ" sz="2000" b="1" dirty="0"/>
              <a:t>Strong enough to conquer Europe. </a:t>
            </a:r>
          </a:p>
          <a:p>
            <a:pPr marL="274320" indent="-274320" eaLnBrk="1" fontAlgn="auto" hangingPunct="1">
              <a:spcAft>
                <a:spcPts val="0"/>
              </a:spcAft>
              <a:buFont typeface="Wingdings 2"/>
              <a:buChar char=""/>
              <a:defRPr/>
            </a:pPr>
            <a:endParaRPr lang="cs-CZ" dirty="0"/>
          </a:p>
        </p:txBody>
      </p:sp>
      <p:pic>
        <p:nvPicPr>
          <p:cNvPr id="15364" name="Zástupný symbol pro obsah 3"/>
          <p:cNvPicPr>
            <a:picLocks noGrp="1" noChangeAspect="1"/>
          </p:cNvPicPr>
          <p:nvPr>
            <p:ph sz="half" idx="2"/>
          </p:nvPr>
        </p:nvPicPr>
        <p:blipFill>
          <a:blip r:embed="rId2"/>
          <a:stretch>
            <a:fillRect/>
          </a:stretch>
        </p:blipFill>
        <p:spPr>
          <a:xfrm>
            <a:off x="5245944" y="642919"/>
            <a:ext cx="3721846" cy="3357585"/>
          </a:xfrm>
        </p:spPr>
      </p:pic>
      <p:sp>
        <p:nvSpPr>
          <p:cNvPr id="15365" name="Zástupný symbol pro číslo snímku 3"/>
          <p:cNvSpPr>
            <a:spLocks noGrp="1"/>
          </p:cNvSpPr>
          <p:nvPr>
            <p:ph type="sldNum" sz="quarter" idx="12"/>
          </p:nvPr>
        </p:nvSpPr>
        <p:spPr bwMode="auto">
          <a:noFill/>
          <a:ln>
            <a:miter lim="800000"/>
            <a:headEnd/>
            <a:tailEnd/>
          </a:ln>
        </p:spPr>
        <p:txBody>
          <a:bodyPr/>
          <a:lstStyle/>
          <a:p>
            <a:fld id="{6C42DAF4-C0A9-41D3-8F7F-6E36BC173348}" type="slidenum">
              <a:rPr lang="cs-CZ" altLang="cs-CZ"/>
              <a:pPr/>
              <a:t>8</a:t>
            </a:fld>
            <a:endParaRPr lang="cs-CZ" altLang="cs-CZ" dirty="0"/>
          </a:p>
        </p:txBody>
      </p:sp>
      <p:sp>
        <p:nvSpPr>
          <p:cNvPr id="15362" name="Nadpis 1"/>
          <p:cNvSpPr>
            <a:spLocks noGrp="1"/>
          </p:cNvSpPr>
          <p:nvPr>
            <p:ph type="title"/>
          </p:nvPr>
        </p:nvSpPr>
        <p:spPr>
          <a:xfrm>
            <a:off x="285720" y="0"/>
            <a:ext cx="8534400" cy="642918"/>
          </a:xfrm>
        </p:spPr>
        <p:txBody>
          <a:bodyPr>
            <a:normAutofit fontScale="90000"/>
          </a:bodyPr>
          <a:lstStyle/>
          <a:p>
            <a:pPr algn="ctr" eaLnBrk="1" hangingPunct="1"/>
            <a:r>
              <a:rPr lang="cs-CZ" altLang="cs-CZ" b="1" dirty="0" err="1"/>
              <a:t>Bipolar</a:t>
            </a:r>
            <a:r>
              <a:rPr lang="cs-CZ" altLang="cs-CZ" b="1" dirty="0"/>
              <a:t> </a:t>
            </a:r>
            <a:r>
              <a:rPr lang="cs-CZ" altLang="cs-CZ" dirty="0" err="1"/>
              <a:t>D</a:t>
            </a:r>
            <a:r>
              <a:rPr lang="cs-CZ" altLang="cs-CZ" b="1" dirty="0" err="1"/>
              <a:t>istribution</a:t>
            </a:r>
            <a:r>
              <a:rPr lang="cs-CZ" altLang="cs-CZ" b="1" dirty="0"/>
              <a:t> </a:t>
            </a:r>
            <a:r>
              <a:rPr lang="cs-CZ" altLang="cs-CZ" b="1" dirty="0" err="1"/>
              <a:t>of</a:t>
            </a:r>
            <a:r>
              <a:rPr lang="cs-CZ" altLang="cs-CZ" b="1" dirty="0"/>
              <a:t> </a:t>
            </a:r>
            <a:r>
              <a:rPr lang="cs-CZ" altLang="cs-CZ" b="1" dirty="0" err="1"/>
              <a:t>Power</a:t>
            </a:r>
            <a:endParaRPr lang="en-US" altLang="cs-CZ" b="1" dirty="0"/>
          </a:p>
        </p:txBody>
      </p:sp>
      <p:pic>
        <p:nvPicPr>
          <p:cNvPr id="13314" name="Picture 2" descr="https://upload.wikimedia.org/wikipedia/commons/thumb/7/7b/EasternBloc_BorderChange38-48.svg/220px-EasternBloc_BorderChange38-48.svg.png"/>
          <p:cNvPicPr>
            <a:picLocks noChangeAspect="1" noChangeArrowheads="1"/>
          </p:cNvPicPr>
          <p:nvPr/>
        </p:nvPicPr>
        <p:blipFill>
          <a:blip r:embed="rId3"/>
          <a:srcRect/>
          <a:stretch>
            <a:fillRect/>
          </a:stretch>
        </p:blipFill>
        <p:spPr bwMode="auto">
          <a:xfrm>
            <a:off x="6357950" y="4037196"/>
            <a:ext cx="1738310" cy="28208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428604"/>
            <a:ext cx="6500826" cy="6429396"/>
          </a:xfrm>
        </p:spPr>
        <p:txBody>
          <a:bodyPr>
            <a:noAutofit/>
          </a:bodyPr>
          <a:lstStyle/>
          <a:p>
            <a:pPr algn="just">
              <a:buNone/>
            </a:pPr>
            <a:r>
              <a:rPr lang="en-US" sz="1200" dirty="0"/>
              <a:t>Devastation of Europe after WWII. European Great powers were exhausted. </a:t>
            </a:r>
          </a:p>
          <a:p>
            <a:pPr algn="just">
              <a:buNone/>
            </a:pPr>
            <a:endParaRPr lang="cs-CZ" sz="1200" b="1" dirty="0"/>
          </a:p>
          <a:p>
            <a:pPr algn="just">
              <a:buNone/>
            </a:pPr>
            <a:r>
              <a:rPr lang="en-US" sz="1200" b="1" dirty="0"/>
              <a:t>Great Britain</a:t>
            </a:r>
          </a:p>
          <a:p>
            <a:pPr algn="just">
              <a:buNone/>
            </a:pPr>
            <a:r>
              <a:rPr lang="en-US" sz="1200" b="1" dirty="0"/>
              <a:t>Clement Attlee, prime minister </a:t>
            </a:r>
            <a:r>
              <a:rPr lang="en-US" sz="1200" dirty="0"/>
              <a:t>- the disintegration of Britain's empire transformed global politics.</a:t>
            </a:r>
          </a:p>
          <a:p>
            <a:pPr algn="just">
              <a:buNone/>
            </a:pPr>
            <a:endParaRPr lang="en-US" sz="1200" dirty="0"/>
          </a:p>
          <a:p>
            <a:pPr algn="just">
              <a:buNone/>
            </a:pPr>
            <a:r>
              <a:rPr lang="en-US" sz="1200" b="1" dirty="0"/>
              <a:t>Great Britain </a:t>
            </a:r>
            <a:r>
              <a:rPr lang="cs-CZ" sz="1200" b="1" dirty="0"/>
              <a:t>- </a:t>
            </a:r>
            <a:r>
              <a:rPr lang="en-US" sz="1200" b="1" dirty="0"/>
              <a:t>dependant on the USA.</a:t>
            </a:r>
            <a:r>
              <a:rPr lang="cs-CZ" sz="1200" b="1" dirty="0"/>
              <a:t> </a:t>
            </a:r>
            <a:r>
              <a:rPr lang="en-US" sz="1200" dirty="0"/>
              <a:t>Great Britain could not afford financing British Empire – Keynes estimation - £2 billions per year.</a:t>
            </a:r>
          </a:p>
          <a:p>
            <a:pPr algn="just">
              <a:buNone/>
            </a:pPr>
            <a:endParaRPr lang="en-US" sz="1200" dirty="0"/>
          </a:p>
          <a:p>
            <a:pPr algn="just">
              <a:buNone/>
            </a:pPr>
            <a:r>
              <a:rPr lang="en-US" sz="1200" dirty="0"/>
              <a:t>1947 – India and Pakistan became independent. </a:t>
            </a:r>
          </a:p>
          <a:p>
            <a:pPr algn="just">
              <a:buNone/>
            </a:pPr>
            <a:endParaRPr lang="en-US" sz="1200" dirty="0"/>
          </a:p>
          <a:p>
            <a:pPr algn="just">
              <a:buNone/>
            </a:pPr>
            <a:r>
              <a:rPr lang="en-US" sz="1200" dirty="0"/>
              <a:t>1949 – GB helped to establish NATO.</a:t>
            </a:r>
          </a:p>
          <a:p>
            <a:pPr algn="just">
              <a:buNone/>
            </a:pPr>
            <a:endParaRPr lang="cs-CZ" sz="1200" b="1" dirty="0"/>
          </a:p>
          <a:p>
            <a:pPr algn="just">
              <a:buNone/>
            </a:pPr>
            <a:r>
              <a:rPr lang="en-US" sz="1200" b="1" dirty="0"/>
              <a:t>France</a:t>
            </a:r>
          </a:p>
          <a:p>
            <a:pPr algn="just">
              <a:buNone/>
            </a:pPr>
            <a:r>
              <a:rPr lang="en-US" sz="1200" b="1" dirty="0"/>
              <a:t>Devastated by WWII + inflation</a:t>
            </a:r>
          </a:p>
          <a:p>
            <a:pPr algn="just">
              <a:buNone/>
            </a:pPr>
            <a:endParaRPr lang="en-US" sz="1200" b="1" dirty="0"/>
          </a:p>
          <a:p>
            <a:pPr algn="just">
              <a:buNone/>
            </a:pPr>
            <a:r>
              <a:rPr lang="en-US" sz="1200" dirty="0"/>
              <a:t>France became one of the largest recipients of U.S. </a:t>
            </a:r>
            <a:r>
              <a:rPr lang="en-US" sz="1200" b="1" dirty="0"/>
              <a:t>Marshall Plan</a:t>
            </a:r>
            <a:r>
              <a:rPr lang="en-US" sz="1200" dirty="0"/>
              <a:t> aid.</a:t>
            </a:r>
          </a:p>
          <a:p>
            <a:pPr algn="just">
              <a:buNone/>
            </a:pPr>
            <a:endParaRPr lang="en-US" sz="1200" b="1" dirty="0"/>
          </a:p>
          <a:p>
            <a:pPr algn="just">
              <a:buNone/>
            </a:pPr>
            <a:r>
              <a:rPr lang="en-US" sz="1200" b="1" dirty="0"/>
              <a:t>Imprisonment of Vichy France leaders + Charles de Gaulle</a:t>
            </a:r>
            <a:r>
              <a:rPr lang="en-US" sz="1200" dirty="0"/>
              <a:t>  in lead</a:t>
            </a:r>
          </a:p>
          <a:p>
            <a:pPr algn="just">
              <a:buNone/>
            </a:pPr>
            <a:endParaRPr lang="en-US" sz="1200" b="1" dirty="0"/>
          </a:p>
          <a:p>
            <a:pPr algn="just">
              <a:buNone/>
            </a:pPr>
            <a:r>
              <a:rPr lang="en-US" sz="1200" b="1" dirty="0"/>
              <a:t>1946 – new constitution</a:t>
            </a:r>
            <a:endParaRPr lang="cs-CZ" sz="1200" b="1" dirty="0"/>
          </a:p>
          <a:p>
            <a:pPr algn="just">
              <a:buNone/>
            </a:pPr>
            <a:endParaRPr lang="cs-CZ" sz="1200" b="1" dirty="0"/>
          </a:p>
          <a:p>
            <a:pPr algn="just">
              <a:buNone/>
            </a:pPr>
            <a:r>
              <a:rPr lang="en-GB" sz="1200" dirty="0"/>
              <a:t>France was a founding member of the six-state </a:t>
            </a:r>
            <a:r>
              <a:rPr lang="en-GB" sz="1200" b="1" dirty="0"/>
              <a:t>European Coal and Steel Community</a:t>
            </a:r>
            <a:r>
              <a:rPr lang="en-GB" sz="1200" dirty="0"/>
              <a:t> in 1951.</a:t>
            </a:r>
            <a:endParaRPr lang="cs-CZ" sz="1200" dirty="0"/>
          </a:p>
          <a:p>
            <a:pPr algn="just">
              <a:buNone/>
            </a:pPr>
            <a:endParaRPr lang="en-US" sz="1200" b="1" dirty="0"/>
          </a:p>
          <a:p>
            <a:pPr algn="just">
              <a:buNone/>
            </a:pPr>
            <a:r>
              <a:rPr lang="en-US" sz="1200" b="1" dirty="0"/>
              <a:t>France</a:t>
            </a:r>
            <a:r>
              <a:rPr lang="en-US" sz="1200" dirty="0"/>
              <a:t> tried to </a:t>
            </a:r>
            <a:r>
              <a:rPr lang="en-US" sz="1200" b="1" dirty="0"/>
              <a:t>preserve its colonial Empire in Africa </a:t>
            </a:r>
            <a:r>
              <a:rPr lang="en-US" sz="1200" dirty="0"/>
              <a:t>and regain its colonies in Indochina. </a:t>
            </a:r>
            <a:endParaRPr lang="en-US" sz="1200" b="1" dirty="0"/>
          </a:p>
          <a:p>
            <a:pPr algn="just">
              <a:buNone/>
            </a:pPr>
            <a:endParaRPr lang="en-US" sz="1200" b="1" dirty="0"/>
          </a:p>
          <a:p>
            <a:pPr algn="just">
              <a:buNone/>
            </a:pPr>
            <a:endParaRPr lang="en-US" sz="1200" b="1" dirty="0"/>
          </a:p>
          <a:p>
            <a:pPr algn="just">
              <a:buNone/>
            </a:pPr>
            <a:endParaRPr lang="cs-CZ" sz="1200" b="1" dirty="0"/>
          </a:p>
          <a:p>
            <a:pPr algn="just">
              <a:buNone/>
            </a:pPr>
            <a:endParaRPr lang="cs-CZ" sz="1200" b="1" dirty="0"/>
          </a:p>
          <a:p>
            <a:pPr algn="just">
              <a:buNone/>
            </a:pPr>
            <a:endParaRPr lang="cs-CZ" sz="1200" b="1" dirty="0"/>
          </a:p>
          <a:p>
            <a:pPr algn="just">
              <a:buNone/>
            </a:pPr>
            <a:endParaRPr lang="en-US" sz="1200" b="1" dirty="0"/>
          </a:p>
        </p:txBody>
      </p:sp>
      <p:sp>
        <p:nvSpPr>
          <p:cNvPr id="2" name="Nadpis 1"/>
          <p:cNvSpPr>
            <a:spLocks noGrp="1"/>
          </p:cNvSpPr>
          <p:nvPr>
            <p:ph type="title"/>
          </p:nvPr>
        </p:nvSpPr>
        <p:spPr>
          <a:xfrm>
            <a:off x="785786" y="0"/>
            <a:ext cx="7972452" cy="428604"/>
          </a:xfrm>
        </p:spPr>
        <p:txBody>
          <a:bodyPr>
            <a:noAutofit/>
          </a:bodyPr>
          <a:lstStyle/>
          <a:p>
            <a:pPr algn="ctr"/>
            <a:r>
              <a:rPr lang="en-US" sz="3200" b="1" dirty="0"/>
              <a:t>Great Britain and France after WWII</a:t>
            </a:r>
          </a:p>
        </p:txBody>
      </p:sp>
      <p:pic>
        <p:nvPicPr>
          <p:cNvPr id="2050" name="Picture 2" descr="https://upload.wikimedia.org/wikipedia/commons/thumb/c/ce/Attlee_BW_cropped.jpg/220px-Attlee_BW_cropped.jpg"/>
          <p:cNvPicPr>
            <a:picLocks noChangeAspect="1" noChangeArrowheads="1"/>
          </p:cNvPicPr>
          <p:nvPr/>
        </p:nvPicPr>
        <p:blipFill>
          <a:blip r:embed="rId3"/>
          <a:srcRect/>
          <a:stretch>
            <a:fillRect/>
          </a:stretch>
        </p:blipFill>
        <p:spPr bwMode="auto">
          <a:xfrm>
            <a:off x="6572232" y="428604"/>
            <a:ext cx="2571768" cy="3051053"/>
          </a:xfrm>
          <a:prstGeom prst="rect">
            <a:avLst/>
          </a:prstGeom>
          <a:noFill/>
        </p:spPr>
      </p:pic>
      <p:pic>
        <p:nvPicPr>
          <p:cNvPr id="12290" name="Picture 2" descr="Charles de Gaulle (1945)"/>
          <p:cNvPicPr>
            <a:picLocks noChangeAspect="1" noChangeArrowheads="1"/>
          </p:cNvPicPr>
          <p:nvPr/>
        </p:nvPicPr>
        <p:blipFill>
          <a:blip r:embed="rId4"/>
          <a:srcRect/>
          <a:stretch>
            <a:fillRect/>
          </a:stretch>
        </p:blipFill>
        <p:spPr bwMode="auto">
          <a:xfrm>
            <a:off x="6786578" y="3643314"/>
            <a:ext cx="2143125" cy="2847976"/>
          </a:xfrm>
          <a:prstGeom prst="rect">
            <a:avLst/>
          </a:prstGeom>
          <a:noFill/>
        </p:spPr>
      </p:pic>
    </p:spTree>
    <p:extLst>
      <p:ext uri="{BB962C8B-B14F-4D97-AF65-F5344CB8AC3E}">
        <p14:creationId xmlns:p14="http://schemas.microsoft.com/office/powerpoint/2010/main" val="2088756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8753</TotalTime>
  <Words>2220</Words>
  <Application>Microsoft Office PowerPoint</Application>
  <PresentationFormat>Předvádění na obrazovce (4:3)</PresentationFormat>
  <Paragraphs>327</Paragraphs>
  <Slides>17</Slides>
  <Notes>15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Calibri</vt:lpstr>
      <vt:lpstr>Lucida Sans Unicode</vt:lpstr>
      <vt:lpstr>Verdana</vt:lpstr>
      <vt:lpstr>Wingdings 2</vt:lpstr>
      <vt:lpstr>Wingdings 3</vt:lpstr>
      <vt:lpstr>Shluk</vt:lpstr>
      <vt:lpstr>World after Second World War </vt:lpstr>
      <vt:lpstr>World War II and its effects</vt:lpstr>
      <vt:lpstr>WW II Effects</vt:lpstr>
      <vt:lpstr>Road to United Nations</vt:lpstr>
      <vt:lpstr>United Nations and management of international system</vt:lpstr>
      <vt:lpstr>United Nations collective security</vt:lpstr>
      <vt:lpstr>Bipolar Distribution of Power</vt:lpstr>
      <vt:lpstr>Bipolar Distribution of Power</vt:lpstr>
      <vt:lpstr>Great Britain and France after WWII</vt:lpstr>
      <vt:lpstr>Italy and Japan after WWII</vt:lpstr>
      <vt:lpstr>Germany after WWII</vt:lpstr>
      <vt:lpstr>China after WWII</vt:lpstr>
      <vt:lpstr>New Economic Order</vt:lpstr>
      <vt:lpstr>Flashpoints after WWII</vt:lpstr>
      <vt:lpstr>Marshall Plan</vt:lpstr>
      <vt:lpstr>The U.S. security guaranties to West Europe</vt:lpstr>
      <vt:lpstr>Cold War system 1945-1989/1990</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Zdenek Kriz</dc:creator>
  <cp:lastModifiedBy>Zdeněk Kříž</cp:lastModifiedBy>
  <cp:revision>344</cp:revision>
  <dcterms:created xsi:type="dcterms:W3CDTF">2015-12-17T07:28:07Z</dcterms:created>
  <dcterms:modified xsi:type="dcterms:W3CDTF">2021-11-02T08:50:40Z</dcterms:modified>
</cp:coreProperties>
</file>