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9" r:id="rId24"/>
    <p:sldId id="282" r:id="rId25"/>
    <p:sldId id="283" r:id="rId26"/>
    <p:sldId id="284" r:id="rId27"/>
    <p:sldId id="285" r:id="rId28"/>
    <p:sldId id="287" r:id="rId29"/>
    <p:sldId id="288" r:id="rId30"/>
    <p:sldId id="290" r:id="rId31"/>
    <p:sldId id="293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2" r:id="rId44"/>
    <p:sldId id="265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Taterova" userId="85e501e719213830" providerId="LiveId" clId="{28122431-054F-47F4-8F28-AA7FC6A2DDA3}"/>
    <pc:docChg chg="modSld">
      <pc:chgData name="Eva Taterova" userId="85e501e719213830" providerId="LiveId" clId="{28122431-054F-47F4-8F28-AA7FC6A2DDA3}" dt="2020-10-08T13:24:20.053" v="0" actId="20577"/>
      <pc:docMkLst>
        <pc:docMk/>
      </pc:docMkLst>
      <pc:sldChg chg="modSp mod">
        <pc:chgData name="Eva Taterova" userId="85e501e719213830" providerId="LiveId" clId="{28122431-054F-47F4-8F28-AA7FC6A2DDA3}" dt="2020-10-08T13:24:20.053" v="0" actId="20577"/>
        <pc:sldMkLst>
          <pc:docMk/>
          <pc:sldMk cId="337468563" sldId="256"/>
        </pc:sldMkLst>
        <pc:spChg chg="mod">
          <ac:chgData name="Eva Taterova" userId="85e501e719213830" providerId="LiveId" clId="{28122431-054F-47F4-8F28-AA7FC6A2DDA3}" dt="2020-10-08T13:24:20.053" v="0" actId="20577"/>
          <ac:spMkLst>
            <pc:docMk/>
            <pc:sldMk cId="337468563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ataterov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/>
          <a:lstStyle/>
          <a:p>
            <a:r>
              <a:rPr lang="cs-CZ"/>
              <a:t>POLITICS </a:t>
            </a:r>
            <a:r>
              <a:rPr lang="cs-CZ" dirty="0"/>
              <a:t>AND SOCIETY </a:t>
            </a:r>
            <a:br>
              <a:rPr lang="cs-CZ" dirty="0"/>
            </a:br>
            <a:r>
              <a:rPr lang="cs-CZ" dirty="0"/>
              <a:t>IN THE MIDDLE EAST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87"/>
            <a:ext cx="3346009" cy="2509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28" y="0"/>
            <a:ext cx="1666034" cy="2509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882" y="-8087"/>
            <a:ext cx="3346009" cy="25095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890" y="-8087"/>
            <a:ext cx="3816110" cy="25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strop, stůl, interiér, tráva&#10;&#10;Popis byl vytvořen automaticky">
            <a:extLst>
              <a:ext uri="{FF2B5EF4-FFF2-40B4-BE49-F238E27FC236}">
                <a16:creationId xmlns:a16="http://schemas.microsoft.com/office/drawing/2014/main" xmlns="" id="{B75A4F73-A7EC-4FBC-A0E0-C51979FF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budova, velké, vpředu&#10;&#10;Popis byl vytvořen automaticky">
            <a:extLst>
              <a:ext uri="{FF2B5EF4-FFF2-40B4-BE49-F238E27FC236}">
                <a16:creationId xmlns:a16="http://schemas.microsoft.com/office/drawing/2014/main" xmlns="" id="{1719DA9A-6422-4CFC-A101-9C99223E1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Obrázek 4" descr="Obsah obrázku budova, exteriér, kámen, velké&#10;&#10;Popis byl vytvořen automaticky">
            <a:extLst>
              <a:ext uri="{FF2B5EF4-FFF2-40B4-BE49-F238E27FC236}">
                <a16:creationId xmlns:a16="http://schemas.microsoft.com/office/drawing/2014/main" xmlns="" id="{4C143186-1A47-40AD-9DD3-002DB219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budova, exteriér, vsedě, muž&#10;&#10;Popis byl vytvořen automaticky">
            <a:extLst>
              <a:ext uri="{FF2B5EF4-FFF2-40B4-BE49-F238E27FC236}">
                <a16:creationId xmlns:a16="http://schemas.microsoft.com/office/drawing/2014/main" xmlns="" id="{89BBC418-80BB-4699-BBF1-E7372047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Obrázek 4" descr="Obsah obrázku jídlo, stůl, osoba, vsedě&#10;&#10;Popis byl vytvořen automaticky">
            <a:extLst>
              <a:ext uri="{FF2B5EF4-FFF2-40B4-BE49-F238E27FC236}">
                <a16:creationId xmlns:a16="http://schemas.microsoft.com/office/drawing/2014/main" xmlns="" id="{17F78847-243E-4CAD-9DD3-35FB458E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-2"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exteriér, stojící, budova, muž&#10;&#10;Popis byl vytvořen automaticky">
            <a:extLst>
              <a:ext uri="{FF2B5EF4-FFF2-40B4-BE49-F238E27FC236}">
                <a16:creationId xmlns:a16="http://schemas.microsoft.com/office/drawing/2014/main" xmlns="" id="{63AC5637-E10A-40A4-B11C-07BB2C231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Obrázek 4" descr="Obsah obrázku exteriér, podepsat, text, ulice&#10;&#10;Popis byl vytvořen automaticky">
            <a:extLst>
              <a:ext uri="{FF2B5EF4-FFF2-40B4-BE49-F238E27FC236}">
                <a16:creationId xmlns:a16="http://schemas.microsoft.com/office/drawing/2014/main" xmlns="" id="{49657FB9-ED1C-41EF-B8A0-67A408C56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r="-1" b="32904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8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tráva, budova, zřícenina&#10;&#10;Popis byl vytvořen automaticky">
            <a:extLst>
              <a:ext uri="{FF2B5EF4-FFF2-40B4-BE49-F238E27FC236}">
                <a16:creationId xmlns:a16="http://schemas.microsoft.com/office/drawing/2014/main" xmlns="" id="{EC7BCA91-BA8F-485B-99A7-00B2B6F76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A8B09288-7C79-4D79-A934-B47C06814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b="70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SYRIA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8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ráva, exteriér, budova, kopec&#10;&#10;Popis byl vytvořen automaticky">
            <a:extLst>
              <a:ext uri="{FF2B5EF4-FFF2-40B4-BE49-F238E27FC236}">
                <a16:creationId xmlns:a16="http://schemas.microsoft.com/office/drawing/2014/main" xmlns="" id="{4DC1DC6C-98CB-4D85-BED9-06A6BB1EB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03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objekt, voda, exteriér, řeka&#10;&#10;Popis byl vytvořen automaticky">
            <a:extLst>
              <a:ext uri="{FF2B5EF4-FFF2-40B4-BE49-F238E27FC236}">
                <a16:creationId xmlns:a16="http://schemas.microsoft.com/office/drawing/2014/main" xmlns="" id="{818876C5-27B7-40EA-821A-06DC56F35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7" name="Obrázek 6" descr="Obsah obrázku budova, exteriér, vsedě, velké&#10;&#10;Popis byl vytvořen automaticky">
            <a:extLst>
              <a:ext uri="{FF2B5EF4-FFF2-40B4-BE49-F238E27FC236}">
                <a16:creationId xmlns:a16="http://schemas.microsoft.com/office/drawing/2014/main" xmlns="" id="{19689347-63B5-4DFA-AA29-919CE8B32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r="3251"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9D1FD2A-2BBA-4B7A-80E4-09314FE25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jídlo, interiér, stojící&#10;&#10;Popis byl vytvořen automaticky">
            <a:extLst>
              <a:ext uri="{FF2B5EF4-FFF2-40B4-BE49-F238E27FC236}">
                <a16:creationId xmlns:a16="http://schemas.microsoft.com/office/drawing/2014/main" xmlns="" id="{42C5FDE2-BDE6-4AB7-9F5C-BE112C526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216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oblečení, šátek, dívka, skupina&#10;&#10;Popis byl vytvořen automaticky">
            <a:extLst>
              <a:ext uri="{FF2B5EF4-FFF2-40B4-BE49-F238E27FC236}">
                <a16:creationId xmlns:a16="http://schemas.microsoft.com/office/drawing/2014/main" xmlns="" id="{191C4746-AFD9-4049-BFD7-0FA2014FF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18136" b="-2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ráva, exteriér, pole, stojící&#10;&#10;Popis byl vytvořen automaticky">
            <a:extLst>
              <a:ext uri="{FF2B5EF4-FFF2-40B4-BE49-F238E27FC236}">
                <a16:creationId xmlns:a16="http://schemas.microsoft.com/office/drawing/2014/main" xmlns="" id="{951EC7FF-5D58-43AB-BA44-92572FEE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 b="5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Credits</a:t>
            </a:r>
            <a:r>
              <a:rPr lang="cs-CZ" dirty="0"/>
              <a:t>: 4 ECTS</a:t>
            </a:r>
          </a:p>
          <a:p>
            <a:endParaRPr lang="cs-CZ" dirty="0"/>
          </a:p>
          <a:p>
            <a:r>
              <a:rPr lang="cs-CZ" dirty="0" err="1"/>
              <a:t>Lecturer</a:t>
            </a:r>
            <a:r>
              <a:rPr lang="cs-CZ" dirty="0"/>
              <a:t>: Mgr. Eva Taterova, M.A., Ph.D. (</a:t>
            </a:r>
            <a:r>
              <a:rPr lang="cs-CZ" dirty="0">
                <a:hlinkClick r:id="rId2"/>
              </a:rPr>
              <a:t>evataterova@gmail.com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9339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xmlns="" id="{99D1FD2A-2BBA-4B7A-80E4-09314FE25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xmlns="" id="{54283C25-BFCF-43B3-9DAE-8AF32E06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 b="-2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exteriér, budova, kostel, staré&#10;&#10;Popis byl vytvořen automaticky">
            <a:extLst>
              <a:ext uri="{FF2B5EF4-FFF2-40B4-BE49-F238E27FC236}">
                <a16:creationId xmlns:a16="http://schemas.microsoft.com/office/drawing/2014/main" xmlns="" id="{EB9C3038-6B8C-46E5-B5E1-C215610F6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4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ráva, exteriér, pole, pastviny&#10;&#10;Popis byl vytvořen automaticky">
            <a:extLst>
              <a:ext uri="{FF2B5EF4-FFF2-40B4-BE49-F238E27FC236}">
                <a16:creationId xmlns:a16="http://schemas.microsoft.com/office/drawing/2014/main" xmlns="" id="{DDB4A7C6-FA41-4CE5-A653-4BD9B344D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b="137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budova, exteriér, hora, staré&#10;&#10;Popis byl vytvořen automaticky">
            <a:extLst>
              <a:ext uri="{FF2B5EF4-FFF2-40B4-BE49-F238E27FC236}">
                <a16:creationId xmlns:a16="http://schemas.microsoft.com/office/drawing/2014/main" xmlns="" id="{9F027127-C28A-49F8-8BDD-368005B88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 b="10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E705B78D-FA1A-4984-A88E-5CFA993F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JORDAN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9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skříňka, kuchyně, lednička, dřevěné&#10;&#10;Popis byl vytvořen automaticky">
            <a:extLst>
              <a:ext uri="{FF2B5EF4-FFF2-40B4-BE49-F238E27FC236}">
                <a16:creationId xmlns:a16="http://schemas.microsoft.com/office/drawing/2014/main" xmlns="" id="{B2BD0EA2-E005-40C3-B5E6-5BF41C634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ráva, exteriér, pole, jezdectví&#10;&#10;Popis byl vytvořen automaticky">
            <a:extLst>
              <a:ext uri="{FF2B5EF4-FFF2-40B4-BE49-F238E27FC236}">
                <a16:creationId xmlns:a16="http://schemas.microsoft.com/office/drawing/2014/main" xmlns="" id="{251C957C-5589-44ED-A03F-9EF8268500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2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hora, exteriér, příroda, pohled&#10;&#10;Popis byl vytvořen automaticky">
            <a:extLst>
              <a:ext uri="{FF2B5EF4-FFF2-40B4-BE49-F238E27FC236}">
                <a16:creationId xmlns:a16="http://schemas.microsoft.com/office/drawing/2014/main" xmlns="" id="{49A36B02-B9F8-4737-B79A-BF58672C8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4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exteriér, ovce, stádo, savci&#10;&#10;Popis byl vytvořen automaticky">
            <a:extLst>
              <a:ext uri="{FF2B5EF4-FFF2-40B4-BE49-F238E27FC236}">
                <a16:creationId xmlns:a16="http://schemas.microsoft.com/office/drawing/2014/main" xmlns="" id="{A062463E-4DF3-4EC5-9A53-9D4E2375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budova, exteriér, lidé, skupina&#10;&#10;Popis byl vytvořen automaticky">
            <a:extLst>
              <a:ext uri="{FF2B5EF4-FFF2-40B4-BE49-F238E27FC236}">
                <a16:creationId xmlns:a16="http://schemas.microsoft.com/office/drawing/2014/main" xmlns="" id="{B667633E-2DF1-4D6E-8C2A-CDCB1ACF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r="1" b="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3" name="Obrázek 2" descr="Obsah obrázku skála, jídlo, sendvič&#10;&#10;Popis byl vytvořen automaticky">
            <a:extLst>
              <a:ext uri="{FF2B5EF4-FFF2-40B4-BE49-F238E27FC236}">
                <a16:creationId xmlns:a16="http://schemas.microsoft.com/office/drawing/2014/main" xmlns="" id="{52C846E8-12BE-4E94-A89B-F20B9004F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6547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pole, vysoký&#10;&#10;Popis byl vytvořen automaticky">
            <a:extLst>
              <a:ext uri="{FF2B5EF4-FFF2-40B4-BE49-F238E27FC236}">
                <a16:creationId xmlns:a16="http://schemas.microsoft.com/office/drawing/2014/main" xmlns="" id="{B2008653-9F92-4496-957A-A8D29E0C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76" y="197757"/>
            <a:ext cx="8616648" cy="64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plot, muž, lavice, skákání&#10;&#10;Popis byl vytvořen automaticky">
            <a:extLst>
              <a:ext uri="{FF2B5EF4-FFF2-40B4-BE49-F238E27FC236}">
                <a16:creationId xmlns:a16="http://schemas.microsoft.com/office/drawing/2014/main" xmlns="" id="{35453DD5-8CF6-4152-A58C-76C8AF459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172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16: Introduction: scope of the course, organization of the course, and course requirements</a:t>
            </a:r>
            <a:endParaRPr lang="cs-CZ" dirty="0"/>
          </a:p>
          <a:p>
            <a:r>
              <a:rPr lang="en-US" dirty="0"/>
              <a:t>September 23: Middle East: the basic terminology, geography, demography</a:t>
            </a:r>
            <a:endParaRPr lang="cs-CZ" dirty="0"/>
          </a:p>
          <a:p>
            <a:r>
              <a:rPr lang="en-US" dirty="0"/>
              <a:t>September 30: History of Middle East before 1945</a:t>
            </a:r>
            <a:endParaRPr lang="cs-CZ" dirty="0"/>
          </a:p>
          <a:p>
            <a:r>
              <a:rPr lang="en-US" dirty="0"/>
              <a:t>October 7: Arab-Israeli Conflict I</a:t>
            </a:r>
            <a:endParaRPr lang="cs-CZ" dirty="0"/>
          </a:p>
          <a:p>
            <a:r>
              <a:rPr lang="en-US" dirty="0"/>
              <a:t>October 14: Arab-Israeli conflict II</a:t>
            </a:r>
            <a:endParaRPr lang="cs-CZ" dirty="0"/>
          </a:p>
          <a:p>
            <a:r>
              <a:rPr lang="en-US" dirty="0"/>
              <a:t>October 21: Iran: From Western Ally to Islamic Republic</a:t>
            </a:r>
            <a:endParaRPr lang="cs-CZ" dirty="0"/>
          </a:p>
          <a:p>
            <a:r>
              <a:rPr lang="en-US" dirty="0"/>
              <a:t>October 28: National holiday – no class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594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exteriér, budova, město, stojící&#10;&#10;Popis byl vytvořen automaticky">
            <a:extLst>
              <a:ext uri="{FF2B5EF4-FFF2-40B4-BE49-F238E27FC236}">
                <a16:creationId xmlns:a16="http://schemas.microsoft.com/office/drawing/2014/main" xmlns="" id="{C22A5A15-55C7-424F-A220-8F26DE970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8" b="9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5B95D91-7F7A-4C5C-855E-42C76EDF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ISRAEL/PALESTINIAN TERRITORIES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72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budova, vpředu, velké, vsedě&#10;&#10;Popis byl vytvořen automaticky">
            <a:extLst>
              <a:ext uri="{FF2B5EF4-FFF2-40B4-BE49-F238E27FC236}">
                <a16:creationId xmlns:a16="http://schemas.microsoft.com/office/drawing/2014/main" xmlns="" id="{28C88345-B35B-48E3-9723-87DBA50C1A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r="1" b="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7" name="Obrázek 6" descr="Obsah obrázku budova, exteriér, kámen, skála&#10;&#10;Popis byl vytvořen automaticky">
            <a:extLst>
              <a:ext uri="{FF2B5EF4-FFF2-40B4-BE49-F238E27FC236}">
                <a16:creationId xmlns:a16="http://schemas.microsoft.com/office/drawing/2014/main" xmlns="" id="{B14F525A-66A2-473A-A18E-2A613606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r="10143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budova, exteriér, osoba, chodník&#10;&#10;Popis byl vytvořen automaticky">
            <a:extLst>
              <a:ext uri="{FF2B5EF4-FFF2-40B4-BE49-F238E27FC236}">
                <a16:creationId xmlns:a16="http://schemas.microsoft.com/office/drawing/2014/main" xmlns="" id="{66E4FE69-1235-47C9-8FED-480AC5090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9" name="Obrázek 8" descr="Obsah obrázku exteriér, silnice, budova, ulice&#10;&#10;Popis byl vytvořen automaticky">
            <a:extLst>
              <a:ext uri="{FF2B5EF4-FFF2-40B4-BE49-F238E27FC236}">
                <a16:creationId xmlns:a16="http://schemas.microsoft.com/office/drawing/2014/main" xmlns="" id="{70152EBC-E395-4D8B-8B6B-AABE87D1A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7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budova, exteriér, muž&#10;&#10;Popis byl vytvořen automaticky">
            <a:extLst>
              <a:ext uri="{FF2B5EF4-FFF2-40B4-BE49-F238E27FC236}">
                <a16:creationId xmlns:a16="http://schemas.microsoft.com/office/drawing/2014/main" xmlns="" id="{38E14F51-9213-4AFC-A83C-8C030282D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 r="1" b="23023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ázek 4" descr="Obsah obrázku osoba, budova, exteriér, lidé&#10;&#10;Popis byl vytvořen automaticky">
            <a:extLst>
              <a:ext uri="{FF2B5EF4-FFF2-40B4-BE49-F238E27FC236}">
                <a16:creationId xmlns:a16="http://schemas.microsoft.com/office/drawing/2014/main" xmlns="" id="{56669FC7-187C-43E8-B28C-7DEF4B9A8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r="12810" b="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5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9D1FD2A-2BBA-4B7A-80E4-09314FE25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exteriér, tráva, hora, velké&#10;&#10;Popis byl vytvořen automaticky">
            <a:extLst>
              <a:ext uri="{FF2B5EF4-FFF2-40B4-BE49-F238E27FC236}">
                <a16:creationId xmlns:a16="http://schemas.microsoft.com/office/drawing/2014/main" xmlns="" id="{5684C372-103E-40DF-8BD1-CEE8C979D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r="6367" b="2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exteriér, budova, středisko, dort&#10;&#10;Popis byl vytvořen automaticky">
            <a:extLst>
              <a:ext uri="{FF2B5EF4-FFF2-40B4-BE49-F238E27FC236}">
                <a16:creationId xmlns:a16="http://schemas.microsoft.com/office/drawing/2014/main" xmlns="" id="{509B4618-AE2E-4097-99FF-80AB671C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r="1" b="1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exteriér, savci, tráva, pole&#10;&#10;Popis byl vytvořen automaticky">
            <a:extLst>
              <a:ext uri="{FF2B5EF4-FFF2-40B4-BE49-F238E27FC236}">
                <a16:creationId xmlns:a16="http://schemas.microsoft.com/office/drawing/2014/main" xmlns="" id="{E69FE326-82B5-4592-94BE-838EC548B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15458"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Obrázek 2" descr="Obsah obrázku exteriér, voda, město, budova&#10;&#10;Popis byl vytvořen automaticky">
            <a:extLst>
              <a:ext uri="{FF2B5EF4-FFF2-40B4-BE49-F238E27FC236}">
                <a16:creationId xmlns:a16="http://schemas.microsoft.com/office/drawing/2014/main" xmlns="" id="{76FDCB24-2B0D-4F6F-8F42-0B40124BC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9741"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9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exteriér, hora, poušť, tráva&#10;&#10;Popis byl vytvořen automaticky">
            <a:extLst>
              <a:ext uri="{FF2B5EF4-FFF2-40B4-BE49-F238E27FC236}">
                <a16:creationId xmlns:a16="http://schemas.microsoft.com/office/drawing/2014/main" xmlns="" id="{A0C2BAF5-E65F-4D06-AED5-9DE66D923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8" b="103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2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osoba, uniforma, exteriér, oblečení&#10;&#10;Popis byl vytvořen automaticky">
            <a:extLst>
              <a:ext uri="{FF2B5EF4-FFF2-40B4-BE49-F238E27FC236}">
                <a16:creationId xmlns:a16="http://schemas.microsoft.com/office/drawing/2014/main" xmlns="" id="{5D0B9054-354D-48BB-B9E0-01873EFEF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62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Obrázek 2" descr="Obsah obrázku exteriér, skála, skalní, kopec&#10;&#10;Popis byl vytvořen automaticky">
            <a:extLst>
              <a:ext uri="{FF2B5EF4-FFF2-40B4-BE49-F238E27FC236}">
                <a16:creationId xmlns:a16="http://schemas.microsoft.com/office/drawing/2014/main" xmlns="" id="{0A0F080A-0D99-40BB-8CBE-3AFBE12AB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11824" b="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02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exteriér, budova, silnice, auto&#10;&#10;Popis byl vytvořen automaticky">
            <a:extLst>
              <a:ext uri="{FF2B5EF4-FFF2-40B4-BE49-F238E27FC236}">
                <a16:creationId xmlns:a16="http://schemas.microsoft.com/office/drawing/2014/main" xmlns="" id="{55C58104-F8D0-4C00-B5D3-FFAF3BF71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8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6826D89-F495-4611-B6CC-7DA6BAD3E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0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4: Midterm essay</a:t>
            </a:r>
            <a:endParaRPr lang="cs-CZ" dirty="0"/>
          </a:p>
          <a:p>
            <a:r>
              <a:rPr lang="en-US" dirty="0"/>
              <a:t>November 11: Political Development of Lebanon</a:t>
            </a:r>
            <a:endParaRPr lang="cs-CZ" dirty="0"/>
          </a:p>
          <a:p>
            <a:r>
              <a:rPr lang="en-US" dirty="0"/>
              <a:t>November 18: Post-Cold War Conflicts in the Middle East </a:t>
            </a:r>
            <a:endParaRPr lang="cs-CZ" dirty="0"/>
          </a:p>
          <a:p>
            <a:r>
              <a:rPr lang="en-US" dirty="0"/>
              <a:t>November 25: War in Syria</a:t>
            </a:r>
            <a:endParaRPr lang="cs-CZ" dirty="0"/>
          </a:p>
          <a:p>
            <a:r>
              <a:rPr lang="en-US" dirty="0"/>
              <a:t>December 2: Current events in the Middle East</a:t>
            </a:r>
            <a:endParaRPr lang="cs-CZ" dirty="0"/>
          </a:p>
          <a:p>
            <a:r>
              <a:rPr lang="en-US" dirty="0"/>
              <a:t>December 9: Final exam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343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budova, velké, věž&#10;&#10;Popis byl vytvořen automaticky">
            <a:extLst>
              <a:ext uri="{FF2B5EF4-FFF2-40B4-BE49-F238E27FC236}">
                <a16:creationId xmlns:a16="http://schemas.microsoft.com/office/drawing/2014/main" xmlns="" id="{0CCA623D-9FA7-41AC-AC01-D2D7B1E65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2" b="2"/>
          <a:stretch/>
        </p:blipFill>
        <p:spPr>
          <a:xfrm>
            <a:off x="2068286" y="164638"/>
            <a:ext cx="8055428" cy="65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5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budova, exteriér, lidé, chůze&#10;&#10;Popis byl vytvořen automaticky">
            <a:extLst>
              <a:ext uri="{FF2B5EF4-FFF2-40B4-BE49-F238E27FC236}">
                <a16:creationId xmlns:a16="http://schemas.microsoft.com/office/drawing/2014/main" xmlns="" id="{257CE0BC-3FD2-4E99-9E88-FF59362A4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r="1" b="26997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ázek 4" descr="Obsah obrázku osoba, interiér, stojící, muž&#10;&#10;Popis byl vytvořen automaticky">
            <a:extLst>
              <a:ext uri="{FF2B5EF4-FFF2-40B4-BE49-F238E27FC236}">
                <a16:creationId xmlns:a16="http://schemas.microsoft.com/office/drawing/2014/main" xmlns="" id="{C0773396-92A5-4DC3-A8D9-254858D1A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2" r="-1" b="1133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8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482004F-5992-4B17-9D09-3683401E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77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80CCAACE-815D-4A79-875A-B7EFC28F7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71BC67CD-3BD7-4ABE-B97D-A4E117C95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r="-1" b="11586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38887817-BFB4-4764-B48E-F31DEC506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r="-1" b="1441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59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ACTIVITIES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Midterm</a:t>
            </a:r>
            <a:r>
              <a:rPr lang="cs-CZ" b="1" dirty="0" smtClean="0"/>
              <a:t> </a:t>
            </a:r>
            <a:r>
              <a:rPr lang="cs-CZ" b="1" dirty="0" err="1" smtClean="0"/>
              <a:t>essay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4, 40 </a:t>
            </a:r>
            <a:r>
              <a:rPr lang="cs-CZ" dirty="0" err="1" smtClean="0"/>
              <a:t>points</a:t>
            </a:r>
            <a:endParaRPr lang="cs-CZ" dirty="0" smtClean="0"/>
          </a:p>
          <a:p>
            <a:r>
              <a:rPr lang="en-US" sz="2500" i="1" dirty="0" smtClean="0"/>
              <a:t>The </a:t>
            </a:r>
            <a:r>
              <a:rPr lang="en-US" sz="2500" i="1" dirty="0"/>
              <a:t>students shall provide critical assessment of the perspectives to the given topic based on classes and readings. The students are expected to integrate the readings in a thoughtful way, not just summarize them. The detailed instructions will follow before the essay.</a:t>
            </a:r>
            <a:endParaRPr lang="cs-CZ" sz="2500" i="1" dirty="0"/>
          </a:p>
          <a:p>
            <a:endParaRPr lang="cs-CZ" dirty="0"/>
          </a:p>
          <a:p>
            <a:r>
              <a:rPr lang="cs-CZ" b="1" dirty="0" err="1"/>
              <a:t>Final</a:t>
            </a:r>
            <a:r>
              <a:rPr lang="cs-CZ" b="1" dirty="0"/>
              <a:t> </a:t>
            </a:r>
            <a:r>
              <a:rPr lang="cs-CZ" b="1" dirty="0" err="1"/>
              <a:t>e</a:t>
            </a:r>
            <a:r>
              <a:rPr lang="cs-CZ" b="1" dirty="0" err="1" smtClean="0"/>
              <a:t>xam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 smtClean="0"/>
              <a:t>December-January</a:t>
            </a:r>
            <a:r>
              <a:rPr lang="cs-CZ" dirty="0" smtClean="0"/>
              <a:t>, </a:t>
            </a:r>
            <a:r>
              <a:rPr lang="cs-CZ" dirty="0"/>
              <a:t>6 open </a:t>
            </a:r>
            <a:r>
              <a:rPr lang="cs-CZ" dirty="0" err="1"/>
              <a:t>questions</a:t>
            </a:r>
            <a:r>
              <a:rPr lang="cs-CZ" dirty="0"/>
              <a:t>, 60 </a:t>
            </a:r>
            <a:r>
              <a:rPr lang="cs-CZ" dirty="0" err="1"/>
              <a:t>points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2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GRADES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dirty="0"/>
              <a:t>A		92 - 100</a:t>
            </a:r>
          </a:p>
          <a:p>
            <a:pPr marL="0" indent="0">
              <a:buNone/>
            </a:pPr>
            <a:r>
              <a:rPr lang="en-US" altLang="cs-CZ" dirty="0"/>
              <a:t>B		84 - 91</a:t>
            </a:r>
          </a:p>
          <a:p>
            <a:pPr marL="0" indent="0">
              <a:buNone/>
            </a:pPr>
            <a:r>
              <a:rPr lang="en-US" altLang="cs-CZ" dirty="0"/>
              <a:t>C		76 - 83</a:t>
            </a:r>
          </a:p>
          <a:p>
            <a:pPr marL="0" indent="0">
              <a:buNone/>
            </a:pPr>
            <a:r>
              <a:rPr lang="en-US" altLang="cs-CZ" dirty="0"/>
              <a:t>D		68 - 75</a:t>
            </a:r>
          </a:p>
          <a:p>
            <a:pPr marL="0" indent="0">
              <a:buNone/>
            </a:pPr>
            <a:r>
              <a:rPr lang="en-US" altLang="cs-CZ" dirty="0"/>
              <a:t>E		60 - 67</a:t>
            </a:r>
          </a:p>
          <a:p>
            <a:pPr marL="0" indent="0">
              <a:buNone/>
            </a:pPr>
            <a:r>
              <a:rPr lang="en-US" altLang="cs-CZ" dirty="0"/>
              <a:t>F		less than 60 points</a:t>
            </a:r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bg1"/>
                </a:solidFill>
              </a:rPr>
              <a:t>page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fld id="{8675B04E-5AD9-43B4-84BD-97D61F4547FC}" type="slidenum">
              <a:rPr lang="cs-CZ" altLang="cs-CZ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exteriér, hora, tráva, příroda&#10;&#10;Popis byl vytvořen automaticky">
            <a:extLst>
              <a:ext uri="{FF2B5EF4-FFF2-40B4-BE49-F238E27FC236}">
                <a16:creationId xmlns:a16="http://schemas.microsoft.com/office/drawing/2014/main" xmlns="" id="{41692B80-0464-4EB6-B537-2B618B15D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LEBANON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2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voda, exteriér, příroda, hora&#10;&#10;Popis byl vytvořen automaticky">
            <a:extLst>
              <a:ext uri="{FF2B5EF4-FFF2-40B4-BE49-F238E27FC236}">
                <a16:creationId xmlns:a16="http://schemas.microsoft.com/office/drawing/2014/main" xmlns="" id="{E44A2AB0-45F3-4CBA-B24D-1998E838A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126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udova, exteriér, velké, město&#10;&#10;Popis byl vytvořen automaticky">
            <a:extLst>
              <a:ext uri="{FF2B5EF4-FFF2-40B4-BE49-F238E27FC236}">
                <a16:creationId xmlns:a16="http://schemas.microsoft.com/office/drawing/2014/main" xmlns="" id="{DAC85A71-F9FF-4256-94D3-3CAAB43E4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813271" y="643467"/>
            <a:ext cx="4952058" cy="5571066"/>
          </a:xfrm>
          <a:prstGeom prst="rect">
            <a:avLst/>
          </a:prstGeom>
        </p:spPr>
      </p:pic>
      <p:pic>
        <p:nvPicPr>
          <p:cNvPr id="5" name="Zástupný obsah 4" descr="Obsah obrázku exteriér, budova, auto, silnice&#10;&#10;Popis byl vytvořen automaticky">
            <a:extLst>
              <a:ext uri="{FF2B5EF4-FFF2-40B4-BE49-F238E27FC236}">
                <a16:creationId xmlns:a16="http://schemas.microsoft.com/office/drawing/2014/main" xmlns="" id="{69EEC228-DB4D-40C0-9CC0-C93EB934C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 b="780"/>
          <a:stretch/>
        </p:blipFill>
        <p:spPr>
          <a:xfrm>
            <a:off x="6426669" y="643467"/>
            <a:ext cx="49520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3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236</Words>
  <Application>Microsoft Office PowerPoint</Application>
  <PresentationFormat>Širokoúhlá obrazovka</PresentationFormat>
  <Paragraphs>43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POLITICS AND SOCIETY  IN THE MIDDLE EAST</vt:lpstr>
      <vt:lpstr>COURSE OVERVIEW</vt:lpstr>
      <vt:lpstr>COURSE SCHEDULE</vt:lpstr>
      <vt:lpstr>COURSE SCHEDULE</vt:lpstr>
      <vt:lpstr>COURSE ACTIVITIES</vt:lpstr>
      <vt:lpstr>GRADES</vt:lpstr>
      <vt:lpstr>LEBANON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SYRIA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JORDAN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ISRAEL/PALESTINIAN TERRITORIES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 IN THE MIDDLE EAST</dc:title>
  <dc:creator>Eva Taterova</dc:creator>
  <cp:lastModifiedBy>Eva Taterova</cp:lastModifiedBy>
  <cp:revision>3</cp:revision>
  <dcterms:created xsi:type="dcterms:W3CDTF">2020-10-07T20:29:43Z</dcterms:created>
  <dcterms:modified xsi:type="dcterms:W3CDTF">2021-09-16T09:25:20Z</dcterms:modified>
</cp:coreProperties>
</file>