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74" r:id="rId2"/>
    <p:sldId id="322" r:id="rId3"/>
    <p:sldId id="273" r:id="rId4"/>
    <p:sldId id="470" r:id="rId5"/>
    <p:sldId id="472" r:id="rId6"/>
    <p:sldId id="311" r:id="rId7"/>
    <p:sldId id="332" r:id="rId8"/>
    <p:sldId id="334" r:id="rId9"/>
    <p:sldId id="335" r:id="rId10"/>
    <p:sldId id="337" r:id="rId11"/>
    <p:sldId id="473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a Taterova" userId="85e501e719213830" providerId="LiveId" clId="{901B8740-7B88-457D-9CBA-AC9271C70DE2}"/>
    <pc:docChg chg="delSld">
      <pc:chgData name="Eva Taterova" userId="85e501e719213830" providerId="LiveId" clId="{901B8740-7B88-457D-9CBA-AC9271C70DE2}" dt="2021-11-29T19:43:23.724" v="0" actId="47"/>
      <pc:docMkLst>
        <pc:docMk/>
      </pc:docMkLst>
      <pc:sldChg chg="del">
        <pc:chgData name="Eva Taterova" userId="85e501e719213830" providerId="LiveId" clId="{901B8740-7B88-457D-9CBA-AC9271C70DE2}" dt="2021-11-29T19:43:23.724" v="0" actId="47"/>
        <pc:sldMkLst>
          <pc:docMk/>
          <pc:sldMk cId="2644178419" sldId="47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336179-C8CE-4A60-8AC1-716E9C0C57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E4447BB-91A5-477E-B3D2-A217A59BE9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5D86CB2-396A-428B-9373-72AB9E62A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019E7-9546-4CEC-87AA-5A333BD7081B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5D87AD6-B531-401F-AA44-BC99B100A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9CC373A-9A7B-498A-943E-E0FFDF042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C510A-AFB4-4399-84F3-22CB281A06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8765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B318C2-E6B7-45DD-95DA-6AE96C2C6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317967A-32DC-4C94-B84B-B39F240E89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4111CF6-F2A4-43A1-856F-29B923924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019E7-9546-4CEC-87AA-5A333BD7081B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A7C968B-1F4B-411C-9C2D-0F72F30D6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73248E3-6181-4D0E-9098-8E47F0CC7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C510A-AFB4-4399-84F3-22CB281A06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8550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00CD876-A372-44C7-B092-5775126133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EE0774F-5BAD-4144-9C3D-22817EA24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980D61-3D40-43F7-AAB8-782B108A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019E7-9546-4CEC-87AA-5A333BD7081B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BD80045-A357-4AA5-8E8C-46BD31D4B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8A34D46-1532-4C10-84E3-254468F82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C510A-AFB4-4399-84F3-22CB281A06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0436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2E8889-AB3E-4DCC-A15D-8234E693D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6C01E1-0ADC-4402-AF14-081BE2F41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565A662-DDBE-4D23-B70B-2FDCD3BFA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019E7-9546-4CEC-87AA-5A333BD7081B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FB29B3A-8CE0-4370-99AD-F13B70F74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7DC1BCC-FAC1-4FD2-8FD3-247A1518F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C510A-AFB4-4399-84F3-22CB281A06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9250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600EC3-5C7F-4127-9A83-4BA4C6B9C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D417511-29E4-42C2-8676-E3F93A51C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AD6F7CF-0791-4056-9B50-902227575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019E7-9546-4CEC-87AA-5A333BD7081B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3081FD2-4410-4EFD-8355-E766403DB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23C75E6-10FF-4B15-A432-691198BDD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C510A-AFB4-4399-84F3-22CB281A06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5495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D73857-67EE-4CEE-A5C6-0BF0B8ED8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46EA95-D955-4296-8B3E-3B9918BFA4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6B975AC-B1C0-4094-B2AD-7437DB2E9F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BCBBBA8-CB7B-47F3-956A-AE61F1471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019E7-9546-4CEC-87AA-5A333BD7081B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6C16D8D-79AA-4A2E-9E0D-92C658C4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6CD804A-8725-4936-8B0E-2A5F4E035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C510A-AFB4-4399-84F3-22CB281A06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0022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C2166A-8884-4230-983A-056B90760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78D66AE-CDAA-4831-B1C0-889F718532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7C8727D-1F33-486B-B401-6B938BE94E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F02C2A5-7B1A-42AF-9E1B-9FE9EE690F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86511B6-5DF4-4EEE-9038-5D1CC65A43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F515759-CA3F-46B4-95B5-9AF77228B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019E7-9546-4CEC-87AA-5A333BD7081B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CB43859-42C3-4864-9699-CDFFC72B3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66BF632-5AFD-463E-862A-D9EACB035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C510A-AFB4-4399-84F3-22CB281A06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2260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80D10B-B4ED-4BBD-AFE8-1D90506B9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7B88415-D6F8-4CCB-AC21-F2E932D18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019E7-9546-4CEC-87AA-5A333BD7081B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8889435-74BF-485E-A8A0-65C1B5871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732E949-4FE3-42D9-B7E0-DAF08DE8C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C510A-AFB4-4399-84F3-22CB281A06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2512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67EF6B6-E4BA-43C4-BC84-1E37D05EE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019E7-9546-4CEC-87AA-5A333BD7081B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55E948B-E56C-424A-83B1-027AFAF16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FA8FF0D-E4F7-4FB1-9B4F-074E2CB3E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C510A-AFB4-4399-84F3-22CB281A06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1460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2130D7-A674-4926-853D-B18FE8B30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AEC573-67CC-4EDD-9C06-E6149BB83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E1BB608-4147-4F4F-AA96-045931323C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7188286-0CCD-4A1E-9814-E1CFFA7D2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019E7-9546-4CEC-87AA-5A333BD7081B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57F7D46-2C12-4745-A80E-62A622796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171BAD8-9656-4F9D-89C2-B39ACE8DD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C510A-AFB4-4399-84F3-22CB281A06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5695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45022E-9852-44CC-8777-3DA1FA8C4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31CCA78-40D0-4CEF-A5E1-D55880FF08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80D3319-1610-433B-8C34-78997E455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4B85899-E736-4F86-9A47-9AE2A84DA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019E7-9546-4CEC-87AA-5A333BD7081B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661A14A-DAFB-448B-B5B5-ABB1D2D70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07D7298-C7A8-4678-B2FC-A3BC3369F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C510A-AFB4-4399-84F3-22CB281A06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2751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61F42DE-A694-48C5-9379-F7FF19DBA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CC01846-FBAA-42BB-B6CD-CE3F2E4B4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9CCDA1B-712D-4B11-B14B-4A3A27492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019E7-9546-4CEC-87AA-5A333BD7081B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F576F89-97CC-4DCA-A5CE-E5768E67D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2F2A667-27C9-4CA9-9B8D-02E27EB26E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C510A-AFB4-4399-84F3-22CB281A06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6012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3999" y="2994991"/>
            <a:ext cx="9250017" cy="1245706"/>
          </a:xfrm>
        </p:spPr>
        <p:txBody>
          <a:bodyPr>
            <a:normAutofit fontScale="90000"/>
          </a:bodyPr>
          <a:lstStyle/>
          <a:p>
            <a:r>
              <a:rPr lang="cs-CZ" dirty="0"/>
              <a:t>ARAB SPRING AND WAR IN SYRIA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5007515"/>
            <a:ext cx="9144000" cy="1655762"/>
          </a:xfrm>
        </p:spPr>
        <p:txBody>
          <a:bodyPr/>
          <a:lstStyle/>
          <a:p>
            <a:r>
              <a:rPr lang="cs-CZ" dirty="0"/>
              <a:t>Mgr. Eva Taterova, M.A., Ph.D.</a:t>
            </a:r>
          </a:p>
          <a:p>
            <a:r>
              <a:rPr lang="cs-CZ" dirty="0" err="1"/>
              <a:t>Faculty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Studies</a:t>
            </a:r>
            <a:endParaRPr lang="cs-CZ" dirty="0"/>
          </a:p>
          <a:p>
            <a:r>
              <a:rPr lang="cs-CZ" dirty="0"/>
              <a:t>Masaryk University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25C898B-118A-4A36-B295-6C5565FC6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4640" y="-1"/>
            <a:ext cx="3407360" cy="2723683"/>
          </a:xfrm>
          <a:prstGeom prst="rect">
            <a:avLst/>
          </a:prstGeom>
        </p:spPr>
      </p:pic>
      <p:pic>
        <p:nvPicPr>
          <p:cNvPr id="8" name="Obrázek 3">
            <a:extLst>
              <a:ext uri="{FF2B5EF4-FFF2-40B4-BE49-F238E27FC236}">
                <a16:creationId xmlns:a16="http://schemas.microsoft.com/office/drawing/2014/main" id="{FEB72413-C47E-4ADD-A052-317EF498E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352624" cy="2723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El-Sissi's uncle, the Haganah member | The Times of Israel">
            <a:extLst>
              <a:ext uri="{FF2B5EF4-FFF2-40B4-BE49-F238E27FC236}">
                <a16:creationId xmlns:a16="http://schemas.microsoft.com/office/drawing/2014/main" id="{ED7D3532-C0A7-4A5D-8072-67AB6559E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624" y="0"/>
            <a:ext cx="4602393" cy="272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68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4">
            <a:extLst>
              <a:ext uri="{FF2B5EF4-FFF2-40B4-BE49-F238E27FC236}">
                <a16:creationId xmlns:a16="http://schemas.microsoft.com/office/drawing/2014/main" id="{49A45870-6DE6-4516-868D-ADC477D9A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9699" name="Zástupný obsah 6">
            <a:extLst>
              <a:ext uri="{FF2B5EF4-FFF2-40B4-BE49-F238E27FC236}">
                <a16:creationId xmlns:a16="http://schemas.microsoft.com/office/drawing/2014/main" id="{0655CF4D-721A-4D36-8705-E373F84A16C2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1450" y="204789"/>
            <a:ext cx="6769100" cy="6611937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083066-E48A-4E2F-837E-5F5A84542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8B9E70-5312-4472-BC5A-092C035F5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cs-CZ" sz="4200" dirty="0"/>
          </a:p>
          <a:p>
            <a:pPr marL="0" indent="0" algn="ctr">
              <a:buNone/>
            </a:pPr>
            <a:endParaRPr lang="cs-CZ" sz="4200" dirty="0"/>
          </a:p>
          <a:p>
            <a:pPr marL="0" indent="0" algn="ctr">
              <a:buNone/>
            </a:pPr>
            <a:r>
              <a:rPr lang="cs-CZ" sz="4200" dirty="0"/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3536664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>
            <a:extLst>
              <a:ext uri="{FF2B5EF4-FFF2-40B4-BE49-F238E27FC236}">
                <a16:creationId xmlns:a16="http://schemas.microsoft.com/office/drawing/2014/main" id="{691E3183-E710-4653-B868-30D199909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>
                <a:solidFill>
                  <a:schemeClr val="tx1"/>
                </a:solidFill>
              </a:rPr>
              <a:t>ARAB SPRING</a:t>
            </a:r>
          </a:p>
        </p:txBody>
      </p:sp>
      <p:sp>
        <p:nvSpPr>
          <p:cNvPr id="22531" name="Zástupný symbol pro obsah 2">
            <a:extLst>
              <a:ext uri="{FF2B5EF4-FFF2-40B4-BE49-F238E27FC236}">
                <a16:creationId xmlns:a16="http://schemas.microsoft.com/office/drawing/2014/main" id="{984D4CE6-630E-46C9-BBD8-69D3170E55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47799"/>
            <a:ext cx="5612835" cy="5045075"/>
          </a:xfrm>
        </p:spPr>
        <p:txBody>
          <a:bodyPr>
            <a:noAutofit/>
          </a:bodyPr>
          <a:lstStyle/>
          <a:p>
            <a:r>
              <a:rPr lang="en-US" altLang="cs-CZ" sz="2400" dirty="0"/>
              <a:t>December 2010: Mohamed Bouazizi‘s self-immolation in Tunisia </a:t>
            </a:r>
            <a:r>
              <a:rPr lang="en-US" altLang="cs-CZ" sz="2400" dirty="0">
                <a:sym typeface="Wingdings" panose="05000000000000000000" pitchFamily="2" charset="2"/>
              </a:rPr>
              <a:t> protest against president Bin Ali‘s government  spread to almost all other Arab countries (a significant surprise for the whole world).</a:t>
            </a:r>
          </a:p>
          <a:p>
            <a:endParaRPr lang="en-US" altLang="cs-CZ" sz="2400" dirty="0">
              <a:sym typeface="Wingdings" panose="05000000000000000000" pitchFamily="2" charset="2"/>
            </a:endParaRPr>
          </a:p>
          <a:p>
            <a:r>
              <a:rPr lang="en-US" altLang="cs-CZ" sz="2400" dirty="0">
                <a:sym typeface="Wingdings" panose="05000000000000000000" pitchFamily="2" charset="2"/>
              </a:rPr>
              <a:t>Various reasons for the protests: economic troubles, difficult social situation, corruption, limited human and political right.</a:t>
            </a:r>
          </a:p>
          <a:p>
            <a:endParaRPr lang="en-US" altLang="cs-CZ" sz="2400" dirty="0">
              <a:sym typeface="Wingdings" panose="05000000000000000000" pitchFamily="2" charset="2"/>
            </a:endParaRPr>
          </a:p>
          <a:p>
            <a:r>
              <a:rPr lang="en-US" altLang="cs-CZ" sz="2400" dirty="0">
                <a:sym typeface="Wingdings" panose="05000000000000000000" pitchFamily="2" charset="2"/>
              </a:rPr>
              <a:t>Role of the new media and social networks such as Facebook and Twitter.</a:t>
            </a:r>
            <a:endParaRPr lang="en-US" altLang="cs-CZ" sz="2400" dirty="0"/>
          </a:p>
        </p:txBody>
      </p:sp>
      <p:pic>
        <p:nvPicPr>
          <p:cNvPr id="22532" name="Zástupný symbol pro obsah 2">
            <a:extLst>
              <a:ext uri="{FF2B5EF4-FFF2-40B4-BE49-F238E27FC236}">
                <a16:creationId xmlns:a16="http://schemas.microsoft.com/office/drawing/2014/main" id="{CD14CAD2-DACD-4C87-A880-C8211B7C792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12941" y="285225"/>
            <a:ext cx="4902764" cy="2430194"/>
          </a:xfrm>
        </p:spPr>
      </p:pic>
      <p:pic>
        <p:nvPicPr>
          <p:cNvPr id="22533" name="Obrázek 3">
            <a:extLst>
              <a:ext uri="{FF2B5EF4-FFF2-40B4-BE49-F238E27FC236}">
                <a16:creationId xmlns:a16="http://schemas.microsoft.com/office/drawing/2014/main" id="{06E1CE3A-C589-494D-A3EF-10D074405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941" y="3346007"/>
            <a:ext cx="4902764" cy="306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7FDA82-EECB-4072-86B9-7B411B211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9813" y="115889"/>
            <a:ext cx="7543800" cy="14493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 dirty="0"/>
              <a:t>S</a:t>
            </a:r>
            <a:r>
              <a:rPr lang="cs-CZ" b="1" dirty="0"/>
              <a:t>ITUATION AFTER ARAB SPRING</a:t>
            </a:r>
          </a:p>
        </p:txBody>
      </p:sp>
      <p:sp>
        <p:nvSpPr>
          <p:cNvPr id="54275" name="Zástupný symbol pro obsah 2">
            <a:extLst>
              <a:ext uri="{FF2B5EF4-FFF2-40B4-BE49-F238E27FC236}">
                <a16:creationId xmlns:a16="http://schemas.microsoft.com/office/drawing/2014/main" id="{D4590947-8A7B-4F50-B1D1-363B1E779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54277" name="Picture 2" descr="VÃ½sledek obrÃ¡zku pro middle east before arab spring">
            <a:extLst>
              <a:ext uri="{FF2B5EF4-FFF2-40B4-BE49-F238E27FC236}">
                <a16:creationId xmlns:a16="http://schemas.microsoft.com/office/drawing/2014/main" id="{8808ACF0-6C13-4A55-A2CA-20F25F4EA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444" y="1081839"/>
            <a:ext cx="10515600" cy="5838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8451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5DFABA-269E-4229-A71E-F41E68FF5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cap="all" dirty="0"/>
              <a:t>Ambiguous (and still open) consequences </a:t>
            </a:r>
            <a:br>
              <a:rPr lang="cs-CZ" sz="4000" b="1" cap="all" dirty="0"/>
            </a:br>
            <a:r>
              <a:rPr lang="en-US" sz="4000" b="1" cap="all" dirty="0"/>
              <a:t>of the Arab Spring</a:t>
            </a:r>
            <a:endParaRPr lang="cs-CZ" sz="4000" b="1" cap="all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10864B-A18A-439B-AD48-42D0DF1E4F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300" b="0" i="0" dirty="0">
                <a:solidFill>
                  <a:srgbClr val="333333"/>
                </a:solidFill>
                <a:effectLst/>
                <a:latin typeface="adobe-caslon-pro"/>
              </a:rPr>
              <a:t>A stable but often very brutal autocracy </a:t>
            </a:r>
            <a:r>
              <a:rPr lang="cs-CZ" sz="2300" b="0" i="0" dirty="0" err="1">
                <a:solidFill>
                  <a:srgbClr val="333333"/>
                </a:solidFill>
                <a:effectLst/>
                <a:latin typeface="adobe-caslon-pro"/>
              </a:rPr>
              <a:t>sinks</a:t>
            </a:r>
            <a:r>
              <a:rPr lang="cs-CZ" sz="2300" b="0" i="0" dirty="0">
                <a:solidFill>
                  <a:srgbClr val="333333"/>
                </a:solidFill>
                <a:effectLst/>
                <a:latin typeface="adobe-caslon-pro"/>
              </a:rPr>
              <a:t> </a:t>
            </a:r>
            <a:r>
              <a:rPr lang="en-US" sz="2300" b="0" i="0" dirty="0">
                <a:solidFill>
                  <a:srgbClr val="333333"/>
                </a:solidFill>
                <a:effectLst/>
                <a:latin typeface="adobe-caslon-pro"/>
              </a:rPr>
              <a:t>into chaos (Syria, Yemen, Libya) </a:t>
            </a:r>
            <a:r>
              <a:rPr lang="cs-CZ" sz="2300" b="0" i="0" dirty="0">
                <a:solidFill>
                  <a:srgbClr val="333333"/>
                </a:solidFill>
                <a:effectLst/>
                <a:latin typeface="adobe-caslon-pro"/>
              </a:rPr>
              <a:t> </a:t>
            </a:r>
            <a:r>
              <a:rPr lang="en-US" sz="2300" b="0" i="0" dirty="0">
                <a:solidFill>
                  <a:srgbClr val="333333"/>
                </a:solidFill>
                <a:effectLst/>
                <a:latin typeface="adobe-caslon-pro"/>
              </a:rPr>
              <a:t>or the </a:t>
            </a:r>
            <a:r>
              <a:rPr lang="en-US" sz="2300" b="0" i="0" dirty="0" err="1">
                <a:solidFill>
                  <a:srgbClr val="333333"/>
                </a:solidFill>
                <a:effectLst/>
                <a:latin typeface="adobe-caslon-pro"/>
              </a:rPr>
              <a:t>resu</a:t>
            </a:r>
            <a:r>
              <a:rPr lang="cs-CZ" sz="2300" b="0" i="0" dirty="0" err="1">
                <a:solidFill>
                  <a:srgbClr val="333333"/>
                </a:solidFill>
                <a:effectLst/>
                <a:latin typeface="adobe-caslon-pro"/>
              </a:rPr>
              <a:t>rgence</a:t>
            </a:r>
            <a:r>
              <a:rPr lang="en-US" sz="2300" b="0" i="0" dirty="0">
                <a:solidFill>
                  <a:srgbClr val="333333"/>
                </a:solidFill>
                <a:effectLst/>
                <a:latin typeface="adobe-caslon-pro"/>
              </a:rPr>
              <a:t> of autocracy (Egypt)</a:t>
            </a:r>
            <a:r>
              <a:rPr lang="cs-CZ" sz="2300" b="0" i="0" dirty="0">
                <a:solidFill>
                  <a:srgbClr val="333333"/>
                </a:solidFill>
                <a:effectLst/>
                <a:latin typeface="adobe-caslon-pro"/>
              </a:rPr>
              <a:t>.</a:t>
            </a:r>
            <a:endParaRPr lang="en-US" sz="2300" b="0" i="0" dirty="0">
              <a:solidFill>
                <a:srgbClr val="333333"/>
              </a:solidFill>
              <a:effectLst/>
              <a:latin typeface="adobe-caslon-pro"/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2300" b="0" i="0" dirty="0">
              <a:solidFill>
                <a:srgbClr val="333333"/>
              </a:solidFill>
              <a:effectLst/>
              <a:latin typeface="adobe-caslon-pro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300" b="0" i="0" dirty="0">
                <a:solidFill>
                  <a:srgbClr val="333333"/>
                </a:solidFill>
                <a:effectLst/>
                <a:latin typeface="adobe-caslon-pro"/>
              </a:rPr>
              <a:t>In the ongoing chaos, radicals of all kinds are strengthening - from secularists (clan warlords in Syria or Kurdish militias) to religious extremists (ISIS, An-Nusra)</a:t>
            </a:r>
            <a:r>
              <a:rPr lang="cs-CZ" sz="2300" b="0" i="0" dirty="0">
                <a:solidFill>
                  <a:srgbClr val="333333"/>
                </a:solidFill>
                <a:effectLst/>
                <a:latin typeface="adobe-caslon-pro"/>
              </a:rPr>
              <a:t>.</a:t>
            </a:r>
            <a:endParaRPr lang="en-US" sz="2300" b="0" i="0" dirty="0">
              <a:solidFill>
                <a:srgbClr val="333333"/>
              </a:solidFill>
              <a:effectLst/>
              <a:latin typeface="adobe-caslon-pro"/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2300" b="0" i="0" dirty="0">
              <a:solidFill>
                <a:srgbClr val="333333"/>
              </a:solidFill>
              <a:effectLst/>
              <a:latin typeface="adobe-caslon-pro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300" b="0" i="0" dirty="0">
                <a:solidFill>
                  <a:srgbClr val="333333"/>
                </a:solidFill>
                <a:effectLst/>
                <a:latin typeface="adobe-caslon-pro"/>
              </a:rPr>
              <a:t>Weak</a:t>
            </a:r>
            <a:r>
              <a:rPr lang="cs-CZ" sz="2300" b="0" i="0" dirty="0" err="1">
                <a:solidFill>
                  <a:srgbClr val="333333"/>
                </a:solidFill>
                <a:effectLst/>
                <a:latin typeface="adobe-caslon-pro"/>
              </a:rPr>
              <a:t>ening</a:t>
            </a:r>
            <a:r>
              <a:rPr lang="en-US" sz="2300" b="0" i="0" dirty="0">
                <a:solidFill>
                  <a:srgbClr val="333333"/>
                </a:solidFill>
                <a:effectLst/>
                <a:latin typeface="adobe-caslon-pro"/>
              </a:rPr>
              <a:t> US power, slightly strengthen</a:t>
            </a:r>
            <a:r>
              <a:rPr lang="cs-CZ" sz="2300" b="0" i="0" dirty="0" err="1">
                <a:solidFill>
                  <a:srgbClr val="333333"/>
                </a:solidFill>
                <a:effectLst/>
                <a:latin typeface="adobe-caslon-pro"/>
              </a:rPr>
              <a:t>ing</a:t>
            </a:r>
            <a:r>
              <a:rPr lang="en-US" sz="2300" b="0" i="0" dirty="0">
                <a:solidFill>
                  <a:srgbClr val="333333"/>
                </a:solidFill>
                <a:effectLst/>
                <a:latin typeface="adobe-caslon-pro"/>
              </a:rPr>
              <a:t> influence of Russia (Syria), China, regional power Turkey is trying to become a local hegemon</a:t>
            </a:r>
            <a:r>
              <a:rPr lang="cs-CZ" sz="2300" b="0" i="0" dirty="0">
                <a:solidFill>
                  <a:srgbClr val="333333"/>
                </a:solidFill>
                <a:effectLst/>
                <a:latin typeface="adobe-caslon-pro"/>
              </a:rPr>
              <a:t>.</a:t>
            </a:r>
            <a:endParaRPr lang="en-US" sz="2300" b="0" i="0" dirty="0">
              <a:solidFill>
                <a:srgbClr val="333333"/>
              </a:solidFill>
              <a:effectLst/>
              <a:latin typeface="adobe-caslon-pro"/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2300" b="0" i="0" dirty="0">
              <a:solidFill>
                <a:srgbClr val="333333"/>
              </a:solidFill>
              <a:effectLst/>
              <a:latin typeface="adobe-caslon-pro"/>
            </a:endParaRP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F0E6E76A-DA16-4DAA-99D6-B466891933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88314" y="1991405"/>
            <a:ext cx="5653465" cy="451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38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26CA13-00FB-4F85-8A0D-AAD29BDC2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cap="all" dirty="0"/>
              <a:t>Ambiguous (and still open) consequences </a:t>
            </a:r>
            <a:br>
              <a:rPr lang="cs-CZ" sz="4400" b="1" cap="all" dirty="0"/>
            </a:br>
            <a:r>
              <a:rPr lang="en-US" sz="4400" b="1" cap="all" dirty="0"/>
              <a:t>of the Arab Spring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3C810B-29AA-4CB7-9147-ADC4894A31C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endParaRPr lang="cs-CZ" b="0" i="0" dirty="0">
              <a:solidFill>
                <a:srgbClr val="333333"/>
              </a:solidFill>
              <a:effectLst/>
              <a:latin typeface="adobe-caslon-pro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adobe-caslon-pro"/>
              </a:rPr>
              <a:t>Intra-Islamic religious disputes are politicized and sharpened (Saudis and their allies versus Iran and its allies), the Israeli-Arab conflict (but not the Israeli-Palestinian conflict) is </a:t>
            </a:r>
            <a:r>
              <a:rPr lang="cs-CZ" b="0" i="0" dirty="0">
                <a:solidFill>
                  <a:srgbClr val="333333"/>
                </a:solidFill>
                <a:effectLst/>
                <a:latin typeface="adobe-caslon-pro"/>
              </a:rPr>
              <a:t>de-</a:t>
            </a:r>
            <a:r>
              <a:rPr lang="en-US" b="0" i="0" dirty="0">
                <a:solidFill>
                  <a:srgbClr val="333333"/>
                </a:solidFill>
                <a:effectLst/>
                <a:latin typeface="adobe-caslon-pro"/>
              </a:rPr>
              <a:t>escalating</a:t>
            </a:r>
            <a:r>
              <a:rPr lang="cs-CZ" b="0" i="0" dirty="0">
                <a:solidFill>
                  <a:srgbClr val="333333"/>
                </a:solidFill>
                <a:effectLst/>
                <a:latin typeface="adobe-caslon-pro"/>
              </a:rPr>
              <a:t>.</a:t>
            </a:r>
            <a:endParaRPr lang="en-US" b="0" i="0" dirty="0">
              <a:solidFill>
                <a:srgbClr val="333333"/>
              </a:solidFill>
              <a:effectLst/>
              <a:latin typeface="adobe-caslon-pro"/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b="0" i="0" dirty="0">
              <a:solidFill>
                <a:srgbClr val="333333"/>
              </a:solidFill>
              <a:effectLst/>
              <a:latin typeface="adobe-caslon-pro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333333"/>
                </a:solidFill>
                <a:effectLst/>
                <a:latin typeface="adobe-caslon-pro"/>
              </a:rPr>
              <a:t>G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adobe-caslon-pro"/>
              </a:rPr>
              <a:t>iant</a:t>
            </a:r>
            <a:r>
              <a:rPr lang="en-US" b="0" i="0" dirty="0">
                <a:solidFill>
                  <a:srgbClr val="333333"/>
                </a:solidFill>
                <a:effectLst/>
                <a:latin typeface="adobe-caslon-pro"/>
              </a:rPr>
              <a:t> refugee waves, humanitarian disasters, devastation or stagnation of economies, rising inequality and poverty</a:t>
            </a:r>
            <a:r>
              <a:rPr lang="cs-CZ" dirty="0">
                <a:solidFill>
                  <a:srgbClr val="333333"/>
                </a:solidFill>
                <a:latin typeface="adobe-caslon-pro"/>
              </a:rPr>
              <a:t>.</a:t>
            </a:r>
            <a:endParaRPr lang="cs-CZ" dirty="0"/>
          </a:p>
          <a:p>
            <a:endParaRPr lang="cs-CZ" dirty="0"/>
          </a:p>
        </p:txBody>
      </p:sp>
      <p:pic>
        <p:nvPicPr>
          <p:cNvPr id="2050" name="Picture 2" descr="El-Sissi's uncle, the Haganah member | The Times of Israel">
            <a:extLst>
              <a:ext uri="{FF2B5EF4-FFF2-40B4-BE49-F238E27FC236}">
                <a16:creationId xmlns:a16="http://schemas.microsoft.com/office/drawing/2014/main" id="{0CEBFCAC-7D92-4983-AE1F-0DF3C9080FA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343" y="2463489"/>
            <a:ext cx="5181600" cy="306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5DAFCE1-E9C0-475A-A049-0F9189FED57F}"/>
              </a:ext>
            </a:extLst>
          </p:cNvPr>
          <p:cNvSpPr txBox="1"/>
          <p:nvPr/>
        </p:nvSpPr>
        <p:spPr>
          <a:xfrm>
            <a:off x="6444343" y="5529943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Abdel</a:t>
            </a:r>
            <a:r>
              <a:rPr lang="cs-CZ" dirty="0"/>
              <a:t> </a:t>
            </a:r>
            <a:r>
              <a:rPr lang="cs-CZ" dirty="0" err="1"/>
              <a:t>Fattah</a:t>
            </a:r>
            <a:r>
              <a:rPr lang="cs-CZ" dirty="0"/>
              <a:t> el-</a:t>
            </a:r>
            <a:r>
              <a:rPr lang="cs-CZ" dirty="0" err="1"/>
              <a:t>Sisi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4896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3">
            <a:extLst>
              <a:ext uri="{FF2B5EF4-FFF2-40B4-BE49-F238E27FC236}">
                <a16:creationId xmlns:a16="http://schemas.microsoft.com/office/drawing/2014/main" id="{6E7C5154-4E2A-422D-BC81-DC503D544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b="1" dirty="0"/>
              <a:t>PRESIDENTAL MONARCHY IN SYRIA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F71BC29-A2F3-472C-89AF-0231AAAF581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38201" y="1447799"/>
            <a:ext cx="5349876" cy="50450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300" dirty="0"/>
              <a:t>The president is almighty, supported by the army.</a:t>
            </a:r>
          </a:p>
          <a:p>
            <a:pPr>
              <a:defRPr/>
            </a:pPr>
            <a:endParaRPr lang="en-US" sz="2300" dirty="0"/>
          </a:p>
          <a:p>
            <a:pPr>
              <a:defRPr/>
            </a:pPr>
            <a:r>
              <a:rPr lang="en-US" sz="2300" dirty="0"/>
              <a:t>Personal cult – “people, unity, revolution“.</a:t>
            </a:r>
          </a:p>
          <a:p>
            <a:pPr>
              <a:defRPr/>
            </a:pPr>
            <a:endParaRPr lang="cs-CZ" sz="2300" dirty="0"/>
          </a:p>
          <a:p>
            <a:pPr>
              <a:defRPr/>
            </a:pPr>
            <a:r>
              <a:rPr lang="en-US" altLang="cs-CZ" sz="2300" dirty="0">
                <a:sym typeface="Wingdings" panose="05000000000000000000" pitchFamily="2" charset="2"/>
              </a:rPr>
              <a:t>March 1963: military coup lead by Ba‘ath Party (The Arab Socialist Ba'ath Party)  1970 Hafez Assad </a:t>
            </a:r>
            <a:r>
              <a:rPr lang="cs-CZ" altLang="cs-CZ" sz="2300" dirty="0" err="1">
                <a:sym typeface="Wingdings" panose="05000000000000000000" pitchFamily="2" charset="2"/>
              </a:rPr>
              <a:t>became</a:t>
            </a:r>
            <a:r>
              <a:rPr lang="en-US" altLang="cs-CZ" sz="2300" dirty="0">
                <a:sym typeface="Wingdings" panose="05000000000000000000" pitchFamily="2" charset="2"/>
              </a:rPr>
              <a:t> the </a:t>
            </a:r>
            <a:r>
              <a:rPr lang="cs-CZ" altLang="cs-CZ" sz="2300" dirty="0">
                <a:sym typeface="Wingdings" panose="05000000000000000000" pitchFamily="2" charset="2"/>
              </a:rPr>
              <a:t>president </a:t>
            </a:r>
            <a:r>
              <a:rPr lang="cs-CZ" altLang="cs-CZ" sz="2300" dirty="0" err="1">
                <a:sym typeface="Wingdings" panose="05000000000000000000" pitchFamily="2" charset="2"/>
              </a:rPr>
              <a:t>of</a:t>
            </a:r>
            <a:r>
              <a:rPr lang="cs-CZ" altLang="cs-CZ" sz="2300" dirty="0">
                <a:sym typeface="Wingdings" panose="05000000000000000000" pitchFamily="2" charset="2"/>
              </a:rPr>
              <a:t> </a:t>
            </a:r>
            <a:r>
              <a:rPr lang="cs-CZ" altLang="cs-CZ" sz="2300" dirty="0" err="1">
                <a:sym typeface="Wingdings" panose="05000000000000000000" pitchFamily="2" charset="2"/>
              </a:rPr>
              <a:t>Syria</a:t>
            </a:r>
            <a:r>
              <a:rPr lang="cs-CZ" altLang="cs-CZ" sz="2300" dirty="0">
                <a:sym typeface="Wingdings" panose="05000000000000000000" pitchFamily="2" charset="2"/>
              </a:rPr>
              <a:t>.</a:t>
            </a:r>
            <a:endParaRPr lang="en-US" altLang="cs-CZ" sz="2300" dirty="0"/>
          </a:p>
          <a:p>
            <a:pPr marL="274320" indent="-274320">
              <a:lnSpc>
                <a:spcPct val="120000"/>
              </a:lnSpc>
              <a:spcBef>
                <a:spcPts val="580"/>
              </a:spcBef>
              <a:buFont typeface="Wingdings 2"/>
              <a:buChar char=""/>
              <a:defRPr/>
            </a:pPr>
            <a:endParaRPr lang="cs-CZ" sz="2300" dirty="0"/>
          </a:p>
          <a:p>
            <a:pPr marL="274320" indent="-274320">
              <a:lnSpc>
                <a:spcPct val="120000"/>
              </a:lnSpc>
              <a:spcBef>
                <a:spcPts val="580"/>
              </a:spcBef>
              <a:buFont typeface="Wingdings 2"/>
              <a:buChar char=""/>
              <a:defRPr/>
            </a:pPr>
            <a:r>
              <a:rPr lang="en-US" sz="2300" dirty="0"/>
              <a:t>Three pillars of power: family, Ba‘ath Party, army.</a:t>
            </a:r>
          </a:p>
        </p:txBody>
      </p:sp>
      <p:pic>
        <p:nvPicPr>
          <p:cNvPr id="24580" name="Picture 2">
            <a:extLst>
              <a:ext uri="{FF2B5EF4-FFF2-40B4-BE49-F238E27FC236}">
                <a16:creationId xmlns:a16="http://schemas.microsoft.com/office/drawing/2014/main" id="{43144232-095D-40B3-9FC3-4CCA42B27C9F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9620" y="1513680"/>
            <a:ext cx="5407416" cy="30442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D5DDA977-3BA3-43DE-AC17-78C2E39D9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>
                <a:solidFill>
                  <a:schemeClr val="tx1"/>
                </a:solidFill>
              </a:rPr>
              <a:t>POLITICAL DEVELOPMENT IN SYRIA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076980E6-466A-4E33-91BB-0C1083E185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20837"/>
            <a:ext cx="5257800" cy="5219114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cs-CZ" sz="2400" dirty="0"/>
              <a:t>1990s significant changes in international relations (failure</a:t>
            </a:r>
            <a:r>
              <a:rPr lang="cs-CZ" altLang="cs-CZ" sz="2400" dirty="0"/>
              <a:t> </a:t>
            </a:r>
            <a:r>
              <a:rPr lang="en-US" altLang="cs-CZ" sz="2400" dirty="0"/>
              <a:t>of USSR </a:t>
            </a:r>
            <a:r>
              <a:rPr lang="en-US" altLang="cs-CZ" sz="2400" dirty="0">
                <a:sym typeface="Wingdings" panose="05000000000000000000" pitchFamily="2" charset="2"/>
              </a:rPr>
              <a:t> loss of the significant ally).</a:t>
            </a:r>
          </a:p>
          <a:p>
            <a:pPr eaLnBrk="1" hangingPunct="1">
              <a:lnSpc>
                <a:spcPct val="90000"/>
              </a:lnSpc>
            </a:pPr>
            <a:endParaRPr lang="en-US" altLang="cs-CZ" sz="2400" dirty="0"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cs-CZ" sz="2400" dirty="0">
                <a:sym typeface="Wingdings" panose="05000000000000000000" pitchFamily="2" charset="2"/>
              </a:rPr>
              <a:t>Deep social changes: social mobilization – more than 50% urbanization rate, growing literacy, 28% people had university or high school education.</a:t>
            </a:r>
          </a:p>
          <a:p>
            <a:pPr eaLnBrk="1" hangingPunct="1">
              <a:lnSpc>
                <a:spcPct val="90000"/>
              </a:lnSpc>
            </a:pPr>
            <a:endParaRPr lang="en-US" altLang="cs-CZ" sz="2400" dirty="0"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cs-CZ" sz="2400" dirty="0">
                <a:sym typeface="Wingdings" panose="05000000000000000000" pitchFamily="2" charset="2"/>
              </a:rPr>
              <a:t>Gradual change of the regime – more freedom to travel, to make business, more autonomy, release of some political prisoners.</a:t>
            </a:r>
          </a:p>
          <a:p>
            <a:pPr eaLnBrk="1" hangingPunct="1">
              <a:lnSpc>
                <a:spcPct val="90000"/>
              </a:lnSpc>
            </a:pPr>
            <a:endParaRPr lang="en-US" altLang="cs-CZ" sz="2400" dirty="0"/>
          </a:p>
          <a:p>
            <a:pPr eaLnBrk="1" hangingPunct="1">
              <a:lnSpc>
                <a:spcPct val="90000"/>
              </a:lnSpc>
            </a:pPr>
            <a:r>
              <a:rPr lang="en-US" altLang="cs-CZ" sz="2400" dirty="0"/>
              <a:t>June 2000: death of Hafez Assad </a:t>
            </a:r>
            <a:r>
              <a:rPr lang="en-US" altLang="cs-CZ" sz="2400" dirty="0">
                <a:sym typeface="Wingdings" panose="05000000000000000000" pitchFamily="2" charset="2"/>
              </a:rPr>
              <a:t> Bashar Assad.</a:t>
            </a:r>
            <a:endParaRPr lang="en-US" altLang="cs-CZ" sz="2400" dirty="0"/>
          </a:p>
        </p:txBody>
      </p:sp>
      <p:pic>
        <p:nvPicPr>
          <p:cNvPr id="5" name="Zástupný symbol pro obsah 1">
            <a:extLst>
              <a:ext uri="{FF2B5EF4-FFF2-40B4-BE49-F238E27FC236}">
                <a16:creationId xmlns:a16="http://schemas.microsoft.com/office/drawing/2014/main" id="{F84F17C5-5B25-41EE-B883-422ECDF1A63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59112" y="1825625"/>
            <a:ext cx="5185531" cy="4351337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>
            <a:extLst>
              <a:ext uri="{FF2B5EF4-FFF2-40B4-BE49-F238E27FC236}">
                <a16:creationId xmlns:a16="http://schemas.microsoft.com/office/drawing/2014/main" id="{6BCC5BC2-6771-485E-AA4E-A6E147780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>
                <a:solidFill>
                  <a:schemeClr val="tx1"/>
                </a:solidFill>
              </a:rPr>
              <a:t>WAR IN SYRIA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22981426-6AFC-445E-ADC1-1817DB416B5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r>
              <a:rPr lang="en-US" dirty="0"/>
              <a:t>March 2011 demonstrations against Bashar Assad‘s regime.</a:t>
            </a:r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r>
              <a:rPr lang="en-US" dirty="0"/>
              <a:t>Bashar Assad decide to suppress the uprisings with the help of the army </a:t>
            </a:r>
            <a:r>
              <a:rPr lang="en-US" dirty="0">
                <a:sym typeface="Wingdings" panose="05000000000000000000" pitchFamily="2" charset="2"/>
              </a:rPr>
              <a:t> the conflict escalated in regular civil war.</a:t>
            </a:r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dirty="0">
              <a:sym typeface="Wingdings" panose="05000000000000000000" pitchFamily="2" charset="2"/>
            </a:endParaRPr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r>
              <a:rPr lang="en-US" dirty="0">
                <a:sym typeface="Wingdings" panose="05000000000000000000" pitchFamily="2" charset="2"/>
              </a:rPr>
              <a:t>Massive damages: more than 470,000 death, more 3 millions of refugees – huge violation of the human rights (torture, political prisoners, weapons of massive destruction).</a:t>
            </a:r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dirty="0">
              <a:sym typeface="Wingdings" panose="05000000000000000000" pitchFamily="2" charset="2"/>
            </a:endParaRPr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r>
              <a:rPr lang="en-US" dirty="0">
                <a:sym typeface="Wingdings" panose="05000000000000000000" pitchFamily="2" charset="2"/>
              </a:rPr>
              <a:t>Syria has become the battlefield of the great powers such as Iran, Saudi Arabia, Russia, Turkey and others.</a:t>
            </a:r>
            <a:endParaRPr lang="en-US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AADBFAA-6720-4350-A247-9265D72FB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2" y="1690688"/>
            <a:ext cx="5885695" cy="435133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>
            <a:extLst>
              <a:ext uri="{FF2B5EF4-FFF2-40B4-BE49-F238E27FC236}">
                <a16:creationId xmlns:a16="http://schemas.microsoft.com/office/drawing/2014/main" id="{898C423F-96BD-4C4C-A46E-884F247E8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>
                <a:solidFill>
                  <a:schemeClr val="tx1"/>
                </a:solidFill>
              </a:rPr>
              <a:t>WAR IN SYRIA</a:t>
            </a:r>
          </a:p>
        </p:txBody>
      </p:sp>
      <p:sp>
        <p:nvSpPr>
          <p:cNvPr id="28675" name="Zástupný symbol pro obsah 2">
            <a:extLst>
              <a:ext uri="{FF2B5EF4-FFF2-40B4-BE49-F238E27FC236}">
                <a16:creationId xmlns:a16="http://schemas.microsoft.com/office/drawing/2014/main" id="{E8FDD8DC-6101-4350-A213-E3055C3D8D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447800"/>
            <a:ext cx="5349876" cy="4572000"/>
          </a:xfrm>
        </p:spPr>
        <p:txBody>
          <a:bodyPr>
            <a:normAutofit/>
          </a:bodyPr>
          <a:lstStyle/>
          <a:p>
            <a:r>
              <a:rPr lang="en-US" altLang="cs-CZ" sz="2300" b="1" dirty="0"/>
              <a:t>Assad‘s supporters:</a:t>
            </a:r>
          </a:p>
          <a:p>
            <a:pPr lvl="1"/>
            <a:r>
              <a:rPr lang="en-US" altLang="cs-CZ" sz="2300" dirty="0"/>
              <a:t>Syrian government forces.</a:t>
            </a:r>
          </a:p>
          <a:p>
            <a:pPr lvl="1"/>
            <a:r>
              <a:rPr lang="en-US" altLang="cs-CZ" sz="2300" dirty="0"/>
              <a:t>Hizballah.</a:t>
            </a:r>
          </a:p>
          <a:p>
            <a:pPr lvl="1"/>
            <a:r>
              <a:rPr lang="en-US" altLang="cs-CZ" sz="2300" dirty="0"/>
              <a:t>Russia, Iraq, Iran.</a:t>
            </a:r>
          </a:p>
          <a:p>
            <a:pPr lvl="1"/>
            <a:endParaRPr lang="en-US" altLang="cs-CZ" sz="2300" dirty="0"/>
          </a:p>
          <a:p>
            <a:r>
              <a:rPr lang="en-US" altLang="cs-CZ" sz="2300" b="1" dirty="0"/>
              <a:t>Opposition:</a:t>
            </a:r>
          </a:p>
          <a:p>
            <a:pPr lvl="1"/>
            <a:r>
              <a:rPr lang="en-US" altLang="cs-CZ" sz="2300" dirty="0"/>
              <a:t>National Coalition for Syrian Revolutionary and Opposition Forces</a:t>
            </a:r>
          </a:p>
          <a:p>
            <a:pPr lvl="1"/>
            <a:r>
              <a:rPr lang="en-US" altLang="cs-CZ" sz="2300" dirty="0"/>
              <a:t>Islamic state.</a:t>
            </a:r>
          </a:p>
          <a:p>
            <a:pPr lvl="1"/>
            <a:r>
              <a:rPr lang="en-US" altLang="cs-CZ" sz="2300" dirty="0"/>
              <a:t>An-Nusra </a:t>
            </a:r>
            <a:r>
              <a:rPr lang="en-US" altLang="cs-CZ" sz="2300" dirty="0" err="1"/>
              <a:t>Fronte</a:t>
            </a:r>
            <a:r>
              <a:rPr lang="en-US" altLang="cs-CZ" sz="2300" dirty="0"/>
              <a:t> (close connections to al-</a:t>
            </a:r>
            <a:r>
              <a:rPr lang="en-US" altLang="cs-CZ" sz="2300" dirty="0" err="1"/>
              <a:t>Kaida</a:t>
            </a:r>
            <a:r>
              <a:rPr lang="en-US" altLang="cs-CZ" sz="2300" dirty="0"/>
              <a:t>).</a:t>
            </a:r>
          </a:p>
          <a:p>
            <a:pPr lvl="1"/>
            <a:r>
              <a:rPr lang="en-US" altLang="cs-CZ" sz="2300" dirty="0"/>
              <a:t>Turkey, Qatar, Saudi Arabia.</a:t>
            </a:r>
          </a:p>
        </p:txBody>
      </p:sp>
      <p:pic>
        <p:nvPicPr>
          <p:cNvPr id="28676" name="Zástupný obsah 4">
            <a:extLst>
              <a:ext uri="{FF2B5EF4-FFF2-40B4-BE49-F238E27FC236}">
                <a16:creationId xmlns:a16="http://schemas.microsoft.com/office/drawing/2014/main" id="{2317F431-F55E-4B5D-8F52-0CE9835C628C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94747" y="365125"/>
            <a:ext cx="4021137" cy="2863850"/>
          </a:xfr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6EFDA852-78CF-441D-95A0-0DF8DA6A4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7403" y="3629026"/>
            <a:ext cx="4695824" cy="288010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557</Words>
  <Application>Microsoft Office PowerPoint</Application>
  <PresentationFormat>Širokoúhlá obrazovka</PresentationFormat>
  <Paragraphs>61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7" baseType="lpstr">
      <vt:lpstr>adobe-caslon-pro</vt:lpstr>
      <vt:lpstr>Arial</vt:lpstr>
      <vt:lpstr>Calibri</vt:lpstr>
      <vt:lpstr>Calibri Light</vt:lpstr>
      <vt:lpstr>Wingdings 2</vt:lpstr>
      <vt:lpstr>Motiv Office</vt:lpstr>
      <vt:lpstr>ARAB SPRING AND WAR IN SYRIA</vt:lpstr>
      <vt:lpstr>ARAB SPRING</vt:lpstr>
      <vt:lpstr>SITUATION AFTER ARAB SPRING</vt:lpstr>
      <vt:lpstr>Ambiguous (and still open) consequences  of the Arab Spring</vt:lpstr>
      <vt:lpstr>Ambiguous (and still open) consequences  of the Arab Spring</vt:lpstr>
      <vt:lpstr>PRESIDENTAL MONARCHY IN SYRIA</vt:lpstr>
      <vt:lpstr>POLITICAL DEVELOPMENT IN SYRIA</vt:lpstr>
      <vt:lpstr>WAR IN SYRIA</vt:lpstr>
      <vt:lpstr>WAR IN SYRIA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ARAB SPRING AND WAR IN SYRIA</dc:title>
  <dc:creator>Eva Taterova</dc:creator>
  <cp:lastModifiedBy>Eva Taterova</cp:lastModifiedBy>
  <cp:revision>1</cp:revision>
  <dcterms:created xsi:type="dcterms:W3CDTF">2021-11-29T14:34:23Z</dcterms:created>
  <dcterms:modified xsi:type="dcterms:W3CDTF">2021-11-29T19:43:26Z</dcterms:modified>
</cp:coreProperties>
</file>