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86" r:id="rId2"/>
    <p:sldId id="287" r:id="rId3"/>
    <p:sldId id="288" r:id="rId4"/>
    <p:sldId id="289" r:id="rId5"/>
    <p:sldId id="290" r:id="rId6"/>
    <p:sldId id="281" r:id="rId7"/>
    <p:sldId id="282" r:id="rId8"/>
    <p:sldId id="283" r:id="rId9"/>
    <p:sldId id="284" r:id="rId10"/>
    <p:sldId id="285" r:id="rId11"/>
    <p:sldId id="274" r:id="rId1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dřich Krpec" initials="OK" lastIdx="0" clrIdx="0">
    <p:extLst>
      <p:ext uri="{19B8F6BF-5375-455C-9EA6-DF929625EA0E}">
        <p15:presenceInfo xmlns:p15="http://schemas.microsoft.com/office/powerpoint/2012/main" userId="Oldřich Krpe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9" autoAdjust="0"/>
    <p:restoredTop sz="94662" autoAdjust="0"/>
  </p:normalViewPr>
  <p:slideViewPr>
    <p:cSldViewPr snapToGrid="0">
      <p:cViewPr varScale="1">
        <p:scale>
          <a:sx n="118" d="100"/>
          <a:sy n="118" d="100"/>
        </p:scale>
        <p:origin x="120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8F438-059D-4FC3-8E8A-01D7BA902D52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50E2D-A6C6-4CAB-96B5-28BB28088C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145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547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995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95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04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59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87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79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76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88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51857-45AC-420D-A3CD-0A2E5A094BF5}" type="datetimeFigureOut">
              <a:rPr lang="cs-CZ" smtClean="0"/>
              <a:t>09.12.2021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65447-DAA2-466C-B3C0-95CBBD2F72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11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The </a:t>
            </a:r>
            <a:r>
              <a:rPr lang="cs-CZ" sz="4400" dirty="0" err="1">
                <a:latin typeface="+mn-lt"/>
              </a:rPr>
              <a:t>Political</a:t>
            </a:r>
            <a:r>
              <a:rPr lang="cs-CZ" sz="4400" dirty="0">
                <a:latin typeface="+mn-lt"/>
              </a:rPr>
              <a:t> </a:t>
            </a:r>
            <a:r>
              <a:rPr lang="cs-CZ" sz="4400" dirty="0" err="1">
                <a:latin typeface="+mn-lt"/>
              </a:rPr>
              <a:t>Economy</a:t>
            </a:r>
            <a:r>
              <a:rPr lang="cs-CZ" sz="4400" dirty="0">
                <a:latin typeface="+mn-lt"/>
              </a:rPr>
              <a:t> </a:t>
            </a:r>
            <a:r>
              <a:rPr lang="cs-CZ" sz="4400" dirty="0" err="1">
                <a:latin typeface="+mn-lt"/>
              </a:rPr>
              <a:t>of</a:t>
            </a:r>
            <a:r>
              <a:rPr lang="cs-CZ" sz="4400" dirty="0">
                <a:latin typeface="+mn-lt"/>
              </a:rPr>
              <a:t> </a:t>
            </a:r>
            <a:r>
              <a:rPr lang="en-US" sz="4400" b="1" dirty="0" smtClean="0">
                <a:latin typeface="+mn-lt"/>
              </a:rPr>
              <a:t>Authoritarian Populism</a:t>
            </a:r>
            <a:r>
              <a:rPr lang="cs-CZ" sz="4400" b="1" dirty="0" smtClean="0">
                <a:latin typeface="+mn-lt"/>
              </a:rPr>
              <a:t> in </a:t>
            </a:r>
            <a:r>
              <a:rPr lang="cs-CZ" sz="4400" b="1" dirty="0" err="1" smtClean="0">
                <a:latin typeface="+mn-lt"/>
              </a:rPr>
              <a:t>central</a:t>
            </a:r>
            <a:r>
              <a:rPr lang="cs-CZ" sz="4400" b="1" dirty="0" smtClean="0">
                <a:latin typeface="+mn-lt"/>
              </a:rPr>
              <a:t> </a:t>
            </a:r>
            <a:r>
              <a:rPr lang="cs-CZ" sz="4400" b="1" dirty="0" err="1" smtClean="0">
                <a:latin typeface="+mn-lt"/>
              </a:rPr>
              <a:t>Europe</a:t>
            </a:r>
            <a:endParaRPr lang="en-US"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786523"/>
            <a:ext cx="9144000" cy="1655762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FF0000"/>
                </a:solidFill>
              </a:rPr>
              <a:t>Poland</a:t>
            </a:r>
            <a:r>
              <a:rPr lang="cs-CZ" sz="3600" dirty="0" smtClean="0"/>
              <a:t>, </a:t>
            </a:r>
            <a:r>
              <a:rPr lang="cs-CZ" sz="3600" b="1" dirty="0" err="1" smtClean="0">
                <a:solidFill>
                  <a:srgbClr val="00B050"/>
                </a:solidFill>
              </a:rPr>
              <a:t>Hungary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49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Populist rise and agenda</a:t>
            </a:r>
            <a:r>
              <a:rPr lang="cs-CZ" sz="3600" b="1">
                <a:latin typeface="+mn-lt"/>
              </a:rPr>
              <a:t> </a:t>
            </a:r>
            <a:r>
              <a:rPr lang="cs-CZ" sz="2400" smtClean="0">
                <a:latin typeface="+mn-lt"/>
              </a:rPr>
              <a:t>(</a:t>
            </a:r>
            <a:r>
              <a:rPr lang="cs-CZ" sz="2400" dirty="0">
                <a:latin typeface="+mn-lt"/>
              </a:rPr>
              <a:t>2010s-)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599"/>
            <a:ext cx="10515600" cy="512127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</a:rPr>
              <a:t>2010</a:t>
            </a:r>
            <a:r>
              <a:rPr lang="en-US" sz="2400" dirty="0"/>
              <a:t> – </a:t>
            </a:r>
            <a:r>
              <a:rPr lang="en-US" sz="2400" b="1" dirty="0" err="1">
                <a:solidFill>
                  <a:srgbClr val="C00000"/>
                </a:solidFill>
              </a:rPr>
              <a:t>Fidesz</a:t>
            </a:r>
            <a:r>
              <a:rPr lang="en-US" sz="2400" dirty="0"/>
              <a:t> constitutional majority: </a:t>
            </a:r>
            <a:r>
              <a:rPr lang="en-US" sz="2400" b="1" dirty="0"/>
              <a:t>suggested</a:t>
            </a:r>
            <a:r>
              <a:rPr lang="en-US" sz="2400" dirty="0"/>
              <a:t> </a:t>
            </a:r>
            <a:r>
              <a:rPr lang="en-US" sz="2400" b="1" dirty="0"/>
              <a:t>7% deficit </a:t>
            </a:r>
            <a:r>
              <a:rPr lang="en-US" sz="2400" dirty="0"/>
              <a:t>to EU – refused –&gt; </a:t>
            </a:r>
            <a:r>
              <a:rPr lang="en-US" sz="2400" b="1" u="sng" dirty="0"/>
              <a:t>freedom fight</a:t>
            </a:r>
            <a:r>
              <a:rPr lang="en-US" sz="2400" dirty="0"/>
              <a:t>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200" b="1" u="sng" dirty="0" err="1"/>
              <a:t>Kálmán</a:t>
            </a:r>
            <a:r>
              <a:rPr lang="en-US" sz="2200" b="1" u="sng" dirty="0"/>
              <a:t> </a:t>
            </a:r>
            <a:r>
              <a:rPr lang="en-US" sz="2200" b="1" u="sng" dirty="0" err="1"/>
              <a:t>Széll</a:t>
            </a:r>
            <a:r>
              <a:rPr lang="en-US" sz="2200" b="1" u="sng" dirty="0"/>
              <a:t> plan</a:t>
            </a:r>
            <a:r>
              <a:rPr lang="en-US" sz="2200" dirty="0"/>
              <a:t>: nationalization of private pillar of </a:t>
            </a:r>
            <a:r>
              <a:rPr lang="en-US" sz="2200" b="1" dirty="0"/>
              <a:t>pension system</a:t>
            </a:r>
            <a:r>
              <a:rPr lang="en-US" sz="2200" dirty="0"/>
              <a:t>, levies on </a:t>
            </a:r>
            <a:r>
              <a:rPr lang="en-US" sz="2200" b="1" dirty="0"/>
              <a:t>foreign banks </a:t>
            </a:r>
            <a:r>
              <a:rPr lang="en-US" sz="2200" dirty="0"/>
              <a:t>(forced to debt relief – debt denominated in SWF) – restructuring without austerity – leverage limited –&gt; financial markets calmed…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u="sng" dirty="0"/>
              <a:t>National reshaping</a:t>
            </a:r>
            <a:r>
              <a:rPr lang="en-US" sz="2400" dirty="0"/>
              <a:t>: 2012 </a:t>
            </a:r>
            <a:r>
              <a:rPr lang="en-US" sz="2400" b="1" dirty="0"/>
              <a:t>constitution</a:t>
            </a:r>
            <a:r>
              <a:rPr lang="en-US" sz="2400" dirty="0"/>
              <a:t> – </a:t>
            </a:r>
            <a:r>
              <a:rPr lang="en-US" sz="2400" b="1" dirty="0"/>
              <a:t>non-economic issues </a:t>
            </a:r>
            <a:r>
              <a:rPr lang="en-US" sz="2400" dirty="0"/>
              <a:t>(history, ethnicity, Christian and conservative values);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rgbClr val="FF0000"/>
                </a:solidFill>
              </a:rPr>
              <a:t>2014</a:t>
            </a:r>
            <a:r>
              <a:rPr lang="en-US" sz="2400" dirty="0"/>
              <a:t>: </a:t>
            </a:r>
            <a:r>
              <a:rPr lang="en-US" sz="2400" b="1" dirty="0"/>
              <a:t>external enemy:</a:t>
            </a:r>
            <a:r>
              <a:rPr lang="en-US" sz="2400" dirty="0"/>
              <a:t> against </a:t>
            </a:r>
            <a:r>
              <a:rPr lang="en-US" sz="2400" b="1" dirty="0"/>
              <a:t>EU </a:t>
            </a:r>
            <a:r>
              <a:rPr lang="en-US" sz="2400" dirty="0"/>
              <a:t>as cosmopolitan globalized space (LGBT);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nationwide coordinated </a:t>
            </a:r>
            <a:r>
              <a:rPr lang="en-US" sz="2000" b="1" dirty="0"/>
              <a:t>policy</a:t>
            </a:r>
            <a:r>
              <a:rPr lang="en-US" sz="2000" dirty="0"/>
              <a:t> is needed to </a:t>
            </a:r>
            <a:r>
              <a:rPr lang="en-US" sz="2000" b="1" dirty="0"/>
              <a:t>avoid</a:t>
            </a:r>
            <a:r>
              <a:rPr lang="en-US" sz="2000" dirty="0"/>
              <a:t> </a:t>
            </a:r>
            <a:r>
              <a:rPr lang="en-US" sz="2000" b="1" dirty="0"/>
              <a:t>economic subordination </a:t>
            </a:r>
            <a:r>
              <a:rPr lang="en-US" sz="2000" dirty="0"/>
              <a:t>into periphery;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…and decomposition of </a:t>
            </a:r>
            <a:r>
              <a:rPr lang="en-US" sz="2000" b="1" dirty="0"/>
              <a:t>national identity </a:t>
            </a:r>
            <a:r>
              <a:rPr lang="en-US" sz="2000" dirty="0"/>
              <a:t>and national project (</a:t>
            </a:r>
            <a:r>
              <a:rPr lang="en-US" sz="2000" b="1" dirty="0"/>
              <a:t>migration</a:t>
            </a:r>
            <a:r>
              <a:rPr lang="en-US" sz="2000" dirty="0"/>
              <a:t> crisis - Christianity);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/>
              <a:t>EU technocrats </a:t>
            </a:r>
            <a:r>
              <a:rPr lang="en-US" sz="2200" dirty="0"/>
              <a:t>and social </a:t>
            </a:r>
            <a:r>
              <a:rPr lang="en-US" sz="2200" b="1" dirty="0"/>
              <a:t>engineers</a:t>
            </a:r>
            <a:r>
              <a:rPr lang="en-US" sz="2200" dirty="0"/>
              <a:t> + immigrants, Roma, Jewish capital -&gt; </a:t>
            </a:r>
            <a:r>
              <a:rPr lang="en-US" sz="2200" b="1" dirty="0"/>
              <a:t>continuous</a:t>
            </a:r>
            <a:r>
              <a:rPr lang="en-US" sz="2200" dirty="0"/>
              <a:t> </a:t>
            </a:r>
            <a:r>
              <a:rPr lang="en-US" sz="2200" b="1" dirty="0"/>
              <a:t>mobilization</a:t>
            </a:r>
            <a:r>
              <a:rPr lang="en-US" sz="2200" dirty="0"/>
              <a:t>… allegedly necessary to efficiently control </a:t>
            </a:r>
            <a:r>
              <a:rPr lang="en-US" sz="2200" b="1" dirty="0"/>
              <a:t>institution</a:t>
            </a:r>
            <a:r>
              <a:rPr lang="en-US" sz="2200" dirty="0"/>
              <a:t>s and balance </a:t>
            </a:r>
            <a:r>
              <a:rPr lang="en-US" sz="2200" b="1" dirty="0"/>
              <a:t>media</a:t>
            </a:r>
            <a:r>
              <a:rPr lang="en-US" sz="2200" dirty="0"/>
              <a:t>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In</a:t>
            </a:r>
            <a:r>
              <a:rPr lang="en-US" sz="2200" dirty="0">
                <a:solidFill>
                  <a:srgbClr val="FF0000"/>
                </a:solidFill>
              </a:rPr>
              <a:t> 2018</a:t>
            </a:r>
            <a:r>
              <a:rPr lang="en-US" sz="2200" dirty="0"/>
              <a:t> victory and stable </a:t>
            </a:r>
            <a:r>
              <a:rPr lang="en-US" sz="2200" b="1" dirty="0"/>
              <a:t>high support</a:t>
            </a:r>
            <a:r>
              <a:rPr lang="en-US" sz="2200" dirty="0"/>
              <a:t>; people strongly supported foreign and security policy…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3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50609"/>
              </p:ext>
            </p:extLst>
          </p:nvPr>
        </p:nvGraphicFramePr>
        <p:xfrm>
          <a:off x="969578" y="1014493"/>
          <a:ext cx="5202873" cy="3913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6560">
                  <a:extLst>
                    <a:ext uri="{9D8B030D-6E8A-4147-A177-3AD203B41FA5}">
                      <a16:colId xmlns:a16="http://schemas.microsoft.com/office/drawing/2014/main" val="2294520074"/>
                    </a:ext>
                  </a:extLst>
                </a:gridCol>
                <a:gridCol w="1834515">
                  <a:extLst>
                    <a:ext uri="{9D8B030D-6E8A-4147-A177-3AD203B41FA5}">
                      <a16:colId xmlns:a16="http://schemas.microsoft.com/office/drawing/2014/main" val="1344424131"/>
                    </a:ext>
                  </a:extLst>
                </a:gridCol>
                <a:gridCol w="1681798">
                  <a:extLst>
                    <a:ext uri="{9D8B030D-6E8A-4147-A177-3AD203B41FA5}">
                      <a16:colId xmlns:a16="http://schemas.microsoft.com/office/drawing/2014/main" val="8955066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Duration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Prime minister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Parties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3829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11/1988 – 5/1990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Miklós Németh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2113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5/1990 - 12/1993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József Antall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MDF, FkgP, KDNP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699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12/1993 - 7/1994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Boross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MDF, FkgP, KDNP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7782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7/1994 - 7/1996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Gyula</a:t>
                      </a:r>
                      <a:r>
                        <a:rPr lang="cs-CZ" sz="1600" dirty="0">
                          <a:effectLst/>
                        </a:rPr>
                        <a:t> Horn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MSZP, SZDSZ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8746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7/1998 – 5/2002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Viktor </a:t>
                      </a:r>
                      <a:r>
                        <a:rPr lang="cs-CZ" sz="1600" dirty="0" err="1">
                          <a:effectLst/>
                        </a:rPr>
                        <a:t>Orbán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70C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, </a:t>
                      </a:r>
                      <a:r>
                        <a:rPr lang="cs-CZ" sz="1600" dirty="0" err="1">
                          <a:solidFill>
                            <a:srgbClr val="0070C0"/>
                          </a:solidFill>
                          <a:effectLst/>
                        </a:rPr>
                        <a:t>FkgP</a:t>
                      </a: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, MDF </a:t>
                      </a:r>
                      <a:endParaRPr lang="cs-CZ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030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5/2002 – 9/2004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Péter </a:t>
                      </a:r>
                      <a:r>
                        <a:rPr lang="cs-CZ" sz="1600" dirty="0" err="1">
                          <a:effectLst/>
                        </a:rPr>
                        <a:t>Medgyessy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547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9/2004 - 6/2006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571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6/2006 - 4/2009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Ferenc </a:t>
                      </a:r>
                      <a:r>
                        <a:rPr lang="cs-CZ" sz="1600" dirty="0" err="1">
                          <a:effectLst/>
                        </a:rPr>
                        <a:t>Gyurcsány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</a:rPr>
                        <a:t>MSZP, SZDSZ</a:t>
                      </a:r>
                      <a:endParaRPr lang="cs-CZ" sz="16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143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4/2009 - 5/2010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Gordon</a:t>
                      </a:r>
                      <a:r>
                        <a:rPr lang="cs-CZ" sz="1600" dirty="0">
                          <a:effectLst/>
                        </a:rPr>
                        <a:t> </a:t>
                      </a:r>
                      <a:r>
                        <a:rPr lang="cs-CZ" sz="1600" dirty="0" err="1">
                          <a:effectLst/>
                        </a:rPr>
                        <a:t>Bajnai</a:t>
                      </a:r>
                      <a:r>
                        <a:rPr lang="cs-CZ" sz="1600" dirty="0">
                          <a:effectLst/>
                        </a:rPr>
                        <a:t> (</a:t>
                      </a:r>
                      <a:r>
                        <a:rPr lang="cs-CZ" sz="1600" dirty="0" err="1">
                          <a:effectLst/>
                        </a:rPr>
                        <a:t>caretaker</a:t>
                      </a:r>
                      <a:r>
                        <a:rPr lang="cs-CZ" sz="1600" dirty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</a:rPr>
                        <a:t>MSZP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49953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5/2010 - 6/2014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70C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31982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6/2014 - 5/2018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70C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0684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5/2018 -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Viktor Orbán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70C0"/>
                          </a:solidFill>
                          <a:effectLst/>
                        </a:rPr>
                        <a:t>Fidesz</a:t>
                      </a: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</a:rPr>
                        <a:t>, KDNP</a:t>
                      </a:r>
                      <a:endParaRPr lang="cs-CZ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8104250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625389" y="1222616"/>
            <a:ext cx="4507831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Socialist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(MSZP)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Forum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(MDF)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smallholders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FKgP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Christina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People´s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(KDNP)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Aliance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Free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(SZDSZ)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Hungarian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Civic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Alliance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91524" y="202694"/>
            <a:ext cx="3367268" cy="47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Governments in Hungary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4588" y="5317987"/>
            <a:ext cx="11478127" cy="1146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Level of support 2014-2019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Christian democrats and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Jobbik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together received 65.1% votes in 2014 elections and secured 156 out of 199 seats in National Assembly; while there was ongoing mobilization of liberal camp in Hungary, there is ongoing support and democratic legitimacy of government;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cs-CZ" sz="8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Election 2018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Christian democrats (49.3%) and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Jobbik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(19.1%) secured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159 out of 199 seats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latest polls (9/2019) shows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stable high support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Fidesz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-Christian democrats (50-62%) and lower support for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Jobbik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(7-10%);    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844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66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Historical Legacy of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Poland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79"/>
            <a:ext cx="10515600" cy="5197642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Partition</a:t>
            </a:r>
            <a:r>
              <a:rPr lang="en-US" dirty="0" smtClean="0"/>
              <a:t> between Prussia, Russia, Austria – low productive periphery;</a:t>
            </a:r>
          </a:p>
          <a:p>
            <a:r>
              <a:rPr lang="en-US" dirty="0" smtClean="0"/>
              <a:t>Necessary </a:t>
            </a:r>
            <a:r>
              <a:rPr lang="en-US" b="1" dirty="0" smtClean="0"/>
              <a:t>reforms</a:t>
            </a:r>
            <a:r>
              <a:rPr lang="en-US" dirty="0" smtClean="0"/>
              <a:t>: strengthen state, increase tax base, urbanization, industry; emancipation of peasants;</a:t>
            </a:r>
          </a:p>
          <a:p>
            <a:r>
              <a:rPr lang="en-US" b="1" dirty="0" smtClean="0"/>
              <a:t>Divergence</a:t>
            </a:r>
            <a:r>
              <a:rPr lang="en-US" dirty="0" smtClean="0"/>
              <a:t> – enlightened developing Prussia, conservative Russia, periphery of Austria; </a:t>
            </a:r>
          </a:p>
          <a:p>
            <a:r>
              <a:rPr lang="en-US" b="1" dirty="0" smtClean="0"/>
              <a:t>Revolts</a:t>
            </a:r>
            <a:r>
              <a:rPr lang="en-US" dirty="0" smtClean="0"/>
              <a:t>, uprisings and insurrections: November 1830 (Warsaw) Krakow February 1846; Poznan uprising 1848; January uprising 1863; revolution 1905; Warsaw uprising 1944… </a:t>
            </a:r>
          </a:p>
          <a:p>
            <a:r>
              <a:rPr lang="en-US" b="1" dirty="0" smtClean="0"/>
              <a:t>Intelligentsia</a:t>
            </a:r>
            <a:r>
              <a:rPr lang="en-US" dirty="0" smtClean="0"/>
              <a:t>: high human capital, low economic and political status -&gt; organic work – education and cultural work; </a:t>
            </a:r>
          </a:p>
          <a:p>
            <a:r>
              <a:rPr lang="en-US" dirty="0" smtClean="0"/>
              <a:t>Catholic </a:t>
            </a:r>
            <a:r>
              <a:rPr lang="en-US" b="1" dirty="0" smtClean="0"/>
              <a:t>church</a:t>
            </a:r>
            <a:r>
              <a:rPr lang="en-US" dirty="0" smtClean="0"/>
              <a:t> – national identity;</a:t>
            </a:r>
          </a:p>
          <a:p>
            <a:r>
              <a:rPr lang="en-US" dirty="0" smtClean="0"/>
              <a:t>Germanization, Russification – </a:t>
            </a:r>
            <a:r>
              <a:rPr lang="en-US" b="1" dirty="0" smtClean="0"/>
              <a:t>ethnic conflict </a:t>
            </a:r>
            <a:r>
              <a:rPr lang="en-US" dirty="0" smtClean="0"/>
              <a:t>(competing economies) overshadowing class conflict;</a:t>
            </a:r>
          </a:p>
          <a:p>
            <a:r>
              <a:rPr lang="en-US" dirty="0" smtClean="0"/>
              <a:t>Modern </a:t>
            </a:r>
            <a:r>
              <a:rPr lang="en-US" b="1" dirty="0" smtClean="0"/>
              <a:t>bourgeoisie</a:t>
            </a:r>
            <a:r>
              <a:rPr lang="en-US" dirty="0" smtClean="0"/>
              <a:t> – developer slow; competing with much stronger </a:t>
            </a:r>
            <a:r>
              <a:rPr lang="en-US" b="1" dirty="0" smtClean="0"/>
              <a:t>German</a:t>
            </a:r>
            <a:r>
              <a:rPr lang="en-US" dirty="0" smtClean="0"/>
              <a:t> and </a:t>
            </a:r>
            <a:r>
              <a:rPr lang="en-US" b="1" dirty="0" smtClean="0"/>
              <a:t>Jewish</a:t>
            </a:r>
            <a:r>
              <a:rPr lang="en-US" dirty="0" smtClean="0"/>
              <a:t>;</a:t>
            </a:r>
          </a:p>
          <a:p>
            <a:r>
              <a:rPr lang="en-US" dirty="0" smtClean="0"/>
              <a:t>Most dynamic forces with polish identity – </a:t>
            </a:r>
            <a:r>
              <a:rPr lang="en-US" b="1" dirty="0" smtClean="0"/>
              <a:t>labor</a:t>
            </a:r>
            <a:r>
              <a:rPr lang="en-US" dirty="0" smtClean="0"/>
              <a:t> and </a:t>
            </a:r>
            <a:r>
              <a:rPr lang="en-US" b="1" dirty="0" smtClean="0"/>
              <a:t>peasants</a:t>
            </a:r>
            <a:r>
              <a:rPr lang="en-US" dirty="0" smtClean="0"/>
              <a:t>;</a:t>
            </a:r>
          </a:p>
          <a:p>
            <a:r>
              <a:rPr lang="en-US" b="1" dirty="0" smtClean="0"/>
              <a:t>WWI</a:t>
            </a:r>
            <a:r>
              <a:rPr lang="en-US" dirty="0" smtClean="0"/>
              <a:t> – heavy damage – search for support for </a:t>
            </a:r>
            <a:r>
              <a:rPr lang="en-US" b="1" dirty="0" smtClean="0"/>
              <a:t>independence</a:t>
            </a:r>
            <a:r>
              <a:rPr lang="en-US" dirty="0" smtClean="0"/>
              <a:t> in Germany, Russia, West; war against Soviet Russia;</a:t>
            </a:r>
          </a:p>
          <a:p>
            <a:r>
              <a:rPr lang="en-US" b="1" i="1" dirty="0" smtClean="0"/>
              <a:t>Pilsudski</a:t>
            </a:r>
            <a:r>
              <a:rPr lang="en-US" dirty="0" smtClean="0"/>
              <a:t> (de facto leader): disgusted with inefficient parliamentary politics, coup 1926 – popular </a:t>
            </a:r>
            <a:r>
              <a:rPr lang="en-US" b="1" i="1" dirty="0" err="1" smtClean="0"/>
              <a:t>Sanacja</a:t>
            </a:r>
            <a:r>
              <a:rPr lang="en-US" dirty="0" smtClean="0"/>
              <a:t> movement (Healing) – agenda corruption and economic modernization, patriotism; </a:t>
            </a:r>
          </a:p>
          <a:p>
            <a:r>
              <a:rPr lang="en-US" b="1" i="1" dirty="0" err="1" smtClean="0"/>
              <a:t>Endecja</a:t>
            </a:r>
            <a:r>
              <a:rPr lang="en-US" dirty="0" smtClean="0"/>
              <a:t> – rivaling opposition force – nationalistic, conservative; </a:t>
            </a:r>
            <a:r>
              <a:rPr lang="en-US" dirty="0" err="1" smtClean="0"/>
              <a:t>Polonization</a:t>
            </a:r>
            <a:r>
              <a:rPr lang="en-US" dirty="0" smtClean="0"/>
              <a:t> and anti-semi</a:t>
            </a:r>
            <a:r>
              <a:rPr lang="cs-CZ" dirty="0" smtClean="0"/>
              <a:t>t</a:t>
            </a:r>
            <a:r>
              <a:rPr lang="en-US" dirty="0" smtClean="0"/>
              <a:t>ism;</a:t>
            </a:r>
          </a:p>
          <a:p>
            <a:r>
              <a:rPr lang="en-US" dirty="0" smtClean="0"/>
              <a:t>Poles 69% of population – economically very strong </a:t>
            </a:r>
            <a:r>
              <a:rPr lang="en-US" b="1" dirty="0" smtClean="0"/>
              <a:t>Jews</a:t>
            </a:r>
            <a:r>
              <a:rPr lang="en-US" dirty="0" smtClean="0"/>
              <a:t> and </a:t>
            </a:r>
            <a:r>
              <a:rPr lang="en-US" b="1" dirty="0" smtClean="0"/>
              <a:t>Germans</a:t>
            </a:r>
            <a:r>
              <a:rPr lang="en-US" dirty="0" smtClean="0"/>
              <a:t>;  </a:t>
            </a:r>
          </a:p>
        </p:txBody>
      </p:sp>
    </p:spTree>
    <p:extLst>
      <p:ext uri="{BB962C8B-B14F-4D97-AF65-F5344CB8AC3E}">
        <p14:creationId xmlns:p14="http://schemas.microsoft.com/office/powerpoint/2010/main" val="8927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State capitalism and communist development</a:t>
            </a:r>
            <a:endParaRPr lang="en-US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Great </a:t>
            </a:r>
            <a:r>
              <a:rPr lang="en-US" b="1" dirty="0" smtClean="0"/>
              <a:t>depression</a:t>
            </a:r>
            <a:r>
              <a:rPr lang="en-US" dirty="0" smtClean="0"/>
              <a:t> stopped the industrialization – belief </a:t>
            </a:r>
            <a:r>
              <a:rPr lang="en-US" b="1" dirty="0" smtClean="0"/>
              <a:t>private</a:t>
            </a:r>
            <a:r>
              <a:rPr lang="en-US" dirty="0" smtClean="0"/>
              <a:t> enterprise cannot achieve industrialization of Poland; shift to </a:t>
            </a:r>
            <a:r>
              <a:rPr lang="en-US" b="1" dirty="0" smtClean="0"/>
              <a:t>state investment </a:t>
            </a:r>
            <a:r>
              <a:rPr lang="en-US" dirty="0" smtClean="0"/>
              <a:t>into heavy industry;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WW</a:t>
            </a:r>
            <a:r>
              <a:rPr lang="cs-CZ" b="1" dirty="0" smtClean="0"/>
              <a:t>I</a:t>
            </a:r>
            <a:r>
              <a:rPr lang="en-US" b="1" dirty="0" smtClean="0"/>
              <a:t>I</a:t>
            </a:r>
            <a:r>
              <a:rPr lang="en-US" dirty="0" smtClean="0"/>
              <a:t> Poland most affected (22% population loss); disproportionately high </a:t>
            </a:r>
            <a:r>
              <a:rPr lang="en-US" b="1" dirty="0" smtClean="0"/>
              <a:t>human capital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State capitalism of late 1930s -&gt; </a:t>
            </a:r>
            <a:r>
              <a:rPr lang="en-US" b="1" dirty="0" smtClean="0"/>
              <a:t>communism</a:t>
            </a:r>
            <a:r>
              <a:rPr lang="en-US" dirty="0" smtClean="0"/>
              <a:t> – nationalization of industry, finishing land reform; </a:t>
            </a:r>
          </a:p>
          <a:p>
            <a:r>
              <a:rPr lang="en-US" dirty="0" smtClean="0"/>
              <a:t>System based on </a:t>
            </a:r>
            <a:r>
              <a:rPr lang="en-US" b="1" dirty="0" smtClean="0"/>
              <a:t>workers</a:t>
            </a:r>
            <a:r>
              <a:rPr lang="en-US" dirty="0" smtClean="0"/>
              <a:t> and </a:t>
            </a:r>
            <a:r>
              <a:rPr lang="en-US" b="1" dirty="0" smtClean="0"/>
              <a:t>peasants</a:t>
            </a:r>
            <a:r>
              <a:rPr lang="en-US" dirty="0" smtClean="0"/>
              <a:t> – parts of society with Polish identity;</a:t>
            </a:r>
          </a:p>
          <a:p>
            <a:r>
              <a:rPr lang="en-US" dirty="0" smtClean="0"/>
              <a:t>first time </a:t>
            </a:r>
            <a:r>
              <a:rPr lang="en-US" b="1" dirty="0" smtClean="0"/>
              <a:t>ethnically</a:t>
            </a:r>
            <a:r>
              <a:rPr lang="en-US" dirty="0" smtClean="0"/>
              <a:t> </a:t>
            </a:r>
            <a:r>
              <a:rPr lang="en-US" b="1" dirty="0" smtClean="0"/>
              <a:t>homogenous</a:t>
            </a:r>
            <a:r>
              <a:rPr lang="en-US" dirty="0" smtClean="0"/>
              <a:t> – end of ethnic conflict;</a:t>
            </a:r>
          </a:p>
          <a:p>
            <a:r>
              <a:rPr lang="en-US" dirty="0" smtClean="0"/>
              <a:t>Boarders moved to the West; </a:t>
            </a:r>
            <a:r>
              <a:rPr lang="en-US" b="1" dirty="0" smtClean="0"/>
              <a:t>repopulation</a:t>
            </a:r>
            <a:r>
              <a:rPr lang="en-US" dirty="0" smtClean="0"/>
              <a:t> of recovered territories; migration into </a:t>
            </a:r>
            <a:r>
              <a:rPr lang="en-US" b="1" dirty="0" smtClean="0"/>
              <a:t>cities</a:t>
            </a:r>
            <a:r>
              <a:rPr lang="en-US" dirty="0" smtClean="0"/>
              <a:t> -&gt; massive </a:t>
            </a:r>
            <a:r>
              <a:rPr lang="en-US" b="1" dirty="0" smtClean="0"/>
              <a:t>social advancement </a:t>
            </a:r>
            <a:r>
              <a:rPr lang="en-US" dirty="0" smtClean="0"/>
              <a:t>of lower classes; </a:t>
            </a:r>
            <a:r>
              <a:rPr lang="en-US" b="1" dirty="0" smtClean="0"/>
              <a:t>public services </a:t>
            </a:r>
            <a:r>
              <a:rPr lang="en-US" dirty="0" smtClean="0"/>
              <a:t>accessible – lowest level of </a:t>
            </a:r>
            <a:r>
              <a:rPr lang="en-US" b="1" dirty="0" smtClean="0"/>
              <a:t>inequality</a:t>
            </a:r>
            <a:r>
              <a:rPr lang="en-US" dirty="0" smtClean="0"/>
              <a:t>;</a:t>
            </a:r>
          </a:p>
          <a:p>
            <a:r>
              <a:rPr lang="en-US" dirty="0" smtClean="0"/>
              <a:t>In 1960s </a:t>
            </a:r>
            <a:r>
              <a:rPr lang="en-US" b="1" dirty="0" smtClean="0"/>
              <a:t>losing</a:t>
            </a:r>
            <a:r>
              <a:rPr lang="en-US" dirty="0" smtClean="0"/>
              <a:t> dynamism – strikes; move towards </a:t>
            </a:r>
            <a:r>
              <a:rPr lang="en-US" b="1" dirty="0" smtClean="0"/>
              <a:t>consumption</a:t>
            </a:r>
            <a:r>
              <a:rPr lang="en-US" dirty="0" smtClean="0"/>
              <a:t> and </a:t>
            </a:r>
            <a:r>
              <a:rPr lang="en-US" b="1" dirty="0" smtClean="0"/>
              <a:t>transfers</a:t>
            </a:r>
            <a:r>
              <a:rPr lang="en-US" dirty="0" smtClean="0"/>
              <a:t>; import of </a:t>
            </a:r>
            <a:r>
              <a:rPr lang="en-US" b="1" dirty="0" smtClean="0"/>
              <a:t>western</a:t>
            </a:r>
            <a:r>
              <a:rPr lang="en-US" dirty="0" smtClean="0"/>
              <a:t> technologies; financed by </a:t>
            </a:r>
            <a:r>
              <a:rPr lang="en-US" b="1" dirty="0" smtClean="0"/>
              <a:t>loans</a:t>
            </a:r>
            <a:r>
              <a:rPr lang="en-US" dirty="0" smtClean="0"/>
              <a:t>; in 1970s financed by exports of low value goods and resources – coal;</a:t>
            </a:r>
          </a:p>
          <a:p>
            <a:r>
              <a:rPr lang="en-US" dirty="0" smtClean="0"/>
              <a:t>Fell of price of coal, </a:t>
            </a:r>
            <a:r>
              <a:rPr lang="en-US" b="1" dirty="0" smtClean="0"/>
              <a:t>unsustainable</a:t>
            </a:r>
            <a:r>
              <a:rPr lang="en-US" dirty="0" smtClean="0"/>
              <a:t> </a:t>
            </a:r>
            <a:r>
              <a:rPr lang="en-US" b="1" dirty="0" smtClean="0"/>
              <a:t>debt</a:t>
            </a:r>
            <a:r>
              <a:rPr lang="en-US" dirty="0" smtClean="0"/>
              <a:t> and economic development model; Poland as much </a:t>
            </a:r>
            <a:r>
              <a:rPr lang="en-US" b="1" dirty="0" smtClean="0"/>
              <a:t>behind West </a:t>
            </a:r>
            <a:r>
              <a:rPr lang="en-US" dirty="0" smtClean="0"/>
              <a:t>as in 1950s; strikes – </a:t>
            </a:r>
            <a:r>
              <a:rPr lang="en-US" b="1" i="1" dirty="0" smtClean="0"/>
              <a:t>Solidarity</a:t>
            </a:r>
            <a:r>
              <a:rPr lang="en-US" dirty="0" smtClean="0"/>
              <a:t> movement, </a:t>
            </a:r>
            <a:r>
              <a:rPr lang="en-US" b="1" dirty="0" smtClean="0"/>
              <a:t>negotiated</a:t>
            </a:r>
            <a:r>
              <a:rPr lang="en-US" dirty="0" smtClean="0"/>
              <a:t> </a:t>
            </a:r>
            <a:r>
              <a:rPr lang="en-US" b="1" dirty="0" smtClean="0"/>
              <a:t>transfer</a:t>
            </a:r>
            <a:r>
              <a:rPr lang="en-US" dirty="0" smtClean="0"/>
              <a:t> of power to opposition 1989;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40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Neoliberal economic model</a:t>
            </a:r>
            <a:endParaRPr lang="en-US" sz="36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Yet </a:t>
            </a:r>
            <a:r>
              <a:rPr lang="en-US" b="1" dirty="0" smtClean="0"/>
              <a:t>another</a:t>
            </a:r>
            <a:r>
              <a:rPr lang="en-US" dirty="0" smtClean="0"/>
              <a:t> </a:t>
            </a:r>
            <a:r>
              <a:rPr lang="en-US" b="1" dirty="0" smtClean="0"/>
              <a:t>attempt</a:t>
            </a:r>
            <a:r>
              <a:rPr lang="en-US" dirty="0" smtClean="0"/>
              <a:t> to solve the </a:t>
            </a:r>
            <a:r>
              <a:rPr lang="en-US" b="1" dirty="0" smtClean="0"/>
              <a:t>puzzle</a:t>
            </a:r>
            <a:r>
              <a:rPr lang="en-US" dirty="0" smtClean="0"/>
              <a:t>: independent state with agency and economic development catching with the West;</a:t>
            </a:r>
          </a:p>
          <a:p>
            <a:r>
              <a:rPr lang="en-US" b="1" dirty="0" smtClean="0"/>
              <a:t>Rush</a:t>
            </a:r>
            <a:r>
              <a:rPr lang="en-US" dirty="0" smtClean="0"/>
              <a:t> to the </a:t>
            </a:r>
            <a:r>
              <a:rPr lang="en-US" b="1" dirty="0" smtClean="0"/>
              <a:t>West</a:t>
            </a:r>
            <a:r>
              <a:rPr lang="en-US" dirty="0" smtClean="0"/>
              <a:t> from Soviet zone -&gt; integration to </a:t>
            </a:r>
            <a:r>
              <a:rPr lang="en-US" b="1" dirty="0" smtClean="0"/>
              <a:t>EEC</a:t>
            </a:r>
            <a:r>
              <a:rPr lang="en-US" dirty="0" smtClean="0"/>
              <a:t> and </a:t>
            </a:r>
            <a:r>
              <a:rPr lang="en-US" b="1" dirty="0" smtClean="0"/>
              <a:t>NATO</a:t>
            </a:r>
            <a:r>
              <a:rPr lang="en-US" dirty="0" smtClean="0"/>
              <a:t>;</a:t>
            </a:r>
          </a:p>
          <a:p>
            <a:r>
              <a:rPr lang="en-US" dirty="0" smtClean="0"/>
              <a:t>Accepted </a:t>
            </a:r>
            <a:r>
              <a:rPr lang="en-US" b="1" dirty="0" smtClean="0"/>
              <a:t>package</a:t>
            </a:r>
            <a:r>
              <a:rPr lang="en-US" dirty="0" smtClean="0"/>
              <a:t> of </a:t>
            </a:r>
            <a:r>
              <a:rPr lang="en-US" b="1" dirty="0" smtClean="0"/>
              <a:t>neoliberal</a:t>
            </a:r>
            <a:r>
              <a:rPr lang="en-US" dirty="0" smtClean="0"/>
              <a:t> economic model and </a:t>
            </a:r>
            <a:r>
              <a:rPr lang="en-US" b="1" dirty="0" smtClean="0"/>
              <a:t>liberal</a:t>
            </a:r>
            <a:r>
              <a:rPr lang="en-US" dirty="0" smtClean="0"/>
              <a:t> democracy as condition for integration;</a:t>
            </a:r>
          </a:p>
          <a:p>
            <a:r>
              <a:rPr lang="en-US" b="1" dirty="0" smtClean="0"/>
              <a:t>Shock therapy </a:t>
            </a:r>
            <a:r>
              <a:rPr lang="en-US" dirty="0" smtClean="0"/>
              <a:t>– sustaining </a:t>
            </a:r>
            <a:r>
              <a:rPr lang="en-US" b="1" dirty="0" err="1" smtClean="0"/>
              <a:t>pos</a:t>
            </a:r>
            <a:r>
              <a:rPr lang="cs-CZ" b="1" dirty="0" smtClean="0"/>
              <a:t>t</a:t>
            </a:r>
            <a:r>
              <a:rPr lang="en-US" b="1" dirty="0" smtClean="0"/>
              <a:t>-</a:t>
            </a:r>
            <a:r>
              <a:rPr lang="en-US" b="1" dirty="0" err="1" smtClean="0"/>
              <a:t>comm</a:t>
            </a:r>
            <a:r>
              <a:rPr lang="en-US" b="1" dirty="0" smtClean="0"/>
              <a:t> </a:t>
            </a:r>
            <a:r>
              <a:rPr lang="en-US" dirty="0" smtClean="0"/>
              <a:t>electoral victory; national interests </a:t>
            </a:r>
            <a:r>
              <a:rPr lang="en-US" b="1" dirty="0" smtClean="0"/>
              <a:t>suppressing class </a:t>
            </a:r>
            <a:r>
              <a:rPr lang="en-US" dirty="0" smtClean="0"/>
              <a:t>conflict again; </a:t>
            </a:r>
          </a:p>
          <a:p>
            <a:r>
              <a:rPr lang="en-US" dirty="0" smtClean="0"/>
              <a:t>Deep </a:t>
            </a:r>
            <a:r>
              <a:rPr lang="en-US" b="1" dirty="0" smtClean="0"/>
              <a:t>social change</a:t>
            </a:r>
            <a:r>
              <a:rPr lang="en-US" dirty="0" smtClean="0"/>
              <a:t>: workers and peasants (key emancipators) losing importance and position; </a:t>
            </a:r>
          </a:p>
          <a:p>
            <a:r>
              <a:rPr lang="en-US" b="1" dirty="0" smtClean="0"/>
              <a:t>intelligentsia</a:t>
            </a:r>
            <a:r>
              <a:rPr lang="en-US" dirty="0" smtClean="0"/>
              <a:t> transformed into capitalist middle class; other parts of elite – nomenclature and managers of foreign firms;</a:t>
            </a:r>
          </a:p>
          <a:p>
            <a:r>
              <a:rPr lang="en-US" b="1" dirty="0" smtClean="0"/>
              <a:t>Economic model </a:t>
            </a:r>
            <a:r>
              <a:rPr lang="en-US" dirty="0" smtClean="0"/>
              <a:t>based on massive inflows of </a:t>
            </a:r>
            <a:r>
              <a:rPr lang="en-US" b="1" dirty="0" smtClean="0"/>
              <a:t>foreign capital</a:t>
            </a:r>
            <a:r>
              <a:rPr lang="en-US" dirty="0" smtClean="0"/>
              <a:t>; accepted as necessity; negative </a:t>
            </a:r>
            <a:r>
              <a:rPr lang="en-US" b="1" dirty="0" smtClean="0"/>
              <a:t>consequences</a:t>
            </a:r>
            <a:r>
              <a:rPr lang="en-US" dirty="0" smtClean="0"/>
              <a:t> for whole sectors, region and groups considered temporary; nation divided into </a:t>
            </a:r>
            <a:r>
              <a:rPr lang="en-US" b="1" dirty="0" smtClean="0"/>
              <a:t>Poland A</a:t>
            </a:r>
            <a:r>
              <a:rPr lang="en-US" dirty="0" smtClean="0"/>
              <a:t> and </a:t>
            </a:r>
            <a:r>
              <a:rPr lang="en-US" b="1" dirty="0" smtClean="0"/>
              <a:t>B</a:t>
            </a:r>
            <a:r>
              <a:rPr lang="en-US" dirty="0" smtClean="0"/>
              <a:t> (again);</a:t>
            </a:r>
          </a:p>
          <a:p>
            <a:r>
              <a:rPr lang="en-US" dirty="0" smtClean="0"/>
              <a:t>GFC – </a:t>
            </a:r>
            <a:r>
              <a:rPr lang="en-US" dirty="0" err="1" smtClean="0"/>
              <a:t>sustainab</a:t>
            </a:r>
            <a:r>
              <a:rPr lang="cs-CZ" dirty="0" smtClean="0"/>
              <a:t>i</a:t>
            </a:r>
            <a:r>
              <a:rPr lang="en-US" dirty="0" smtClean="0"/>
              <a:t>l</a:t>
            </a:r>
            <a:r>
              <a:rPr lang="cs-CZ" dirty="0" err="1" smtClean="0"/>
              <a:t>it</a:t>
            </a:r>
            <a:r>
              <a:rPr lang="en-US" dirty="0" smtClean="0"/>
              <a:t>y of model and convergence into question; EU lost leverage after accession;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3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0311"/>
            <a:ext cx="10515600" cy="1325563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Populism</a:t>
            </a:r>
            <a:endParaRPr lang="en-US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3264"/>
            <a:ext cx="10515600" cy="49337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catholic Poland, </a:t>
            </a:r>
            <a:r>
              <a:rPr lang="en-US" b="1" dirty="0" smtClean="0"/>
              <a:t>secular</a:t>
            </a:r>
            <a:r>
              <a:rPr lang="en-US" dirty="0" smtClean="0"/>
              <a:t> p</a:t>
            </a:r>
            <a:r>
              <a:rPr lang="en-US" b="1" dirty="0" smtClean="0"/>
              <a:t>ost-communist</a:t>
            </a:r>
            <a:r>
              <a:rPr lang="en-US" dirty="0" smtClean="0"/>
              <a:t> left (as modern left) won </a:t>
            </a:r>
            <a:r>
              <a:rPr lang="en-US" b="1" dirty="0" smtClean="0"/>
              <a:t>middle class </a:t>
            </a:r>
            <a:r>
              <a:rPr lang="en-US" dirty="0" smtClean="0"/>
              <a:t>from cities; </a:t>
            </a:r>
            <a:r>
              <a:rPr lang="en-US" b="1" dirty="0" smtClean="0"/>
              <a:t>conservative</a:t>
            </a:r>
            <a:r>
              <a:rPr lang="en-US" dirty="0" smtClean="0"/>
              <a:t>, rural, dissatisfied looking for </a:t>
            </a:r>
            <a:r>
              <a:rPr lang="en-US" b="1" dirty="0" smtClean="0"/>
              <a:t>alternative</a:t>
            </a:r>
            <a:r>
              <a:rPr lang="en-US" dirty="0" smtClean="0"/>
              <a:t>;</a:t>
            </a:r>
          </a:p>
          <a:p>
            <a:r>
              <a:rPr lang="en-US" dirty="0" smtClean="0"/>
              <a:t>From </a:t>
            </a:r>
            <a:r>
              <a:rPr lang="en-US" b="1" i="1" dirty="0" smtClean="0"/>
              <a:t>Solidarity</a:t>
            </a:r>
            <a:r>
              <a:rPr lang="en-US" dirty="0" smtClean="0"/>
              <a:t> movement – </a:t>
            </a:r>
            <a:r>
              <a:rPr lang="en-US" b="1" i="1" dirty="0" smtClean="0"/>
              <a:t>Citizen Platform </a:t>
            </a:r>
            <a:r>
              <a:rPr lang="en-US" dirty="0" smtClean="0"/>
              <a:t>(PO - liberal, pro EU, </a:t>
            </a:r>
            <a:r>
              <a:rPr lang="en-US" i="1" dirty="0" smtClean="0"/>
              <a:t>Tusk</a:t>
            </a:r>
            <a:r>
              <a:rPr lang="en-US" dirty="0" smtClean="0"/>
              <a:t>) and </a:t>
            </a:r>
            <a:r>
              <a:rPr lang="en-US" b="1" i="1" dirty="0" smtClean="0"/>
              <a:t>Law and Justice </a:t>
            </a:r>
            <a:r>
              <a:rPr lang="en-US" dirty="0" smtClean="0"/>
              <a:t>(</a:t>
            </a:r>
            <a:r>
              <a:rPr lang="en-US" dirty="0" err="1" smtClean="0"/>
              <a:t>PiS</a:t>
            </a:r>
            <a:r>
              <a:rPr lang="en-US" dirty="0" smtClean="0"/>
              <a:t> - national conservative, </a:t>
            </a:r>
            <a:r>
              <a:rPr lang="en-US" i="1" dirty="0" smtClean="0"/>
              <a:t>L. + J. Kaczynski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In </a:t>
            </a:r>
            <a:r>
              <a:rPr lang="en-US" b="1" dirty="0" smtClean="0"/>
              <a:t>2005</a:t>
            </a:r>
            <a:r>
              <a:rPr lang="en-US" dirty="0" smtClean="0"/>
              <a:t> won </a:t>
            </a:r>
            <a:r>
              <a:rPr lang="en-US" dirty="0" err="1" smtClean="0"/>
              <a:t>PiS</a:t>
            </a:r>
            <a:r>
              <a:rPr lang="en-US" dirty="0" smtClean="0"/>
              <a:t> parliamentary and presidential </a:t>
            </a:r>
            <a:r>
              <a:rPr lang="en-US" b="1" dirty="0" smtClean="0"/>
              <a:t>elections</a:t>
            </a:r>
            <a:r>
              <a:rPr lang="en-US" dirty="0" smtClean="0"/>
              <a:t>; allied with </a:t>
            </a:r>
            <a:r>
              <a:rPr lang="en-US" b="1" dirty="0" smtClean="0"/>
              <a:t>ultraconservative populists</a:t>
            </a:r>
            <a:r>
              <a:rPr lang="en-US" dirty="0" smtClean="0"/>
              <a:t>; lost early election 2007 to PO; shifted further into conservative, religious right;</a:t>
            </a:r>
          </a:p>
          <a:p>
            <a:r>
              <a:rPr lang="en-US" b="1" dirty="0" smtClean="0"/>
              <a:t>2010 airplane crash </a:t>
            </a:r>
            <a:r>
              <a:rPr lang="en-US" dirty="0" smtClean="0"/>
              <a:t>– </a:t>
            </a:r>
            <a:r>
              <a:rPr lang="en-US" i="1" dirty="0" smtClean="0"/>
              <a:t>L. Kaczynski</a:t>
            </a:r>
            <a:r>
              <a:rPr lang="en-US" dirty="0" smtClean="0"/>
              <a:t>, end of plan for Fourth Republic;</a:t>
            </a:r>
          </a:p>
          <a:p>
            <a:r>
              <a:rPr lang="en-US" b="1" i="1" dirty="0" err="1" smtClean="0"/>
              <a:t>Jarosla</a:t>
            </a:r>
            <a:r>
              <a:rPr lang="cs-CZ" i="1" dirty="0" smtClean="0"/>
              <a:t>w</a:t>
            </a:r>
            <a:r>
              <a:rPr lang="en-US" dirty="0" smtClean="0"/>
              <a:t> – not claiming office- </a:t>
            </a:r>
            <a:r>
              <a:rPr lang="en-US" b="1" dirty="0" smtClean="0"/>
              <a:t>de facto </a:t>
            </a:r>
            <a:r>
              <a:rPr lang="en-US" dirty="0" smtClean="0"/>
              <a:t>ruler of Poland; </a:t>
            </a:r>
            <a:r>
              <a:rPr lang="en-US" dirty="0" err="1" smtClean="0"/>
              <a:t>PiS</a:t>
            </a:r>
            <a:r>
              <a:rPr lang="en-US" dirty="0" smtClean="0"/>
              <a:t> </a:t>
            </a:r>
            <a:r>
              <a:rPr lang="en-US" b="1" dirty="0" smtClean="0"/>
              <a:t>won</a:t>
            </a:r>
            <a:r>
              <a:rPr lang="en-US" dirty="0" smtClean="0"/>
              <a:t> 2</a:t>
            </a:r>
            <a:r>
              <a:rPr lang="en-US" b="1" dirty="0" smtClean="0"/>
              <a:t>015,2019-20</a:t>
            </a:r>
            <a:r>
              <a:rPr lang="en-US" dirty="0" smtClean="0"/>
              <a:t> parliamentary and presidential elections;</a:t>
            </a:r>
          </a:p>
          <a:p>
            <a:r>
              <a:rPr lang="en-US" b="1" dirty="0" smtClean="0"/>
              <a:t>Historical task </a:t>
            </a:r>
            <a:r>
              <a:rPr lang="en-US" dirty="0" smtClean="0"/>
              <a:t>– independence and agency (EU), united nation (Poland A and B), overcome peripheral position of Poland (FDI control) - </a:t>
            </a:r>
            <a:r>
              <a:rPr lang="en-US" b="1" dirty="0" smtClean="0"/>
              <a:t>not fulfilled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Support by </a:t>
            </a:r>
            <a:r>
              <a:rPr lang="en-US" b="1" dirty="0" smtClean="0"/>
              <a:t>workers</a:t>
            </a:r>
            <a:r>
              <a:rPr lang="en-US" dirty="0" smtClean="0"/>
              <a:t> and </a:t>
            </a:r>
            <a:r>
              <a:rPr lang="en-US" b="1" dirty="0" smtClean="0"/>
              <a:t>peasants</a:t>
            </a:r>
            <a:r>
              <a:rPr lang="en-US" dirty="0" smtClean="0"/>
              <a:t>, </a:t>
            </a:r>
            <a:r>
              <a:rPr lang="en-US" b="1" dirty="0" smtClean="0"/>
              <a:t>Church</a:t>
            </a:r>
            <a:r>
              <a:rPr lang="en-US" dirty="0" smtClean="0"/>
              <a:t>, conservative intelligentsia; </a:t>
            </a:r>
          </a:p>
          <a:p>
            <a:pPr lvl="1"/>
            <a:r>
              <a:rPr lang="en-US" dirty="0" smtClean="0"/>
              <a:t>Facing </a:t>
            </a:r>
            <a:r>
              <a:rPr lang="en-US" b="1" dirty="0" smtClean="0"/>
              <a:t>cosmopolitan</a:t>
            </a:r>
            <a:r>
              <a:rPr lang="en-US" dirty="0" smtClean="0"/>
              <a:t> interests of </a:t>
            </a:r>
            <a:r>
              <a:rPr lang="en-US" b="1" dirty="0" smtClean="0"/>
              <a:t>foreign</a:t>
            </a:r>
            <a:r>
              <a:rPr lang="en-US" dirty="0" smtClean="0"/>
              <a:t> </a:t>
            </a:r>
            <a:r>
              <a:rPr lang="en-US" b="1" dirty="0" smtClean="0"/>
              <a:t>capital</a:t>
            </a:r>
            <a:r>
              <a:rPr lang="en-US" dirty="0" smtClean="0"/>
              <a:t> and </a:t>
            </a:r>
            <a:r>
              <a:rPr lang="en-US" b="1" dirty="0" smtClean="0"/>
              <a:t>bourgeoisie</a:t>
            </a:r>
            <a:r>
              <a:rPr lang="en-US" dirty="0" smtClean="0"/>
              <a:t> – always unpatriotic (now Polish);</a:t>
            </a:r>
          </a:p>
          <a:p>
            <a:pPr lvl="1"/>
            <a:r>
              <a:rPr lang="en-US" dirty="0" smtClean="0"/>
              <a:t>Strict </a:t>
            </a:r>
            <a:r>
              <a:rPr lang="en-US" b="1" dirty="0" smtClean="0"/>
              <a:t>decom</a:t>
            </a:r>
            <a:r>
              <a:rPr lang="cs-CZ" b="1" dirty="0" smtClean="0"/>
              <a:t>m</a:t>
            </a:r>
            <a:r>
              <a:rPr lang="en-US" b="1" dirty="0" err="1" smtClean="0"/>
              <a:t>unization</a:t>
            </a:r>
            <a:r>
              <a:rPr lang="en-US" b="1" dirty="0" smtClean="0"/>
              <a:t> </a:t>
            </a:r>
            <a:r>
              <a:rPr lang="en-US" dirty="0" smtClean="0"/>
              <a:t>(judicial branch, education); inspiration by </a:t>
            </a:r>
            <a:r>
              <a:rPr lang="en-US" b="1" i="1" dirty="0" err="1" smtClean="0"/>
              <a:t>Sanacja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Strengthening </a:t>
            </a:r>
            <a:r>
              <a:rPr lang="en-US" b="1" dirty="0" smtClean="0"/>
              <a:t>executive</a:t>
            </a:r>
            <a:r>
              <a:rPr lang="en-US" dirty="0" smtClean="0"/>
              <a:t> power, </a:t>
            </a:r>
            <a:r>
              <a:rPr lang="en-US" b="1" dirty="0" smtClean="0"/>
              <a:t>centralizing</a:t>
            </a:r>
            <a:r>
              <a:rPr lang="en-US" dirty="0" smtClean="0"/>
              <a:t> power; </a:t>
            </a:r>
          </a:p>
          <a:p>
            <a:pPr lvl="1"/>
            <a:r>
              <a:rPr lang="en-US" dirty="0" smtClean="0"/>
              <a:t>Social </a:t>
            </a:r>
            <a:r>
              <a:rPr lang="en-US" b="1" dirty="0" smtClean="0"/>
              <a:t>transfers</a:t>
            </a:r>
            <a:r>
              <a:rPr lang="en-US" dirty="0" smtClean="0"/>
              <a:t>, </a:t>
            </a:r>
            <a:r>
              <a:rPr lang="en-US" b="1" dirty="0" smtClean="0"/>
              <a:t>conservative</a:t>
            </a:r>
            <a:r>
              <a:rPr lang="en-US" dirty="0" smtClean="0"/>
              <a:t> politics (pro-population, interruptions);</a:t>
            </a:r>
          </a:p>
          <a:p>
            <a:pPr lvl="1"/>
            <a:r>
              <a:rPr lang="en-US" dirty="0" smtClean="0"/>
              <a:t>Rejects p</a:t>
            </a:r>
            <a:r>
              <a:rPr lang="en-US" b="1" dirty="0" smtClean="0"/>
              <a:t>ost-materialism </a:t>
            </a:r>
            <a:r>
              <a:rPr lang="en-US" dirty="0" smtClean="0"/>
              <a:t>(disproportionate impacts of green deal); and </a:t>
            </a:r>
            <a:r>
              <a:rPr lang="en-US" b="1" dirty="0" smtClean="0"/>
              <a:t>postmodernism</a:t>
            </a:r>
            <a:r>
              <a:rPr lang="en-US" dirty="0" smtClean="0"/>
              <a:t> (LGBT, minorities) – doubtful importance, from abroad, can destabilize society;</a:t>
            </a:r>
          </a:p>
          <a:p>
            <a:pPr lvl="1"/>
            <a:r>
              <a:rPr lang="en-US" b="1" dirty="0" smtClean="0"/>
              <a:t>Education</a:t>
            </a:r>
            <a:r>
              <a:rPr lang="en-US" dirty="0" smtClean="0"/>
              <a:t> of </a:t>
            </a:r>
            <a:r>
              <a:rPr lang="en-US" b="1" dirty="0" smtClean="0"/>
              <a:t>pride</a:t>
            </a:r>
            <a:r>
              <a:rPr lang="en-US" dirty="0" smtClean="0"/>
              <a:t> vs. guilt – Poland as victim and hero of history;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1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878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Historical legacy</a:t>
            </a:r>
            <a:r>
              <a:rPr lang="cs-CZ" sz="3200" b="1" dirty="0">
                <a:latin typeface="+mn-lt"/>
              </a:rPr>
              <a:t> </a:t>
            </a:r>
            <a:r>
              <a:rPr lang="cs-CZ" sz="3200" b="1" dirty="0" err="1">
                <a:solidFill>
                  <a:srgbClr val="00B050"/>
                </a:solidFill>
                <a:latin typeface="+mn-lt"/>
              </a:rPr>
              <a:t>Hungary</a:t>
            </a:r>
            <a:r>
              <a:rPr lang="cs-CZ" sz="3200" b="1" dirty="0">
                <a:latin typeface="+mn-lt"/>
              </a:rPr>
              <a:t> </a:t>
            </a:r>
            <a:r>
              <a:rPr lang="cs-CZ" sz="2000" dirty="0">
                <a:latin typeface="+mn-lt"/>
              </a:rPr>
              <a:t>(19th cent. – 1940s)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57460"/>
            <a:ext cx="10515600" cy="47126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Since 2/2 19</a:t>
            </a:r>
            <a:r>
              <a:rPr lang="en-US" sz="2200" baseline="30000" dirty="0"/>
              <a:t>th</a:t>
            </a:r>
            <a:r>
              <a:rPr lang="en-US" sz="2200" dirty="0"/>
              <a:t>: uneven </a:t>
            </a:r>
            <a:r>
              <a:rPr lang="en-US" sz="2200" b="1" dirty="0"/>
              <a:t>development</a:t>
            </a:r>
            <a:r>
              <a:rPr lang="en-US" sz="2200" dirty="0"/>
              <a:t> -&gt; modern </a:t>
            </a:r>
            <a:r>
              <a:rPr lang="en-US" sz="2200" b="1" dirty="0"/>
              <a:t>enclaves</a:t>
            </a:r>
            <a:r>
              <a:rPr lang="en-US" sz="2200" dirty="0"/>
              <a:t> -&gt; </a:t>
            </a:r>
            <a:r>
              <a:rPr lang="en-US" sz="2200" b="1" dirty="0">
                <a:solidFill>
                  <a:srgbClr val="0070C0"/>
                </a:solidFill>
              </a:rPr>
              <a:t>division</a:t>
            </a:r>
            <a:r>
              <a:rPr lang="en-US" sz="2200" b="1" dirty="0"/>
              <a:t> of society </a:t>
            </a:r>
            <a:r>
              <a:rPr lang="en-US" sz="2200" dirty="0"/>
              <a:t>(liberal, secular, urban vs. rural, religious, conservative);</a:t>
            </a:r>
            <a:endParaRPr lang="cs-CZ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 err="1"/>
              <a:t>Trianon</a:t>
            </a:r>
            <a:r>
              <a:rPr lang="en-US" sz="2200" dirty="0"/>
              <a:t> peace treaty 1920: </a:t>
            </a:r>
            <a:r>
              <a:rPr lang="en-US" sz="2200" b="1" dirty="0"/>
              <a:t>injustice</a:t>
            </a:r>
            <a:r>
              <a:rPr lang="cs-CZ" sz="2200" dirty="0"/>
              <a:t>;</a:t>
            </a:r>
            <a:r>
              <a:rPr lang="en-US" sz="2200" dirty="0"/>
              <a:t> </a:t>
            </a:r>
            <a:r>
              <a:rPr lang="cs-CZ" sz="2200" dirty="0" err="1"/>
              <a:t>self-perception</a:t>
            </a:r>
            <a:r>
              <a:rPr lang="cs-CZ" sz="2200" dirty="0"/>
              <a:t> </a:t>
            </a:r>
            <a:r>
              <a:rPr lang="en-US" sz="2200" dirty="0"/>
              <a:t>- </a:t>
            </a:r>
            <a:r>
              <a:rPr lang="en-US" sz="2200" b="1" dirty="0"/>
              <a:t>savior</a:t>
            </a:r>
            <a:r>
              <a:rPr lang="en-US" sz="2200" dirty="0"/>
              <a:t> of Europe; </a:t>
            </a:r>
            <a:r>
              <a:rPr lang="cs-CZ" sz="2200" dirty="0" err="1"/>
              <a:t>now</a:t>
            </a:r>
            <a:r>
              <a:rPr lang="cs-CZ" sz="2200" dirty="0"/>
              <a:t> </a:t>
            </a:r>
            <a:r>
              <a:rPr lang="en-US" sz="2200" b="1" dirty="0"/>
              <a:t>diaspora</a:t>
            </a:r>
            <a:r>
              <a:rPr lang="en-US" sz="2200" dirty="0"/>
              <a:t> on (</a:t>
            </a:r>
            <a:r>
              <a:rPr lang="cs-CZ" sz="2200" dirty="0"/>
              <a:t>„</a:t>
            </a:r>
            <a:r>
              <a:rPr lang="en-US" sz="2200" dirty="0"/>
              <a:t>inferior</a:t>
            </a:r>
            <a:r>
              <a:rPr lang="cs-CZ" sz="2200" dirty="0"/>
              <a:t>“</a:t>
            </a:r>
            <a:r>
              <a:rPr lang="en-US" sz="2200" dirty="0"/>
              <a:t>) Slavic territories</a:t>
            </a:r>
            <a:r>
              <a:rPr lang="cs-CZ" sz="2200" dirty="0"/>
              <a:t> </a:t>
            </a:r>
            <a:r>
              <a:rPr lang="en-US" sz="2200" dirty="0"/>
              <a:t>(</a:t>
            </a:r>
            <a:r>
              <a:rPr lang="cs-CZ" sz="2200" dirty="0" err="1"/>
              <a:t>app</a:t>
            </a:r>
            <a:r>
              <a:rPr lang="cs-CZ" sz="2200" dirty="0"/>
              <a:t>. </a:t>
            </a:r>
            <a:r>
              <a:rPr lang="en-US" sz="2200" dirty="0"/>
              <a:t>3 mi</a:t>
            </a:r>
            <a:r>
              <a:rPr lang="cs-CZ" sz="2200" dirty="0"/>
              <a:t>l</a:t>
            </a:r>
            <a:r>
              <a:rPr lang="en-US" sz="2200" dirty="0"/>
              <a:t>l.);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Cleavage: </a:t>
            </a:r>
            <a:r>
              <a:rPr lang="en-US" sz="2200" b="1" dirty="0"/>
              <a:t>nationalism</a:t>
            </a:r>
            <a:r>
              <a:rPr lang="en-US" sz="2200" dirty="0"/>
              <a:t> </a:t>
            </a:r>
            <a:r>
              <a:rPr lang="cs-CZ" sz="2200" dirty="0"/>
              <a:t>vs.</a:t>
            </a:r>
            <a:r>
              <a:rPr lang="en-US" sz="2200" dirty="0"/>
              <a:t> </a:t>
            </a:r>
            <a:r>
              <a:rPr lang="en-US" sz="2200" b="1" dirty="0"/>
              <a:t>universalism</a:t>
            </a:r>
            <a:r>
              <a:rPr lang="en-US" sz="2200" dirty="0"/>
              <a:t>; rural nationalist supporting </a:t>
            </a:r>
            <a:r>
              <a:rPr lang="en-US" sz="2200" dirty="0">
                <a:solidFill>
                  <a:srgbClr val="C00000"/>
                </a:solidFill>
              </a:rPr>
              <a:t>M. </a:t>
            </a:r>
            <a:r>
              <a:rPr lang="en-US" sz="2200" dirty="0" err="1">
                <a:solidFill>
                  <a:srgbClr val="C00000"/>
                </a:solidFill>
              </a:rPr>
              <a:t>Horty</a:t>
            </a:r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cs-CZ" sz="2200" dirty="0"/>
              <a:t>(</a:t>
            </a:r>
            <a:r>
              <a:rPr lang="cs-CZ" sz="2200" dirty="0" err="1"/>
              <a:t>political</a:t>
            </a:r>
            <a:r>
              <a:rPr lang="cs-CZ" sz="2200" dirty="0"/>
              <a:t> centre) </a:t>
            </a:r>
            <a:r>
              <a:rPr lang="en-US" sz="2200" dirty="0"/>
              <a:t>regime (1920-44);</a:t>
            </a:r>
            <a:endParaRPr lang="cs-CZ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dirty="0"/>
              <a:t>Since 19th century: </a:t>
            </a:r>
            <a:r>
              <a:rPr lang="en-US" sz="2200" b="1" u="sng" dirty="0">
                <a:solidFill>
                  <a:srgbClr val="0070C0"/>
                </a:solidFill>
              </a:rPr>
              <a:t>dream</a:t>
            </a:r>
            <a:r>
              <a:rPr lang="en-US" sz="2200" b="1" dirty="0"/>
              <a:t> </a:t>
            </a:r>
            <a:r>
              <a:rPr lang="en-US" sz="2200" dirty="0"/>
              <a:t>of </a:t>
            </a:r>
            <a:r>
              <a:rPr lang="en-US" sz="2200" b="1" dirty="0"/>
              <a:t>reintegration</a:t>
            </a:r>
            <a:r>
              <a:rPr lang="en-US" sz="2200" dirty="0"/>
              <a:t> by economic development –</a:t>
            </a:r>
            <a:r>
              <a:rPr lang="cs-CZ" sz="2200" dirty="0"/>
              <a:t>&gt;</a:t>
            </a:r>
            <a:r>
              <a:rPr lang="en-US" sz="2200" dirty="0"/>
              <a:t> producing </a:t>
            </a:r>
            <a:r>
              <a:rPr lang="en-US" sz="2200" b="1" dirty="0"/>
              <a:t>western</a:t>
            </a:r>
            <a:r>
              <a:rPr lang="en-US" sz="2200" dirty="0"/>
              <a:t>-type</a:t>
            </a:r>
            <a:r>
              <a:rPr lang="en-US" sz="2200" b="1" dirty="0"/>
              <a:t> middle class</a:t>
            </a:r>
            <a:r>
              <a:rPr lang="en-US" sz="2200" dirty="0"/>
              <a:t>…;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00" b="1" dirty="0"/>
              <a:t>Resistance</a:t>
            </a:r>
            <a:r>
              <a:rPr lang="en-US" sz="2200" dirty="0"/>
              <a:t> tradition (Ottomans, Hapsburg, Soviets);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1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latin typeface="+mn-lt"/>
              </a:rPr>
              <a:t>„</a:t>
            </a:r>
            <a:r>
              <a:rPr lang="en-US" sz="3600" b="1" dirty="0">
                <a:latin typeface="+mn-lt"/>
              </a:rPr>
              <a:t>Developmental state</a:t>
            </a:r>
            <a:r>
              <a:rPr lang="cs-CZ" sz="3600" b="1" dirty="0" smtClean="0">
                <a:latin typeface="+mn-lt"/>
              </a:rPr>
              <a:t>“</a:t>
            </a:r>
            <a:r>
              <a:rPr lang="cs-CZ" sz="2800" dirty="0" smtClean="0">
                <a:latin typeface="+mn-lt"/>
              </a:rPr>
              <a:t>(</a:t>
            </a:r>
            <a:r>
              <a:rPr lang="cs-CZ" sz="2800" dirty="0">
                <a:latin typeface="+mn-lt"/>
              </a:rPr>
              <a:t>1930s – 1980s)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2849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Soviet </a:t>
            </a:r>
            <a:r>
              <a:rPr lang="en-US" b="1" u="sng" dirty="0"/>
              <a:t>command</a:t>
            </a:r>
            <a:r>
              <a:rPr lang="en-US" u="sng" dirty="0"/>
              <a:t> </a:t>
            </a:r>
            <a:r>
              <a:rPr lang="en-US" b="1" u="sng" dirty="0"/>
              <a:t>economy</a:t>
            </a:r>
            <a:r>
              <a:rPr lang="en-US" dirty="0"/>
              <a:t>  (</a:t>
            </a:r>
            <a:r>
              <a:rPr lang="en-US" dirty="0" err="1">
                <a:solidFill>
                  <a:srgbClr val="C00000"/>
                </a:solidFill>
              </a:rPr>
              <a:t>Rákosi</a:t>
            </a:r>
            <a:r>
              <a:rPr lang="en-US" dirty="0"/>
              <a:t> 1948-56): </a:t>
            </a:r>
            <a:r>
              <a:rPr lang="en-US" b="1" dirty="0"/>
              <a:t>heavy industry </a:t>
            </a:r>
            <a:r>
              <a:rPr lang="en-US" dirty="0"/>
              <a:t>on expense of </a:t>
            </a:r>
            <a:r>
              <a:rPr lang="en-US" b="1" dirty="0"/>
              <a:t>consumer</a:t>
            </a:r>
            <a:r>
              <a:rPr lang="en-US" dirty="0"/>
              <a:t> goods; bloody anti-communist </a:t>
            </a:r>
            <a:r>
              <a:rPr lang="en-US" b="1" dirty="0"/>
              <a:t>uprising</a:t>
            </a:r>
            <a:r>
              <a:rPr lang="en-US" dirty="0"/>
              <a:t> </a:t>
            </a:r>
            <a:r>
              <a:rPr lang="en-US" b="1" dirty="0"/>
              <a:t>1956</a:t>
            </a:r>
            <a:r>
              <a:rPr lang="en-US" dirty="0"/>
              <a:t> -&gt; </a:t>
            </a:r>
            <a:r>
              <a:rPr lang="en-US" dirty="0" err="1">
                <a:solidFill>
                  <a:srgbClr val="C00000"/>
                </a:solidFill>
              </a:rPr>
              <a:t>Kadár</a:t>
            </a:r>
            <a:r>
              <a:rPr lang="en-US" dirty="0"/>
              <a:t> regime (1956-88) – pragmatic </a:t>
            </a:r>
            <a:r>
              <a:rPr lang="en-US" b="1" dirty="0"/>
              <a:t>pro-status quo mentality</a:t>
            </a:r>
            <a:r>
              <a:rPr lang="en-US" dirty="0"/>
              <a:t>…;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Standard of living </a:t>
            </a:r>
            <a:r>
              <a:rPr lang="en-US" dirty="0"/>
              <a:t>is foundation of HUN socialism;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70C0"/>
                </a:solidFill>
              </a:rPr>
              <a:t>Pragmatism</a:t>
            </a:r>
            <a:r>
              <a:rPr lang="en-US" dirty="0"/>
              <a:t>: </a:t>
            </a:r>
            <a:r>
              <a:rPr lang="en-US" b="1" dirty="0"/>
              <a:t>New economic mechanism </a:t>
            </a:r>
            <a:r>
              <a:rPr lang="en-US" dirty="0"/>
              <a:t>1968 (reform program: decentralized decision making, SOEs engaged in trade with West) –&gt; standard of living growing (</a:t>
            </a:r>
            <a:r>
              <a:rPr lang="en-US" b="1" dirty="0"/>
              <a:t>Goulash</a:t>
            </a:r>
            <a:r>
              <a:rPr lang="en-US" dirty="0"/>
              <a:t> socialism), HUN outperforming rest of COMECON; 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1980s </a:t>
            </a:r>
            <a:r>
              <a:rPr lang="en-US" b="1" dirty="0"/>
              <a:t>further reforms </a:t>
            </a:r>
            <a:r>
              <a:rPr lang="en-US" dirty="0"/>
              <a:t>-&gt; private ownership, bonds, commercial banking…;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rgbClr val="0070C0"/>
                </a:solidFill>
              </a:rPr>
              <a:t>Problems</a:t>
            </a:r>
            <a:r>
              <a:rPr lang="en-US" dirty="0"/>
              <a:t>: dependence on </a:t>
            </a:r>
            <a:r>
              <a:rPr lang="en-US" b="1" dirty="0"/>
              <a:t>West</a:t>
            </a:r>
            <a:r>
              <a:rPr lang="en-US" dirty="0"/>
              <a:t> (consumer goods and foreign capital -&gt; </a:t>
            </a:r>
            <a:r>
              <a:rPr lang="en-US" b="1" dirty="0"/>
              <a:t>debt</a:t>
            </a:r>
            <a:r>
              <a:rPr lang="en-US" dirty="0"/>
              <a:t>) and pre-born </a:t>
            </a:r>
            <a:r>
              <a:rPr lang="en-US" b="1" dirty="0"/>
              <a:t>welfare state </a:t>
            </a:r>
            <a:r>
              <a:rPr lang="en-US" dirty="0"/>
              <a:t>– generous compensations on expense of investments…;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50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41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err="1">
                <a:latin typeface="+mn-lt"/>
              </a:rPr>
              <a:t>Democracy</a:t>
            </a:r>
            <a:r>
              <a:rPr lang="en-US" sz="3200" dirty="0">
                <a:latin typeface="+mn-lt"/>
              </a:rPr>
              <a:t> </a:t>
            </a:r>
            <a:r>
              <a:rPr lang="cs-CZ" sz="3200" dirty="0">
                <a:latin typeface="+mn-lt"/>
              </a:rPr>
              <a:t>and</a:t>
            </a:r>
            <a:r>
              <a:rPr lang="en-US" sz="3200" dirty="0">
                <a:latin typeface="+mn-lt"/>
              </a:rPr>
              <a:t> </a:t>
            </a:r>
            <a:r>
              <a:rPr lang="en-US" sz="3200" b="1" dirty="0">
                <a:latin typeface="+mn-lt"/>
              </a:rPr>
              <a:t>neoliberal orthodoxy</a:t>
            </a:r>
            <a:r>
              <a:rPr lang="cs-CZ" sz="3200" b="1" dirty="0">
                <a:latin typeface="+mn-lt"/>
              </a:rPr>
              <a:t> </a:t>
            </a:r>
            <a:br>
              <a:rPr lang="cs-CZ" sz="3200" b="1" dirty="0">
                <a:latin typeface="+mn-lt"/>
              </a:rPr>
            </a:br>
            <a:r>
              <a:rPr lang="cs-CZ" sz="2800" dirty="0">
                <a:latin typeface="+mn-lt"/>
              </a:rPr>
              <a:t>(1980s-2000s)</a:t>
            </a: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815" y="1418492"/>
            <a:ext cx="11172093" cy="470959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1990 </a:t>
            </a:r>
            <a:r>
              <a:rPr lang="en-US" sz="2400" b="1" dirty="0"/>
              <a:t>lorry strike </a:t>
            </a:r>
            <a:r>
              <a:rPr lang="en-US" sz="2400" dirty="0"/>
              <a:t>(a fuel price deregulation…) – </a:t>
            </a:r>
            <a:r>
              <a:rPr lang="en-US" sz="2400" b="1" dirty="0"/>
              <a:t>window of opportunity</a:t>
            </a:r>
            <a:r>
              <a:rPr lang="en-US" sz="2400" dirty="0"/>
              <a:t>, non-existent; (early reforms -&gt; compensations  -&gt; milder trans. crisis –&gt; but low activity and investment…);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Socialism</a:t>
            </a:r>
            <a:r>
              <a:rPr lang="en-US" sz="2400" dirty="0"/>
              <a:t> enforced some social </a:t>
            </a:r>
            <a:r>
              <a:rPr lang="en-US" sz="2400" b="1" dirty="0"/>
              <a:t>integration</a:t>
            </a:r>
            <a:r>
              <a:rPr lang="en-US" sz="2400" dirty="0"/>
              <a:t> (e.g. development of rural regions…) – it blew in </a:t>
            </a:r>
            <a:r>
              <a:rPr lang="en-US" sz="2400" b="1" dirty="0"/>
              <a:t>transformation</a:t>
            </a:r>
            <a:r>
              <a:rPr lang="en-US" sz="2400" dirty="0"/>
              <a:t>; people not starving, but moved out form economy (early retirement, low skill jobs gone…);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Expectations of </a:t>
            </a:r>
            <a:r>
              <a:rPr lang="en-US" sz="2400" b="1" dirty="0"/>
              <a:t>painless</a:t>
            </a:r>
            <a:r>
              <a:rPr lang="en-US" sz="2400" dirty="0"/>
              <a:t> transition naive –&gt; multiple </a:t>
            </a:r>
            <a:r>
              <a:rPr lang="en-US" sz="2400" b="1" dirty="0"/>
              <a:t>deficits</a:t>
            </a:r>
            <a:r>
              <a:rPr lang="en-US" sz="2400" dirty="0"/>
              <a:t> (government 8,4%; debt 90% in 1994; CA 9.5%);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1995: </a:t>
            </a:r>
            <a:r>
              <a:rPr lang="en-US" sz="2400" b="1" u="sng" dirty="0" err="1"/>
              <a:t>Borkos</a:t>
            </a:r>
            <a:r>
              <a:rPr lang="en-US" sz="2400" b="1" u="sng" dirty="0"/>
              <a:t> package</a:t>
            </a:r>
            <a:r>
              <a:rPr lang="en-US" sz="2400" dirty="0"/>
              <a:t>:</a:t>
            </a:r>
            <a:r>
              <a:rPr lang="en-US" sz="2400" b="1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privatization, devaluation, wages; cuts -&gt; improved </a:t>
            </a:r>
            <a:r>
              <a:rPr lang="en-US" sz="2000" b="1" dirty="0"/>
              <a:t>competitiveness</a:t>
            </a:r>
            <a:r>
              <a:rPr lang="en-US" sz="2000" dirty="0"/>
              <a:t> – investment friendly regime;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1997-2004</a:t>
            </a:r>
            <a:r>
              <a:rPr lang="en-US" sz="2400" dirty="0"/>
              <a:t> solid </a:t>
            </a:r>
            <a:r>
              <a:rPr lang="en-US" sz="2400" b="1" dirty="0"/>
              <a:t>growth</a:t>
            </a:r>
            <a:r>
              <a:rPr lang="en-US" sz="2400" dirty="0"/>
              <a:t> (5,2% in 2000) – inflow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en-US" sz="2400" b="1" dirty="0"/>
              <a:t>FDI</a:t>
            </a:r>
            <a:r>
              <a:rPr lang="en-US" sz="2400" dirty="0"/>
              <a:t> (employment, recovery in external balance</a:t>
            </a:r>
            <a:r>
              <a:rPr lang="cs-CZ" sz="2400" dirty="0"/>
              <a:t>…</a:t>
            </a:r>
            <a:r>
              <a:rPr lang="en-US" sz="2400" dirty="0"/>
              <a:t>) – </a:t>
            </a:r>
            <a:r>
              <a:rPr lang="cs-CZ" sz="2400" dirty="0"/>
              <a:t>shift</a:t>
            </a:r>
            <a:r>
              <a:rPr lang="en-US" sz="2400" dirty="0"/>
              <a:t> to service </a:t>
            </a:r>
            <a:r>
              <a:rPr lang="cs-CZ" sz="2400" dirty="0" err="1"/>
              <a:t>based</a:t>
            </a:r>
            <a:r>
              <a:rPr lang="cs-CZ" sz="2400" dirty="0"/>
              <a:t> </a:t>
            </a:r>
            <a:r>
              <a:rPr lang="en-US" sz="2400" dirty="0"/>
              <a:t>economy –</a:t>
            </a:r>
            <a:r>
              <a:rPr lang="cs-CZ" sz="2400" dirty="0"/>
              <a:t>&gt;</a:t>
            </a:r>
            <a:r>
              <a:rPr lang="en-US" sz="2400" dirty="0"/>
              <a:t> islands of new poverty;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Participation crisis </a:t>
            </a:r>
            <a:r>
              <a:rPr lang="en-US" sz="2400" dirty="0"/>
              <a:t>– but </a:t>
            </a:r>
            <a:r>
              <a:rPr lang="en-US" sz="2400" b="1" dirty="0"/>
              <a:t>welfare</a:t>
            </a:r>
            <a:r>
              <a:rPr lang="en-US" sz="2400" dirty="0"/>
              <a:t> </a:t>
            </a:r>
            <a:r>
              <a:rPr lang="en-US" sz="2400" b="1" dirty="0"/>
              <a:t>postponed mobilization</a:t>
            </a:r>
            <a:r>
              <a:rPr lang="en-US" sz="2400" dirty="0"/>
              <a:t>…;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New right</a:t>
            </a:r>
            <a:r>
              <a:rPr lang="cs-CZ" sz="2400" dirty="0"/>
              <a:t> </a:t>
            </a:r>
            <a:r>
              <a:rPr lang="cs-CZ" sz="2400" dirty="0" err="1"/>
              <a:t>wing</a:t>
            </a:r>
            <a:r>
              <a:rPr lang="en-US" sz="2400" dirty="0"/>
              <a:t> cabinet </a:t>
            </a:r>
            <a:r>
              <a:rPr lang="en-US" sz="2400" dirty="0">
                <a:solidFill>
                  <a:srgbClr val="FF0000"/>
                </a:solidFill>
              </a:rPr>
              <a:t>1998-2002</a:t>
            </a:r>
            <a:r>
              <a:rPr lang="en-US" sz="2400" dirty="0"/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Fidesz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rgbClr val="C00000"/>
                </a:solidFill>
              </a:rPr>
              <a:t>Orbán</a:t>
            </a:r>
            <a:r>
              <a:rPr lang="en-US" sz="2400" dirty="0"/>
              <a:t>) </a:t>
            </a:r>
            <a:r>
              <a:rPr lang="en-US" sz="2400" b="1" dirty="0"/>
              <a:t>abolished</a:t>
            </a:r>
            <a:r>
              <a:rPr lang="en-US" sz="2400" dirty="0"/>
              <a:t> </a:t>
            </a:r>
            <a:r>
              <a:rPr lang="en-US" sz="2400" dirty="0" err="1"/>
              <a:t>Bokros</a:t>
            </a:r>
            <a:r>
              <a:rPr lang="en-US" sz="2400" dirty="0"/>
              <a:t> </a:t>
            </a:r>
            <a:r>
              <a:rPr lang="en-US" sz="2400" b="1" dirty="0"/>
              <a:t>package</a:t>
            </a:r>
            <a:r>
              <a:rPr lang="en-US" sz="2400" dirty="0"/>
              <a:t> + </a:t>
            </a:r>
            <a:r>
              <a:rPr lang="en-US" sz="2400" b="1" dirty="0">
                <a:solidFill>
                  <a:srgbClr val="C00000"/>
                </a:solidFill>
              </a:rPr>
              <a:t>Socialists</a:t>
            </a:r>
            <a:r>
              <a:rPr lang="en-US" sz="2400" dirty="0"/>
              <a:t> (</a:t>
            </a:r>
            <a:r>
              <a:rPr lang="en-US" sz="2400" dirty="0" err="1">
                <a:solidFill>
                  <a:srgbClr val="C00000"/>
                </a:solidFill>
              </a:rPr>
              <a:t>Gyurcsányi</a:t>
            </a:r>
            <a:r>
              <a:rPr lang="en-US" sz="2400" dirty="0"/>
              <a:t>) in </a:t>
            </a:r>
            <a:r>
              <a:rPr lang="en-US" sz="2400" dirty="0">
                <a:solidFill>
                  <a:srgbClr val="FF0000"/>
                </a:solidFill>
              </a:rPr>
              <a:t>2002</a:t>
            </a:r>
            <a:r>
              <a:rPr lang="en-US" sz="2400" dirty="0"/>
              <a:t> – in reaction </a:t>
            </a:r>
            <a:r>
              <a:rPr lang="en-US" sz="2400" b="1" dirty="0"/>
              <a:t>distanced</a:t>
            </a:r>
            <a:r>
              <a:rPr lang="en-US" sz="2400" dirty="0"/>
              <a:t> themselves from </a:t>
            </a:r>
            <a:r>
              <a:rPr lang="en-US" sz="2400" b="1" dirty="0"/>
              <a:t>austerity</a:t>
            </a:r>
            <a:r>
              <a:rPr lang="en-US" sz="2400" dirty="0"/>
              <a:t>...;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1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err="1">
                <a:latin typeface="+mn-lt"/>
              </a:rPr>
              <a:t>Semi-periphety</a:t>
            </a:r>
            <a:r>
              <a:rPr lang="cs-CZ" sz="3200" b="1" dirty="0">
                <a:latin typeface="+mn-lt"/>
              </a:rPr>
              <a:t> in </a:t>
            </a:r>
            <a:r>
              <a:rPr lang="en-US" sz="3200" b="1" dirty="0">
                <a:latin typeface="+mn-lt"/>
              </a:rPr>
              <a:t>global </a:t>
            </a:r>
            <a:r>
              <a:rPr lang="en-US" sz="3200" b="1" dirty="0" smtClean="0">
                <a:latin typeface="+mn-lt"/>
              </a:rPr>
              <a:t>economy</a:t>
            </a:r>
            <a:r>
              <a:rPr lang="cs-CZ" sz="3200" b="1" dirty="0">
                <a:latin typeface="+mn-lt"/>
              </a:rPr>
              <a:t/>
            </a:r>
            <a:br>
              <a:rPr lang="cs-CZ" sz="3200" b="1" dirty="0">
                <a:latin typeface="+mn-lt"/>
              </a:rPr>
            </a:br>
            <a:r>
              <a:rPr lang="en-US" sz="2000" dirty="0">
                <a:latin typeface="+mn-lt"/>
              </a:rPr>
              <a:t>(commodity boom </a:t>
            </a:r>
            <a:r>
              <a:rPr lang="cs-CZ" sz="2000" dirty="0">
                <a:latin typeface="+mn-lt"/>
              </a:rPr>
              <a:t>/</a:t>
            </a:r>
            <a:r>
              <a:rPr lang="en-US" sz="2000" dirty="0">
                <a:latin typeface="+mn-lt"/>
              </a:rPr>
              <a:t> EU </a:t>
            </a:r>
            <a:r>
              <a:rPr lang="en-US" sz="2000" dirty="0" err="1">
                <a:latin typeface="+mn-lt"/>
              </a:rPr>
              <a:t>acces</a:t>
            </a:r>
            <a:r>
              <a:rPr lang="cs-CZ" sz="2000" dirty="0">
                <a:latin typeface="+mn-lt"/>
              </a:rPr>
              <a:t>s</a:t>
            </a:r>
            <a:r>
              <a:rPr lang="en-US" sz="2000" dirty="0">
                <a:latin typeface="+mn-lt"/>
              </a:rPr>
              <a:t>ion</a:t>
            </a:r>
            <a:r>
              <a:rPr lang="cs-CZ" sz="2000" dirty="0">
                <a:latin typeface="+mn-lt"/>
              </a:rPr>
              <a:t>; 2000s</a:t>
            </a:r>
            <a:r>
              <a:rPr lang="en-US" sz="2000" dirty="0">
                <a:latin typeface="+mn-lt"/>
              </a:rPr>
              <a:t>) </a:t>
            </a:r>
            <a:endParaRPr lang="cs-CZ" sz="2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7446"/>
            <a:ext cx="10515600" cy="478301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/>
              <a:t>EU</a:t>
            </a:r>
            <a:r>
              <a:rPr lang="en-US" sz="2000" dirty="0"/>
              <a:t> </a:t>
            </a:r>
            <a:r>
              <a:rPr lang="en-US" sz="2000" b="1" dirty="0"/>
              <a:t>accession</a:t>
            </a:r>
            <a:r>
              <a:rPr lang="en-US" sz="2000" dirty="0"/>
              <a:t> </a:t>
            </a:r>
            <a:r>
              <a:rPr lang="cs-CZ" sz="2000" dirty="0"/>
              <a:t>in </a:t>
            </a:r>
            <a:r>
              <a:rPr lang="en-US" sz="2000" dirty="0"/>
              <a:t>2004</a:t>
            </a:r>
            <a:r>
              <a:rPr lang="cs-CZ" sz="2000" dirty="0"/>
              <a:t> -&gt;</a:t>
            </a:r>
            <a:r>
              <a:rPr lang="en-US" sz="2000" dirty="0"/>
              <a:t> strong </a:t>
            </a:r>
            <a:r>
              <a:rPr lang="en-US" sz="2000" b="1" dirty="0"/>
              <a:t>competition</a:t>
            </a:r>
            <a:r>
              <a:rPr lang="en-US" sz="2000" dirty="0"/>
              <a:t> </a:t>
            </a:r>
            <a:r>
              <a:rPr lang="cs-CZ" sz="2000" dirty="0"/>
              <a:t>on </a:t>
            </a:r>
            <a:r>
              <a:rPr lang="cs-CZ" sz="2000" dirty="0" err="1"/>
              <a:t>Common</a:t>
            </a:r>
            <a:r>
              <a:rPr lang="cs-CZ" sz="2000" dirty="0"/>
              <a:t> market </a:t>
            </a:r>
            <a:r>
              <a:rPr lang="en-US" sz="2000" dirty="0"/>
              <a:t>–</a:t>
            </a:r>
            <a:r>
              <a:rPr lang="cs-CZ" sz="2000" dirty="0"/>
              <a:t>&gt;</a:t>
            </a:r>
            <a:r>
              <a:rPr lang="en-US" sz="2000" dirty="0"/>
              <a:t> part of </a:t>
            </a:r>
            <a:r>
              <a:rPr lang="en-US" sz="2000" b="1" dirty="0"/>
              <a:t>skilled</a:t>
            </a:r>
            <a:r>
              <a:rPr lang="en-US" sz="2000" dirty="0"/>
              <a:t> </a:t>
            </a:r>
            <a:r>
              <a:rPr lang="cs-CZ" sz="2000" dirty="0"/>
              <a:t>HUN </a:t>
            </a:r>
            <a:r>
              <a:rPr lang="en-US" sz="2000" dirty="0"/>
              <a:t>loosing </a:t>
            </a:r>
            <a:r>
              <a:rPr lang="cs-CZ" sz="2000" dirty="0" err="1"/>
              <a:t>their</a:t>
            </a:r>
            <a:r>
              <a:rPr lang="cs-CZ" sz="2000" dirty="0"/>
              <a:t> </a:t>
            </a:r>
            <a:r>
              <a:rPr lang="cs-CZ" sz="2000" dirty="0" err="1"/>
              <a:t>traditional</a:t>
            </a:r>
            <a:r>
              <a:rPr lang="cs-CZ" sz="2000" dirty="0"/>
              <a:t> </a:t>
            </a:r>
            <a:r>
              <a:rPr lang="en-US" sz="2000" dirty="0"/>
              <a:t>advantages; </a:t>
            </a:r>
            <a:endParaRPr lang="cs-CZ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At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same</a:t>
            </a:r>
            <a:r>
              <a:rPr lang="cs-CZ" sz="2000" dirty="0"/>
              <a:t> </a:t>
            </a:r>
            <a:r>
              <a:rPr lang="cs-CZ" sz="2000" dirty="0" err="1"/>
              <a:t>time</a:t>
            </a:r>
            <a:r>
              <a:rPr lang="cs-CZ" sz="2000" dirty="0"/>
              <a:t> </a:t>
            </a:r>
            <a:r>
              <a:rPr lang="cs-CZ" sz="2000" b="1" dirty="0"/>
              <a:t>g</a:t>
            </a:r>
            <a:r>
              <a:rPr lang="en-US" sz="2000" b="1" dirty="0" err="1"/>
              <a:t>raduation</a:t>
            </a:r>
            <a:r>
              <a:rPr lang="en-US" sz="2000" dirty="0"/>
              <a:t> of industry </a:t>
            </a:r>
            <a:r>
              <a:rPr lang="en-US" sz="2000" b="1" dirty="0"/>
              <a:t>not granted </a:t>
            </a:r>
            <a:r>
              <a:rPr lang="cs-CZ" sz="2000" b="1" dirty="0"/>
              <a:t>- </a:t>
            </a:r>
            <a:r>
              <a:rPr lang="en-US" sz="2000" dirty="0"/>
              <a:t>model based on </a:t>
            </a:r>
            <a:r>
              <a:rPr lang="en-US" sz="2000" b="1" dirty="0"/>
              <a:t>foreign</a:t>
            </a:r>
            <a:r>
              <a:rPr lang="en-US" sz="2000" dirty="0"/>
              <a:t> </a:t>
            </a:r>
            <a:r>
              <a:rPr lang="en-US" sz="2000" b="1" dirty="0"/>
              <a:t>control</a:t>
            </a:r>
            <a:r>
              <a:rPr lang="en-US" sz="2000" dirty="0"/>
              <a:t> (cheap skilled labor, </a:t>
            </a:r>
            <a:r>
              <a:rPr lang="cs-CZ" sz="2000" dirty="0" err="1"/>
              <a:t>scarce</a:t>
            </a:r>
            <a:r>
              <a:rPr lang="en-US" sz="2000" dirty="0"/>
              <a:t> capital) even if highly profitable and competitive</a:t>
            </a:r>
            <a:r>
              <a:rPr lang="cs-CZ" sz="2000" dirty="0"/>
              <a:t> (</a:t>
            </a:r>
            <a:r>
              <a:rPr lang="cs-CZ" sz="2000" dirty="0" err="1"/>
              <a:t>domestic</a:t>
            </a:r>
            <a:r>
              <a:rPr lang="cs-CZ" sz="2000" dirty="0"/>
              <a:t> </a:t>
            </a:r>
            <a:r>
              <a:rPr lang="cs-CZ" sz="2000" dirty="0" err="1"/>
              <a:t>firms</a:t>
            </a:r>
            <a:r>
              <a:rPr lang="cs-CZ" sz="2000" dirty="0"/>
              <a:t> </a:t>
            </a:r>
            <a:r>
              <a:rPr lang="cs-CZ" sz="2000" dirty="0" err="1"/>
              <a:t>pushed</a:t>
            </a:r>
            <a:r>
              <a:rPr lang="cs-CZ" sz="2000" dirty="0"/>
              <a:t> </a:t>
            </a:r>
            <a:r>
              <a:rPr lang="cs-CZ" sz="2000" dirty="0" err="1"/>
              <a:t>out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market </a:t>
            </a:r>
            <a:r>
              <a:rPr lang="cs-CZ" sz="2000" dirty="0" err="1"/>
              <a:t>or</a:t>
            </a:r>
            <a:r>
              <a:rPr lang="cs-CZ" sz="2000" dirty="0"/>
              <a:t> </a:t>
            </a:r>
            <a:r>
              <a:rPr lang="cs-CZ" sz="2000" dirty="0" err="1"/>
              <a:t>relegated</a:t>
            </a:r>
            <a:r>
              <a:rPr lang="cs-CZ" sz="2000" dirty="0"/>
              <a:t> to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dependent</a:t>
            </a:r>
            <a:r>
              <a:rPr lang="cs-CZ" sz="2000" dirty="0"/>
              <a:t> second </a:t>
            </a:r>
            <a:r>
              <a:rPr lang="cs-CZ" sz="2000" dirty="0" err="1"/>
              <a:t>rate</a:t>
            </a:r>
            <a:r>
              <a:rPr lang="cs-CZ" sz="2000" dirty="0"/>
              <a:t> </a:t>
            </a:r>
            <a:r>
              <a:rPr lang="cs-CZ" sz="2000" dirty="0" err="1"/>
              <a:t>supliers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interim </a:t>
            </a:r>
            <a:r>
              <a:rPr lang="cs-CZ" sz="2000" dirty="0" err="1"/>
              <a:t>goods</a:t>
            </a:r>
            <a:r>
              <a:rPr lang="cs-CZ" sz="2000" dirty="0"/>
              <a:t>)…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9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</a:rPr>
              <a:t>2006</a:t>
            </a:r>
            <a:r>
              <a:rPr lang="en-US" sz="2000" dirty="0"/>
              <a:t> – </a:t>
            </a:r>
            <a:r>
              <a:rPr lang="en-US" sz="2000" b="1" dirty="0">
                <a:solidFill>
                  <a:srgbClr val="C00000"/>
                </a:solidFill>
              </a:rPr>
              <a:t>Socialists</a:t>
            </a:r>
            <a:r>
              <a:rPr lang="en-US" sz="2000" dirty="0"/>
              <a:t> promising </a:t>
            </a:r>
            <a:r>
              <a:rPr lang="en-US" sz="2000" b="1" dirty="0"/>
              <a:t>reform</a:t>
            </a:r>
            <a:r>
              <a:rPr lang="en-US" sz="2000" dirty="0"/>
              <a:t> </a:t>
            </a:r>
            <a:r>
              <a:rPr lang="en-US" sz="2000" b="1" dirty="0"/>
              <a:t>without</a:t>
            </a:r>
            <a:r>
              <a:rPr lang="en-US" sz="2000" dirty="0"/>
              <a:t> </a:t>
            </a:r>
            <a:r>
              <a:rPr lang="en-US" sz="2000" b="1" dirty="0"/>
              <a:t>austerity</a:t>
            </a:r>
            <a:r>
              <a:rPr lang="en-US" sz="2000" dirty="0"/>
              <a:t> – but obligation from </a:t>
            </a:r>
            <a:r>
              <a:rPr lang="cs-CZ" sz="2000" b="1" dirty="0" err="1"/>
              <a:t>EU´s</a:t>
            </a:r>
            <a:r>
              <a:rPr lang="cs-CZ" sz="2000" b="1" dirty="0"/>
              <a:t> </a:t>
            </a:r>
            <a:r>
              <a:rPr lang="en-US" sz="2000" b="1" dirty="0"/>
              <a:t>SGP </a:t>
            </a:r>
            <a:r>
              <a:rPr lang="en-US" sz="2000" dirty="0"/>
              <a:t>(3% </a:t>
            </a:r>
            <a:r>
              <a:rPr lang="cs-CZ" sz="2000" dirty="0"/>
              <a:t>public </a:t>
            </a:r>
            <a:r>
              <a:rPr lang="en-US" sz="2000" dirty="0"/>
              <a:t>deficit</a:t>
            </a:r>
            <a:r>
              <a:rPr lang="cs-CZ" sz="2000" dirty="0"/>
              <a:t> limit</a:t>
            </a:r>
            <a:r>
              <a:rPr lang="en-US" sz="2000" dirty="0"/>
              <a:t>) –&gt; </a:t>
            </a:r>
            <a:r>
              <a:rPr lang="en-US" sz="2000" b="1" dirty="0"/>
              <a:t>manipulating</a:t>
            </a:r>
            <a:r>
              <a:rPr lang="en-US" sz="2000" dirty="0"/>
              <a:t> </a:t>
            </a:r>
            <a:r>
              <a:rPr lang="en-US" sz="2000" b="1" dirty="0"/>
              <a:t>data</a:t>
            </a:r>
            <a:r>
              <a:rPr lang="en-US" sz="2000" dirty="0"/>
              <a:t> </a:t>
            </a:r>
            <a:r>
              <a:rPr lang="cs-CZ" sz="2000" dirty="0"/>
              <a:t>and „</a:t>
            </a:r>
            <a:r>
              <a:rPr lang="en-US" sz="2000" dirty="0" err="1"/>
              <a:t>Öszöd</a:t>
            </a:r>
            <a:r>
              <a:rPr lang="en-US" sz="2000" dirty="0"/>
              <a:t> speech</a:t>
            </a:r>
            <a:r>
              <a:rPr lang="cs-CZ" sz="2000" dirty="0"/>
              <a:t>“</a:t>
            </a:r>
            <a:r>
              <a:rPr lang="en-US" sz="2000" dirty="0"/>
              <a:t> –</a:t>
            </a:r>
            <a:r>
              <a:rPr lang="cs-CZ" sz="2000" dirty="0"/>
              <a:t>&gt;</a:t>
            </a:r>
            <a:r>
              <a:rPr lang="en-US" sz="2000" dirty="0"/>
              <a:t> violent </a:t>
            </a:r>
            <a:r>
              <a:rPr lang="en-US" sz="2000" b="1" dirty="0"/>
              <a:t>protests</a:t>
            </a:r>
            <a:r>
              <a:rPr lang="cs-CZ" sz="2000" b="1" dirty="0"/>
              <a:t> 2006</a:t>
            </a:r>
            <a:r>
              <a:rPr lang="en-US" sz="2000" dirty="0"/>
              <a:t>; </a:t>
            </a:r>
            <a:r>
              <a:rPr lang="cs-CZ" sz="2000" dirty="0"/>
              <a:t>in </a:t>
            </a:r>
            <a:r>
              <a:rPr lang="en-US" sz="2000" dirty="0"/>
              <a:t>2008 – </a:t>
            </a:r>
            <a:r>
              <a:rPr lang="cs-CZ" sz="2000" dirty="0"/>
              <a:t>„</a:t>
            </a:r>
            <a:r>
              <a:rPr lang="en-US" sz="2000" b="1" dirty="0"/>
              <a:t>fees abolition</a:t>
            </a:r>
            <a:r>
              <a:rPr lang="cs-CZ" sz="2000" b="1" dirty="0"/>
              <a:t>“</a:t>
            </a:r>
            <a:r>
              <a:rPr lang="en-US" sz="2000" b="1" dirty="0"/>
              <a:t> </a:t>
            </a:r>
            <a:r>
              <a:rPr lang="en-US" sz="2000" dirty="0"/>
              <a:t>referendum;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000" dirty="0" err="1"/>
              <a:t>Few</a:t>
            </a:r>
            <a:r>
              <a:rPr lang="cs-CZ" sz="2000" dirty="0"/>
              <a:t> </a:t>
            </a:r>
            <a:r>
              <a:rPr lang="cs-CZ" sz="2000" dirty="0" err="1"/>
              <a:t>weeks</a:t>
            </a:r>
            <a:r>
              <a:rPr lang="cs-CZ" sz="2000" dirty="0"/>
              <a:t> </a:t>
            </a:r>
            <a:r>
              <a:rPr lang="cs-CZ" sz="2000" dirty="0" err="1"/>
              <a:t>later</a:t>
            </a:r>
            <a:r>
              <a:rPr lang="en-US" sz="2000" dirty="0"/>
              <a:t> </a:t>
            </a:r>
            <a:r>
              <a:rPr lang="en-US" sz="2000" b="1" u="sng" dirty="0"/>
              <a:t>2008 </a:t>
            </a:r>
            <a:r>
              <a:rPr lang="cs-CZ" sz="2000" b="1" u="sng" dirty="0"/>
              <a:t>GFC</a:t>
            </a:r>
            <a:r>
              <a:rPr lang="cs-CZ" sz="2000" b="1" dirty="0"/>
              <a:t> </a:t>
            </a:r>
            <a:r>
              <a:rPr lang="cs-CZ" sz="2000" dirty="0" err="1"/>
              <a:t>struck</a:t>
            </a:r>
            <a:r>
              <a:rPr lang="cs-CZ" sz="2000" b="1" dirty="0"/>
              <a:t>, </a:t>
            </a:r>
            <a:r>
              <a:rPr lang="en-US" sz="2000" dirty="0"/>
              <a:t>no room for Keynesian </a:t>
            </a:r>
            <a:r>
              <a:rPr lang="cs-CZ" sz="2000" dirty="0" err="1"/>
              <a:t>demans</a:t>
            </a:r>
            <a:r>
              <a:rPr lang="cs-CZ" sz="2000" dirty="0"/>
              <a:t> </a:t>
            </a:r>
            <a:r>
              <a:rPr lang="en-US" sz="2000" dirty="0"/>
              <a:t>management -&gt; </a:t>
            </a:r>
            <a:r>
              <a:rPr lang="en-US" sz="2000" b="1" dirty="0"/>
              <a:t>rescue package </a:t>
            </a:r>
            <a:r>
              <a:rPr lang="en-US" sz="2000" dirty="0"/>
              <a:t>with EU and IMF;</a:t>
            </a:r>
            <a:endParaRPr lang="cs-CZ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/>
              <a:t>2009 </a:t>
            </a:r>
            <a:r>
              <a:rPr lang="en-US" sz="2000" b="1" dirty="0">
                <a:solidFill>
                  <a:srgbClr val="C00000"/>
                </a:solidFill>
              </a:rPr>
              <a:t>caretaker cabinet</a:t>
            </a:r>
            <a:r>
              <a:rPr lang="cs-CZ" sz="2000" b="1" dirty="0"/>
              <a:t>:</a:t>
            </a:r>
            <a:r>
              <a:rPr lang="en-US" sz="2000" dirty="0"/>
              <a:t> wage freeze, retirements, cuts, fiscal responsibility act (GDP -6.4%); public services already considered not-adequate (</a:t>
            </a:r>
            <a:r>
              <a:rPr lang="cs-CZ" sz="2000" dirty="0" err="1"/>
              <a:t>cuts</a:t>
            </a:r>
            <a:r>
              <a:rPr lang="cs-CZ" sz="2000" dirty="0"/>
              <a:t> in </a:t>
            </a:r>
            <a:r>
              <a:rPr lang="en-US" sz="2000" dirty="0"/>
              <a:t>education jeopardizing </a:t>
            </a:r>
            <a:r>
              <a:rPr lang="en-US" sz="2000" b="1" dirty="0"/>
              <a:t>next gen </a:t>
            </a:r>
            <a:r>
              <a:rPr lang="en-US" sz="2000" dirty="0"/>
              <a:t>– </a:t>
            </a:r>
            <a:r>
              <a:rPr lang="en-US" sz="2000" b="1" dirty="0" err="1"/>
              <a:t>Jobbik</a:t>
            </a:r>
            <a:r>
              <a:rPr lang="en-US" sz="2000" dirty="0"/>
              <a:t>);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77865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11114</TotalTime>
  <Words>1862</Words>
  <Application>Microsoft Office PowerPoint</Application>
  <PresentationFormat>Širokoúhlá obrazovka</PresentationFormat>
  <Paragraphs>163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The Political Economy of Authoritarian Populism in central Europe</vt:lpstr>
      <vt:lpstr>Historical Legacy of Poland</vt:lpstr>
      <vt:lpstr>State capitalism and communist development</vt:lpstr>
      <vt:lpstr>Neoliberal economic model</vt:lpstr>
      <vt:lpstr>Populism</vt:lpstr>
      <vt:lpstr>Historical legacy Hungary (19th cent. – 1940s)</vt:lpstr>
      <vt:lpstr>„Developmental state“(1930s – 1980s)</vt:lpstr>
      <vt:lpstr>Democracy and neoliberal orthodoxy  (1980s-2000s)</vt:lpstr>
      <vt:lpstr>Semi-periphety in global economy (commodity boom / EU accession; 2000s) </vt:lpstr>
      <vt:lpstr>Populist rise and agenda (2010s-)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Oldřich Krpec</dc:creator>
  <cp:lastModifiedBy>Oldřich Krpec</cp:lastModifiedBy>
  <cp:revision>128</cp:revision>
  <cp:lastPrinted>2021-12-09T12:56:38Z</cp:lastPrinted>
  <dcterms:created xsi:type="dcterms:W3CDTF">2020-01-21T12:05:20Z</dcterms:created>
  <dcterms:modified xsi:type="dcterms:W3CDTF">2021-12-09T12:57:17Z</dcterms:modified>
</cp:coreProperties>
</file>