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7" r:id="rId67"/>
    <p:sldId id="318" r:id="rId68"/>
    <p:sldId id="319" r:id="rId69"/>
    <p:sldId id="320" r:id="rId70"/>
    <p:sldId id="321" r:id="rId71"/>
    <p:sldId id="322" r:id="rId72"/>
    <p:sldId id="323" r:id="rId73"/>
    <p:sldId id="324" r:id="rId74"/>
    <p:sldId id="325" r:id="rId75"/>
    <p:sldId id="330" r:id="rId76"/>
    <p:sldId id="331" r:id="rId77"/>
    <p:sldId id="332" r:id="rId78"/>
    <p:sldId id="333" r:id="rId79"/>
    <p:sldId id="334" r:id="rId80"/>
    <p:sldId id="335" r:id="rId81"/>
    <p:sldId id="336" r:id="rId82"/>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2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2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3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3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3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3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4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4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5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5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5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5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5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6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6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6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6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7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7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7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8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8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8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9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9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9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9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9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20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0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20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20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20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20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20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1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2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2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2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2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2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2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2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75F55"/>
        </a:solidFill>
        <a:effectLst/>
      </p:bgPr>
    </p:bg>
    <p:spTree>
      <p:nvGrpSpPr>
        <p:cNvPr id="1" name=""/>
        <p:cNvGrpSpPr/>
        <p:nvPr/>
      </p:nvGrpSpPr>
      <p:grpSpPr>
        <a:xfrm>
          <a:off x="0" y="0"/>
          <a:ext cx="0" cy="0"/>
          <a:chOff x="0" y="0"/>
          <a:chExt cx="0" cy="0"/>
        </a:xfrm>
      </p:grpSpPr>
      <p:sp>
        <p:nvSpPr>
          <p:cNvPr id="5" name="CustomShape 1"/>
          <p:cNvSpPr/>
          <p:nvPr/>
        </p:nvSpPr>
        <p:spPr>
          <a:xfrm>
            <a:off x="0" y="5970600"/>
            <a:ext cx="9143280" cy="8866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6" name="CustomShape 2"/>
          <p:cNvSpPr/>
          <p:nvPr/>
        </p:nvSpPr>
        <p:spPr>
          <a:xfrm>
            <a:off x="-9360" y="6053040"/>
            <a:ext cx="2248560" cy="712080"/>
          </a:xfrm>
          <a:prstGeom prst="rect">
            <a:avLst/>
          </a:prstGeom>
          <a:solidFill>
            <a:srgbClr val="DD8047"/>
          </a:solidFill>
          <a:ln w="0">
            <a:noFill/>
          </a:ln>
        </p:spPr>
        <p:style>
          <a:lnRef idx="0">
            <a:scrgbClr r="0" g="0" b="0"/>
          </a:lnRef>
          <a:fillRef idx="0">
            <a:scrgbClr r="0" g="0" b="0"/>
          </a:fillRef>
          <a:effectRef idx="0">
            <a:scrgbClr r="0" g="0" b="0"/>
          </a:effectRef>
          <a:fontRef idx="minor"/>
        </p:style>
      </p:sp>
      <p:sp>
        <p:nvSpPr>
          <p:cNvPr id="2" name="CustomShape 3"/>
          <p:cNvSpPr/>
          <p:nvPr/>
        </p:nvSpPr>
        <p:spPr>
          <a:xfrm>
            <a:off x="2359080" y="6043680"/>
            <a:ext cx="6784200" cy="713520"/>
          </a:xfrm>
          <a:prstGeom prst="rect">
            <a:avLst/>
          </a:prstGeom>
          <a:solidFill>
            <a:srgbClr val="94B6D2"/>
          </a:solidFill>
          <a:ln w="0">
            <a:noFill/>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en-GB" sz="1800" b="0" strike="noStrike" spc="-1">
                <a:latin typeface="Arial"/>
              </a:rPr>
              <a:t>Click to edit the title text format</a:t>
            </a:r>
          </a:p>
        </p:txBody>
      </p:sp>
      <p:sp>
        <p:nvSpPr>
          <p:cNvPr id="4" name="PlaceHolder 5"/>
          <p:cNvSpPr>
            <a:spLocks noGrp="1"/>
          </p:cNvSpPr>
          <p:nvPr>
            <p:ph type="body"/>
          </p:nvPr>
        </p:nvSpPr>
        <p:spPr>
          <a:xfrm>
            <a:off x="457200" y="1604520"/>
            <a:ext cx="82288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lgn="ctr">
              <a:spcBef>
                <a:spcPts val="1134"/>
              </a:spcBef>
              <a:buClr>
                <a:srgbClr val="000000"/>
              </a:buClr>
              <a:buSzPct val="75000"/>
              <a:buFont typeface="Symbol" charset="2"/>
              <a:buChar char=""/>
            </a:pPr>
            <a:r>
              <a:rPr lang="en-GB" sz="1800" b="0" strike="noStrike" spc="-1">
                <a:latin typeface="Arial"/>
              </a:rPr>
              <a:t>Second Outline Level</a:t>
            </a:r>
          </a:p>
          <a:p>
            <a:pPr marL="1296000" lvl="2" indent="-288000" algn="ctr">
              <a:spcBef>
                <a:spcPts val="850"/>
              </a:spcBef>
              <a:buClr>
                <a:srgbClr val="000000"/>
              </a:buClr>
              <a:buSzPct val="45000"/>
              <a:buFont typeface="Wingdings" charset="2"/>
              <a:buChar char=""/>
            </a:pPr>
            <a:r>
              <a:rPr lang="en-GB" sz="1800" b="0" strike="noStrike" spc="-1">
                <a:latin typeface="Arial"/>
              </a:rPr>
              <a:t>Third Outline Level</a:t>
            </a:r>
          </a:p>
          <a:p>
            <a:pPr marL="1728000" lvl="3" indent="-216000" algn="ctr">
              <a:spcBef>
                <a:spcPts val="567"/>
              </a:spcBef>
              <a:buClr>
                <a:srgbClr val="000000"/>
              </a:buClr>
              <a:buSzPct val="75000"/>
              <a:buFont typeface="Symbol" charset="2"/>
              <a:buChar char=""/>
            </a:pPr>
            <a:r>
              <a:rPr lang="en-GB" sz="1800" b="0" strike="noStrike" spc="-1">
                <a:latin typeface="Arial"/>
              </a:rPr>
              <a:t>Fourth Outline Level</a:t>
            </a:r>
          </a:p>
          <a:p>
            <a:pPr marL="2160000" lvl="4" indent="-216000" algn="ctr">
              <a:spcBef>
                <a:spcPts val="283"/>
              </a:spcBef>
              <a:buClr>
                <a:srgbClr val="000000"/>
              </a:buClr>
              <a:buSzPct val="45000"/>
              <a:buFont typeface="Wingdings" charset="2"/>
              <a:buChar char=""/>
            </a:pPr>
            <a:r>
              <a:rPr lang="en-GB" sz="1800" b="0" strike="noStrike" spc="-1">
                <a:latin typeface="Arial"/>
              </a:rPr>
              <a:t>Fifth Outline Level</a:t>
            </a:r>
          </a:p>
          <a:p>
            <a:pPr marL="2592000" lvl="5" indent="-216000" algn="ctr">
              <a:spcBef>
                <a:spcPts val="283"/>
              </a:spcBef>
              <a:buClr>
                <a:srgbClr val="000000"/>
              </a:buClr>
              <a:buSzPct val="45000"/>
              <a:buFont typeface="Wingdings" charset="2"/>
              <a:buChar char=""/>
            </a:pPr>
            <a:r>
              <a:rPr lang="en-GB" sz="1800" b="0" strike="noStrike" spc="-1">
                <a:latin typeface="Arial"/>
              </a:rPr>
              <a:t>Sixth Outline Level</a:t>
            </a:r>
          </a:p>
          <a:p>
            <a:pPr marL="3024000" lvl="6" indent="-216000" algn="ctr">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0" y="1235160"/>
            <a:ext cx="9143280" cy="31824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42" name="CustomShape 2"/>
          <p:cNvSpPr/>
          <p:nvPr/>
        </p:nvSpPr>
        <p:spPr>
          <a:xfrm>
            <a:off x="0" y="1279440"/>
            <a:ext cx="532800" cy="227880"/>
          </a:xfrm>
          <a:prstGeom prst="rect">
            <a:avLst/>
          </a:prstGeom>
          <a:solidFill>
            <a:srgbClr val="DD8047"/>
          </a:solidFill>
          <a:ln w="0">
            <a:noFill/>
          </a:ln>
        </p:spPr>
        <p:style>
          <a:lnRef idx="0">
            <a:scrgbClr r="0" g="0" b="0"/>
          </a:lnRef>
          <a:fillRef idx="0">
            <a:scrgbClr r="0" g="0" b="0"/>
          </a:fillRef>
          <a:effectRef idx="0">
            <a:scrgbClr r="0" g="0" b="0"/>
          </a:effectRef>
          <a:fontRef idx="minor"/>
        </p:style>
      </p:sp>
      <p:sp>
        <p:nvSpPr>
          <p:cNvPr id="43" name="CustomShape 3"/>
          <p:cNvSpPr/>
          <p:nvPr/>
        </p:nvSpPr>
        <p:spPr>
          <a:xfrm>
            <a:off x="590400" y="1279440"/>
            <a:ext cx="8552880" cy="227880"/>
          </a:xfrm>
          <a:prstGeom prst="rect">
            <a:avLst/>
          </a:prstGeom>
          <a:solidFill>
            <a:srgbClr val="94B6D2"/>
          </a:solidFill>
          <a:ln w="0">
            <a:noFill/>
          </a:ln>
        </p:spPr>
        <p:style>
          <a:lnRef idx="0">
            <a:scrgbClr r="0" g="0" b="0"/>
          </a:lnRef>
          <a:fillRef idx="0">
            <a:scrgbClr r="0" g="0" b="0"/>
          </a:fillRef>
          <a:effectRef idx="0">
            <a:scrgbClr r="0" g="0" b="0"/>
          </a:effectRef>
          <a:fontRef idx="minor"/>
        </p:style>
      </p:sp>
      <p:sp>
        <p:nvSpPr>
          <p:cNvPr id="44" name="PlaceHolder 4"/>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CustomShape 1"/>
          <p:cNvSpPr/>
          <p:nvPr/>
        </p:nvSpPr>
        <p:spPr>
          <a:xfrm>
            <a:off x="0" y="1235160"/>
            <a:ext cx="9143280" cy="31824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83" name="CustomShape 2"/>
          <p:cNvSpPr/>
          <p:nvPr/>
        </p:nvSpPr>
        <p:spPr>
          <a:xfrm>
            <a:off x="0" y="1279440"/>
            <a:ext cx="532800" cy="227880"/>
          </a:xfrm>
          <a:prstGeom prst="rect">
            <a:avLst/>
          </a:prstGeom>
          <a:solidFill>
            <a:srgbClr val="DD8047"/>
          </a:solidFill>
          <a:ln w="0">
            <a:noFill/>
          </a:ln>
        </p:spPr>
        <p:style>
          <a:lnRef idx="0">
            <a:scrgbClr r="0" g="0" b="0"/>
          </a:lnRef>
          <a:fillRef idx="0">
            <a:scrgbClr r="0" g="0" b="0"/>
          </a:fillRef>
          <a:effectRef idx="0">
            <a:scrgbClr r="0" g="0" b="0"/>
          </a:effectRef>
          <a:fontRef idx="minor"/>
        </p:style>
      </p:sp>
      <p:sp>
        <p:nvSpPr>
          <p:cNvPr id="84" name="CustomShape 3"/>
          <p:cNvSpPr/>
          <p:nvPr/>
        </p:nvSpPr>
        <p:spPr>
          <a:xfrm>
            <a:off x="590400" y="1279440"/>
            <a:ext cx="8552880" cy="227880"/>
          </a:xfrm>
          <a:prstGeom prst="rect">
            <a:avLst/>
          </a:prstGeom>
          <a:solidFill>
            <a:srgbClr val="94B6D2"/>
          </a:solidFill>
          <a:ln w="0">
            <a:noFill/>
          </a:ln>
        </p:spPr>
        <p:style>
          <a:lnRef idx="0">
            <a:scrgbClr r="0" g="0" b="0"/>
          </a:lnRef>
          <a:fillRef idx="0">
            <a:scrgbClr r="0" g="0" b="0"/>
          </a:fillRef>
          <a:effectRef idx="0">
            <a:scrgbClr r="0" g="0" b="0"/>
          </a:effectRef>
          <a:fontRef idx="minor"/>
        </p:style>
      </p:sp>
      <p:sp>
        <p:nvSpPr>
          <p:cNvPr id="85" name="PlaceHolder 4"/>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CustomShape 1"/>
          <p:cNvSpPr/>
          <p:nvPr/>
        </p:nvSpPr>
        <p:spPr>
          <a:xfrm>
            <a:off x="0" y="1235160"/>
            <a:ext cx="9143280" cy="31824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24" name="CustomShape 2"/>
          <p:cNvSpPr/>
          <p:nvPr/>
        </p:nvSpPr>
        <p:spPr>
          <a:xfrm>
            <a:off x="0" y="1279440"/>
            <a:ext cx="532800" cy="227880"/>
          </a:xfrm>
          <a:prstGeom prst="rect">
            <a:avLst/>
          </a:prstGeom>
          <a:solidFill>
            <a:srgbClr val="DD8047"/>
          </a:solidFill>
          <a:ln w="0">
            <a:noFill/>
          </a:ln>
        </p:spPr>
        <p:style>
          <a:lnRef idx="0">
            <a:scrgbClr r="0" g="0" b="0"/>
          </a:lnRef>
          <a:fillRef idx="0">
            <a:scrgbClr r="0" g="0" b="0"/>
          </a:fillRef>
          <a:effectRef idx="0">
            <a:scrgbClr r="0" g="0" b="0"/>
          </a:effectRef>
          <a:fontRef idx="minor"/>
        </p:style>
      </p:sp>
      <p:sp>
        <p:nvSpPr>
          <p:cNvPr id="125" name="CustomShape 3"/>
          <p:cNvSpPr/>
          <p:nvPr/>
        </p:nvSpPr>
        <p:spPr>
          <a:xfrm>
            <a:off x="590400" y="1279440"/>
            <a:ext cx="8552880" cy="227880"/>
          </a:xfrm>
          <a:prstGeom prst="rect">
            <a:avLst/>
          </a:prstGeom>
          <a:solidFill>
            <a:srgbClr val="94B6D2"/>
          </a:solidFill>
          <a:ln w="0">
            <a:noFill/>
          </a:ln>
        </p:spPr>
        <p:style>
          <a:lnRef idx="0">
            <a:scrgbClr r="0" g="0" b="0"/>
          </a:lnRef>
          <a:fillRef idx="0">
            <a:scrgbClr r="0" g="0" b="0"/>
          </a:fillRef>
          <a:effectRef idx="0">
            <a:scrgbClr r="0" g="0" b="0"/>
          </a:effectRef>
          <a:fontRef idx="minor"/>
        </p:style>
      </p:sp>
      <p:sp>
        <p:nvSpPr>
          <p:cNvPr id="126" name="PlaceHolder 4"/>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en-GB" sz="1800" b="0" strike="noStrike" spc="-1">
                <a:latin typeface="Arial"/>
              </a:rPr>
              <a:t>Click to edit the title text format</a:t>
            </a:r>
          </a:p>
        </p:txBody>
      </p:sp>
      <p:sp>
        <p:nvSpPr>
          <p:cNvPr id="127" name="PlaceHolder 5"/>
          <p:cNvSpPr>
            <a:spLocks noGrp="1"/>
          </p:cNvSpPr>
          <p:nvPr>
            <p:ph type="body"/>
          </p:nvPr>
        </p:nvSpPr>
        <p:spPr>
          <a:xfrm>
            <a:off x="457200" y="1604520"/>
            <a:ext cx="82288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lgn="ctr">
              <a:spcBef>
                <a:spcPts val="1134"/>
              </a:spcBef>
              <a:buClr>
                <a:srgbClr val="000000"/>
              </a:buClr>
              <a:buSzPct val="75000"/>
              <a:buFont typeface="Symbol" charset="2"/>
              <a:buChar char=""/>
            </a:pPr>
            <a:r>
              <a:rPr lang="en-GB" sz="1800" b="0" strike="noStrike" spc="-1">
                <a:latin typeface="Arial"/>
              </a:rPr>
              <a:t>Second Outline Level</a:t>
            </a:r>
          </a:p>
          <a:p>
            <a:pPr marL="1296000" lvl="2" indent="-288000" algn="ctr">
              <a:spcBef>
                <a:spcPts val="850"/>
              </a:spcBef>
              <a:buClr>
                <a:srgbClr val="000000"/>
              </a:buClr>
              <a:buSzPct val="45000"/>
              <a:buFont typeface="Wingdings" charset="2"/>
              <a:buChar char=""/>
            </a:pPr>
            <a:r>
              <a:rPr lang="en-GB" sz="1800" b="0" strike="noStrike" spc="-1">
                <a:latin typeface="Arial"/>
              </a:rPr>
              <a:t>Third Outline Level</a:t>
            </a:r>
          </a:p>
          <a:p>
            <a:pPr marL="1728000" lvl="3" indent="-216000" algn="ctr">
              <a:spcBef>
                <a:spcPts val="567"/>
              </a:spcBef>
              <a:buClr>
                <a:srgbClr val="000000"/>
              </a:buClr>
              <a:buSzPct val="75000"/>
              <a:buFont typeface="Symbol" charset="2"/>
              <a:buChar char=""/>
            </a:pPr>
            <a:r>
              <a:rPr lang="en-GB" sz="1800" b="0" strike="noStrike" spc="-1">
                <a:latin typeface="Arial"/>
              </a:rPr>
              <a:t>Fourth Outline Level</a:t>
            </a:r>
          </a:p>
          <a:p>
            <a:pPr marL="2160000" lvl="4" indent="-216000" algn="ctr">
              <a:spcBef>
                <a:spcPts val="283"/>
              </a:spcBef>
              <a:buClr>
                <a:srgbClr val="000000"/>
              </a:buClr>
              <a:buSzPct val="45000"/>
              <a:buFont typeface="Wingdings" charset="2"/>
              <a:buChar char=""/>
            </a:pPr>
            <a:r>
              <a:rPr lang="en-GB" sz="1800" b="0" strike="noStrike" spc="-1">
                <a:latin typeface="Arial"/>
              </a:rPr>
              <a:t>Fifth Outline Level</a:t>
            </a:r>
          </a:p>
          <a:p>
            <a:pPr marL="2592000" lvl="5" indent="-216000" algn="ctr">
              <a:spcBef>
                <a:spcPts val="283"/>
              </a:spcBef>
              <a:buClr>
                <a:srgbClr val="000000"/>
              </a:buClr>
              <a:buSzPct val="45000"/>
              <a:buFont typeface="Wingdings" charset="2"/>
              <a:buChar char=""/>
            </a:pPr>
            <a:r>
              <a:rPr lang="en-GB" sz="1800" b="0" strike="noStrike" spc="-1">
                <a:latin typeface="Arial"/>
              </a:rPr>
              <a:t>Sixth Outline Level</a:t>
            </a:r>
          </a:p>
          <a:p>
            <a:pPr marL="3024000" lvl="6" indent="-216000" algn="ctr">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Line 1"/>
          <p:cNvSpPr/>
          <p:nvPr/>
        </p:nvSpPr>
        <p:spPr>
          <a:xfrm>
            <a:off x="457200" y="6353280"/>
            <a:ext cx="8229600" cy="1440"/>
          </a:xfrm>
          <a:prstGeom prst="line">
            <a:avLst/>
          </a:prstGeom>
          <a:ln w="9360">
            <a:solidFill>
              <a:srgbClr val="9FB8CD"/>
            </a:solidFill>
            <a:prstDash val="dash"/>
            <a:miter/>
          </a:ln>
        </p:spPr>
        <p:style>
          <a:lnRef idx="0">
            <a:scrgbClr r="0" g="0" b="0"/>
          </a:lnRef>
          <a:fillRef idx="0">
            <a:scrgbClr r="0" g="0" b="0"/>
          </a:fillRef>
          <a:effectRef idx="0">
            <a:scrgbClr r="0" g="0" b="0"/>
          </a:effectRef>
          <a:fontRef idx="minor"/>
        </p:style>
      </p:sp>
      <p:sp>
        <p:nvSpPr>
          <p:cNvPr id="165" name="Line 2"/>
          <p:cNvSpPr/>
          <p:nvPr/>
        </p:nvSpPr>
        <p:spPr>
          <a:xfrm>
            <a:off x="457200" y="1143000"/>
            <a:ext cx="8229600" cy="1440"/>
          </a:xfrm>
          <a:prstGeom prst="line">
            <a:avLst/>
          </a:prstGeom>
          <a:ln w="9360">
            <a:solidFill>
              <a:srgbClr val="9FB8CD"/>
            </a:solidFill>
            <a:prstDash val="dash"/>
            <a:miter/>
          </a:ln>
        </p:spPr>
        <p:style>
          <a:lnRef idx="0">
            <a:scrgbClr r="0" g="0" b="0"/>
          </a:lnRef>
          <a:fillRef idx="0">
            <a:scrgbClr r="0" g="0" b="0"/>
          </a:fillRef>
          <a:effectRef idx="0">
            <a:scrgbClr r="0" g="0" b="0"/>
          </a:effectRef>
          <a:fontRef idx="minor"/>
        </p:style>
      </p:sp>
      <p:sp>
        <p:nvSpPr>
          <p:cNvPr id="166" name="CustomShape 3"/>
          <p:cNvSpPr/>
          <p:nvPr/>
        </p:nvSpPr>
        <p:spPr>
          <a:xfrm rot="5400000">
            <a:off x="423720" y="6467040"/>
            <a:ext cx="190440" cy="120960"/>
          </a:xfrm>
          <a:custGeom>
            <a:avLst/>
            <a:gdLst/>
            <a:ahLst/>
            <a:cxnLst/>
            <a:rect l="l" t="t" r="r" b="b"/>
            <a:pathLst>
              <a:path w="769" h="334">
                <a:moveTo>
                  <a:pt x="0" y="334"/>
                </a:moveTo>
                <a:lnTo>
                  <a:pt x="-239" y="0"/>
                </a:lnTo>
                <a:lnTo>
                  <a:pt x="530" y="334"/>
                </a:lnTo>
                <a:lnTo>
                  <a:pt x="0" y="334"/>
                </a:lnTo>
                <a:close/>
              </a:path>
            </a:pathLst>
          </a:custGeom>
          <a:solidFill>
            <a:srgbClr val="9FB8CD"/>
          </a:solidFill>
          <a:ln w="0">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7" name="PlaceHolder 4"/>
          <p:cNvSpPr>
            <a:spLocks noGrp="1"/>
          </p:cNvSpPr>
          <p:nvPr>
            <p:ph type="title"/>
          </p:nvPr>
        </p:nvSpPr>
        <p:spPr>
          <a:xfrm>
            <a:off x="456840" y="151920"/>
            <a:ext cx="8224920" cy="986040"/>
          </a:xfrm>
          <a:prstGeom prst="rect">
            <a:avLst/>
          </a:prstGeom>
        </p:spPr>
        <p:txBody>
          <a:bodyPr lIns="90000" tIns="45000" rIns="90000" bIns="45000" anchor="b">
            <a:noAutofit/>
          </a:bodyPr>
          <a:lstStyle/>
          <a:p>
            <a:r>
              <a:rPr lang="en-GB" sz="1800" b="0" strike="noStrike" spc="-1">
                <a:solidFill>
                  <a:srgbClr val="000000"/>
                </a:solidFill>
                <a:latin typeface="Gill Sans MT"/>
              </a:rPr>
              <a:t>Click to edit the title text format</a:t>
            </a:r>
          </a:p>
        </p:txBody>
      </p:sp>
      <p:sp>
        <p:nvSpPr>
          <p:cNvPr id="168" name="PlaceHolder 5"/>
          <p:cNvSpPr>
            <a:spLocks noGrp="1"/>
          </p:cNvSpPr>
          <p:nvPr>
            <p:ph type="dt"/>
          </p:nvPr>
        </p:nvSpPr>
        <p:spPr>
          <a:xfrm>
            <a:off x="6400800" y="6356160"/>
            <a:ext cx="2284560" cy="360360"/>
          </a:xfrm>
          <a:prstGeom prst="rect">
            <a:avLst/>
          </a:prstGeom>
        </p:spPr>
        <p:txBody>
          <a:bodyPr lIns="90000" tIns="45000" rIns="90000" bIns="45000">
            <a:noAutofit/>
          </a:bodyPr>
          <a:lstStyle/>
          <a:p>
            <a:pPr marL="215640" indent="-21420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en-US" sz="1400" b="0" strike="noStrike" spc="-1">
                <a:solidFill>
                  <a:srgbClr val="464653"/>
                </a:solidFill>
                <a:latin typeface="Gill Sans MT"/>
                <a:ea typeface="Tahoma"/>
              </a:rPr>
              <a:t>4/29/18</a:t>
            </a:r>
            <a:endParaRPr lang="en-GB" sz="1400" b="0" strike="noStrike" spc="-1">
              <a:latin typeface="Times New Roman"/>
            </a:endParaRPr>
          </a:p>
        </p:txBody>
      </p:sp>
      <p:sp>
        <p:nvSpPr>
          <p:cNvPr id="169" name="CustomShape 6"/>
          <p:cNvSpPr/>
          <p:nvPr/>
        </p:nvSpPr>
        <p:spPr>
          <a:xfrm>
            <a:off x="2898720" y="6356520"/>
            <a:ext cx="3505320" cy="365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70" name="PlaceHolder 7"/>
          <p:cNvSpPr>
            <a:spLocks noGrp="1"/>
          </p:cNvSpPr>
          <p:nvPr>
            <p:ph type="sldNum"/>
          </p:nvPr>
        </p:nvSpPr>
        <p:spPr>
          <a:xfrm>
            <a:off x="612720" y="6356160"/>
            <a:ext cx="1976400" cy="360360"/>
          </a:xfrm>
          <a:prstGeom prst="rect">
            <a:avLst/>
          </a:prstGeom>
        </p:spPr>
        <p:txBody>
          <a:bodyPr lIns="90000" tIns="45000" rIns="90000" bIns="45000">
            <a:noAutofit/>
          </a:bodyPr>
          <a:lstStyle/>
          <a:p>
            <a:pPr marL="215640" indent="-21420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fld id="{D1AACA6A-6F79-479B-B7F5-03CAABCF2D58}" type="slidenum">
              <a:rPr lang="en-US" sz="1400" b="0" strike="noStrike" spc="-1">
                <a:solidFill>
                  <a:srgbClr val="464653"/>
                </a:solidFill>
                <a:latin typeface="Gill Sans MT"/>
                <a:ea typeface="Tahoma"/>
              </a:rPr>
              <a:t>‹#›</a:t>
            </a:fld>
            <a:endParaRPr lang="en-GB" sz="1400" b="0" strike="noStrike" spc="-1">
              <a:latin typeface="Times New Roman"/>
            </a:endParaRPr>
          </a:p>
        </p:txBody>
      </p:sp>
      <p:sp>
        <p:nvSpPr>
          <p:cNvPr id="171" name="PlaceHolder 8"/>
          <p:cNvSpPr>
            <a:spLocks noGrp="1"/>
          </p:cNvSpPr>
          <p:nvPr>
            <p:ph type="body"/>
          </p:nvPr>
        </p:nvSpPr>
        <p:spPr>
          <a:xfrm>
            <a:off x="456840" y="1218960"/>
            <a:ext cx="8224920" cy="4932360"/>
          </a:xfrm>
          <a:prstGeom prst="rect">
            <a:avLst/>
          </a:prstGeom>
        </p:spPr>
        <p:txBody>
          <a:bodyPr lIns="90000" tIns="45000" rIns="90000" bIns="45000">
            <a:normAutofit/>
          </a:bodyPr>
          <a:lstStyle/>
          <a:p>
            <a:pPr marL="342720" indent="-342720">
              <a:spcBef>
                <a:spcPts val="1423"/>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Click to edit the outline text format</a:t>
            </a:r>
          </a:p>
          <a:p>
            <a:pPr marL="342720" lvl="1"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Second Outline Level</a:t>
            </a:r>
          </a:p>
          <a:p>
            <a:pPr marL="342720" lvl="2"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Third Outline Level</a:t>
            </a:r>
          </a:p>
          <a:p>
            <a:pPr marL="342720" lvl="3"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Fourth Outline Level</a:t>
            </a:r>
          </a:p>
          <a:p>
            <a:pPr marL="342720" lvl="4"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Fifth Outline Level</a:t>
            </a:r>
          </a:p>
          <a:p>
            <a:pPr marL="342720" lvl="5"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Sixth Outline Level</a:t>
            </a:r>
          </a:p>
          <a:p>
            <a:pPr marL="342720" lvl="6"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Line 1"/>
          <p:cNvSpPr/>
          <p:nvPr/>
        </p:nvSpPr>
        <p:spPr>
          <a:xfrm>
            <a:off x="457200" y="6353280"/>
            <a:ext cx="8229600" cy="1440"/>
          </a:xfrm>
          <a:prstGeom prst="line">
            <a:avLst/>
          </a:prstGeom>
          <a:ln w="9360">
            <a:solidFill>
              <a:srgbClr val="9FB8CD"/>
            </a:solidFill>
            <a:prstDash val="dash"/>
            <a:miter/>
          </a:ln>
        </p:spPr>
        <p:style>
          <a:lnRef idx="0">
            <a:scrgbClr r="0" g="0" b="0"/>
          </a:lnRef>
          <a:fillRef idx="0">
            <a:scrgbClr r="0" g="0" b="0"/>
          </a:fillRef>
          <a:effectRef idx="0">
            <a:scrgbClr r="0" g="0" b="0"/>
          </a:effectRef>
          <a:fontRef idx="minor"/>
        </p:style>
      </p:sp>
      <p:sp>
        <p:nvSpPr>
          <p:cNvPr id="209" name="Line 2"/>
          <p:cNvSpPr/>
          <p:nvPr/>
        </p:nvSpPr>
        <p:spPr>
          <a:xfrm>
            <a:off x="457200" y="1143000"/>
            <a:ext cx="8229600" cy="1440"/>
          </a:xfrm>
          <a:prstGeom prst="line">
            <a:avLst/>
          </a:prstGeom>
          <a:ln w="9360">
            <a:solidFill>
              <a:srgbClr val="9FB8CD"/>
            </a:solidFill>
            <a:prstDash val="dash"/>
            <a:miter/>
          </a:ln>
        </p:spPr>
        <p:style>
          <a:lnRef idx="0">
            <a:scrgbClr r="0" g="0" b="0"/>
          </a:lnRef>
          <a:fillRef idx="0">
            <a:scrgbClr r="0" g="0" b="0"/>
          </a:fillRef>
          <a:effectRef idx="0">
            <a:scrgbClr r="0" g="0" b="0"/>
          </a:effectRef>
          <a:fontRef idx="minor"/>
        </p:style>
      </p:sp>
      <p:sp>
        <p:nvSpPr>
          <p:cNvPr id="210" name="CustomShape 3"/>
          <p:cNvSpPr/>
          <p:nvPr/>
        </p:nvSpPr>
        <p:spPr>
          <a:xfrm rot="5400000">
            <a:off x="423720" y="6467040"/>
            <a:ext cx="190440" cy="120960"/>
          </a:xfrm>
          <a:custGeom>
            <a:avLst/>
            <a:gdLst/>
            <a:ahLst/>
            <a:cxnLst/>
            <a:rect l="l" t="t" r="r" b="b"/>
            <a:pathLst>
              <a:path w="769" h="334">
                <a:moveTo>
                  <a:pt x="0" y="334"/>
                </a:moveTo>
                <a:lnTo>
                  <a:pt x="-239" y="0"/>
                </a:lnTo>
                <a:lnTo>
                  <a:pt x="530" y="334"/>
                </a:lnTo>
                <a:lnTo>
                  <a:pt x="0" y="334"/>
                </a:lnTo>
                <a:close/>
              </a:path>
            </a:pathLst>
          </a:custGeom>
          <a:solidFill>
            <a:srgbClr val="9FB8CD"/>
          </a:solidFill>
          <a:ln w="0">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211" name="PlaceHolder 4"/>
          <p:cNvSpPr>
            <a:spLocks noGrp="1"/>
          </p:cNvSpPr>
          <p:nvPr>
            <p:ph type="title"/>
          </p:nvPr>
        </p:nvSpPr>
        <p:spPr>
          <a:xfrm>
            <a:off x="456840" y="228240"/>
            <a:ext cx="8224920" cy="909720"/>
          </a:xfrm>
          <a:prstGeom prst="rect">
            <a:avLst/>
          </a:prstGeom>
        </p:spPr>
        <p:txBody>
          <a:bodyPr lIns="90000" tIns="45000" rIns="90000" bIns="45000" anchor="b">
            <a:noAutofit/>
          </a:bodyPr>
          <a:lstStyle/>
          <a:p>
            <a:r>
              <a:rPr lang="en-GB" sz="1800" b="0" strike="noStrike" spc="-1">
                <a:solidFill>
                  <a:srgbClr val="000000"/>
                </a:solidFill>
                <a:latin typeface="Gill Sans MT"/>
              </a:rPr>
              <a:t>Click to edit the title text format</a:t>
            </a:r>
          </a:p>
        </p:txBody>
      </p:sp>
      <p:sp>
        <p:nvSpPr>
          <p:cNvPr id="212" name="PlaceHolder 5"/>
          <p:cNvSpPr>
            <a:spLocks noGrp="1"/>
          </p:cNvSpPr>
          <p:nvPr>
            <p:ph type="dt"/>
          </p:nvPr>
        </p:nvSpPr>
        <p:spPr>
          <a:xfrm>
            <a:off x="6400800" y="6356160"/>
            <a:ext cx="2284560" cy="360360"/>
          </a:xfrm>
          <a:prstGeom prst="rect">
            <a:avLst/>
          </a:prstGeom>
        </p:spPr>
        <p:txBody>
          <a:bodyPr lIns="90000" tIns="45000" rIns="90000" bIns="45000">
            <a:noAutofit/>
          </a:bodyPr>
          <a:lstStyle/>
          <a:p>
            <a:pPr marL="215640" indent="-21420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en-US" sz="1400" b="0" strike="noStrike" spc="-1">
                <a:solidFill>
                  <a:srgbClr val="464653"/>
                </a:solidFill>
                <a:latin typeface="Gill Sans MT"/>
                <a:ea typeface="Tahoma"/>
              </a:rPr>
              <a:t>4/29/18</a:t>
            </a:r>
            <a:endParaRPr lang="en-GB" sz="1400" b="0" strike="noStrike" spc="-1">
              <a:latin typeface="Times New Roman"/>
            </a:endParaRPr>
          </a:p>
        </p:txBody>
      </p:sp>
      <p:sp>
        <p:nvSpPr>
          <p:cNvPr id="213" name="CustomShape 6"/>
          <p:cNvSpPr/>
          <p:nvPr/>
        </p:nvSpPr>
        <p:spPr>
          <a:xfrm>
            <a:off x="2898720" y="6356520"/>
            <a:ext cx="3505320" cy="365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14" name="PlaceHolder 7"/>
          <p:cNvSpPr>
            <a:spLocks noGrp="1"/>
          </p:cNvSpPr>
          <p:nvPr>
            <p:ph type="sldNum"/>
          </p:nvPr>
        </p:nvSpPr>
        <p:spPr>
          <a:xfrm>
            <a:off x="612720" y="6356160"/>
            <a:ext cx="1976400" cy="360360"/>
          </a:xfrm>
          <a:prstGeom prst="rect">
            <a:avLst/>
          </a:prstGeom>
        </p:spPr>
        <p:txBody>
          <a:bodyPr lIns="90000" tIns="45000" rIns="90000" bIns="45000">
            <a:noAutofit/>
          </a:bodyPr>
          <a:lstStyle/>
          <a:p>
            <a:pPr marL="215640" indent="-21420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fld id="{DE66BD27-BD25-411F-9F4B-001F15F17EA8}" type="slidenum">
              <a:rPr lang="en-US" sz="1400" b="0" strike="noStrike" spc="-1">
                <a:solidFill>
                  <a:srgbClr val="464653"/>
                </a:solidFill>
                <a:latin typeface="Gill Sans MT"/>
                <a:ea typeface="Tahoma"/>
              </a:rPr>
              <a:t>‹#›</a:t>
            </a:fld>
            <a:endParaRPr lang="en-GB" sz="1400" b="0" strike="noStrike" spc="-1">
              <a:latin typeface="Times New Roman"/>
            </a:endParaRPr>
          </a:p>
        </p:txBody>
      </p:sp>
      <p:sp>
        <p:nvSpPr>
          <p:cNvPr id="215" name="PlaceHolder 8"/>
          <p:cNvSpPr>
            <a:spLocks noGrp="1"/>
          </p:cNvSpPr>
          <p:nvPr>
            <p:ph type="body"/>
          </p:nvPr>
        </p:nvSpPr>
        <p:spPr>
          <a:xfrm>
            <a:off x="457200" y="1218960"/>
            <a:ext cx="4037040" cy="4932360"/>
          </a:xfrm>
          <a:prstGeom prst="rect">
            <a:avLst/>
          </a:prstGeom>
        </p:spPr>
        <p:txBody>
          <a:bodyPr lIns="90000" tIns="45000" rIns="90000" bIns="45000">
            <a:normAutofit fontScale="73000"/>
          </a:bodyPr>
          <a:lstStyle/>
          <a:p>
            <a:pPr marL="342720" indent="-342720">
              <a:spcBef>
                <a:spcPts val="1423"/>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Click to edit the outline text format</a:t>
            </a:r>
          </a:p>
          <a:p>
            <a:pPr marL="342720" lvl="1"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Second Outline Level</a:t>
            </a:r>
          </a:p>
          <a:p>
            <a:pPr marL="342720" lvl="2"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Third Outline Level</a:t>
            </a:r>
          </a:p>
          <a:p>
            <a:pPr marL="342720" lvl="3"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Fourth Outline Level</a:t>
            </a:r>
          </a:p>
          <a:p>
            <a:pPr marL="342720" lvl="4"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Fifth Outline Level</a:t>
            </a:r>
          </a:p>
          <a:p>
            <a:pPr marL="342720" lvl="5"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Sixth Outline Level</a:t>
            </a:r>
          </a:p>
          <a:p>
            <a:pPr marL="342720" lvl="6" indent="-342720">
              <a:spcBef>
                <a:spcPts val="1423"/>
              </a:spcBef>
              <a:buClr>
                <a:srgbClr val="000000"/>
              </a:buClr>
              <a:buFont typeface="Times New Roman"/>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n-GB" sz="2600" b="0" strike="noStrike" spc="-1">
                <a:solidFill>
                  <a:srgbClr val="000000"/>
                </a:solidFill>
                <a:latin typeface="Gill Sans MT"/>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2520000" y="3420000"/>
            <a:ext cx="5950440" cy="287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1191"/>
              </a:spcBef>
              <a:spcAft>
                <a:spcPts val="99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strike="noStrike" spc="-1" dirty="0">
                <a:solidFill>
                  <a:srgbClr val="FFFFFF"/>
                </a:solidFill>
                <a:latin typeface="Arial"/>
                <a:ea typeface="DejaVu Sans"/>
              </a:rPr>
              <a:t>Definitions and trends of different types of internal armed conflict</a:t>
            </a:r>
            <a:endParaRPr lang="en-GB" sz="2000" b="0" strike="noStrike" spc="-1" dirty="0">
              <a:latin typeface="Arial"/>
            </a:endParaRPr>
          </a:p>
          <a:p>
            <a:pPr algn="ctr">
              <a:lnSpc>
                <a:spcPct val="100000"/>
              </a:lnSpc>
              <a:spcBef>
                <a:spcPts val="1191"/>
              </a:spcBef>
              <a:spcAft>
                <a:spcPts val="99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0" strike="noStrike" spc="-1" dirty="0">
                <a:solidFill>
                  <a:srgbClr val="FFFFFF"/>
                </a:solidFill>
                <a:latin typeface="Arial"/>
                <a:ea typeface="DejaVu Sans"/>
              </a:rPr>
              <a:t>IREn5019 No War, No Peace: Frozen Conflicts in the Caucasus </a:t>
            </a:r>
            <a:endParaRPr lang="en-GB" sz="1500" b="0" strike="noStrike" spc="-1" dirty="0">
              <a:latin typeface="Arial"/>
            </a:endParaRPr>
          </a:p>
          <a:p>
            <a:pPr algn="r">
              <a:lnSpc>
                <a:spcPct val="100000"/>
              </a:lnSpc>
              <a:spcBef>
                <a:spcPts val="1191"/>
              </a:spcBef>
              <a:spcAft>
                <a:spcPts val="99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0" strike="noStrike" spc="-1" dirty="0">
                <a:solidFill>
                  <a:srgbClr val="FFFFFF"/>
                </a:solidFill>
                <a:latin typeface="Arial"/>
                <a:ea typeface="DejaVu Sans"/>
              </a:rPr>
              <a:t>Mgr. Zinaida Bechná, Ph.D.</a:t>
            </a:r>
            <a:endParaRPr lang="en-GB" sz="1500" b="0" strike="noStrike" spc="-1" dirty="0">
              <a:latin typeface="Arial"/>
            </a:endParaRPr>
          </a:p>
          <a:p>
            <a:pPr algn="r">
              <a:lnSpc>
                <a:spcPct val="100000"/>
              </a:lnSpc>
              <a:spcBef>
                <a:spcPts val="1191"/>
              </a:spcBef>
              <a:spcAft>
                <a:spcPts val="99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0" strike="noStrike" spc="-1" dirty="0">
                <a:solidFill>
                  <a:srgbClr val="FFFFFF"/>
                </a:solidFill>
                <a:latin typeface="Arial"/>
                <a:ea typeface="DejaVu Sans"/>
              </a:rPr>
              <a:t>22. </a:t>
            </a:r>
            <a:r>
              <a:rPr lang="en-GB" sz="1500" b="0" strike="noStrike" spc="-1" dirty="0" err="1">
                <a:solidFill>
                  <a:srgbClr val="FFFFFF"/>
                </a:solidFill>
                <a:latin typeface="Arial"/>
                <a:ea typeface="DejaVu Sans"/>
              </a:rPr>
              <a:t>september</a:t>
            </a:r>
            <a:r>
              <a:rPr lang="en-GB" sz="1500" b="0" strike="noStrike" spc="-1" dirty="0">
                <a:solidFill>
                  <a:srgbClr val="FFFFFF"/>
                </a:solidFill>
                <a:latin typeface="Arial"/>
                <a:ea typeface="DejaVu Sans"/>
              </a:rPr>
              <a:t> 2021</a:t>
            </a:r>
            <a:r>
              <a:rPr lang="en-GB" sz="2000" b="0" strike="noStrike" spc="-1" dirty="0">
                <a:solidFill>
                  <a:srgbClr val="FFFFFF"/>
                </a:solidFill>
                <a:latin typeface="Arial"/>
                <a:ea typeface="DejaVu Sans"/>
              </a:rPr>
              <a:t> </a:t>
            </a:r>
            <a:endParaRPr lang="en-GB" sz="2000" b="0" strike="noStrike" spc="-1" dirty="0">
              <a:latin typeface="Arial"/>
            </a:endParaRPr>
          </a:p>
          <a:p>
            <a:pPr algn="ctr">
              <a:lnSpc>
                <a:spcPct val="100000"/>
              </a:lnSpc>
              <a:spcBef>
                <a:spcPts val="1191"/>
              </a:spcBef>
              <a:spcAft>
                <a:spcPts val="99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2300" b="1" strike="noStrike" spc="-1">
                <a:solidFill>
                  <a:srgbClr val="775F55"/>
                </a:solidFill>
                <a:latin typeface="Trebuchet MS"/>
                <a:ea typeface="DejaVu Sans"/>
              </a:rPr>
              <a:t>The concept of conflict</a:t>
            </a:r>
            <a:r>
              <a:t/>
            </a:r>
            <a:br/>
            <a:endParaRPr lang="en-GB" sz="2300" b="0" strike="noStrike" spc="-1">
              <a:latin typeface="Arial"/>
            </a:endParaRPr>
          </a:p>
        </p:txBody>
      </p:sp>
      <p:sp>
        <p:nvSpPr>
          <p:cNvPr id="270"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8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aramond"/>
                <a:ea typeface="DejaVu Sans"/>
              </a:rPr>
              <a:t>This word is derived from the Latin “con-fligo” which means strife.</a:t>
            </a:r>
            <a:endParaRPr lang="en-GB" sz="20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a:p>
            <a:pPr marL="318960" indent="-318240">
              <a:lnSpc>
                <a:spcPct val="8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aramond"/>
                <a:ea typeface="DejaVu Sans"/>
              </a:rPr>
              <a:t>“Conflict is a struggle in which the aim is to gain objectives and simultaneously to neutralize, injure, or eliminate rivals”.</a:t>
            </a:r>
            <a:endParaRPr lang="en-GB" sz="20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a:p>
            <a:pPr marL="318960" indent="-318240">
              <a:lnSpc>
                <a:spcPct val="8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aramond"/>
                <a:ea typeface="DejaVu Sans"/>
              </a:rPr>
              <a:t>Conflict is “a social situation in which minimum of two actors (parties) strive to acquire at same moment in time an available set of scarce resources.” </a:t>
            </a:r>
            <a:endParaRPr lang="en-GB" sz="20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a:p>
            <a:pPr marL="318960" indent="-318240">
              <a:lnSpc>
                <a:spcPct val="8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aramond"/>
                <a:ea typeface="DejaVu Sans"/>
              </a:rPr>
              <a:t>Conflict is a situation in which “actors use </a:t>
            </a:r>
            <a:r>
              <a:rPr lang="en-US" sz="2000" b="1" strike="noStrike" spc="-1">
                <a:solidFill>
                  <a:srgbClr val="000000"/>
                </a:solidFill>
                <a:latin typeface="Garamond"/>
                <a:ea typeface="DejaVu Sans"/>
              </a:rPr>
              <a:t>conflict behavior</a:t>
            </a:r>
            <a:r>
              <a:rPr lang="en-US" sz="2000" b="0" strike="noStrike" spc="-1">
                <a:solidFill>
                  <a:srgbClr val="000000"/>
                </a:solidFill>
                <a:latin typeface="Garamond"/>
                <a:ea typeface="DejaVu Sans"/>
              </a:rPr>
              <a:t> against each other to attain </a:t>
            </a:r>
            <a:r>
              <a:rPr lang="en-US" sz="2000" b="1" strike="noStrike" spc="-1">
                <a:solidFill>
                  <a:srgbClr val="000000"/>
                </a:solidFill>
                <a:latin typeface="Garamond"/>
                <a:ea typeface="DejaVu Sans"/>
              </a:rPr>
              <a:t>incompatible goals </a:t>
            </a:r>
            <a:r>
              <a:rPr lang="en-US" sz="2000" b="0" strike="noStrike" spc="-1">
                <a:solidFill>
                  <a:srgbClr val="000000"/>
                </a:solidFill>
                <a:latin typeface="Garamond"/>
                <a:ea typeface="DejaVu Sans"/>
              </a:rPr>
              <a:t>and/or express their hostility”. </a:t>
            </a:r>
            <a:endParaRPr lang="en-GB" sz="20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a:p>
            <a:pPr marL="318960" indent="-318240">
              <a:lnSpc>
                <a:spcPct val="8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aramond"/>
                <a:ea typeface="DejaVu Sans"/>
              </a:rPr>
              <a:t>In general, conflict is understood in terms of aspirations of conflicting parties to achieve incompatible goals simultaneously</a:t>
            </a:r>
            <a:r>
              <a:rPr lang="cs-CZ" sz="2000" b="0" strike="noStrike" spc="-1">
                <a:solidFill>
                  <a:srgbClr val="000000"/>
                </a:solidFill>
                <a:latin typeface="Garamond"/>
                <a:ea typeface="DejaVu Sans"/>
              </a:rPr>
              <a:t>. </a:t>
            </a: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rebuchet MS"/>
                <a:ea typeface="DejaVu Sans"/>
              </a:rPr>
              <a:t>The concept of Conflict </a:t>
            </a:r>
            <a:endParaRPr lang="en-GB" sz="4400" b="0" strike="noStrike" spc="-1">
              <a:latin typeface="Arial"/>
            </a:endParaRPr>
          </a:p>
        </p:txBody>
      </p:sp>
      <p:sp>
        <p:nvSpPr>
          <p:cNvPr id="272"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i="1" u="sng" strike="noStrike" spc="-1">
                <a:solidFill>
                  <a:srgbClr val="000000"/>
                </a:solidFill>
                <a:uFillTx/>
                <a:latin typeface="Georgia"/>
                <a:ea typeface="DejaVu Sans"/>
              </a:rPr>
              <a:t>Goals are incompatible </a:t>
            </a:r>
            <a:r>
              <a:rPr lang="en-US" sz="2900" b="0" strike="noStrike" spc="-1">
                <a:solidFill>
                  <a:srgbClr val="000000"/>
                </a:solidFill>
                <a:latin typeface="Georgia"/>
                <a:ea typeface="DejaVu Sans"/>
              </a:rPr>
              <a:t>when the action of one party threatens the interests of another party.</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 The complexity of conflict depends whether </a:t>
            </a:r>
            <a:r>
              <a:rPr lang="en-US" sz="2900" b="1" strike="noStrike" spc="-1">
                <a:solidFill>
                  <a:srgbClr val="000000"/>
                </a:solidFill>
                <a:latin typeface="Georgia"/>
                <a:ea typeface="DejaVu Sans"/>
              </a:rPr>
              <a:t>tangible issues </a:t>
            </a:r>
            <a:r>
              <a:rPr lang="en-US" sz="2900" b="0" strike="noStrike" spc="-1">
                <a:solidFill>
                  <a:srgbClr val="000000"/>
                </a:solidFill>
                <a:latin typeface="Georgia"/>
                <a:ea typeface="DejaVu Sans"/>
              </a:rPr>
              <a:t>(like recognition, security, territory, money) are more significant than </a:t>
            </a:r>
            <a:r>
              <a:rPr lang="en-US" sz="2900" b="1" strike="noStrike" spc="-1">
                <a:solidFill>
                  <a:srgbClr val="000000"/>
                </a:solidFill>
                <a:latin typeface="Georgia"/>
                <a:ea typeface="DejaVu Sans"/>
              </a:rPr>
              <a:t>intangible aspects </a:t>
            </a:r>
            <a:r>
              <a:rPr lang="en-US" sz="2900" b="0" strike="noStrike" spc="-1">
                <a:solidFill>
                  <a:srgbClr val="000000"/>
                </a:solidFill>
                <a:latin typeface="Georgia"/>
                <a:ea typeface="DejaVu Sans"/>
              </a:rPr>
              <a:t>like symbolic meanings that shape values and ideologies, legitimizing a certain conflict behavior</a:t>
            </a:r>
            <a:r>
              <a:rPr lang="cs-CZ" sz="2900" b="0" strike="noStrike" spc="-1">
                <a:solidFill>
                  <a:srgbClr val="000000"/>
                </a:solidFill>
                <a:latin typeface="Georgia"/>
                <a:ea typeface="DejaVu Sans"/>
              </a:rPr>
              <a:t>.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2300" b="1" strike="noStrike" spc="-1">
                <a:solidFill>
                  <a:srgbClr val="775F55"/>
                </a:solidFill>
                <a:latin typeface="Trebuchet MS"/>
                <a:ea typeface="DejaVu Sans"/>
              </a:rPr>
              <a:t>The concept of conflict</a:t>
            </a:r>
            <a:r>
              <a:t/>
            </a:r>
            <a:br/>
            <a:endParaRPr lang="en-GB" sz="2300" b="0" strike="noStrike" spc="-1">
              <a:latin typeface="Arial"/>
            </a:endParaRPr>
          </a:p>
        </p:txBody>
      </p:sp>
      <p:sp>
        <p:nvSpPr>
          <p:cNvPr id="274"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Donald Horowitz</a:t>
            </a:r>
            <a:r>
              <a:rPr lang="cs-CZ" sz="2400" b="0" strike="noStrike" spc="-1">
                <a:solidFill>
                  <a:srgbClr val="000000"/>
                </a:solidFill>
                <a:latin typeface="Garamond"/>
                <a:ea typeface="DejaVu Sans"/>
              </a:rPr>
              <a:t>:</a:t>
            </a:r>
            <a:r>
              <a:rPr lang="en-US" sz="2400" b="0" strike="noStrike" spc="-1">
                <a:solidFill>
                  <a:srgbClr val="000000"/>
                </a:solidFill>
                <a:latin typeface="Garamond"/>
                <a:ea typeface="DejaVu Sans"/>
              </a:rPr>
              <a:t> “conflict is a struggle in which the aim is to gain objectives and simultaneously to neutralize, injure, or eliminate rivals” (Horowitz 1985: 95). </a:t>
            </a: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The Heidelberg Institute for International Conflict Research defines conflict as “the clashing interests (political differences) on national values of some duration and magnitude between at least two parties (organized groups, states, groups of states, organization) that are determined to pursue their interests and win their cases</a:t>
            </a:r>
            <a:r>
              <a:rPr lang="cs-CZ" sz="2400" b="0" strike="noStrike" spc="-1">
                <a:solidFill>
                  <a:srgbClr val="000000"/>
                </a:solidFill>
                <a:latin typeface="Garamond"/>
                <a:ea typeface="DejaVu Sans"/>
              </a:rPr>
              <a:t>.“</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rebuchet MS"/>
                <a:ea typeface="DejaVu Sans"/>
              </a:rPr>
              <a:t>Towards conceptual clarity </a:t>
            </a:r>
            <a:endParaRPr lang="en-GB" sz="4400" b="0" strike="noStrike" spc="-1">
              <a:latin typeface="Arial"/>
            </a:endParaRPr>
          </a:p>
        </p:txBody>
      </p:sp>
      <p:sp>
        <p:nvSpPr>
          <p:cNvPr id="276"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Peter Wallensteen</a:t>
            </a:r>
            <a:r>
              <a:rPr lang="cs-CZ" sz="2900" b="0" strike="noStrike" spc="-1">
                <a:solidFill>
                  <a:srgbClr val="000000"/>
                </a:solidFill>
                <a:latin typeface="Georgia"/>
                <a:ea typeface="DejaVu Sans"/>
              </a:rPr>
              <a: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In order to understand and provide conflict analysis, we have to focus on three major components of the phenomenon: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1) actors,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2) process (action),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3) incompatibility (issues at stake).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a:solidFill>
                  <a:srgbClr val="775F55"/>
                </a:solidFill>
                <a:latin typeface="Trebuchet MS"/>
                <a:ea typeface="DejaVu Sans"/>
              </a:rPr>
              <a:t>The concept of conflict</a:t>
            </a:r>
            <a:r>
              <a:t/>
            </a:r>
            <a:br/>
            <a:endParaRPr lang="en-GB" sz="4000" b="0" strike="noStrike" spc="-1">
              <a:latin typeface="Arial"/>
            </a:endParaRPr>
          </a:p>
        </p:txBody>
      </p:sp>
      <p:sp>
        <p:nvSpPr>
          <p:cNvPr id="278"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By combining these aspects, we arrive at a most comprehensive analysis of all possible kinds of conflict, which is a “</a:t>
            </a:r>
            <a:r>
              <a:rPr lang="en-US" sz="2900" b="1" strike="noStrike" spc="-1">
                <a:solidFill>
                  <a:srgbClr val="000000"/>
                </a:solidFill>
                <a:latin typeface="Garamond"/>
                <a:ea typeface="DejaVu Sans"/>
              </a:rPr>
              <a:t>social situation in which a minimum of two actors (parties) strive to acquire at the same moment in time an available set of scarce resources” </a:t>
            </a:r>
            <a:r>
              <a:rPr lang="en-US" sz="2900" b="0" strike="noStrike" spc="-1">
                <a:solidFill>
                  <a:srgbClr val="000000"/>
                </a:solidFill>
                <a:latin typeface="Garamond"/>
                <a:ea typeface="DejaVu Sans"/>
              </a:rPr>
              <a:t>(Wallensteen 2009: 15).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Garamond"/>
                <a:ea typeface="DejaVu Sans"/>
              </a:rPr>
              <a:t>Typology according to actors </a:t>
            </a:r>
            <a:endParaRPr lang="en-GB" sz="4400" b="0" strike="noStrike" spc="-1">
              <a:latin typeface="Arial"/>
            </a:endParaRPr>
          </a:p>
        </p:txBody>
      </p:sp>
      <p:sp>
        <p:nvSpPr>
          <p:cNvPr id="280"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(1) </a:t>
            </a:r>
            <a:r>
              <a:rPr lang="en-US" sz="2000" b="1" strike="noStrike" spc="-1">
                <a:solidFill>
                  <a:srgbClr val="000000"/>
                </a:solidFill>
                <a:latin typeface="Georgia"/>
                <a:ea typeface="DejaVu Sans"/>
              </a:rPr>
              <a:t>Extrasystemic armed conflict</a:t>
            </a:r>
            <a:r>
              <a:rPr lang="en-US" sz="2000" b="0" strike="noStrike" spc="-1">
                <a:solidFill>
                  <a:srgbClr val="000000"/>
                </a:solidFill>
                <a:latin typeface="Georgia"/>
                <a:ea typeface="DejaVu Sans"/>
              </a:rPr>
              <a:t>, which takes place between a state and a non-state group outside its own territory. In the Correlates of War (COW) project, this category is further divided into colonial wars and imperial wars; </a:t>
            </a:r>
            <a:endParaRPr lang="en-GB" sz="20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(2) </a:t>
            </a:r>
            <a:r>
              <a:rPr lang="en-US" sz="2000" b="1" strike="noStrike" spc="-1">
                <a:solidFill>
                  <a:srgbClr val="000000"/>
                </a:solidFill>
                <a:latin typeface="Georgia"/>
                <a:ea typeface="DejaVu Sans"/>
              </a:rPr>
              <a:t>interstate armed conflict</a:t>
            </a:r>
            <a:r>
              <a:rPr lang="en-US" sz="2000" b="0" strike="noStrike" spc="-1">
                <a:solidFill>
                  <a:srgbClr val="000000"/>
                </a:solidFill>
                <a:latin typeface="Georgia"/>
                <a:ea typeface="DejaVu Sans"/>
              </a:rPr>
              <a:t>, which occurs between two or more states; </a:t>
            </a:r>
            <a:endParaRPr lang="en-GB" sz="20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(3) </a:t>
            </a:r>
            <a:r>
              <a:rPr lang="en-US" sz="2000" b="1" strike="noStrike" spc="-1">
                <a:solidFill>
                  <a:srgbClr val="000000"/>
                </a:solidFill>
                <a:latin typeface="Georgia"/>
                <a:ea typeface="DejaVu Sans"/>
              </a:rPr>
              <a:t>internal armed conflict</a:t>
            </a:r>
            <a:r>
              <a:rPr lang="en-US" sz="2000" b="0" strike="noStrike" spc="-1">
                <a:solidFill>
                  <a:srgbClr val="000000"/>
                </a:solidFill>
                <a:latin typeface="Georgia"/>
                <a:ea typeface="DejaVu Sans"/>
              </a:rPr>
              <a:t>, in which the government of a state is in conflict with internal opposition groups without intervention from another state; and </a:t>
            </a:r>
            <a:endParaRPr lang="en-GB" sz="20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(4) </a:t>
            </a:r>
            <a:r>
              <a:rPr lang="en-US" sz="2000" b="1" strike="noStrike" spc="-1">
                <a:solidFill>
                  <a:srgbClr val="000000"/>
                </a:solidFill>
                <a:latin typeface="Georgia"/>
                <a:ea typeface="DejaVu Sans"/>
              </a:rPr>
              <a:t>internationalized internal armed conflict</a:t>
            </a:r>
            <a:r>
              <a:rPr lang="en-US" sz="2000" b="0" strike="noStrike" spc="-1">
                <a:solidFill>
                  <a:srgbClr val="000000"/>
                </a:solidFill>
                <a:latin typeface="Georgia"/>
                <a:ea typeface="DejaVu Sans"/>
              </a:rPr>
              <a:t>, when conflict occurs between the government of a state and internal groups in opposition to and with intervention from an outside state (Havard, Wilhelmsen, Gleditsch 2004: 11). </a:t>
            </a: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Garamond"/>
                <a:ea typeface="DejaVu Sans"/>
              </a:rPr>
              <a:t>Typology according to actors </a:t>
            </a:r>
            <a:endParaRPr lang="en-GB" sz="4400" b="0" strike="noStrike" spc="-1">
              <a:latin typeface="Arial"/>
            </a:endParaRPr>
          </a:p>
        </p:txBody>
      </p:sp>
      <p:sp>
        <p:nvSpPr>
          <p:cNvPr id="282"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a:solidFill>
                  <a:srgbClr val="000000"/>
                </a:solidFill>
                <a:latin typeface="Garamond"/>
                <a:ea typeface="DejaVu Sans"/>
              </a:rPr>
              <a:t>Civil war</a:t>
            </a:r>
            <a:r>
              <a:rPr lang="en-US" sz="2400" b="0" strike="noStrike" spc="-1">
                <a:solidFill>
                  <a:srgbClr val="000000"/>
                </a:solidFill>
                <a:latin typeface="Garamond"/>
                <a:ea typeface="DejaVu Sans"/>
              </a:rPr>
              <a:t>–affected states are states in which “it is almost the case that significant elements of actual or potential military power exist outside the control of the central state apparatus” (Giddens 1987). </a:t>
            </a: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a:solidFill>
                  <a:srgbClr val="000000"/>
                </a:solidFill>
                <a:latin typeface="Garamond"/>
                <a:ea typeface="DejaVu Sans"/>
              </a:rPr>
              <a:t>Violence</a:t>
            </a:r>
            <a:r>
              <a:rPr lang="en-US" sz="2400" b="0" strike="noStrike" spc="-1">
                <a:solidFill>
                  <a:srgbClr val="000000"/>
                </a:solidFill>
                <a:latin typeface="Garamond"/>
                <a:ea typeface="DejaVu Sans"/>
              </a:rPr>
              <a:t> is a central feature of such a conflict and the only way to establish the authority of one or the other conflicting party. Under this condition a state uses its military power to suppress rebellions challenging its authority and legitimacy. As a result civil conflict is brutish and nasty, accompanied by killing, which is “to a great extent a matter of national pride” (Misra 2008: 45). </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Garamond"/>
                <a:ea typeface="DejaVu Sans"/>
              </a:rPr>
              <a:t>Typology according to actors </a:t>
            </a:r>
            <a:endParaRPr lang="en-GB" sz="4400" b="0" strike="noStrike" spc="-1">
              <a:latin typeface="Arial"/>
            </a:endParaRPr>
          </a:p>
        </p:txBody>
      </p:sp>
      <p:sp>
        <p:nvSpPr>
          <p:cNvPr id="284"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Georgia"/>
                <a:ea typeface="DejaVu Sans"/>
              </a:rPr>
              <a:t>E</a:t>
            </a:r>
            <a:r>
              <a:rPr lang="en-US" sz="2900" b="0" strike="noStrike" spc="-1">
                <a:solidFill>
                  <a:srgbClr val="000000"/>
                </a:solidFill>
                <a:latin typeface="Georgia"/>
                <a:ea typeface="DejaVu Sans"/>
              </a:rPr>
              <a:t>mergence of new </a:t>
            </a:r>
            <a:r>
              <a:rPr lang="en-US" sz="2900" b="1" i="1" strike="noStrike" spc="-1">
                <a:solidFill>
                  <a:srgbClr val="000000"/>
                </a:solidFill>
                <a:latin typeface="Georgia"/>
                <a:ea typeface="DejaVu Sans"/>
              </a:rPr>
              <a:t>non-state actors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Trends that have increased a range of worldwide arms trades expanded the power of multinational corporations and the growth of trans-border exchange of weapons, drugs, and people, which in turn has contributed to the formation of coalitions that have acquired the capacity to form armies.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Garamond"/>
                <a:ea typeface="DejaVu Sans"/>
              </a:rPr>
              <a:t>Typology according to actors </a:t>
            </a:r>
            <a:endParaRPr lang="en-GB" sz="4400" b="0" strike="noStrike" spc="-1">
              <a:latin typeface="Arial"/>
            </a:endParaRPr>
          </a:p>
        </p:txBody>
      </p:sp>
      <p:sp>
        <p:nvSpPr>
          <p:cNvPr id="286"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first, between states;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second, between a state and non-state actors outside of the state;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third, between a state and non-state actors within a state;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fourth, between non-state actors taking place outside of the state.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4400" b="0" strike="noStrike" spc="-1">
                <a:solidFill>
                  <a:srgbClr val="775F55"/>
                </a:solidFill>
                <a:latin typeface="Tw Cen MT"/>
                <a:ea typeface="DejaVu Sans"/>
              </a:rPr>
              <a:t>A taxonomy of conflict</a:t>
            </a:r>
            <a:r>
              <a:t/>
            </a:r>
            <a:br/>
            <a:endParaRPr lang="en-GB" sz="4400" b="0" strike="noStrike" spc="-1">
              <a:latin typeface="Arial"/>
            </a:endParaRPr>
          </a:p>
        </p:txBody>
      </p:sp>
      <p:pic>
        <p:nvPicPr>
          <p:cNvPr id="288" name="Content Placeholder 5_0" descr="Untitled 2.png"/>
          <p:cNvPicPr/>
          <p:nvPr/>
        </p:nvPicPr>
        <p:blipFill>
          <a:blip r:embed="rId2"/>
          <a:srcRect t="4309" b="4309"/>
          <a:stretch/>
        </p:blipFill>
        <p:spPr>
          <a:xfrm>
            <a:off x="468360" y="1268280"/>
            <a:ext cx="8228880" cy="4323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cs-CZ" sz="4400" b="0" strike="noStrike" spc="-1">
                <a:solidFill>
                  <a:srgbClr val="775F55"/>
                </a:solidFill>
                <a:latin typeface="Tw Cen MT"/>
                <a:ea typeface="DejaVu Sans"/>
              </a:rPr>
              <a:t>Structure </a:t>
            </a:r>
            <a:endParaRPr lang="en-GB" sz="4400" b="0" strike="noStrike" spc="-1">
              <a:latin typeface="Arial"/>
            </a:endParaRPr>
          </a:p>
        </p:txBody>
      </p:sp>
      <p:sp>
        <p:nvSpPr>
          <p:cNvPr id="254"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dirty="0" err="1">
                <a:solidFill>
                  <a:srgbClr val="000000"/>
                </a:solidFill>
                <a:latin typeface="Tw Cen MT"/>
                <a:ea typeface="DejaVu Sans"/>
              </a:rPr>
              <a:t>Introduction</a:t>
            </a:r>
            <a:endParaRPr lang="en-GB" sz="2900" b="0" strike="noStrike" spc="-1" dirty="0">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dirty="0">
                <a:solidFill>
                  <a:srgbClr val="000000"/>
                </a:solidFill>
                <a:latin typeface="Tw Cen MT"/>
                <a:ea typeface="DejaVu Sans"/>
              </a:rPr>
              <a:t>A taxonomy of conflict</a:t>
            </a:r>
            <a:endParaRPr lang="en-GB" sz="2900" b="0" strike="noStrike" spc="-1" dirty="0">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dirty="0" err="1" smtClean="0">
                <a:solidFill>
                  <a:srgbClr val="000000"/>
                </a:solidFill>
                <a:latin typeface="Tw Cen MT"/>
                <a:ea typeface="DejaVu Sans"/>
              </a:rPr>
              <a:t>Conflict</a:t>
            </a:r>
            <a:r>
              <a:rPr lang="cs-CZ" sz="2900" b="0" strike="noStrike" spc="-1" dirty="0" smtClean="0">
                <a:solidFill>
                  <a:srgbClr val="000000"/>
                </a:solidFill>
                <a:latin typeface="Tw Cen MT"/>
                <a:ea typeface="DejaVu Sans"/>
              </a:rPr>
              <a:t> typology</a:t>
            </a: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spc="-1" dirty="0" err="1" smtClean="0">
                <a:solidFill>
                  <a:srgbClr val="000000"/>
                </a:solidFill>
                <a:latin typeface="Tw Cen MT"/>
              </a:rPr>
              <a:t>Ethnic</a:t>
            </a:r>
            <a:r>
              <a:rPr lang="cs-CZ" sz="2900" spc="-1" dirty="0" smtClean="0">
                <a:solidFill>
                  <a:srgbClr val="000000"/>
                </a:solidFill>
                <a:latin typeface="Tw Cen MT"/>
              </a:rPr>
              <a:t> </a:t>
            </a:r>
            <a:r>
              <a:rPr lang="cs-CZ" sz="2900" spc="-1" dirty="0" err="1" smtClean="0">
                <a:solidFill>
                  <a:srgbClr val="000000"/>
                </a:solidFill>
                <a:latin typeface="Tw Cen MT"/>
              </a:rPr>
              <a:t>conflict</a:t>
            </a:r>
            <a:r>
              <a:rPr lang="cs-CZ" sz="2900" spc="-1" dirty="0" smtClean="0">
                <a:solidFill>
                  <a:srgbClr val="000000"/>
                </a:solidFill>
                <a:latin typeface="Tw Cen MT"/>
              </a:rPr>
              <a:t> </a:t>
            </a: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spc="-1" dirty="0" err="1" smtClean="0">
                <a:solidFill>
                  <a:srgbClr val="000000"/>
                </a:solidFill>
                <a:latin typeface="Tw Cen MT"/>
              </a:rPr>
              <a:t>Where</a:t>
            </a:r>
            <a:r>
              <a:rPr lang="cs-CZ" sz="2900" spc="-1" dirty="0" smtClean="0">
                <a:solidFill>
                  <a:srgbClr val="000000"/>
                </a:solidFill>
                <a:latin typeface="Tw Cen MT"/>
              </a:rPr>
              <a:t> do </a:t>
            </a:r>
            <a:r>
              <a:rPr lang="cs-CZ" sz="2900" spc="-1" dirty="0" err="1" smtClean="0">
                <a:solidFill>
                  <a:srgbClr val="000000"/>
                </a:solidFill>
                <a:latin typeface="Tw Cen MT"/>
              </a:rPr>
              <a:t>we</a:t>
            </a:r>
            <a:r>
              <a:rPr lang="cs-CZ" sz="2900" spc="-1" dirty="0" smtClean="0">
                <a:solidFill>
                  <a:srgbClr val="000000"/>
                </a:solidFill>
                <a:latin typeface="Tw Cen MT"/>
              </a:rPr>
              <a:t> </a:t>
            </a:r>
            <a:r>
              <a:rPr lang="cs-CZ" sz="2900" spc="-1" dirty="0" err="1" smtClean="0">
                <a:solidFill>
                  <a:srgbClr val="000000"/>
                </a:solidFill>
                <a:latin typeface="Tw Cen MT"/>
              </a:rPr>
              <a:t>stand</a:t>
            </a:r>
            <a:r>
              <a:rPr lang="cs-CZ" sz="2900" spc="-1" dirty="0" smtClean="0">
                <a:solidFill>
                  <a:srgbClr val="000000"/>
                </a:solidFill>
                <a:latin typeface="Tw Cen MT"/>
              </a:rPr>
              <a:t> </a:t>
            </a:r>
            <a:r>
              <a:rPr lang="cs-CZ" sz="2900" spc="-1" dirty="0" err="1" smtClean="0">
                <a:solidFill>
                  <a:srgbClr val="000000"/>
                </a:solidFill>
                <a:latin typeface="Tw Cen MT"/>
              </a:rPr>
              <a:t>now</a:t>
            </a:r>
            <a:r>
              <a:rPr lang="cs-CZ" sz="2900" spc="-1" dirty="0">
                <a:solidFill>
                  <a:srgbClr val="000000"/>
                </a:solidFill>
                <a:latin typeface="Tw Cen MT"/>
              </a:rPr>
              <a:t> </a:t>
            </a:r>
            <a:r>
              <a:rPr lang="cs-CZ" sz="2900" spc="-1" dirty="0" smtClean="0">
                <a:solidFill>
                  <a:srgbClr val="000000"/>
                </a:solidFill>
                <a:latin typeface="Tw Cen MT"/>
              </a:rPr>
              <a:t>and </a:t>
            </a:r>
            <a:r>
              <a:rPr lang="cs-CZ" sz="2900" spc="-1" dirty="0" err="1" smtClean="0">
                <a:solidFill>
                  <a:srgbClr val="000000"/>
                </a:solidFill>
                <a:latin typeface="Tw Cen MT"/>
              </a:rPr>
              <a:t>what</a:t>
            </a:r>
            <a:r>
              <a:rPr lang="cs-CZ" sz="2900" spc="-1" dirty="0" smtClean="0">
                <a:solidFill>
                  <a:srgbClr val="000000"/>
                </a:solidFill>
                <a:latin typeface="Tw Cen MT"/>
              </a:rPr>
              <a:t> </a:t>
            </a:r>
            <a:r>
              <a:rPr lang="cs-CZ" sz="2900" spc="-1" dirty="0" err="1" smtClean="0">
                <a:solidFill>
                  <a:srgbClr val="000000"/>
                </a:solidFill>
                <a:latin typeface="Tw Cen MT"/>
              </a:rPr>
              <a:t>is</a:t>
            </a:r>
            <a:r>
              <a:rPr lang="cs-CZ" sz="2900" spc="-1" dirty="0" smtClean="0">
                <a:solidFill>
                  <a:srgbClr val="000000"/>
                </a:solidFill>
                <a:latin typeface="Tw Cen MT"/>
              </a:rPr>
              <a:t> </a:t>
            </a:r>
            <a:r>
              <a:rPr lang="cs-CZ" sz="2900" spc="-1" dirty="0" err="1" smtClean="0">
                <a:solidFill>
                  <a:srgbClr val="000000"/>
                </a:solidFill>
                <a:latin typeface="Tw Cen MT"/>
              </a:rPr>
              <a:t>next</a:t>
            </a:r>
            <a:r>
              <a:rPr lang="cs-CZ" sz="2900" spc="-1" smtClean="0">
                <a:solidFill>
                  <a:srgbClr val="000000"/>
                </a:solidFill>
                <a:latin typeface="Tw Cen MT"/>
              </a:rPr>
              <a:t>? </a:t>
            </a:r>
            <a:endParaRPr lang="cs-CZ" sz="2900" spc="-1" dirty="0" smtClean="0">
              <a:solidFill>
                <a:srgbClr val="000000"/>
              </a:solidFill>
              <a:latin typeface="Tw Cen MT"/>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dirty="0">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4400" b="0" strike="noStrike" spc="-1">
                <a:solidFill>
                  <a:srgbClr val="775F55"/>
                </a:solidFill>
                <a:latin typeface="Tw Cen MT"/>
                <a:ea typeface="DejaVu Sans"/>
              </a:rPr>
              <a:t>A taxonomy of conflict</a:t>
            </a:r>
            <a:r>
              <a:t/>
            </a:r>
            <a:br/>
            <a:endParaRPr lang="en-GB" sz="4400" b="0" strike="noStrike" spc="-1">
              <a:latin typeface="Arial"/>
            </a:endParaRPr>
          </a:p>
        </p:txBody>
      </p:sp>
      <p:pic>
        <p:nvPicPr>
          <p:cNvPr id="290" name="Content Placeholder 3_0" descr="Untitled 2.png"/>
          <p:cNvPicPr/>
          <p:nvPr/>
        </p:nvPicPr>
        <p:blipFill>
          <a:blip r:embed="rId2"/>
          <a:srcRect t="1247" b="1247"/>
          <a:stretch/>
        </p:blipFill>
        <p:spPr>
          <a:xfrm>
            <a:off x="612720" y="1600200"/>
            <a:ext cx="8152560" cy="449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4400" b="0" strike="noStrike" spc="-1">
                <a:solidFill>
                  <a:srgbClr val="775F55"/>
                </a:solidFill>
                <a:latin typeface="Tw Cen MT"/>
                <a:ea typeface="DejaVu Sans"/>
              </a:rPr>
              <a:t>A taxonomy of conflict</a:t>
            </a:r>
            <a:r>
              <a:t/>
            </a:r>
            <a:br/>
            <a:endParaRPr lang="en-GB" sz="4400" b="0" strike="noStrike" spc="-1">
              <a:latin typeface="Arial"/>
            </a:endParaRPr>
          </a:p>
        </p:txBody>
      </p:sp>
      <p:pic>
        <p:nvPicPr>
          <p:cNvPr id="292" name="Content Placeholder 3_1" descr="Untitled 2.png"/>
          <p:cNvPicPr/>
          <p:nvPr/>
        </p:nvPicPr>
        <p:blipFill>
          <a:blip r:embed="rId2"/>
          <a:srcRect t="1415" b="1415"/>
          <a:stretch/>
        </p:blipFill>
        <p:spPr>
          <a:xfrm>
            <a:off x="612720" y="1600200"/>
            <a:ext cx="8152560" cy="449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4400" b="0" strike="noStrike" spc="-1">
                <a:solidFill>
                  <a:srgbClr val="775F55"/>
                </a:solidFill>
                <a:latin typeface="Tw Cen MT"/>
                <a:ea typeface="DejaVu Sans"/>
              </a:rPr>
              <a:t>A taxonomy of conflict</a:t>
            </a:r>
            <a:r>
              <a:t/>
            </a:r>
            <a:br/>
            <a:endParaRPr lang="en-GB" sz="4400" b="0" strike="noStrike" spc="-1">
              <a:latin typeface="Arial"/>
            </a:endParaRPr>
          </a:p>
        </p:txBody>
      </p:sp>
      <p:pic>
        <p:nvPicPr>
          <p:cNvPr id="294" name="Content Placeholder 3_2" descr="Untitled 2.png"/>
          <p:cNvPicPr/>
          <p:nvPr/>
        </p:nvPicPr>
        <p:blipFill>
          <a:blip r:embed="rId2"/>
          <a:srcRect t="168" b="168"/>
          <a:stretch/>
        </p:blipFill>
        <p:spPr>
          <a:xfrm>
            <a:off x="612720" y="1600200"/>
            <a:ext cx="8152560" cy="449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4400" b="0" strike="noStrike" spc="-1">
                <a:solidFill>
                  <a:srgbClr val="775F55"/>
                </a:solidFill>
                <a:latin typeface="Tw Cen MT"/>
                <a:ea typeface="DejaVu Sans"/>
              </a:rPr>
              <a:t>A taxonomy of conflict</a:t>
            </a:r>
            <a:r>
              <a:t/>
            </a:r>
            <a:br/>
            <a:endParaRPr lang="en-GB" sz="4400" b="0" strike="noStrike" spc="-1">
              <a:latin typeface="Arial"/>
            </a:endParaRPr>
          </a:p>
        </p:txBody>
      </p:sp>
      <p:pic>
        <p:nvPicPr>
          <p:cNvPr id="296" name="Content Placeholder 3_3" descr="Untitled 2.png"/>
          <p:cNvPicPr/>
          <p:nvPr/>
        </p:nvPicPr>
        <p:blipFill>
          <a:blip r:embed="rId2"/>
          <a:srcRect t="1449" b="1449"/>
          <a:stretch/>
        </p:blipFill>
        <p:spPr>
          <a:xfrm>
            <a:off x="612720" y="1600200"/>
            <a:ext cx="8152560" cy="449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a:solidFill>
                  <a:srgbClr val="775F55"/>
                </a:solidFill>
                <a:latin typeface="Garamond"/>
                <a:ea typeface="DejaVu Sans"/>
              </a:rPr>
              <a:t>Conflict typology by Process—Violence Intensity</a:t>
            </a:r>
            <a:r>
              <a:t/>
            </a:r>
            <a:br/>
            <a:endParaRPr lang="en-GB" sz="2300" b="0" strike="noStrike" spc="-1">
              <a:latin typeface="Arial"/>
            </a:endParaRPr>
          </a:p>
        </p:txBody>
      </p:sp>
      <p:sp>
        <p:nvSpPr>
          <p:cNvPr id="298"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1" strike="noStrike" spc="-1">
                <a:solidFill>
                  <a:srgbClr val="000000"/>
                </a:solidFill>
                <a:latin typeface="Georgia"/>
                <a:ea typeface="DejaVu Sans"/>
              </a:rPr>
              <a:t>The COSIMO </a:t>
            </a:r>
            <a:r>
              <a:rPr lang="en-US" sz="2900" b="0" strike="noStrike" spc="-1">
                <a:solidFill>
                  <a:srgbClr val="000000"/>
                </a:solidFill>
                <a:latin typeface="Georgia"/>
                <a:ea typeface="DejaVu Sans"/>
              </a:rPr>
              <a:t>(Conflict Simulation Model) conflict categorization belongs among the most prominent classifications; it has been developed by the Heidelberg Institute for International Conflict Research </a:t>
            </a:r>
            <a:r>
              <a:rPr lang="en-US" sz="2900" b="1" strike="noStrike" spc="-1">
                <a:solidFill>
                  <a:srgbClr val="000000"/>
                </a:solidFill>
                <a:latin typeface="Georgia"/>
                <a:ea typeface="DejaVu Sans"/>
              </a:rPr>
              <a:t>(HIIK</a:t>
            </a:r>
            <a:r>
              <a:rPr lang="en-US" sz="2900" b="0" strike="noStrike" spc="-1">
                <a:solidFill>
                  <a:srgbClr val="000000"/>
                </a:solidFill>
                <a:latin typeface="Georgia"/>
                <a:ea typeface="DejaVu Sans"/>
              </a:rPr>
              <a:t>), aiming to grasp armed conflict from non-violent, latent conflict to violent war phases.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a:solidFill>
                  <a:srgbClr val="775F55"/>
                </a:solidFill>
                <a:latin typeface="Garamond"/>
                <a:ea typeface="DejaVu Sans"/>
              </a:rPr>
              <a:t>Conflict typology by Process—Violence Intensity</a:t>
            </a:r>
            <a:r>
              <a:t/>
            </a:r>
            <a:br/>
            <a:endParaRPr lang="en-GB" sz="2300" b="0" strike="noStrike" spc="-1">
              <a:latin typeface="Arial"/>
            </a:endParaRPr>
          </a:p>
        </p:txBody>
      </p:sp>
      <p:sp>
        <p:nvSpPr>
          <p:cNvPr id="300"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Dennis Sandole (1998)</a:t>
            </a:r>
            <a:r>
              <a:rPr lang="cs-CZ" sz="2900" b="0" strike="noStrike" spc="-1">
                <a:solidFill>
                  <a:srgbClr val="000000"/>
                </a:solidFill>
                <a:latin typeface="Georgia"/>
                <a:ea typeface="DejaVu Sans"/>
              </a:rPr>
              <a: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1" strike="noStrike" spc="-1">
                <a:solidFill>
                  <a:srgbClr val="000000"/>
                </a:solidFill>
                <a:latin typeface="Georgia"/>
                <a:ea typeface="DejaVu Sans"/>
              </a:rPr>
              <a:t>N</a:t>
            </a:r>
            <a:r>
              <a:rPr lang="en-US" sz="2900" b="1" strike="noStrike" spc="-1">
                <a:solidFill>
                  <a:srgbClr val="000000"/>
                </a:solidFill>
                <a:latin typeface="Georgia"/>
                <a:ea typeface="DejaVu Sans"/>
              </a:rPr>
              <a:t>on-violent </a:t>
            </a:r>
            <a:r>
              <a:rPr lang="en-US" sz="2900" b="0" strike="noStrike" spc="-1">
                <a:solidFill>
                  <a:srgbClr val="000000"/>
                </a:solidFill>
                <a:latin typeface="Georgia"/>
                <a:ea typeface="DejaVu Sans"/>
              </a:rPr>
              <a:t>conflict is a manifestation of conflict processes during which one party seeks to undermine the goal-seeking capabilities of another conflicting party by non-violent means, as i.e. economic sanctions, exclusion of some groups from access to power, and so on.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600" b="1" strike="noStrike" spc="-1">
                <a:solidFill>
                  <a:srgbClr val="775F55"/>
                </a:solidFill>
                <a:latin typeface="Trebuchet MS"/>
                <a:ea typeface="DejaVu Sans"/>
              </a:rPr>
              <a:t> </a:t>
            </a:r>
            <a:r>
              <a:rPr lang="en-US" sz="2000" b="1" strike="noStrike" spc="-1">
                <a:solidFill>
                  <a:srgbClr val="775F55"/>
                </a:solidFill>
                <a:latin typeface="Garamond"/>
                <a:ea typeface="DejaVu Sans"/>
              </a:rPr>
              <a:t>Conflict typology by Process—Violence Intensity</a:t>
            </a:r>
            <a:r>
              <a:t/>
            </a:r>
            <a:br/>
            <a:endParaRPr lang="en-GB" sz="2000" b="0" strike="noStrike" spc="-1">
              <a:latin typeface="Arial"/>
            </a:endParaRPr>
          </a:p>
        </p:txBody>
      </p:sp>
      <p:sp>
        <p:nvSpPr>
          <p:cNvPr id="302"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65040" indent="-254880">
              <a:lnSpc>
                <a:spcPct val="80000"/>
              </a:lnSpc>
              <a:spcBef>
                <a:spcPts val="697"/>
              </a:spcBef>
              <a:buClr>
                <a:srgbClr val="A5AB81"/>
              </a:buClr>
              <a:buSzPct val="60000"/>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0" strike="noStrike" spc="-1">
                <a:solidFill>
                  <a:srgbClr val="000000"/>
                </a:solidFill>
                <a:latin typeface="Garamond"/>
                <a:ea typeface="DejaVu Sans"/>
              </a:rPr>
              <a:t>According to The Uppsala Conflict Data Program:</a:t>
            </a:r>
            <a:endParaRPr lang="en-GB" sz="25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500" b="0" strike="noStrike" spc="-1">
              <a:latin typeface="Arial"/>
            </a:endParaRPr>
          </a:p>
          <a:p>
            <a:pPr marL="365040" indent="-254880">
              <a:lnSpc>
                <a:spcPct val="80000"/>
              </a:lnSpc>
              <a:spcBef>
                <a:spcPts val="697"/>
              </a:spcBef>
              <a:buClr>
                <a:srgbClr val="A5AB81"/>
              </a:buClr>
              <a:buSzPct val="60000"/>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1" strike="noStrike" spc="-1">
                <a:solidFill>
                  <a:srgbClr val="000000"/>
                </a:solidFill>
                <a:latin typeface="Garamond"/>
                <a:ea typeface="DejaVu Sans"/>
              </a:rPr>
              <a:t>Minor armed conflicts</a:t>
            </a:r>
            <a:r>
              <a:rPr lang="en-US" sz="2500" b="0" strike="noStrike" spc="-1">
                <a:solidFill>
                  <a:srgbClr val="000000"/>
                </a:solidFill>
                <a:latin typeface="Garamond"/>
                <a:ea typeface="DejaVu Sans"/>
              </a:rPr>
              <a:t> - conflicts with more than 25 deaths but fewer than 1000 for the year and for the duration of the conflict</a:t>
            </a:r>
            <a:r>
              <a:rPr lang="cs-CZ" sz="2500" b="0" strike="noStrike" spc="-1">
                <a:solidFill>
                  <a:srgbClr val="000000"/>
                </a:solidFill>
                <a:latin typeface="Garamond"/>
                <a:ea typeface="DejaVu Sans"/>
              </a:rPr>
              <a:t>. </a:t>
            </a:r>
            <a:endParaRPr lang="en-GB" sz="25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500" b="0" strike="noStrike" spc="-1">
              <a:latin typeface="Arial"/>
            </a:endParaRPr>
          </a:p>
          <a:p>
            <a:pPr marL="365040" indent="-254880">
              <a:lnSpc>
                <a:spcPct val="80000"/>
              </a:lnSpc>
              <a:spcBef>
                <a:spcPts val="697"/>
              </a:spcBef>
              <a:buClr>
                <a:srgbClr val="A5AB81"/>
              </a:buClr>
              <a:buSzPct val="60000"/>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1" strike="noStrike" spc="-1">
                <a:solidFill>
                  <a:srgbClr val="000000"/>
                </a:solidFill>
                <a:latin typeface="Garamond"/>
                <a:ea typeface="DejaVu Sans"/>
              </a:rPr>
              <a:t>Intermediate armed conflicts </a:t>
            </a:r>
            <a:r>
              <a:rPr lang="en-US" sz="2500" b="0" strike="noStrike" spc="-1">
                <a:solidFill>
                  <a:srgbClr val="000000"/>
                </a:solidFill>
                <a:latin typeface="Garamond"/>
                <a:ea typeface="DejaVu Sans"/>
              </a:rPr>
              <a:t>- conflicts with more than 25 deaths and fewer than 1000 for a year, but more than 1000 for the duration of the conflict</a:t>
            </a:r>
            <a:r>
              <a:rPr lang="cs-CZ" sz="2500" b="0" strike="noStrike" spc="-1">
                <a:solidFill>
                  <a:srgbClr val="000000"/>
                </a:solidFill>
                <a:latin typeface="Garamond"/>
                <a:ea typeface="DejaVu Sans"/>
              </a:rPr>
              <a:t>. </a:t>
            </a:r>
            <a:endParaRPr lang="en-GB" sz="25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500" b="0" strike="noStrike" spc="-1">
              <a:latin typeface="Arial"/>
            </a:endParaRPr>
          </a:p>
          <a:p>
            <a:pPr marL="365040" indent="-254880">
              <a:lnSpc>
                <a:spcPct val="80000"/>
              </a:lnSpc>
              <a:spcBef>
                <a:spcPts val="697"/>
              </a:spcBef>
              <a:buClr>
                <a:srgbClr val="A5AB81"/>
              </a:buClr>
              <a:buSzPct val="60000"/>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1" strike="noStrike" spc="-1">
                <a:solidFill>
                  <a:srgbClr val="000000"/>
                </a:solidFill>
                <a:latin typeface="Garamond"/>
                <a:ea typeface="DejaVu Sans"/>
              </a:rPr>
              <a:t>Wars</a:t>
            </a:r>
            <a:r>
              <a:rPr lang="en-US" sz="2500" b="0" strike="noStrike" spc="-1">
                <a:solidFill>
                  <a:srgbClr val="000000"/>
                </a:solidFill>
                <a:latin typeface="Garamond"/>
                <a:ea typeface="DejaVu Sans"/>
              </a:rPr>
              <a:t> - conflicts with more than 1000 battle-related deaths in one year.</a:t>
            </a:r>
            <a:endParaRPr lang="en-GB" sz="2500" b="0" strike="noStrike" spc="-1">
              <a:latin typeface="Aria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775F55"/>
                </a:solidFill>
                <a:latin typeface="Garamond"/>
                <a:ea typeface="DejaVu Sans"/>
              </a:rPr>
              <a:t>Conflict typology by Process—Violence Intensity</a:t>
            </a:r>
            <a:r>
              <a:t/>
            </a:r>
            <a:br/>
            <a:endParaRPr lang="en-GB" sz="3600" b="0" strike="noStrike" spc="-1">
              <a:latin typeface="Arial"/>
            </a:endParaRPr>
          </a:p>
        </p:txBody>
      </p:sp>
      <p:sp>
        <p:nvSpPr>
          <p:cNvPr id="304"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Hedley Bull’s definition, which has guided research within the field of IR, defines war as “organized violence carried on by political units against each other” (Bull 1977: 184). </a:t>
            </a:r>
            <a:endParaRPr lang="en-GB" sz="2400" b="0" strike="noStrike" spc="-1">
              <a:latin typeface="Arial"/>
            </a:endParaRPr>
          </a:p>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Significant assumptions made by this definition elucidate the following aspects of war: first, it is fought by </a:t>
            </a:r>
            <a:r>
              <a:rPr lang="en-US" sz="2400" b="1" strike="noStrike" spc="-1">
                <a:solidFill>
                  <a:srgbClr val="000000"/>
                </a:solidFill>
                <a:latin typeface="Garamond"/>
                <a:ea typeface="DejaVu Sans"/>
              </a:rPr>
              <a:t>political organizations</a:t>
            </a:r>
            <a:r>
              <a:rPr lang="en-US" sz="2400" b="0" strike="noStrike" spc="-1">
                <a:solidFill>
                  <a:srgbClr val="000000"/>
                </a:solidFill>
                <a:latin typeface="Garamond"/>
                <a:ea typeface="DejaVu Sans"/>
              </a:rPr>
              <a:t> (not by any other collective actors, as for example economic corporations); second, </a:t>
            </a:r>
            <a:r>
              <a:rPr lang="en-US" sz="2400" b="1" strike="noStrike" spc="-1">
                <a:solidFill>
                  <a:srgbClr val="000000"/>
                </a:solidFill>
                <a:latin typeface="Garamond"/>
                <a:ea typeface="DejaVu Sans"/>
              </a:rPr>
              <a:t>war is organized violence with its own rules and norms</a:t>
            </a:r>
            <a:r>
              <a:rPr lang="en-US" sz="2400" b="0" strike="noStrike" spc="-1">
                <a:solidFill>
                  <a:srgbClr val="000000"/>
                </a:solidFill>
                <a:latin typeface="Garamond"/>
                <a:ea typeface="DejaVu Sans"/>
              </a:rPr>
              <a:t>; and third, war is </a:t>
            </a:r>
            <a:r>
              <a:rPr lang="en-US" sz="2400" b="1" strike="noStrike" spc="-1">
                <a:solidFill>
                  <a:srgbClr val="000000"/>
                </a:solidFill>
                <a:latin typeface="Garamond"/>
                <a:ea typeface="DejaVu Sans"/>
              </a:rPr>
              <a:t>collective, not individual </a:t>
            </a:r>
            <a:r>
              <a:rPr lang="en-US" sz="2400" b="0" strike="noStrike" spc="-1">
                <a:solidFill>
                  <a:srgbClr val="000000"/>
                </a:solidFill>
                <a:latin typeface="Garamond"/>
                <a:ea typeface="DejaVu Sans"/>
              </a:rPr>
              <a:t>(Vasquez 1993: 35). </a:t>
            </a:r>
            <a:endParaRPr lang="en-GB" sz="2400" b="0" strike="noStrike" spc="-1">
              <a:latin typeface="Arial"/>
            </a:endParaRPr>
          </a:p>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As the most well-known definition by famous military theorist Carl von Clausewitz claims “</a:t>
            </a:r>
            <a:r>
              <a:rPr lang="en-US" sz="2400" b="1" strike="noStrike" spc="-1">
                <a:solidFill>
                  <a:srgbClr val="000000"/>
                </a:solidFill>
                <a:latin typeface="Garamond"/>
                <a:ea typeface="DejaVu Sans"/>
              </a:rPr>
              <a:t>war is merely the continuation of policy by other means” </a:t>
            </a:r>
            <a:r>
              <a:rPr lang="en-US" sz="2400" b="0" strike="noStrike" spc="-1">
                <a:solidFill>
                  <a:srgbClr val="000000"/>
                </a:solidFill>
                <a:latin typeface="Garamond"/>
                <a:ea typeface="DejaVu Sans"/>
              </a:rPr>
              <a:t>(Clausewitz 2008). </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a:solidFill>
                  <a:srgbClr val="775F55"/>
                </a:solidFill>
                <a:latin typeface="Garamond"/>
                <a:ea typeface="DejaVu Sans"/>
              </a:rPr>
              <a:t>Conflict typology by Process—Violence Intensity</a:t>
            </a:r>
            <a:r>
              <a:t/>
            </a:r>
            <a:br/>
            <a:endParaRPr lang="en-GB" sz="2300" b="0" strike="noStrike" spc="-1">
              <a:latin typeface="Arial"/>
            </a:endParaRPr>
          </a:p>
        </p:txBody>
      </p:sp>
      <p:sp>
        <p:nvSpPr>
          <p:cNvPr id="306"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Georgia"/>
                <a:ea typeface="DejaVu Sans"/>
              </a:rPr>
              <a:t>T</a:t>
            </a:r>
            <a:r>
              <a:rPr lang="en-US" sz="2900" b="0" strike="noStrike" spc="-1">
                <a:solidFill>
                  <a:srgbClr val="000000"/>
                </a:solidFill>
                <a:latin typeface="Georgia"/>
                <a:ea typeface="DejaVu Sans"/>
              </a:rPr>
              <a:t>he concept of war has been based on two primary criteria: (</a:t>
            </a:r>
            <a:r>
              <a:rPr lang="en-US" sz="2900" b="0" i="1" u="sng" strike="noStrike" spc="-1">
                <a:solidFill>
                  <a:srgbClr val="000000"/>
                </a:solidFill>
                <a:uFillTx/>
                <a:latin typeface="Georgia"/>
                <a:ea typeface="DejaVu Sans"/>
              </a:rPr>
              <a:t>1) a certain magnitude </a:t>
            </a:r>
            <a:r>
              <a:rPr lang="en-US" sz="2900" b="0" strike="noStrike" spc="-1">
                <a:solidFill>
                  <a:srgbClr val="000000"/>
                </a:solidFill>
                <a:latin typeface="Georgia"/>
                <a:ea typeface="DejaVu Sans"/>
              </a:rPr>
              <a:t>of battle related fatalities (initially including only soldiers and military staff) and (2</a:t>
            </a:r>
            <a:r>
              <a:rPr lang="en-US" sz="2900" b="0" i="1" u="sng" strike="noStrike" spc="-1">
                <a:solidFill>
                  <a:srgbClr val="000000"/>
                </a:solidFill>
                <a:uFillTx/>
                <a:latin typeface="Georgia"/>
                <a:ea typeface="DejaVu Sans"/>
              </a:rPr>
              <a:t>) the status of the conflicting actors</a:t>
            </a:r>
            <a:r>
              <a:rPr lang="en-US" sz="2900" b="0" strike="noStrike" spc="-1">
                <a:solidFill>
                  <a:srgbClr val="000000"/>
                </a:solidFill>
                <a:latin typeface="Georgia"/>
                <a:ea typeface="DejaVu Sans"/>
              </a:rPr>
              <a:t>. According to these scholars, the threshold of 1,000 battle-related deaths caused by sustainable organized armed forces differentiate war from other types of conflict (Singer, Small 1972: 8).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00040" y="285480"/>
            <a:ext cx="8228880" cy="114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1" strike="noStrike" spc="-1">
                <a:solidFill>
                  <a:srgbClr val="775F55"/>
                </a:solidFill>
                <a:latin typeface="Trebuchet MS"/>
                <a:ea typeface="DejaVu Sans"/>
              </a:rPr>
              <a:t>Conflict dynamics </a:t>
            </a:r>
            <a:endParaRPr lang="en-GB" sz="4400" b="0" strike="noStrike" spc="-1">
              <a:latin typeface="Arial"/>
            </a:endParaRPr>
          </a:p>
        </p:txBody>
      </p:sp>
      <p:sp>
        <p:nvSpPr>
          <p:cNvPr id="308"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Latent conflict,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Manifestation of the conflict,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Escalation,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Dead-point,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De-escalation,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Resolution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Post conflict arrangement of relations (peace building).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775F55"/>
                </a:solidFill>
                <a:latin typeface="Garamond"/>
                <a:ea typeface="DejaVu Sans"/>
              </a:rPr>
              <a:t>Introduction</a:t>
            </a:r>
            <a:endParaRPr lang="en-GB" sz="4400" b="0" strike="noStrike" spc="-1">
              <a:latin typeface="Arial"/>
            </a:endParaRPr>
          </a:p>
        </p:txBody>
      </p:sp>
      <p:sp>
        <p:nvSpPr>
          <p:cNvPr id="256"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International violence is becoming less problematic than it was during the last century – more intrastate conflicts, than interstate struggles.</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a:p>
            <a:pPr marL="318960" indent="-318240">
              <a:lnSpc>
                <a:spcPct val="100000"/>
              </a:lnSpc>
              <a:spcBef>
                <a:spcPts val="697"/>
              </a:spcBef>
              <a:buClr>
                <a:srgbClr val="DD8047"/>
              </a:buClr>
              <a:buSzPct val="6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From 1989 to 1996 there were 69 armed conflicts, of which only five have been between states.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1" strike="noStrike" spc="-1">
                <a:solidFill>
                  <a:srgbClr val="775F55"/>
                </a:solidFill>
                <a:latin typeface="Trebuchet MS"/>
                <a:ea typeface="DejaVu Sans"/>
              </a:rPr>
              <a:t>Conflict dynamics </a:t>
            </a:r>
            <a:endParaRPr lang="en-GB" sz="4400" b="0" strike="noStrike" spc="-1">
              <a:latin typeface="Arial"/>
            </a:endParaRPr>
          </a:p>
        </p:txBody>
      </p:sp>
      <p:sp>
        <p:nvSpPr>
          <p:cNvPr id="310"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During the phase of </a:t>
            </a:r>
            <a:r>
              <a:rPr lang="en-US" sz="2400" b="0" i="1" u="sng" strike="noStrike" spc="-1">
                <a:solidFill>
                  <a:srgbClr val="000000"/>
                </a:solidFill>
                <a:uFillTx/>
                <a:latin typeface="Garamond"/>
                <a:ea typeface="DejaVu Sans"/>
              </a:rPr>
              <a:t>latent conflict </a:t>
            </a:r>
            <a:r>
              <a:rPr lang="en-US" sz="2400" b="0" strike="noStrike" spc="-1">
                <a:solidFill>
                  <a:srgbClr val="000000"/>
                </a:solidFill>
                <a:latin typeface="Garamond"/>
                <a:ea typeface="DejaVu Sans"/>
              </a:rPr>
              <a:t>divergence of interests are perceived, but the actors are unwilling or unable to clearly articulate the existence of conflict.  </a:t>
            </a: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During the </a:t>
            </a:r>
            <a:r>
              <a:rPr lang="en-US" sz="2400" b="0" i="1" u="sng" strike="noStrike" spc="-1">
                <a:solidFill>
                  <a:srgbClr val="000000"/>
                </a:solidFill>
                <a:uFillTx/>
                <a:latin typeface="Garamond"/>
                <a:ea typeface="DejaVu Sans"/>
              </a:rPr>
              <a:t>manifestation of the conflict </a:t>
            </a:r>
            <a:r>
              <a:rPr lang="en-US" sz="2400" b="0" strike="noStrike" spc="-1">
                <a:solidFill>
                  <a:srgbClr val="000000"/>
                </a:solidFill>
                <a:latin typeface="Garamond"/>
                <a:ea typeface="DejaVu Sans"/>
              </a:rPr>
              <a:t>at least one of the actors articulates its incompatible interests and intention to protect them at the expense of other party. </a:t>
            </a: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During the </a:t>
            </a:r>
            <a:r>
              <a:rPr lang="en-US" sz="2400" b="0" i="1" u="sng" strike="noStrike" spc="-1">
                <a:solidFill>
                  <a:srgbClr val="000000"/>
                </a:solidFill>
                <a:uFillTx/>
                <a:latin typeface="Garamond"/>
                <a:ea typeface="DejaVu Sans"/>
              </a:rPr>
              <a:t>escalation of the conflict </a:t>
            </a:r>
            <a:r>
              <a:rPr lang="en-US" sz="2400" b="0" strike="noStrike" spc="-1">
                <a:solidFill>
                  <a:srgbClr val="000000"/>
                </a:solidFill>
                <a:latin typeface="Garamond"/>
                <a:ea typeface="DejaVu Sans"/>
              </a:rPr>
              <a:t>both conflict parties try to achieve their goals. This phase has four sub-phases: 1. Discussion, 2. Polarization, 3. Isolation and 4. Destruction. </a:t>
            </a: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1" strike="noStrike" spc="-1">
                <a:solidFill>
                  <a:srgbClr val="775F55"/>
                </a:solidFill>
                <a:latin typeface="Trebuchet MS"/>
                <a:ea typeface="DejaVu Sans"/>
              </a:rPr>
              <a:t>Conflict dynamics </a:t>
            </a:r>
            <a:endParaRPr lang="en-GB" sz="4400" b="0" strike="noStrike" spc="-1">
              <a:latin typeface="Arial"/>
            </a:endParaRPr>
          </a:p>
        </p:txBody>
      </p:sp>
      <p:sp>
        <p:nvSpPr>
          <p:cNvPr id="312"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i="1" u="sng" strike="noStrike" spc="-1">
                <a:solidFill>
                  <a:srgbClr val="000000"/>
                </a:solidFill>
                <a:uFillTx/>
                <a:latin typeface="Garamond"/>
                <a:ea typeface="DejaVu Sans"/>
              </a:rPr>
              <a:t>Dead-point</a:t>
            </a:r>
            <a:r>
              <a:rPr lang="en-US" sz="2900" b="0" strike="noStrike" spc="-1">
                <a:solidFill>
                  <a:srgbClr val="000000"/>
                </a:solidFill>
                <a:latin typeface="Garamond"/>
                <a:ea typeface="DejaVu Sans"/>
              </a:rPr>
              <a:t> is a situation when neither conflict party is able to end conflict in his favor.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i="1" u="sng" strike="noStrike" spc="-1">
                <a:solidFill>
                  <a:srgbClr val="000000"/>
                </a:solidFill>
                <a:uFillTx/>
                <a:latin typeface="Garamond"/>
                <a:ea typeface="DejaVu Sans"/>
              </a:rPr>
              <a:t>De-escalation</a:t>
            </a:r>
            <a:r>
              <a:rPr lang="en-US" sz="2900" b="0" strike="noStrike" spc="-1">
                <a:solidFill>
                  <a:srgbClr val="000000"/>
                </a:solidFill>
                <a:latin typeface="Garamond"/>
                <a:ea typeface="DejaVu Sans"/>
              </a:rPr>
              <a:t> –decreasing the destructive power of conflict, a greater willingness to search compromise solutions.</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i="1" u="sng" strike="noStrike" spc="-1">
                <a:solidFill>
                  <a:srgbClr val="000000"/>
                </a:solidFill>
                <a:uFillTx/>
                <a:latin typeface="Garamond"/>
                <a:ea typeface="DejaVu Sans"/>
              </a:rPr>
              <a:t>Resolution</a:t>
            </a:r>
            <a:r>
              <a:rPr lang="en-US" sz="2900" b="0" strike="noStrike" spc="-1">
                <a:solidFill>
                  <a:srgbClr val="000000"/>
                </a:solidFill>
                <a:latin typeface="Garamond"/>
                <a:ea typeface="DejaVu Sans"/>
              </a:rPr>
              <a:t> and post conflict arrangement, peace building restore relation between the parties, the objective is to restore cooperation and peace.</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r>
              <a:rPr lang="cs-CZ" sz="4400" b="0" strike="noStrike" spc="-1">
                <a:solidFill>
                  <a:srgbClr val="775F55"/>
                </a:solidFill>
                <a:latin typeface="Tw Cen MT"/>
                <a:ea typeface="DejaVu Sans"/>
              </a:rPr>
              <a:t>Phases of violent conflict </a:t>
            </a:r>
            <a:endParaRPr lang="en-GB" sz="4400" b="0" strike="noStrike" spc="-1">
              <a:latin typeface="Arial"/>
            </a:endParaRPr>
          </a:p>
        </p:txBody>
      </p:sp>
      <p:pic>
        <p:nvPicPr>
          <p:cNvPr id="314" name="Picture 2"/>
          <p:cNvPicPr/>
          <p:nvPr/>
        </p:nvPicPr>
        <p:blipFill>
          <a:blip r:embed="rId2"/>
          <a:stretch/>
        </p:blipFill>
        <p:spPr>
          <a:xfrm>
            <a:off x="684360" y="1700280"/>
            <a:ext cx="6145920" cy="4610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w Cen MT"/>
                <a:ea typeface="DejaVu Sans"/>
              </a:rPr>
              <a:t>Frozen conflict </a:t>
            </a:r>
            <a:endParaRPr lang="en-GB" sz="4400" b="0" strike="noStrike" spc="-1">
              <a:latin typeface="Arial"/>
            </a:endParaRPr>
          </a:p>
        </p:txBody>
      </p:sp>
      <p:pic>
        <p:nvPicPr>
          <p:cNvPr id="316" name="Picture 2"/>
          <p:cNvPicPr/>
          <p:nvPr/>
        </p:nvPicPr>
        <p:blipFill>
          <a:blip r:embed="rId2"/>
          <a:stretch/>
        </p:blipFill>
        <p:spPr>
          <a:xfrm>
            <a:off x="1332000" y="1628640"/>
            <a:ext cx="5542920" cy="4158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609120" y="228600"/>
            <a:ext cx="8152920" cy="990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r>
              <a:rPr lang="en-GB" sz="4400" b="0" strike="noStrike" spc="-1">
                <a:solidFill>
                  <a:srgbClr val="775F55"/>
                </a:solidFill>
                <a:latin typeface="Calibri"/>
                <a:ea typeface="DejaVu Sans"/>
              </a:rPr>
              <a:t>Frozen conflict </a:t>
            </a:r>
            <a:endParaRPr lang="en-GB" sz="4400" b="0" strike="noStrike" spc="-1">
              <a:latin typeface="Arial"/>
            </a:endParaRPr>
          </a:p>
        </p:txBody>
      </p:sp>
      <p:sp>
        <p:nvSpPr>
          <p:cNvPr id="318" name="CustomShape 2"/>
          <p:cNvSpPr/>
          <p:nvPr/>
        </p:nvSpPr>
        <p:spPr>
          <a:xfrm>
            <a:off x="612720" y="1600200"/>
            <a:ext cx="8152560" cy="4525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rmAutofit fontScale="92500" lnSpcReduction="10000"/>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900" b="0" strike="noStrike" spc="-1">
                <a:solidFill>
                  <a:srgbClr val="000000"/>
                </a:solidFill>
                <a:latin typeface="Calibri"/>
                <a:ea typeface="DejaVu Sans"/>
              </a:rPr>
              <a:t>Michal Smentana and Jan Ludvik: “a protracted, post-war conflict process, characterized by the absence of stable peace between the opposing sides”.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900" b="0" strike="noStrike" spc="-1">
                <a:solidFill>
                  <a:srgbClr val="000000"/>
                </a:solidFill>
                <a:latin typeface="Calibri"/>
                <a:ea typeface="DejaVu Sans"/>
              </a:rPr>
              <a:t>Four criteria: “it must be (a) international and (b) protracted post-war, it must have (c) core unresolved issues, and it (d) lacks stable peace.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900" b="0" strike="noStrike" spc="-1">
                <a:solidFill>
                  <a:srgbClr val="000000"/>
                </a:solidFill>
                <a:latin typeface="Calibri"/>
                <a:ea typeface="DejaVu Sans"/>
              </a:rPr>
              <a:t>Under influence of internal and external factors, a frozen conflict undergoes a periodical “thawing” : toward diplomatic negotiations - “peaceful thawing” or re-escalation toward use of armed force - “violent thawing”.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4209840" y="2494440"/>
            <a:ext cx="180000" cy="455400"/>
          </a:xfrm>
          <a:prstGeom prst="rect">
            <a:avLst/>
          </a:prstGeom>
          <a:noFill/>
          <a:ln w="0">
            <a:noFill/>
          </a:ln>
        </p:spPr>
        <p:style>
          <a:lnRef idx="0">
            <a:scrgbClr r="0" g="0" b="0"/>
          </a:lnRef>
          <a:fillRef idx="0">
            <a:scrgbClr r="0" g="0" b="0"/>
          </a:fillRef>
          <a:effectRef idx="0">
            <a:scrgbClr r="0" g="0" b="0"/>
          </a:effectRef>
          <a:fontRef idx="minor"/>
        </p:style>
      </p:sp>
      <p:sp>
        <p:nvSpPr>
          <p:cNvPr id="320" name="CustomShape 2"/>
          <p:cNvSpPr/>
          <p:nvPr/>
        </p:nvSpPr>
        <p:spPr>
          <a:xfrm>
            <a:off x="4209840" y="2494440"/>
            <a:ext cx="180000" cy="455400"/>
          </a:xfrm>
          <a:prstGeom prst="rect">
            <a:avLst/>
          </a:prstGeom>
          <a:noFill/>
          <a:ln w="0">
            <a:noFill/>
          </a:ln>
        </p:spPr>
        <p:style>
          <a:lnRef idx="0">
            <a:scrgbClr r="0" g="0" b="0"/>
          </a:lnRef>
          <a:fillRef idx="0">
            <a:scrgbClr r="0" g="0" b="0"/>
          </a:fillRef>
          <a:effectRef idx="0">
            <a:scrgbClr r="0" g="0" b="0"/>
          </a:effectRef>
          <a:fontRef idx="minor"/>
        </p:style>
      </p:sp>
      <p:sp>
        <p:nvSpPr>
          <p:cNvPr id="321" name="CustomShape 3"/>
          <p:cNvSpPr/>
          <p:nvPr/>
        </p:nvSpPr>
        <p:spPr>
          <a:xfrm>
            <a:off x="4209840" y="2494440"/>
            <a:ext cx="180000" cy="455400"/>
          </a:xfrm>
          <a:prstGeom prst="rect">
            <a:avLst/>
          </a:prstGeom>
          <a:noFill/>
          <a:ln w="0">
            <a:noFill/>
          </a:ln>
        </p:spPr>
        <p:style>
          <a:lnRef idx="0">
            <a:scrgbClr r="0" g="0" b="0"/>
          </a:lnRef>
          <a:fillRef idx="0">
            <a:scrgbClr r="0" g="0" b="0"/>
          </a:fillRef>
          <a:effectRef idx="0">
            <a:scrgbClr r="0" g="0" b="0"/>
          </a:effectRef>
          <a:fontRef idx="minor"/>
        </p:style>
      </p:sp>
      <p:sp>
        <p:nvSpPr>
          <p:cNvPr id="322" name="CustomShape 4"/>
          <p:cNvSpPr/>
          <p:nvPr/>
        </p:nvSpPr>
        <p:spPr>
          <a:xfrm>
            <a:off x="4830840" y="4012920"/>
            <a:ext cx="180000" cy="455400"/>
          </a:xfrm>
          <a:prstGeom prst="rect">
            <a:avLst/>
          </a:prstGeom>
          <a:noFill/>
          <a:ln w="0">
            <a:noFill/>
          </a:ln>
        </p:spPr>
        <p:style>
          <a:lnRef idx="0">
            <a:scrgbClr r="0" g="0" b="0"/>
          </a:lnRef>
          <a:fillRef idx="0">
            <a:scrgbClr r="0" g="0" b="0"/>
          </a:fillRef>
          <a:effectRef idx="0">
            <a:scrgbClr r="0" g="0" b="0"/>
          </a:effectRef>
          <a:fontRef idx="minor"/>
        </p:style>
      </p:sp>
      <p:sp>
        <p:nvSpPr>
          <p:cNvPr id="323" name="CustomShape 5"/>
          <p:cNvSpPr/>
          <p:nvPr/>
        </p:nvSpPr>
        <p:spPr>
          <a:xfrm>
            <a:off x="609120" y="228600"/>
            <a:ext cx="8152920" cy="990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r>
              <a:rPr lang="en-GB" sz="4400" b="0" strike="noStrike" spc="-1">
                <a:solidFill>
                  <a:srgbClr val="775F55"/>
                </a:solidFill>
                <a:latin typeface="Calibri"/>
                <a:ea typeface="DejaVu Sans"/>
              </a:rPr>
              <a:t>Frozen conflict </a:t>
            </a:r>
            <a:endParaRPr lang="en-GB" sz="4400" b="0" strike="noStrike" spc="-1">
              <a:latin typeface="Arial"/>
            </a:endParaRPr>
          </a:p>
        </p:txBody>
      </p:sp>
      <p:sp>
        <p:nvSpPr>
          <p:cNvPr id="324" name="CustomShape 6"/>
          <p:cNvSpPr/>
          <p:nvPr/>
        </p:nvSpPr>
        <p:spPr>
          <a:xfrm>
            <a:off x="612720" y="1600200"/>
            <a:ext cx="8152560" cy="4525200"/>
          </a:xfrm>
          <a:prstGeom prst="rect">
            <a:avLst/>
          </a:prstGeom>
          <a:noFill/>
          <a:ln w="0">
            <a:noFill/>
          </a:ln>
        </p:spPr>
        <p:style>
          <a:lnRef idx="0">
            <a:scrgbClr r="0" g="0" b="0"/>
          </a:lnRef>
          <a:fillRef idx="0">
            <a:scrgbClr r="0" g="0" b="0"/>
          </a:fillRef>
          <a:effectRef idx="0">
            <a:scrgbClr r="0" g="0" b="0"/>
          </a:effectRef>
          <a:fontRef idx="minor"/>
        </p:style>
      </p:sp>
      <p:pic>
        <p:nvPicPr>
          <p:cNvPr id="325" name="Obrázek 324"/>
          <p:cNvPicPr/>
          <p:nvPr/>
        </p:nvPicPr>
        <p:blipFill>
          <a:blip r:embed="rId2"/>
          <a:stretch/>
        </p:blipFill>
        <p:spPr>
          <a:xfrm>
            <a:off x="1980000" y="2311920"/>
            <a:ext cx="4939200" cy="2907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a:solidFill>
                  <a:srgbClr val="775F55"/>
                </a:solidFill>
                <a:latin typeface="Garamond"/>
                <a:ea typeface="DejaVu Sans"/>
              </a:rPr>
              <a:t>Competing goals: typology of issues at stake in armed conflicts</a:t>
            </a:r>
            <a:endParaRPr lang="en-GB" sz="4000" b="0" strike="noStrike" spc="-1">
              <a:latin typeface="Arial"/>
            </a:endParaRPr>
          </a:p>
        </p:txBody>
      </p:sp>
      <p:sp>
        <p:nvSpPr>
          <p:cNvPr id="327"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Georgia"/>
                <a:ea typeface="DejaVu Sans"/>
              </a:rPr>
              <a:t>A</a:t>
            </a:r>
            <a:r>
              <a:rPr lang="en-US" sz="2900" b="0" strike="noStrike" spc="-1">
                <a:solidFill>
                  <a:srgbClr val="000000"/>
                </a:solidFill>
                <a:latin typeface="Georgia"/>
                <a:ea typeface="DejaVu Sans"/>
              </a:rPr>
              <a:t>cademic research focuses on such aspects as </a:t>
            </a:r>
            <a:r>
              <a:rPr lang="en-US" sz="2900" b="1" strike="noStrike" spc="-1">
                <a:solidFill>
                  <a:srgbClr val="000000"/>
                </a:solidFill>
                <a:latin typeface="Georgia"/>
                <a:ea typeface="DejaVu Sans"/>
              </a:rPr>
              <a:t>religion, ideology, language, ethnicity, resources and markets, dominance, equality, and territory.</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 (1) ethnic conflict, (2) conflict over political arrangements, (3) ideological, (4) economic, and (5) territorial cross-border conflict. </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000" b="1" strike="noStrike" spc="-1">
                <a:solidFill>
                  <a:srgbClr val="775F55"/>
                </a:solidFill>
                <a:latin typeface="Garamond"/>
                <a:ea typeface="DejaVu Sans"/>
              </a:rPr>
              <a:t>C</a:t>
            </a:r>
            <a:r>
              <a:rPr lang="en-US" sz="4000" b="1" strike="noStrike" spc="-1">
                <a:solidFill>
                  <a:srgbClr val="775F55"/>
                </a:solidFill>
                <a:latin typeface="Garamond"/>
                <a:ea typeface="DejaVu Sans"/>
              </a:rPr>
              <a:t>ompeting goals: typology of issues at stake in armed conflicts</a:t>
            </a:r>
            <a:endParaRPr lang="en-GB" sz="4000" b="0" strike="noStrike" spc="-1">
              <a:latin typeface="Arial"/>
            </a:endParaRPr>
          </a:p>
        </p:txBody>
      </p:sp>
      <p:sp>
        <p:nvSpPr>
          <p:cNvPr id="329"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eorgia"/>
                <a:ea typeface="DejaVu Sans"/>
              </a:rPr>
              <a:t>Each conflict differs on a range of dimension and may include ethnicity, religion, political, economic, and territorial aspirations.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i="1" strike="noStrike" spc="-1">
                <a:solidFill>
                  <a:srgbClr val="000000"/>
                </a:solidFill>
                <a:latin typeface="Georgia"/>
                <a:ea typeface="DejaVu Sans"/>
              </a:rPr>
              <a:t>The question is how these dimensions interrelate in the whole process of conflict dynamics and how far each contributes to armed conflict</a:t>
            </a:r>
            <a:r>
              <a:rPr lang="cs-CZ" sz="2900" b="0" i="1" strike="noStrike" spc="-1">
                <a:solidFill>
                  <a:srgbClr val="000000"/>
                </a:solidFill>
                <a:latin typeface="Georgia"/>
                <a:ea typeface="DejaVu Sans"/>
              </a:rPr>
              <a:t>?</a:t>
            </a:r>
            <a:r>
              <a:rPr lang="en-US" sz="2900" b="0" i="1" strike="noStrike" spc="-1">
                <a:solidFill>
                  <a:srgbClr val="000000"/>
                </a:solidFill>
                <a:latin typeface="Georgia"/>
                <a:ea typeface="DejaVu Sans"/>
              </a:rPr>
              <a:t>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w Cen MT"/>
                <a:ea typeface="DejaVu Sans"/>
              </a:rPr>
              <a:t>Ethnic  conflict </a:t>
            </a:r>
            <a:endParaRPr lang="en-GB" sz="4400" b="0" strike="noStrike" spc="-1">
              <a:latin typeface="Arial"/>
            </a:endParaRPr>
          </a:p>
        </p:txBody>
      </p:sp>
      <p:sp>
        <p:nvSpPr>
          <p:cNvPr id="331"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Tw Cen MT"/>
                <a:ea typeface="DejaVu Sans"/>
              </a:rPr>
              <a:t>E</a:t>
            </a:r>
            <a:r>
              <a:rPr lang="en-US" sz="2900" b="0" strike="noStrike" spc="-1">
                <a:solidFill>
                  <a:srgbClr val="000000"/>
                </a:solidFill>
                <a:latin typeface="Tw Cen MT"/>
                <a:ea typeface="DejaVu Sans"/>
              </a:rPr>
              <a:t>thnic conflict is a conflict in which the key causes of</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confrontation run along </a:t>
            </a:r>
            <a:r>
              <a:rPr lang="en-US" sz="2900" b="1" strike="noStrike" spc="-1">
                <a:solidFill>
                  <a:srgbClr val="000000"/>
                </a:solidFill>
                <a:latin typeface="Tw Cen MT"/>
                <a:ea typeface="DejaVu Sans"/>
              </a:rPr>
              <a:t>ethnic lines, which involve some elements</a:t>
            </a:r>
            <a:r>
              <a:rPr lang="cs-CZ" sz="2900" b="1" strike="noStrike" spc="-1">
                <a:solidFill>
                  <a:srgbClr val="000000"/>
                </a:solidFill>
                <a:latin typeface="Tw Cen MT"/>
                <a:ea typeface="DejaVu Sans"/>
              </a:rPr>
              <a:t> </a:t>
            </a:r>
            <a:r>
              <a:rPr lang="en-US" sz="2900" b="1" strike="noStrike" spc="-1">
                <a:solidFill>
                  <a:srgbClr val="000000"/>
                </a:solidFill>
                <a:latin typeface="Tw Cen MT"/>
                <a:ea typeface="DejaVu Sans"/>
              </a:rPr>
              <a:t>of ethnic identity, the status of ethnic groups, and the opportunity to</a:t>
            </a:r>
            <a:r>
              <a:rPr lang="cs-CZ" sz="2900" b="1" strike="noStrike" spc="-1">
                <a:solidFill>
                  <a:srgbClr val="000000"/>
                </a:solidFill>
                <a:latin typeface="Tw Cen MT"/>
                <a:ea typeface="DejaVu Sans"/>
              </a:rPr>
              <a:t> </a:t>
            </a:r>
            <a:r>
              <a:rPr lang="en-US" sz="2900" b="1" strike="noStrike" spc="-1">
                <a:solidFill>
                  <a:srgbClr val="000000"/>
                </a:solidFill>
                <a:latin typeface="Tw Cen MT"/>
                <a:ea typeface="DejaVu Sans"/>
              </a:rPr>
              <a:t>mobilize violent confrontation.</a:t>
            </a:r>
            <a:r>
              <a:rPr lang="en-US" sz="2900" b="0" strike="noStrike" spc="-1">
                <a:solidFill>
                  <a:srgbClr val="000000"/>
                </a:solidFill>
                <a:latin typeface="Tw Cen MT"/>
                <a:ea typeface="DejaVu Sans"/>
              </a:rPr>
              <a:t> At the outset of a conflict, ethnic conflict</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could be identified by the observable pattern of rebel recruitment,</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while ethnicity by itself could be a motivation to mobilize forces.</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w Cen MT"/>
                <a:ea typeface="DejaVu Sans"/>
              </a:rPr>
              <a:t>Conflict over political arrangements</a:t>
            </a:r>
            <a:endParaRPr lang="en-GB" sz="4400" b="0" strike="noStrike" spc="-1">
              <a:latin typeface="Arial"/>
            </a:endParaRPr>
          </a:p>
        </p:txBody>
      </p:sp>
      <p:sp>
        <p:nvSpPr>
          <p:cNvPr id="333"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The long-term political</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relationship becomes increasingly conflictive and hostile when</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(1) political change is used as a tool to mobilize masses,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(2) there are</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conflicting visions about the political arrangement of a state,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(3)</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incompatibility of goals rests upon a change of political regime.</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t/>
            </a:r>
            <a:br/>
            <a:r>
              <a:rPr lang="cs-CZ" sz="3200" b="0" strike="noStrike" spc="-1">
                <a:solidFill>
                  <a:srgbClr val="775F55"/>
                </a:solidFill>
                <a:latin typeface="Trebuchet MS"/>
                <a:ea typeface="DejaVu Sans"/>
              </a:rPr>
              <a:t>Trends in conflict I</a:t>
            </a:r>
            <a:r>
              <a:t/>
            </a:r>
            <a:br/>
            <a:endParaRPr lang="en-GB" sz="3200" b="0" strike="noStrike" spc="-1">
              <a:latin typeface="Arial"/>
            </a:endParaRPr>
          </a:p>
        </p:txBody>
      </p:sp>
      <p:pic>
        <p:nvPicPr>
          <p:cNvPr id="258" name="Content Placeholder 3" descr="2007HSBrief_fig3_1-StateBasedArmedConflictsByType.jpg"/>
          <p:cNvPicPr/>
          <p:nvPr/>
        </p:nvPicPr>
        <p:blipFill>
          <a:blip r:embed="rId2"/>
          <a:srcRect l="4436" r="4436"/>
          <a:stretch/>
        </p:blipFill>
        <p:spPr>
          <a:xfrm>
            <a:off x="468360" y="1268280"/>
            <a:ext cx="8228880" cy="5328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w Cen MT"/>
                <a:ea typeface="DejaVu Sans"/>
              </a:rPr>
              <a:t>Ideological confrontation</a:t>
            </a:r>
            <a:endParaRPr lang="en-GB" sz="4400" b="0" strike="noStrike" spc="-1">
              <a:latin typeface="Arial"/>
            </a:endParaRPr>
          </a:p>
        </p:txBody>
      </p:sp>
      <p:sp>
        <p:nvSpPr>
          <p:cNvPr id="335"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Tw Cen MT"/>
                <a:ea typeface="DejaVu Sans"/>
              </a:rPr>
              <a:t>R</a:t>
            </a:r>
            <a:r>
              <a:rPr lang="en-US" sz="2900" b="0" strike="noStrike" spc="-1">
                <a:solidFill>
                  <a:srgbClr val="000000"/>
                </a:solidFill>
                <a:latin typeface="Tw Cen MT"/>
                <a:ea typeface="DejaVu Sans"/>
              </a:rPr>
              <a:t>eligion can tur</a:t>
            </a:r>
            <a:r>
              <a:rPr lang="cs-CZ" sz="2900" b="0" strike="noStrike" spc="-1">
                <a:solidFill>
                  <a:srgbClr val="000000"/>
                </a:solidFill>
                <a:latin typeface="Tw Cen MT"/>
                <a:ea typeface="DejaVu Sans"/>
              </a:rPr>
              <a:t> i</a:t>
            </a:r>
            <a:r>
              <a:rPr lang="en-US" sz="2900" b="0" strike="noStrike" spc="-1">
                <a:solidFill>
                  <a:srgbClr val="000000"/>
                </a:solidFill>
                <a:latin typeface="Tw Cen MT"/>
                <a:ea typeface="DejaVu Sans"/>
              </a:rPr>
              <a:t>nto armed confrontation if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(1) the religious make-up of a state involves</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different religious groups,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(2) there are conflict-prone religious structures,</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and</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(3) religion is a politicized issue and serves as a tool in the</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hands of political leaders.</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0" strike="noStrike" spc="-1">
                <a:solidFill>
                  <a:srgbClr val="775F55"/>
                </a:solidFill>
                <a:latin typeface="Tw Cen MT"/>
                <a:ea typeface="DejaVu Sans"/>
              </a:rPr>
              <a:t>Economic conflict</a:t>
            </a:r>
            <a:endParaRPr lang="en-GB" sz="4400" b="0" strike="noStrike" spc="-1">
              <a:latin typeface="Arial"/>
            </a:endParaRPr>
          </a:p>
        </p:txBody>
      </p:sp>
      <p:sp>
        <p:nvSpPr>
          <p:cNvPr id="337"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900" b="0" strike="noStrike" spc="-1">
                <a:solidFill>
                  <a:srgbClr val="000000"/>
                </a:solidFill>
                <a:latin typeface="Tw Cen MT"/>
                <a:ea typeface="DejaVu Sans"/>
              </a:rPr>
              <a:t>E</a:t>
            </a:r>
            <a:r>
              <a:rPr lang="en-US" sz="2900" b="0" strike="noStrike" spc="-1">
                <a:solidFill>
                  <a:srgbClr val="000000"/>
                </a:solidFill>
                <a:latin typeface="Tw Cen MT"/>
                <a:ea typeface="DejaVu Sans"/>
              </a:rPr>
              <a:t>conomic aspects of conflict are operationalized as follows: (1) economic</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decline and inequality in the economic development of different</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regions,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(2) the shadow economy (smuggling, drug trafficking, illegal</a:t>
            </a:r>
            <a:r>
              <a:rPr lang="cs-CZ" sz="2900" b="0" strike="noStrike" spc="-1">
                <a:solidFill>
                  <a:srgbClr val="000000"/>
                </a:solidFill>
                <a:latin typeface="Tw Cen MT"/>
                <a:ea typeface="DejaVu Sans"/>
              </a:rPr>
              <a:t> </a:t>
            </a:r>
            <a:r>
              <a:rPr lang="en-US" sz="2900" b="0" strike="noStrike" spc="-1">
                <a:solidFill>
                  <a:srgbClr val="000000"/>
                </a:solidFill>
                <a:latin typeface="Tw Cen MT"/>
                <a:ea typeface="DejaVu Sans"/>
              </a:rPr>
              <a:t>trade activities),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Tw Cen MT"/>
                <a:ea typeface="DejaVu Sans"/>
              </a:rPr>
              <a:t>(3) interest to control key economic resources.</a:t>
            </a: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sp>
      <p:sp>
        <p:nvSpPr>
          <p:cNvPr id="339"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w Cen MT"/>
                <a:ea typeface="DejaVu Sans"/>
              </a:rPr>
              <a:t>Irredentism</a:t>
            </a:r>
            <a:r>
              <a:rPr lang="en-US" sz="2000" b="0" strike="noStrike" spc="-1">
                <a:solidFill>
                  <a:srgbClr val="000000"/>
                </a:solidFill>
                <a:latin typeface="Tw Cen MT"/>
                <a:ea typeface="DejaVu Sans"/>
              </a:rPr>
              <a:t> is not a state-based process; it is a movement</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that seeks to attain the external support and territory of the group</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across the existing border. The goal of this group is to add territory</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and population into an existing state by reason of common affinities,</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such as ethnic, cultural, historical, or linguistic ties (Wolff 2007). </a:t>
            </a:r>
            <a:endParaRPr lang="en-GB" sz="20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000" b="1" strike="noStrike" spc="-1">
                <a:solidFill>
                  <a:srgbClr val="000000"/>
                </a:solidFill>
                <a:latin typeface="Tw Cen MT"/>
                <a:ea typeface="DejaVu Sans"/>
              </a:rPr>
              <a:t>S</a:t>
            </a:r>
            <a:r>
              <a:rPr lang="en-US" sz="2000" b="1" strike="noStrike" spc="-1">
                <a:solidFill>
                  <a:srgbClr val="000000"/>
                </a:solidFill>
                <a:latin typeface="Tw Cen MT"/>
                <a:ea typeface="DejaVu Sans"/>
              </a:rPr>
              <a:t>ecession</a:t>
            </a:r>
            <a:r>
              <a:rPr lang="en-US" sz="2000" b="0" strike="noStrike" spc="-1">
                <a:solidFill>
                  <a:srgbClr val="000000"/>
                </a:solidFill>
                <a:latin typeface="Tw Cen MT"/>
                <a:ea typeface="DejaVu Sans"/>
              </a:rPr>
              <a:t>, which is a</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process at the end of which a population group inhabiting a defined</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territory within an existing state has succeeded in splittin</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itself and</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its territory off from a titular state. As a result it has established an</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independent state of its own (Wolff 2004). Secession is a process of</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political divorce and the formation of at least one new sovereign unit</a:t>
            </a:r>
            <a:r>
              <a:rPr lang="cs-CZ" sz="2000" b="0" strike="noStrike" spc="-1">
                <a:solidFill>
                  <a:srgbClr val="000000"/>
                </a:solidFill>
                <a:latin typeface="Tw Cen MT"/>
                <a:ea typeface="DejaVu Sans"/>
              </a:rPr>
              <a:t> </a:t>
            </a:r>
            <a:r>
              <a:rPr lang="en-US" sz="2000" b="0" strike="noStrike" spc="-1">
                <a:solidFill>
                  <a:srgbClr val="000000"/>
                </a:solidFill>
                <a:latin typeface="Tw Cen MT"/>
                <a:ea typeface="DejaVu Sans"/>
              </a:rPr>
              <a:t>through a formal declaration of independence</a:t>
            </a:r>
            <a:r>
              <a:rPr lang="cs-CZ" sz="2000" b="0" strike="noStrike" spc="-1">
                <a:solidFill>
                  <a:srgbClr val="000000"/>
                </a:solidFill>
                <a:latin typeface="Tw Cen MT"/>
                <a:ea typeface="DejaVu Sans"/>
              </a:rPr>
              <a:t>. </a:t>
            </a: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 name="CustomShape 1"/>
          <p:cNvSpPr/>
          <p:nvPr/>
        </p:nvSpPr>
        <p:spPr>
          <a:xfrm>
            <a:off x="609480" y="228600"/>
            <a:ext cx="815364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80560" algn="l"/>
                <a:tab pos="10782000" algn="l"/>
              </a:tabLst>
            </a:pPr>
            <a:r>
              <a:rPr lang="en-US" sz="4400" b="0" strike="noStrike" spc="-1">
                <a:solidFill>
                  <a:srgbClr val="775F55"/>
                </a:solidFill>
                <a:latin typeface="Calibri"/>
              </a:rPr>
              <a:t>Conflict mapping </a:t>
            </a:r>
            <a:endParaRPr lang="en-GB" sz="4400" b="0" strike="noStrike" spc="-1">
              <a:solidFill>
                <a:srgbClr val="FFFFFF"/>
              </a:solidFill>
              <a:latin typeface="Arial"/>
            </a:endParaRPr>
          </a:p>
        </p:txBody>
      </p:sp>
      <p:sp>
        <p:nvSpPr>
          <p:cNvPr id="341" name="CustomShape 2"/>
          <p:cNvSpPr/>
          <p:nvPr/>
        </p:nvSpPr>
        <p:spPr>
          <a:xfrm>
            <a:off x="612720" y="1600200"/>
            <a:ext cx="8153280" cy="4525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342" name="Obrázek 341"/>
          <p:cNvPicPr/>
          <p:nvPr/>
        </p:nvPicPr>
        <p:blipFill>
          <a:blip r:embed="rId2"/>
          <a:stretch/>
        </p:blipFill>
        <p:spPr>
          <a:xfrm>
            <a:off x="720720" y="1697040"/>
            <a:ext cx="6259680" cy="316224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4000" b="1" strike="noStrike" spc="-1">
                <a:solidFill>
                  <a:srgbClr val="775F55"/>
                </a:solidFill>
                <a:latin typeface="Tw Cen MT"/>
                <a:ea typeface="SimSun"/>
              </a:rPr>
              <a:t>Underlying and Proximate Causes </a:t>
            </a:r>
            <a:endParaRPr lang="en-GB" sz="4000" b="0" strike="noStrike" spc="-1">
              <a:solidFill>
                <a:srgbClr val="FFFFFF"/>
              </a:solidFill>
              <a:latin typeface="Arial"/>
            </a:endParaRPr>
          </a:p>
        </p:txBody>
      </p:sp>
      <p:sp>
        <p:nvSpPr>
          <p:cNvPr id="344"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1" strike="noStrike" spc="-1">
                <a:solidFill>
                  <a:srgbClr val="000000"/>
                </a:solidFill>
                <a:latin typeface="Gill Sans MT"/>
                <a:ea typeface="SimSun"/>
              </a:rPr>
              <a:t>Main question: Do ethnic cleavages matter for a conflict, and how?</a:t>
            </a:r>
            <a:endParaRPr lang="en-GB" sz="1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Gill Sans MT"/>
                <a:ea typeface="SimSun"/>
              </a:rPr>
              <a:t>Main point: Ethnic cleavages matter in combination with relative inequality between groups. </a:t>
            </a:r>
            <a:endParaRPr lang="en-GB" sz="1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72880" indent="-270000">
              <a:lnSpc>
                <a:spcPct val="8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1" i="1" strike="noStrike" spc="-1">
                <a:solidFill>
                  <a:srgbClr val="000000"/>
                </a:solidFill>
                <a:latin typeface="Tw Cen MT"/>
                <a:ea typeface="SimSun"/>
              </a:rPr>
              <a:t>Underlying causes</a:t>
            </a:r>
            <a:endParaRPr lang="en-GB" sz="1600" b="0" strike="noStrike" spc="-1">
              <a:solidFill>
                <a:srgbClr val="FFFFFF"/>
              </a:solidFill>
              <a:latin typeface="Arial"/>
            </a:endParaRPr>
          </a:p>
          <a:p>
            <a:pPr marL="272880" indent="-270000">
              <a:lnSpc>
                <a:spcPct val="8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69640" indent="-269640">
              <a:lnSpc>
                <a:spcPct val="8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i="1" strike="noStrike" spc="-1">
                <a:solidFill>
                  <a:srgbClr val="000000"/>
                </a:solidFill>
                <a:latin typeface="Tw Cen MT"/>
                <a:ea typeface="SimSun"/>
              </a:rPr>
              <a:t>Necessary</a:t>
            </a:r>
            <a:r>
              <a:rPr lang="cs-CZ" sz="1600" b="0" strike="noStrike" spc="-1">
                <a:solidFill>
                  <a:srgbClr val="000000"/>
                </a:solidFill>
                <a:latin typeface="Tw Cen MT"/>
                <a:ea typeface="SimSun"/>
              </a:rPr>
              <a:t> but </a:t>
            </a:r>
            <a:r>
              <a:rPr lang="cs-CZ" sz="1600" b="0" i="1" strike="noStrike" spc="-1">
                <a:solidFill>
                  <a:srgbClr val="000000"/>
                </a:solidFill>
                <a:latin typeface="Tw Cen MT"/>
                <a:ea typeface="SimSun"/>
              </a:rPr>
              <a:t>not sufficient</a:t>
            </a:r>
            <a:r>
              <a:rPr lang="cs-CZ" sz="1600" b="0" strike="noStrike" spc="-1">
                <a:solidFill>
                  <a:srgbClr val="000000"/>
                </a:solidFill>
                <a:latin typeface="Tw Cen MT"/>
                <a:ea typeface="SimSun"/>
              </a:rPr>
              <a:t> conditions for conflict.</a:t>
            </a:r>
            <a:endParaRPr lang="en-GB" sz="1600" b="0" strike="noStrike" spc="-1">
              <a:solidFill>
                <a:srgbClr val="FFFFFF"/>
              </a:solidFill>
              <a:latin typeface="Arial"/>
            </a:endParaRPr>
          </a:p>
          <a:p>
            <a:pPr marL="272880" indent="-270000">
              <a:lnSpc>
                <a:spcPct val="8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69640" indent="-269640">
              <a:lnSpc>
                <a:spcPct val="8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Four types of factor:</a:t>
            </a:r>
            <a:endParaRPr lang="en-GB" sz="1600" b="0" strike="noStrike" spc="-1">
              <a:solidFill>
                <a:srgbClr val="FFFFFF"/>
              </a:solidFill>
              <a:latin typeface="Arial"/>
            </a:endParaRPr>
          </a:p>
          <a:p>
            <a:pPr marL="987120" lvl="1" indent="-529920">
              <a:lnSpc>
                <a:spcPct val="8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structural;</a:t>
            </a:r>
            <a:endParaRPr lang="en-GB" sz="1600" b="0" strike="noStrike" spc="-1">
              <a:solidFill>
                <a:srgbClr val="FFFFFF"/>
              </a:solidFill>
              <a:latin typeface="Arial"/>
            </a:endParaRPr>
          </a:p>
          <a:p>
            <a:pPr marL="987120" lvl="1" indent="-529920">
              <a:lnSpc>
                <a:spcPct val="8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political;</a:t>
            </a:r>
            <a:endParaRPr lang="en-GB" sz="1600" b="0" strike="noStrike" spc="-1">
              <a:solidFill>
                <a:srgbClr val="FFFFFF"/>
              </a:solidFill>
              <a:latin typeface="Arial"/>
            </a:endParaRPr>
          </a:p>
          <a:p>
            <a:pPr marL="987120" lvl="1" indent="-529920">
              <a:lnSpc>
                <a:spcPct val="8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economic and social;</a:t>
            </a:r>
            <a:endParaRPr lang="en-GB" sz="1600" b="0" strike="noStrike" spc="-1">
              <a:solidFill>
                <a:srgbClr val="FFFFFF"/>
              </a:solidFill>
              <a:latin typeface="Arial"/>
            </a:endParaRPr>
          </a:p>
          <a:p>
            <a:pPr marL="987120" lvl="1" indent="-529920">
              <a:lnSpc>
                <a:spcPct val="8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cultural and perceptual.</a:t>
            </a:r>
            <a:endParaRPr lang="en-GB" sz="1600" b="0" strike="noStrike" spc="-1">
              <a:solidFill>
                <a:srgbClr val="FFFFFF"/>
              </a:solidFill>
              <a:latin typeface="Arial"/>
            </a:endParaRPr>
          </a:p>
          <a:p>
            <a:pPr marL="272880" indent="-270000">
              <a:lnSpc>
                <a:spcPct val="100000"/>
              </a:lnSpc>
              <a:spcBef>
                <a:spcPts val="142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69640" indent="-269640">
              <a:lnSpc>
                <a:spcPct val="8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Can contribute to mobilisation of ethnic groups and impact on development of the conflict.</a:t>
            </a:r>
            <a:endParaRPr lang="en-GB" sz="1600" b="0" strike="noStrike" spc="-1">
              <a:solidFill>
                <a:srgbClr val="FFFFFF"/>
              </a:solidFill>
              <a:latin typeface="Arial"/>
            </a:endParaRPr>
          </a:p>
          <a:p>
            <a:pPr marL="272880" indent="-270000">
              <a:lnSpc>
                <a:spcPct val="8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72880" indent="-270000">
              <a:lnSpc>
                <a:spcPct val="8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600" b="0" strike="noStrike" spc="-1">
                <a:solidFill>
                  <a:srgbClr val="000000"/>
                </a:solidFill>
                <a:latin typeface="Tw Cen MT"/>
                <a:ea typeface="SimSun"/>
              </a:rPr>
              <a:t>(See Wolff 2006, chpt. 3)</a:t>
            </a:r>
            <a:endParaRPr lang="en-GB" sz="1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600" b="0" strike="noStrike" spc="-1">
              <a:solidFill>
                <a:srgbClr val="FFFFFF"/>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4000" b="1" strike="noStrike" spc="-1">
                <a:solidFill>
                  <a:srgbClr val="775F55"/>
                </a:solidFill>
                <a:latin typeface="Tw Cen MT"/>
                <a:ea typeface="SimSun"/>
              </a:rPr>
              <a:t>Underlying and Proximate Causes (2)</a:t>
            </a:r>
            <a:endParaRPr lang="en-GB" sz="4000" b="0" strike="noStrike" spc="-1">
              <a:solidFill>
                <a:srgbClr val="FFFFFF"/>
              </a:solidFill>
              <a:latin typeface="Arial"/>
            </a:endParaRPr>
          </a:p>
        </p:txBody>
      </p:sp>
      <p:sp>
        <p:nvSpPr>
          <p:cNvPr id="346"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18960" indent="-314280">
              <a:lnSpc>
                <a:spcPct val="90000"/>
              </a:lnSpc>
              <a:spcBef>
                <a:spcPts val="697"/>
              </a:spcBef>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1" i="1" strike="noStrike" spc="-1" dirty="0" err="1">
                <a:solidFill>
                  <a:srgbClr val="000000"/>
                </a:solidFill>
                <a:latin typeface="Tw Cen MT"/>
                <a:ea typeface="SimSun"/>
              </a:rPr>
              <a:t>Proximate</a:t>
            </a:r>
            <a:r>
              <a:rPr lang="cs-CZ" sz="2000" b="1" i="1" strike="noStrike" spc="-1" dirty="0">
                <a:solidFill>
                  <a:srgbClr val="000000"/>
                </a:solidFill>
                <a:latin typeface="Tw Cen MT"/>
                <a:ea typeface="SimSun"/>
              </a:rPr>
              <a:t> </a:t>
            </a:r>
            <a:r>
              <a:rPr lang="cs-CZ" sz="2000" b="1" i="1" strike="noStrike" spc="-1" dirty="0" err="1">
                <a:solidFill>
                  <a:srgbClr val="000000"/>
                </a:solidFill>
                <a:latin typeface="Tw Cen MT"/>
                <a:ea typeface="SimSun"/>
              </a:rPr>
              <a:t>causes</a:t>
            </a:r>
            <a:endParaRPr lang="en-GB" sz="2000" b="0" strike="noStrike" spc="-1" dirty="0">
              <a:solidFill>
                <a:srgbClr val="FFFFFF"/>
              </a:solidFill>
              <a:latin typeface="Arial"/>
            </a:endParaRPr>
          </a:p>
          <a:p>
            <a:pPr marL="318960" indent="-314280">
              <a:lnSpc>
                <a:spcPct val="90000"/>
              </a:lnSpc>
              <a:spcBef>
                <a:spcPts val="697"/>
              </a:spcBef>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000" b="0" strike="noStrike" spc="-1" dirty="0">
              <a:solidFill>
                <a:srgbClr val="FFFFFF"/>
              </a:solidFill>
              <a:latin typeface="Arial"/>
            </a:endParaRPr>
          </a:p>
          <a:p>
            <a:pPr marL="315720" indent="-315720">
              <a:lnSpc>
                <a:spcPct val="90000"/>
              </a:lnSpc>
              <a:spcBef>
                <a:spcPts val="697"/>
              </a:spcBef>
              <a:buClr>
                <a:srgbClr val="DD8047"/>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Factors</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increasing</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likelihood</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of</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conflict</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where</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there</a:t>
            </a:r>
            <a:r>
              <a:rPr lang="cs-CZ" sz="2000" b="0" strike="noStrike" spc="-1" dirty="0">
                <a:solidFill>
                  <a:srgbClr val="000000"/>
                </a:solidFill>
                <a:latin typeface="Tw Cen MT"/>
                <a:ea typeface="SimSun"/>
              </a:rPr>
              <a:t> are </a:t>
            </a:r>
            <a:r>
              <a:rPr lang="cs-CZ" sz="2000" b="0" strike="noStrike" spc="-1" dirty="0" err="1">
                <a:solidFill>
                  <a:srgbClr val="000000"/>
                </a:solidFill>
                <a:latin typeface="Tw Cen MT"/>
                <a:ea typeface="SimSun"/>
              </a:rPr>
              <a:t>underlying</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conditions</a:t>
            </a:r>
            <a:r>
              <a:rPr lang="cs-CZ" sz="2000" b="0" strike="noStrike" spc="-1" dirty="0">
                <a:solidFill>
                  <a:srgbClr val="000000"/>
                </a:solidFill>
                <a:latin typeface="Tw Cen MT"/>
                <a:ea typeface="SimSun"/>
              </a:rPr>
              <a:t>.</a:t>
            </a:r>
            <a:endParaRPr lang="en-GB" sz="2000" b="0" strike="noStrike" spc="-1" dirty="0">
              <a:solidFill>
                <a:srgbClr val="FFFFFF"/>
              </a:solidFill>
              <a:latin typeface="Arial"/>
            </a:endParaRPr>
          </a:p>
          <a:p>
            <a:pPr marL="318960" indent="-314280">
              <a:lnSpc>
                <a:spcPct val="90000"/>
              </a:lnSpc>
              <a:spcBef>
                <a:spcPts val="697"/>
              </a:spcBef>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000" b="0" strike="noStrike" spc="-1" dirty="0">
              <a:solidFill>
                <a:srgbClr val="FFFFFF"/>
              </a:solidFill>
              <a:latin typeface="Arial"/>
            </a:endParaRPr>
          </a:p>
          <a:p>
            <a:pPr marL="315720" indent="-315720">
              <a:lnSpc>
                <a:spcPct val="90000"/>
              </a:lnSpc>
              <a:spcBef>
                <a:spcPts val="697"/>
              </a:spcBef>
              <a:buClr>
                <a:srgbClr val="DD8047"/>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Internal</a:t>
            </a:r>
            <a:r>
              <a:rPr lang="cs-CZ" sz="2000" b="0" strike="noStrike" spc="-1" dirty="0">
                <a:solidFill>
                  <a:srgbClr val="000000"/>
                </a:solidFill>
                <a:latin typeface="Tw Cen MT"/>
                <a:ea typeface="SimSun"/>
              </a:rPr>
              <a:t> and </a:t>
            </a:r>
            <a:r>
              <a:rPr lang="cs-CZ" sz="2000" b="0" strike="noStrike" spc="-1" dirty="0" err="1">
                <a:solidFill>
                  <a:srgbClr val="000000"/>
                </a:solidFill>
                <a:latin typeface="Tw Cen MT"/>
                <a:ea typeface="SimSun"/>
              </a:rPr>
              <a:t>external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factors</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at</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mass</a:t>
            </a:r>
            <a:r>
              <a:rPr lang="cs-CZ" sz="2000" b="0" strike="noStrike" spc="-1" dirty="0">
                <a:solidFill>
                  <a:srgbClr val="000000"/>
                </a:solidFill>
                <a:latin typeface="Tw Cen MT"/>
                <a:ea typeface="SimSun"/>
              </a:rPr>
              <a:t> and </a:t>
            </a:r>
            <a:r>
              <a:rPr lang="cs-CZ" sz="2000" b="0" strike="noStrike" spc="-1" dirty="0" err="1">
                <a:solidFill>
                  <a:srgbClr val="000000"/>
                </a:solidFill>
                <a:latin typeface="Tw Cen MT"/>
                <a:ea typeface="SimSun"/>
              </a:rPr>
              <a:t>elite</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level</a:t>
            </a:r>
            <a:r>
              <a:rPr lang="cs-CZ" sz="2000" b="0" strike="noStrike" spc="-1" dirty="0">
                <a:solidFill>
                  <a:srgbClr val="000000"/>
                </a:solidFill>
                <a:latin typeface="Tw Cen MT"/>
                <a:ea typeface="SimSun"/>
              </a:rPr>
              <a:t>.</a:t>
            </a:r>
            <a:endParaRPr lang="en-GB" sz="2000" b="0" strike="noStrike" spc="-1" dirty="0">
              <a:solidFill>
                <a:srgbClr val="FFFFFF"/>
              </a:solidFill>
              <a:latin typeface="Arial"/>
            </a:endParaRPr>
          </a:p>
          <a:p>
            <a:pPr marL="634680" lvl="1" indent="-269640">
              <a:lnSpc>
                <a:spcPct val="90000"/>
              </a:lnSpc>
              <a:spcBef>
                <a:spcPts val="550"/>
              </a:spcBef>
              <a:buClr>
                <a:srgbClr val="94B6D2"/>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Internal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elite-level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bad</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leaders</a:t>
            </a:r>
            <a:r>
              <a:rPr lang="cs-CZ" sz="2000" b="0" strike="noStrike" spc="-1" dirty="0">
                <a:solidFill>
                  <a:srgbClr val="000000"/>
                </a:solidFill>
                <a:latin typeface="Tw Cen MT"/>
                <a:ea typeface="SimSun"/>
              </a:rPr>
              <a:t>’.</a:t>
            </a:r>
            <a:endParaRPr lang="en-GB" sz="2000" b="0" strike="noStrike" spc="-1" dirty="0">
              <a:solidFill>
                <a:srgbClr val="FFFFFF"/>
              </a:solidFill>
              <a:latin typeface="Arial"/>
            </a:endParaRPr>
          </a:p>
          <a:p>
            <a:pPr marL="634680" lvl="1" indent="-269640">
              <a:lnSpc>
                <a:spcPct val="90000"/>
              </a:lnSpc>
              <a:spcBef>
                <a:spcPts val="550"/>
              </a:spcBef>
              <a:buClr>
                <a:srgbClr val="94B6D2"/>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External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elite-level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bad</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neighbours</a:t>
            </a:r>
            <a:r>
              <a:rPr lang="cs-CZ" sz="2000" b="0" strike="noStrike" spc="-1" dirty="0">
                <a:solidFill>
                  <a:srgbClr val="000000"/>
                </a:solidFill>
                <a:latin typeface="Tw Cen MT"/>
                <a:ea typeface="SimSun"/>
              </a:rPr>
              <a:t>’.</a:t>
            </a:r>
            <a:endParaRPr lang="en-GB" sz="2000" b="0" strike="noStrike" spc="-1" dirty="0">
              <a:solidFill>
                <a:srgbClr val="FFFFFF"/>
              </a:solidFill>
              <a:latin typeface="Arial"/>
            </a:endParaRPr>
          </a:p>
          <a:p>
            <a:pPr marL="634680" lvl="1" indent="-269640">
              <a:lnSpc>
                <a:spcPct val="90000"/>
              </a:lnSpc>
              <a:spcBef>
                <a:spcPts val="550"/>
              </a:spcBef>
              <a:buClr>
                <a:srgbClr val="94B6D2"/>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Internal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mass-level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serious</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domestic</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problems</a:t>
            </a:r>
            <a:r>
              <a:rPr lang="cs-CZ" sz="2000" b="0" strike="noStrike" spc="-1" dirty="0">
                <a:solidFill>
                  <a:srgbClr val="000000"/>
                </a:solidFill>
                <a:latin typeface="Tw Cen MT"/>
                <a:ea typeface="SimSun"/>
              </a:rPr>
              <a:t>.’</a:t>
            </a:r>
            <a:endParaRPr lang="en-GB" sz="2000" b="0" strike="noStrike" spc="-1" dirty="0">
              <a:solidFill>
                <a:srgbClr val="FFFFFF"/>
              </a:solidFill>
              <a:latin typeface="Arial"/>
            </a:endParaRPr>
          </a:p>
          <a:p>
            <a:pPr marL="634680" lvl="1" indent="-269640">
              <a:lnSpc>
                <a:spcPct val="90000"/>
              </a:lnSpc>
              <a:spcBef>
                <a:spcPts val="550"/>
              </a:spcBef>
              <a:buClr>
                <a:srgbClr val="94B6D2"/>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err="1">
                <a:solidFill>
                  <a:srgbClr val="000000"/>
                </a:solidFill>
                <a:latin typeface="Tw Cen MT"/>
                <a:ea typeface="SimSun"/>
              </a:rPr>
              <a:t>External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mass-level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bad</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neighbourhoods</a:t>
            </a:r>
            <a:r>
              <a:rPr lang="cs-CZ" sz="2000" b="0" strike="noStrike" spc="-1" dirty="0">
                <a:solidFill>
                  <a:srgbClr val="000000"/>
                </a:solidFill>
                <a:latin typeface="Tw Cen MT"/>
                <a:ea typeface="SimSun"/>
              </a:rPr>
              <a:t>’.  </a:t>
            </a:r>
            <a:endParaRPr lang="en-GB" sz="2000" b="0" strike="noStrike" spc="-1" dirty="0">
              <a:solidFill>
                <a:srgbClr val="FFFFFF"/>
              </a:solidFill>
              <a:latin typeface="Arial"/>
            </a:endParaRPr>
          </a:p>
          <a:p>
            <a:pPr marL="318960" indent="-314280">
              <a:lnSpc>
                <a:spcPct val="100000"/>
              </a:lnSpc>
              <a:spcBef>
                <a:spcPts val="1423"/>
              </a:spcBef>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000" b="0" strike="noStrike" spc="-1" dirty="0">
              <a:solidFill>
                <a:srgbClr val="FFFFFF"/>
              </a:solidFill>
              <a:latin typeface="Arial"/>
            </a:endParaRPr>
          </a:p>
          <a:p>
            <a:pPr marL="315720" indent="-315720">
              <a:lnSpc>
                <a:spcPct val="90000"/>
              </a:lnSpc>
              <a:spcBef>
                <a:spcPts val="697"/>
              </a:spcBef>
              <a:buClr>
                <a:srgbClr val="DD8047"/>
              </a:buClr>
              <a:buFont typeface="Wingdings" charset="2"/>
              <a:buChar char=""/>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000" b="0" strike="noStrike" spc="-1" dirty="0">
                <a:solidFill>
                  <a:srgbClr val="000000"/>
                </a:solidFill>
                <a:latin typeface="Tw Cen MT"/>
                <a:ea typeface="SimSun"/>
              </a:rPr>
              <a:t>Many </a:t>
            </a:r>
            <a:r>
              <a:rPr lang="cs-CZ" sz="2000" b="0" strike="noStrike" spc="-1" dirty="0" err="1">
                <a:solidFill>
                  <a:srgbClr val="000000"/>
                </a:solidFill>
                <a:latin typeface="Tw Cen MT"/>
                <a:ea typeface="SimSun"/>
              </a:rPr>
              <a:t>situations</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of</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ethnic</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tension</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share</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similar</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underlying</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causes</a:t>
            </a:r>
            <a:r>
              <a:rPr lang="cs-CZ" sz="2000" b="0" strike="noStrike" spc="-1" dirty="0">
                <a:solidFill>
                  <a:srgbClr val="000000"/>
                </a:solidFill>
                <a:latin typeface="Tw Cen MT"/>
                <a:ea typeface="SimSun"/>
              </a:rPr>
              <a:t> but </a:t>
            </a:r>
            <a:r>
              <a:rPr lang="cs-CZ" sz="2000" b="1" strike="noStrike" spc="-1" dirty="0">
                <a:solidFill>
                  <a:srgbClr val="000000"/>
                </a:solidFill>
                <a:latin typeface="Tw Cen MT"/>
                <a:ea typeface="SimSun"/>
              </a:rPr>
              <a:t>not </a:t>
            </a:r>
            <a:r>
              <a:rPr lang="cs-CZ" sz="2000" b="1" strike="noStrike" spc="-1" dirty="0" err="1">
                <a:solidFill>
                  <a:srgbClr val="000000"/>
                </a:solidFill>
                <a:latin typeface="Tw Cen MT"/>
                <a:ea typeface="SimSun"/>
              </a:rPr>
              <a:t>all</a:t>
            </a:r>
            <a:r>
              <a:rPr lang="cs-CZ" sz="2000" b="1" strike="noStrike" spc="-1" dirty="0">
                <a:solidFill>
                  <a:srgbClr val="000000"/>
                </a:solidFill>
                <a:latin typeface="Tw Cen MT"/>
                <a:ea typeface="SimSun"/>
              </a:rPr>
              <a:t> </a:t>
            </a:r>
            <a:r>
              <a:rPr lang="cs-CZ" sz="2000" b="1" strike="noStrike" spc="-1" dirty="0" err="1">
                <a:solidFill>
                  <a:srgbClr val="000000"/>
                </a:solidFill>
                <a:latin typeface="Tw Cen MT"/>
                <a:ea typeface="SimSun"/>
              </a:rPr>
              <a:t>lead</a:t>
            </a:r>
            <a:r>
              <a:rPr lang="cs-CZ" sz="2000" b="1" strike="noStrike" spc="-1" dirty="0">
                <a:solidFill>
                  <a:srgbClr val="000000"/>
                </a:solidFill>
                <a:latin typeface="Tw Cen MT"/>
                <a:ea typeface="SimSun"/>
              </a:rPr>
              <a:t> to civil </a:t>
            </a:r>
            <a:r>
              <a:rPr lang="cs-CZ" sz="2000" b="1" strike="noStrike" spc="-1" dirty="0" err="1">
                <a:solidFill>
                  <a:srgbClr val="000000"/>
                </a:solidFill>
                <a:latin typeface="Tw Cen MT"/>
                <a:ea typeface="SimSun"/>
              </a:rPr>
              <a:t>war</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because</a:t>
            </a:r>
            <a:r>
              <a:rPr lang="cs-CZ" sz="2000" b="0" strike="noStrike" spc="-1" dirty="0">
                <a:solidFill>
                  <a:srgbClr val="000000"/>
                </a:solidFill>
                <a:latin typeface="Tw Cen MT"/>
                <a:ea typeface="SimSun"/>
              </a:rPr>
              <a:t> not </a:t>
            </a:r>
            <a:r>
              <a:rPr lang="cs-CZ" sz="2000" b="0" strike="noStrike" spc="-1" dirty="0" err="1">
                <a:solidFill>
                  <a:srgbClr val="000000"/>
                </a:solidFill>
                <a:latin typeface="Tw Cen MT"/>
                <a:ea typeface="SimSun"/>
              </a:rPr>
              <a:t>all</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share</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significant</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proximate</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causes</a:t>
            </a:r>
            <a:r>
              <a:rPr lang="cs-CZ" sz="2000" b="0" strike="noStrike" spc="-1" dirty="0">
                <a:solidFill>
                  <a:srgbClr val="000000"/>
                </a:solidFill>
                <a:latin typeface="Tw Cen MT"/>
                <a:ea typeface="SimSun"/>
              </a:rPr>
              <a:t> (</a:t>
            </a:r>
            <a:r>
              <a:rPr lang="cs-CZ" sz="2000" b="0" strike="noStrike" spc="-1" dirty="0" err="1">
                <a:solidFill>
                  <a:srgbClr val="000000"/>
                </a:solidFill>
                <a:latin typeface="Tw Cen MT"/>
                <a:ea typeface="SimSun"/>
              </a:rPr>
              <a:t>Wolff</a:t>
            </a:r>
            <a:r>
              <a:rPr lang="cs-CZ" sz="2000" b="0" strike="noStrike" spc="-1" dirty="0">
                <a:solidFill>
                  <a:srgbClr val="000000"/>
                </a:solidFill>
                <a:latin typeface="Tw Cen MT"/>
                <a:ea typeface="SimSun"/>
              </a:rPr>
              <a:t> 2006, </a:t>
            </a:r>
            <a:r>
              <a:rPr lang="cs-CZ" sz="2000" b="0" strike="noStrike" spc="-1" dirty="0" err="1">
                <a:solidFill>
                  <a:srgbClr val="000000"/>
                </a:solidFill>
                <a:latin typeface="Tw Cen MT"/>
                <a:ea typeface="SimSun"/>
              </a:rPr>
              <a:t>chpt</a:t>
            </a:r>
            <a:r>
              <a:rPr lang="cs-CZ" sz="2000" b="0" strike="noStrike" spc="-1" dirty="0">
                <a:solidFill>
                  <a:srgbClr val="000000"/>
                </a:solidFill>
                <a:latin typeface="Tw Cen MT"/>
                <a:ea typeface="SimSun"/>
              </a:rPr>
              <a:t>. 3).</a:t>
            </a:r>
            <a:endParaRPr lang="en-GB" sz="2000" b="0" strike="noStrike" spc="-1" dirty="0">
              <a:solidFill>
                <a:srgbClr val="FFFFFF"/>
              </a:solidFill>
              <a:latin typeface="Arial"/>
            </a:endParaRPr>
          </a:p>
          <a:p>
            <a:pPr marL="318960" indent="-314280">
              <a:lnSpc>
                <a:spcPct val="100000"/>
              </a:lnSpc>
              <a:spcBef>
                <a:spcPts val="598"/>
              </a:spcBef>
              <a:tabLst>
                <a:tab pos="0" algn="l"/>
                <a:tab pos="31572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dirty="0">
              <a:solidFill>
                <a:srgbClr val="FFFFFF"/>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Context </a:t>
            </a:r>
            <a:endParaRPr lang="en-GB" sz="3200" b="0" strike="noStrike" spc="-1">
              <a:solidFill>
                <a:srgbClr val="FFFFFF"/>
              </a:solidFill>
              <a:latin typeface="Arial"/>
            </a:endParaRPr>
          </a:p>
        </p:txBody>
      </p:sp>
      <p:sp>
        <p:nvSpPr>
          <p:cNvPr id="348"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A very popular claim that ethnic cleavages generate internal armed conict</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Very popular in the 1990s (Bosnia, Rwanda etc.)</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Robert D. Kaplan`s `The Coming Anarchy' article, 1993</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Samuel Huntington`s `Clash of Civilizations'</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Still extremely widespread (e.g right-wing immigration sceptics)</a:t>
            </a:r>
            <a:endParaRPr lang="en-GB" sz="18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Main ideas:</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a) Many conflicts are driven by `ancient hatreds' between groups </a:t>
            </a:r>
            <a:r>
              <a:rPr lang="cs-CZ" sz="1800" b="0" strike="noStrike" spc="-1">
                <a:solidFill>
                  <a:srgbClr val="000000"/>
                </a:solidFill>
                <a:latin typeface="CMSY10"/>
                <a:ea typeface="SimSun"/>
              </a:rPr>
              <a:t>!</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b) ethnic cleavages generate inter-group antagonisms </a:t>
            </a:r>
            <a:r>
              <a:rPr lang="cs-CZ" sz="1800" b="0" strike="noStrike" spc="-1">
                <a:solidFill>
                  <a:srgbClr val="000000"/>
                </a:solidFill>
                <a:latin typeface="CMSY10"/>
                <a:ea typeface="SimSun"/>
              </a:rPr>
              <a:t>!</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c) ethnic heterogeneity will lead to conflict !</a:t>
            </a:r>
            <a:endParaRPr lang="en-GB" sz="18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This lecture will show that these claims must either be:</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Rejected, or (more likely)...</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             qualied: Ethnic cleavages matter in </a:t>
            </a:r>
            <a:r>
              <a:rPr lang="cs-CZ" sz="1800" b="0" strike="noStrike" spc="-1">
                <a:solidFill>
                  <a:srgbClr val="000000"/>
                </a:solidFill>
                <a:latin typeface="CMSSI10"/>
                <a:ea typeface="SimSun"/>
              </a:rPr>
              <a:t>combination </a:t>
            </a:r>
            <a:r>
              <a:rPr lang="cs-CZ" sz="1800" b="0" strike="noStrike" spc="-1">
                <a:solidFill>
                  <a:srgbClr val="000000"/>
                </a:solidFill>
                <a:latin typeface="CMSS10"/>
                <a:ea typeface="SimSun"/>
              </a:rPr>
              <a:t>with political and economic context</a:t>
            </a:r>
            <a:endParaRPr lang="en-GB" sz="1800" b="0" strike="noStrike" spc="-1">
              <a:solidFill>
                <a:srgbClr val="FFFFFF"/>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Concepts: Ethnic group </a:t>
            </a:r>
            <a:endParaRPr lang="en-GB" sz="3200" b="0" strike="noStrike" spc="-1">
              <a:solidFill>
                <a:srgbClr val="FFFFFF"/>
              </a:solidFill>
              <a:latin typeface="Arial"/>
            </a:endParaRPr>
          </a:p>
        </p:txBody>
      </p:sp>
      <p:sp>
        <p:nvSpPr>
          <p:cNvPr id="350"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What is ethnicity?</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What is an ethnic group?</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First, an ethnic group needs a </a:t>
            </a:r>
            <a:r>
              <a:rPr lang="cs-CZ" sz="1800" b="1" strike="noStrike" spc="-1">
                <a:solidFill>
                  <a:srgbClr val="000000"/>
                </a:solidFill>
                <a:latin typeface="Gill Sans MT"/>
                <a:ea typeface="SimSun"/>
              </a:rPr>
              <a:t>common marker </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Religion (i.e Alawites in Syria)</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Language (i.e French-Quebequouis in Canada)</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Common origin or nationality (i.e Indians in South Africa)</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Second, a group needs </a:t>
            </a:r>
            <a:r>
              <a:rPr lang="cs-CZ" sz="1800" b="1" strike="noStrike" spc="-1">
                <a:solidFill>
                  <a:srgbClr val="000000"/>
                </a:solidFill>
                <a:latin typeface="Gill Sans MT"/>
                <a:ea typeface="SimSun"/>
              </a:rPr>
              <a:t>a common identity</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The members of the group must actively identify themselves as members</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Shared sense of belonging to that group</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Often also common narratives relating to history etc.</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Ethnic groups are \imagined communities" (e.g Benedict Anderson) (BUT, not epistemically subjective! Ethnic groups exist)</a:t>
            </a:r>
            <a:endParaRPr lang="en-GB" sz="18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External attribution is often also mentioned (others must also identify the group as a group)</a:t>
            </a:r>
            <a:endParaRPr lang="en-GB" sz="1800" b="0" strike="noStrike" spc="-1">
              <a:solidFill>
                <a:srgbClr val="FFFFFF"/>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000000"/>
                </a:solidFill>
                <a:latin typeface="Bookman Old Style"/>
                <a:ea typeface="SimSun"/>
              </a:rPr>
              <a:t>Concepts: Ethnic group </a:t>
            </a:r>
            <a:endParaRPr lang="en-GB" sz="3200" b="0" strike="noStrike" spc="-1">
              <a:solidFill>
                <a:srgbClr val="FFFFFF"/>
              </a:solidFill>
              <a:latin typeface="Arial"/>
            </a:endParaRPr>
          </a:p>
        </p:txBody>
      </p:sp>
      <p:sp>
        <p:nvSpPr>
          <p:cNvPr id="352"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What constitutes ethnic conflict?</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The definition most of the studies stick to: </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a:t>
            </a:r>
            <a:r>
              <a:rPr lang="cs-CZ" sz="2600" b="1" strike="noStrike" spc="-1">
                <a:solidFill>
                  <a:srgbClr val="000000"/>
                </a:solidFill>
                <a:latin typeface="Gill Sans MT"/>
                <a:ea typeface="SimSun"/>
              </a:rPr>
              <a:t>Internal conflict between a government and an organized interna challenger (Uppsala definition!) in which the challenger is defined (and defines itself) along ethnic lines.'</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Another common definition (from the MAR project)</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`Episodes of violent conflict between governments and national, ethnic, religious, or other communal minorities (ethnic challengers) in which the challengers seek major changes in their status'</a:t>
            </a:r>
            <a:endParaRPr lang="en-GB" sz="2600" b="0" strike="noStrike" spc="-1">
              <a:solidFill>
                <a:srgbClr val="FFFFFF"/>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Why ethnic conflict: ancient hatred and the security </a:t>
            </a:r>
            <a:endParaRPr lang="en-GB" sz="3200" b="0" strike="noStrike" spc="-1">
              <a:solidFill>
                <a:srgbClr val="FFFFFF"/>
              </a:solidFill>
              <a:latin typeface="Arial"/>
            </a:endParaRPr>
          </a:p>
        </p:txBody>
      </p:sp>
      <p:sp>
        <p:nvSpPr>
          <p:cNvPr id="354"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Why do groups fight? (`onset' of conflict)</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1      </a:t>
            </a:r>
            <a:r>
              <a:rPr lang="cs-CZ" sz="2400" b="1" strike="noStrike" spc="-1">
                <a:solidFill>
                  <a:srgbClr val="000000"/>
                </a:solidFill>
                <a:latin typeface="Gill Sans MT"/>
                <a:ea typeface="SimSun"/>
              </a:rPr>
              <a:t>Ancient hatreds </a:t>
            </a:r>
            <a:r>
              <a:rPr lang="cs-CZ" sz="2400" b="0" strike="noStrike" spc="-1">
                <a:solidFill>
                  <a:srgbClr val="000000"/>
                </a:solidFill>
                <a:latin typeface="Gill Sans MT"/>
                <a:ea typeface="SimSun"/>
              </a:rPr>
              <a:t>(Kaplan)</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            Historical rivalries,</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            Retribution and revenge</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             Almost tautological!</a:t>
            </a:r>
            <a:endParaRPr lang="en-GB" sz="2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2        </a:t>
            </a:r>
            <a:r>
              <a:rPr lang="cs-CZ" sz="2400" b="1" strike="noStrike" spc="-1">
                <a:solidFill>
                  <a:srgbClr val="000000"/>
                </a:solidFill>
                <a:latin typeface="Gill Sans MT"/>
                <a:ea typeface="SimSun"/>
              </a:rPr>
              <a:t>Security dilemmas </a:t>
            </a:r>
            <a:r>
              <a:rPr lang="cs-CZ" sz="2400" b="0" strike="noStrike" spc="-1">
                <a:solidFill>
                  <a:srgbClr val="000000"/>
                </a:solidFill>
                <a:latin typeface="Gill Sans MT"/>
                <a:ea typeface="SimSun"/>
              </a:rPr>
              <a:t>(Posen)</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              Since groups (where the state is weak or predatory) cannot be sure that other groups are benign, and vice versa. This leads to a security dilemma where groups attack each other pre-emptively (offense is the best defense)</a:t>
            </a:r>
            <a:endParaRPr lang="en-GB" sz="2400" b="0" strike="noStrike" spc="-1">
              <a:solidFill>
                <a:srgbClr val="FFFFFF"/>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775F55"/>
                </a:solidFill>
                <a:latin typeface="Tw Cen MT"/>
                <a:ea typeface="DejaVu Sans"/>
              </a:rPr>
              <a:t>Trends in conflict </a:t>
            </a:r>
            <a:r>
              <a:rPr lang="cs-CZ" sz="4400" b="0" strike="noStrike" spc="-1">
                <a:solidFill>
                  <a:srgbClr val="775F55"/>
                </a:solidFill>
                <a:latin typeface="Tw Cen MT"/>
                <a:ea typeface="DejaVu Sans"/>
              </a:rPr>
              <a:t>II</a:t>
            </a:r>
            <a:endParaRPr lang="en-GB" sz="4400" b="0" strike="noStrike" spc="-1">
              <a:latin typeface="Arial"/>
            </a:endParaRPr>
          </a:p>
        </p:txBody>
      </p:sp>
      <p:pic>
        <p:nvPicPr>
          <p:cNvPr id="260" name="Content Placeholder 5" descr="Untitled 2.png"/>
          <p:cNvPicPr/>
          <p:nvPr/>
        </p:nvPicPr>
        <p:blipFill>
          <a:blip r:embed="rId2"/>
          <a:srcRect l="-9638" r="-9638"/>
          <a:stretch/>
        </p:blipFill>
        <p:spPr>
          <a:xfrm>
            <a:off x="533520" y="1557360"/>
            <a:ext cx="8227080" cy="4534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Ancient hatreds </a:t>
            </a:r>
            <a:endParaRPr lang="en-GB" sz="3200" b="0" strike="noStrike" spc="-1">
              <a:solidFill>
                <a:srgbClr val="FFFFFF"/>
              </a:solidFill>
              <a:latin typeface="Arial"/>
            </a:endParaRPr>
          </a:p>
        </p:txBody>
      </p:sp>
      <p:sp>
        <p:nvSpPr>
          <p:cNvPr id="356"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Ethnic appeals may lead to violent escalation only if a group fears that its existence threatened: </a:t>
            </a:r>
            <a:r>
              <a:rPr lang="cs-CZ" sz="2400" b="1" strike="noStrike" spc="-1">
                <a:solidFill>
                  <a:srgbClr val="000000"/>
                </a:solidFill>
                <a:latin typeface="Gill Sans MT"/>
                <a:ea typeface="SimSun"/>
              </a:rPr>
              <a:t>myths justifying ethnic hostility. </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What matters is the ability to evoke vertical escalation “</a:t>
            </a:r>
            <a:r>
              <a:rPr lang="cs-CZ" sz="2400" b="1" strike="noStrike" spc="-1">
                <a:solidFill>
                  <a:srgbClr val="000000"/>
                </a:solidFill>
                <a:latin typeface="Gill Sans MT"/>
                <a:ea typeface="SimSun"/>
              </a:rPr>
              <a:t>our group is in danger</a:t>
            </a:r>
            <a:r>
              <a:rPr lang="cs-CZ" sz="2400" b="0" strike="noStrike" spc="-1">
                <a:solidFill>
                  <a:srgbClr val="000000"/>
                </a:solidFill>
                <a:latin typeface="Gill Sans MT"/>
                <a:ea typeface="SimSun"/>
              </a:rPr>
              <a:t>” – ethnic fear. </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The next condition, is </a:t>
            </a:r>
            <a:r>
              <a:rPr lang="cs-CZ" sz="2400" b="1" strike="noStrike" spc="-1">
                <a:solidFill>
                  <a:srgbClr val="000000"/>
                </a:solidFill>
                <a:latin typeface="Gill Sans MT"/>
                <a:ea typeface="SimSun"/>
              </a:rPr>
              <a:t>political opportunity</a:t>
            </a:r>
            <a:r>
              <a:rPr lang="cs-CZ" sz="2400" b="0" strike="noStrike" spc="-1">
                <a:solidFill>
                  <a:srgbClr val="000000"/>
                </a:solidFill>
                <a:latin typeface="Gill Sans MT"/>
                <a:ea typeface="SimSun"/>
              </a:rPr>
              <a:t>. This consist of two elements, </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first, there must be sufficient political space (weakening or state breakdown, or support from external power)</a:t>
            </a:r>
            <a:endParaRPr lang="en-GB" sz="2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Gill Sans MT"/>
                <a:ea typeface="SimSun"/>
              </a:rPr>
              <a:t>second, a territorial base (for successful mobilization, ethnic groups are either territorially concentrated in some region or they have a territorial base in neighboring country). </a:t>
            </a:r>
            <a:endParaRPr lang="en-GB" sz="2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Ancient hatreds </a:t>
            </a:r>
            <a:endParaRPr lang="en-GB" sz="3200" b="0" strike="noStrike" spc="-1">
              <a:solidFill>
                <a:srgbClr val="FFFFFF"/>
              </a:solidFill>
              <a:latin typeface="Arial"/>
            </a:endParaRPr>
          </a:p>
        </p:txBody>
      </p:sp>
      <p:sp>
        <p:nvSpPr>
          <p:cNvPr id="358"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Ethnic conflict involves three dynamics: </a:t>
            </a:r>
            <a:endParaRPr lang="en-GB" sz="2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mass hostility, </a:t>
            </a:r>
            <a:endParaRPr lang="en-GB" sz="2600" b="0" strike="noStrike" spc="-1">
              <a:solidFill>
                <a:srgbClr val="FFFFFF"/>
              </a:solidFill>
              <a:latin typeface="Arial"/>
            </a:endParaRPr>
          </a:p>
          <a:p>
            <a:pPr>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chauvinist political mobilization </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a security dilemma.</a:t>
            </a:r>
            <a:endParaRPr lang="en-GB" sz="2600" b="0" strike="noStrike" spc="-1">
              <a:solidFill>
                <a:srgbClr val="FFFFFF"/>
              </a:solidFill>
              <a:latin typeface="Arial"/>
            </a:endParaRPr>
          </a:p>
          <a:p>
            <a:pPr marL="27144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The combination and interaction of those aspects creates the spiral of escalation, if the preconditions mentioned above are present.</a:t>
            </a:r>
            <a:endParaRPr lang="en-GB" sz="2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Ancient hatreds </a:t>
            </a:r>
            <a:endParaRPr lang="en-GB" sz="3200" b="0" strike="noStrike" spc="-1">
              <a:solidFill>
                <a:srgbClr val="FFFFFF"/>
              </a:solidFill>
              <a:latin typeface="Arial"/>
            </a:endParaRPr>
          </a:p>
        </p:txBody>
      </p:sp>
      <p:sp>
        <p:nvSpPr>
          <p:cNvPr id="360"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69640">
              <a:lnSpc>
                <a:spcPct val="100000"/>
              </a:lnSpc>
              <a:spcBef>
                <a:spcPts val="598"/>
              </a:spcBef>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200" b="0" strike="noStrike" spc="-1">
                <a:solidFill>
                  <a:srgbClr val="000000"/>
                </a:solidFill>
                <a:latin typeface="Gill Sans MT"/>
                <a:ea typeface="SimSun"/>
              </a:rPr>
              <a:t>Mechanisms:</a:t>
            </a:r>
            <a:endParaRPr lang="en-GB" sz="2200" b="0" strike="noStrike" spc="-1">
              <a:solidFill>
                <a:srgbClr val="FFFFFF"/>
              </a:solidFill>
              <a:latin typeface="Arial"/>
            </a:endParaRPr>
          </a:p>
          <a:p>
            <a:pPr marL="271440" indent="-270000">
              <a:lnSpc>
                <a:spcPct val="100000"/>
              </a:lnSpc>
              <a:spcBef>
                <a:spcPts val="598"/>
              </a:spcBef>
              <a:buClr>
                <a:srgbClr val="727CA3"/>
              </a:buClr>
              <a:buFont typeface="Wingdings 3" charset="2"/>
              <a:buChar char=""/>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200" b="0" strike="noStrike" spc="-1">
                <a:solidFill>
                  <a:srgbClr val="000000"/>
                </a:solidFill>
                <a:latin typeface="Gill Sans MT"/>
                <a:ea typeface="SimSun"/>
              </a:rPr>
              <a:t>Extreme hostility has a popular mass support. The probability of conflict increases with the ethnic group’s </a:t>
            </a:r>
            <a:r>
              <a:rPr lang="cs-CZ" sz="2200" b="1" strike="noStrike" spc="-1">
                <a:solidFill>
                  <a:srgbClr val="000000"/>
                </a:solidFill>
                <a:latin typeface="Gill Sans MT"/>
                <a:ea typeface="SimSun"/>
              </a:rPr>
              <a:t>relative demographic size.</a:t>
            </a:r>
            <a:endParaRPr lang="en-GB" sz="2200" b="0" strike="noStrike" spc="-1">
              <a:solidFill>
                <a:srgbClr val="FFFFFF"/>
              </a:solidFill>
              <a:latin typeface="Arial"/>
            </a:endParaRPr>
          </a:p>
          <a:p>
            <a:pPr marL="271440" indent="-270000">
              <a:lnSpc>
                <a:spcPct val="100000"/>
              </a:lnSpc>
              <a:spcBef>
                <a:spcPts val="598"/>
              </a:spcBef>
              <a:buClr>
                <a:srgbClr val="727CA3"/>
              </a:buClr>
              <a:buFont typeface="Wingdings 3" charset="2"/>
              <a:buChar char=""/>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200" b="0" strike="noStrike" spc="-1">
                <a:solidFill>
                  <a:srgbClr val="000000"/>
                </a:solidFill>
                <a:latin typeface="Gill Sans MT"/>
                <a:ea typeface="SimSun"/>
              </a:rPr>
              <a:t>The ethnic group glorifies its </a:t>
            </a:r>
            <a:r>
              <a:rPr lang="cs-CZ" sz="2200" b="1" strike="noStrike" spc="-1">
                <a:solidFill>
                  <a:srgbClr val="000000"/>
                </a:solidFill>
                <a:latin typeface="Gill Sans MT"/>
                <a:ea typeface="SimSun"/>
              </a:rPr>
              <a:t>history</a:t>
            </a:r>
            <a:r>
              <a:rPr lang="cs-CZ" sz="2200" b="0" strike="noStrike" spc="-1">
                <a:solidFill>
                  <a:srgbClr val="000000"/>
                </a:solidFill>
                <a:latin typeface="Gill Sans MT"/>
                <a:ea typeface="SimSun"/>
              </a:rPr>
              <a:t> through a one sided interpretation of its own victories and blames losses on traitors or weak leaders. Nourishing calls for revenge contributed to creating organizational structures and culture of violence.</a:t>
            </a:r>
            <a:endParaRPr lang="en-GB" sz="2200" b="0" strike="noStrike" spc="-1">
              <a:solidFill>
                <a:srgbClr val="FFFFFF"/>
              </a:solidFill>
              <a:latin typeface="Arial"/>
            </a:endParaRPr>
          </a:p>
          <a:p>
            <a:pPr marL="271440" indent="-270000">
              <a:lnSpc>
                <a:spcPct val="100000"/>
              </a:lnSpc>
              <a:spcBef>
                <a:spcPts val="598"/>
              </a:spcBef>
              <a:buClr>
                <a:srgbClr val="727CA3"/>
              </a:buClr>
              <a:buFont typeface="Wingdings 3" charset="2"/>
              <a:buChar char=""/>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200" b="1" strike="noStrike" spc="-1">
                <a:solidFill>
                  <a:srgbClr val="000000"/>
                </a:solidFill>
                <a:latin typeface="Gill Sans MT"/>
                <a:ea typeface="SimSun"/>
              </a:rPr>
              <a:t>Elites uses ethnic appeals, </a:t>
            </a:r>
            <a:r>
              <a:rPr lang="cs-CZ" sz="2200" b="0" strike="noStrike" spc="-1">
                <a:solidFill>
                  <a:srgbClr val="000000"/>
                </a:solidFill>
                <a:latin typeface="Gill Sans MT"/>
                <a:ea typeface="SimSun"/>
              </a:rPr>
              <a:t>promoting fear and mass hostility and mobilization for conflict.</a:t>
            </a:r>
            <a:endParaRPr lang="en-GB" sz="2200" b="0" strike="noStrike" spc="-1">
              <a:solidFill>
                <a:srgbClr val="FFFFFF"/>
              </a:solidFill>
              <a:latin typeface="Arial"/>
            </a:endParaRPr>
          </a:p>
          <a:p>
            <a:pPr marL="271440" indent="-270000">
              <a:lnSpc>
                <a:spcPct val="100000"/>
              </a:lnSpc>
              <a:spcBef>
                <a:spcPts val="598"/>
              </a:spcBef>
              <a:buClr>
                <a:srgbClr val="727CA3"/>
              </a:buClr>
              <a:buFont typeface="Wingdings 3" charset="2"/>
              <a:buChar char=""/>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200" b="0" strike="noStrike" spc="-1">
                <a:solidFill>
                  <a:srgbClr val="000000"/>
                </a:solidFill>
                <a:latin typeface="Gill Sans MT"/>
                <a:ea typeface="SimSun"/>
              </a:rPr>
              <a:t>A </a:t>
            </a:r>
            <a:r>
              <a:rPr lang="cs-CZ" sz="2200" b="1" strike="noStrike" spc="-1">
                <a:solidFill>
                  <a:srgbClr val="000000"/>
                </a:solidFill>
                <a:latin typeface="Gill Sans MT"/>
                <a:ea typeface="SimSun"/>
              </a:rPr>
              <a:t>security dilemma</a:t>
            </a:r>
            <a:r>
              <a:rPr lang="cs-CZ" sz="2200" b="0" strike="noStrike" spc="-1">
                <a:solidFill>
                  <a:srgbClr val="000000"/>
                </a:solidFill>
                <a:latin typeface="Gill Sans MT"/>
                <a:ea typeface="SimSun"/>
              </a:rPr>
              <a:t> arises, in which the hostile ax by the leadership on one side leads to the radicalization of the leadership on the other.</a:t>
            </a:r>
            <a:endParaRPr lang="en-GB" sz="2200" b="0" strike="noStrike" spc="-1">
              <a:solidFill>
                <a:srgbClr val="FFFFFF"/>
              </a:solidFill>
              <a:latin typeface="Arial"/>
            </a:endParaRPr>
          </a:p>
          <a:p>
            <a:pPr marL="274320" indent="-269640">
              <a:lnSpc>
                <a:spcPct val="100000"/>
              </a:lnSpc>
              <a:spcBef>
                <a:spcPts val="598"/>
              </a:spcBef>
              <a:tabLst>
                <a:tab pos="0" algn="l"/>
                <a:tab pos="27144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200" b="0" strike="noStrike" spc="-1">
              <a:solidFill>
                <a:srgbClr val="FFFFFF"/>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Ancient hatreds </a:t>
            </a:r>
            <a:endParaRPr lang="en-GB" sz="3200" b="0" strike="noStrike" spc="-1">
              <a:solidFill>
                <a:srgbClr val="FFFFFF"/>
              </a:solidFill>
              <a:latin typeface="Arial"/>
            </a:endParaRPr>
          </a:p>
        </p:txBody>
      </p:sp>
      <p:sp>
        <p:nvSpPr>
          <p:cNvPr id="362"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Ethnic symbolism – combines ancient hatreds, manipulative elites and rivalry. </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Without perceived conflicts of interest, people have no reason to mobilize. </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Without emotional commitment based on hostile feelings, they lack sufficient imputes to do so. </a:t>
            </a:r>
            <a:endParaRPr lang="en-GB" sz="26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Without leadership, they typically lack the organization to act. </a:t>
            </a:r>
            <a:endParaRPr lang="en-GB" sz="26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Ethnic Security Dilemma </a:t>
            </a:r>
            <a:endParaRPr lang="en-GB" sz="3200" b="0" strike="noStrike" spc="-1">
              <a:solidFill>
                <a:srgbClr val="FFFFFF"/>
              </a:solidFill>
              <a:latin typeface="Arial"/>
            </a:endParaRPr>
          </a:p>
        </p:txBody>
      </p:sp>
      <p:sp>
        <p:nvSpPr>
          <p:cNvPr id="364"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604800" indent="-60480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800" b="0" strike="noStrike" spc="-1">
                <a:solidFill>
                  <a:srgbClr val="000000"/>
                </a:solidFill>
                <a:latin typeface="Tw Cen MT"/>
                <a:ea typeface="SimSun"/>
              </a:rPr>
              <a:t>Security dilemmas as result of ‘fear-producing environments’:</a:t>
            </a:r>
            <a:endParaRPr lang="en-GB" sz="2800" b="0" strike="noStrike" spc="-1">
              <a:solidFill>
                <a:srgbClr val="FFFFFF"/>
              </a:solidFill>
              <a:latin typeface="Arial"/>
            </a:endParaRPr>
          </a:p>
          <a:p>
            <a:pPr marL="607680" indent="-60480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8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government breakdown;</a:t>
            </a:r>
            <a:endParaRPr lang="en-GB" sz="25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geographical isolation or vulnerability of a minority within a larger group;</a:t>
            </a:r>
            <a:endParaRPr lang="en-GB" sz="25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shifts in political power balance between groups;</a:t>
            </a:r>
            <a:endParaRPr lang="en-GB" sz="25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changes in access to or control over economic resources;</a:t>
            </a:r>
            <a:endParaRPr lang="en-GB" sz="25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forced or voluntary demobilisation of partisan armies;</a:t>
            </a:r>
            <a:endParaRPr lang="en-GB" sz="2500" b="0" strike="noStrike" spc="-1">
              <a:solidFill>
                <a:srgbClr val="FFFFFF"/>
              </a:solidFill>
              <a:latin typeface="Arial"/>
            </a:endParaRPr>
          </a:p>
          <a:p>
            <a:pPr marL="987120" lvl="1" indent="-529920">
              <a:lnSpc>
                <a:spcPct val="90000"/>
              </a:lnSpc>
              <a:spcBef>
                <a:spcPts val="550"/>
              </a:spcBef>
              <a:buClr>
                <a:srgbClr val="94B6D2"/>
              </a:buClr>
              <a:buFont typeface="Tw Cen M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500" b="0" strike="noStrike" spc="-1">
                <a:solidFill>
                  <a:srgbClr val="000000"/>
                </a:solidFill>
                <a:latin typeface="Tw Cen MT"/>
                <a:ea typeface="SimSun"/>
              </a:rPr>
              <a:t>changes in external patronage or balance of power between rival patrons.</a:t>
            </a:r>
            <a:endParaRPr lang="en-GB" sz="2500" b="0" strike="noStrike" spc="-1">
              <a:solidFill>
                <a:srgbClr val="FFFFFF"/>
              </a:solidFill>
              <a:latin typeface="Arial"/>
            </a:endParaRPr>
          </a:p>
          <a:p>
            <a:pPr marL="607680" indent="-6048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500" b="0" strike="noStrike" spc="-1">
              <a:solidFill>
                <a:srgbClr val="FFFFFF"/>
              </a:solid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Ethnic Security Dilemma (2)</a:t>
            </a:r>
            <a:endParaRPr lang="en-GB" sz="3200" b="0" strike="noStrike" spc="-1">
              <a:solidFill>
                <a:srgbClr val="FFFFFF"/>
              </a:solidFill>
              <a:latin typeface="Arial"/>
            </a:endParaRPr>
          </a:p>
        </p:txBody>
      </p:sp>
      <p:sp>
        <p:nvSpPr>
          <p:cNvPr id="366"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14280" indent="-31428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Tw Cen MT"/>
                <a:ea typeface="SimSun"/>
              </a:rPr>
              <a:t>Increased security of one group seen as coming at expense of insecurity of another; incentive for group to use force pre-emptively. </a:t>
            </a:r>
            <a:endParaRPr lang="en-GB" sz="2400" b="0" strike="noStrike" spc="-1">
              <a:solidFill>
                <a:srgbClr val="FFFFFF"/>
              </a:solidFill>
              <a:latin typeface="Arial"/>
            </a:endParaRPr>
          </a:p>
          <a:p>
            <a:pPr marL="317160" indent="-31428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a:p>
            <a:pPr marL="314280" indent="-31428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Tw Cen MT"/>
                <a:ea typeface="SimSun"/>
              </a:rPr>
              <a:t>How elites and masses </a:t>
            </a:r>
            <a:r>
              <a:rPr lang="cs-CZ" sz="2400" b="1" strike="noStrike" spc="-1">
                <a:solidFill>
                  <a:srgbClr val="000000"/>
                </a:solidFill>
                <a:latin typeface="Tw Cen MT"/>
                <a:ea typeface="SimSun"/>
              </a:rPr>
              <a:t>respond</a:t>
            </a:r>
            <a:r>
              <a:rPr lang="cs-CZ" sz="2400" b="0" strike="noStrike" spc="-1">
                <a:solidFill>
                  <a:srgbClr val="000000"/>
                </a:solidFill>
                <a:latin typeface="Tw Cen MT"/>
                <a:ea typeface="SimSun"/>
              </a:rPr>
              <a:t> to the ethnic security dilemma determines the outcome.</a:t>
            </a:r>
            <a:endParaRPr lang="en-GB" sz="2400" b="0" strike="noStrike" spc="-1">
              <a:solidFill>
                <a:srgbClr val="FFFFFF"/>
              </a:solidFill>
              <a:latin typeface="Arial"/>
            </a:endParaRPr>
          </a:p>
          <a:p>
            <a:pPr marL="317160" indent="-31428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a:p>
            <a:pPr marL="314280" indent="-31428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Tw Cen MT"/>
                <a:ea typeface="SimSun"/>
              </a:rPr>
              <a:t>Physical security, political security, economic and social security, cultural security, and environmental security.</a:t>
            </a:r>
            <a:endParaRPr lang="en-GB" sz="2400" b="0" strike="noStrike" spc="-1">
              <a:solidFill>
                <a:srgbClr val="FFFFFF"/>
              </a:solidFill>
              <a:latin typeface="Arial"/>
            </a:endParaRPr>
          </a:p>
          <a:p>
            <a:pPr marL="317160" indent="-31428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a:p>
            <a:pPr marL="314280" indent="-31428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400" b="0" strike="noStrike" spc="-1">
                <a:solidFill>
                  <a:srgbClr val="000000"/>
                </a:solidFill>
                <a:latin typeface="Tw Cen MT"/>
                <a:ea typeface="SimSun"/>
              </a:rPr>
              <a:t>For leaders to mobilise followers to violence there must be ‘credible evidence’ of other groups’ hostile intentions.</a:t>
            </a:r>
            <a:endParaRPr lang="en-GB" sz="2400" b="0" strike="noStrike" spc="-1">
              <a:solidFill>
                <a:srgbClr val="FFFFFF"/>
              </a:solidFill>
              <a:latin typeface="Arial"/>
            </a:endParaRPr>
          </a:p>
          <a:p>
            <a:pPr marL="317160" indent="-31428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400" b="0" strike="noStrike" spc="-1">
              <a:solidFill>
                <a:srgbClr val="FFFFFF"/>
              </a:solidFill>
              <a:latin typeface="Arial"/>
            </a:endParaRPr>
          </a:p>
          <a:p>
            <a:pPr marL="317160" indent="-31428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Tw Cen MT"/>
                <a:ea typeface="SimSun"/>
              </a:rPr>
              <a:t>(Wolff (2006, chpt. 3), gives an overview of the ethnic security dilemma; Barry Posen (1993) was the first to introduce this. See Lake and Rothchild (1996) for wider strategic dilemmas argument.)</a:t>
            </a:r>
            <a:endParaRPr lang="en-GB" sz="1800" b="0" strike="noStrike" spc="-1">
              <a:solidFill>
                <a:srgbClr val="FFFFFF"/>
              </a:solidFill>
              <a:latin typeface="Arial"/>
            </a:endParaRPr>
          </a:p>
          <a:p>
            <a:pPr marL="317160" indent="-31428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800" b="0" strike="noStrike" spc="-1">
              <a:solidFill>
                <a:srgbClr val="FFFFFF"/>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368" name="CustomShape 2"/>
          <p:cNvSpPr/>
          <p:nvPr/>
        </p:nvSpPr>
        <p:spPr>
          <a:xfrm>
            <a:off x="9216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1" strike="noStrike" spc="-1" dirty="0" err="1">
                <a:solidFill>
                  <a:srgbClr val="000000"/>
                </a:solidFill>
                <a:latin typeface="CMSS10"/>
                <a:ea typeface="SimSun"/>
              </a:rPr>
              <a:t>State</a:t>
            </a:r>
            <a:r>
              <a:rPr lang="cs-CZ" sz="1800" b="1" strike="noStrike" spc="-1" dirty="0">
                <a:solidFill>
                  <a:srgbClr val="000000"/>
                </a:solidFill>
                <a:latin typeface="CMSS10"/>
                <a:ea typeface="SimSun"/>
              </a:rPr>
              <a:t> </a:t>
            </a:r>
            <a:r>
              <a:rPr lang="cs-CZ" sz="1800" b="1" strike="noStrike" spc="-1" dirty="0" err="1">
                <a:solidFill>
                  <a:srgbClr val="000000"/>
                </a:solidFill>
                <a:latin typeface="CMSS10"/>
                <a:ea typeface="SimSun"/>
              </a:rPr>
              <a:t>institutions</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Lijphart-Horowitz</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debate</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Lijphart</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Majoritarian</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winner-take-all</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institutions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lead</a:t>
            </a:r>
            <a:r>
              <a:rPr lang="cs-CZ" sz="1800" b="0" strike="noStrike" spc="-1" dirty="0">
                <a:solidFill>
                  <a:srgbClr val="000000"/>
                </a:solidFill>
                <a:latin typeface="CMSS10"/>
                <a:ea typeface="SimSun"/>
              </a:rPr>
              <a:t> to </a:t>
            </a:r>
            <a:r>
              <a:rPr lang="cs-CZ" sz="1800" b="0" strike="noStrike" spc="-1" dirty="0" err="1">
                <a:solidFill>
                  <a:srgbClr val="000000"/>
                </a:solidFill>
                <a:latin typeface="CMSS10"/>
                <a:ea typeface="SimSun"/>
              </a:rPr>
              <a:t>ethnic</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conflict</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Horowitz</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Lijphartian</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power</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sharing</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institutions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reify</a:t>
            </a:r>
            <a:r>
              <a:rPr lang="cs-CZ" sz="1800" b="0" strike="noStrike" spc="-1" dirty="0">
                <a:solidFill>
                  <a:srgbClr val="000000"/>
                </a:solidFill>
                <a:latin typeface="CMSS10"/>
                <a:ea typeface="SimSun"/>
              </a:rPr>
              <a:t>' and </a:t>
            </a:r>
            <a:r>
              <a:rPr lang="cs-CZ" sz="1800" b="0" strike="noStrike" spc="-1" dirty="0" err="1">
                <a:solidFill>
                  <a:srgbClr val="000000"/>
                </a:solidFill>
                <a:latin typeface="CMSS10"/>
                <a:ea typeface="SimSun"/>
              </a:rPr>
              <a:t>harden</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ethnic</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cleavages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leading</a:t>
            </a:r>
            <a:r>
              <a:rPr lang="cs-CZ" sz="1800" b="0" strike="noStrike" spc="-1" dirty="0">
                <a:solidFill>
                  <a:srgbClr val="000000"/>
                </a:solidFill>
                <a:latin typeface="CMSS10"/>
                <a:ea typeface="SimSun"/>
              </a:rPr>
              <a:t> to more </a:t>
            </a:r>
            <a:r>
              <a:rPr lang="cs-CZ" sz="1800" b="0" strike="noStrike" spc="-1" dirty="0" err="1">
                <a:solidFill>
                  <a:srgbClr val="000000"/>
                </a:solidFill>
                <a:latin typeface="CMSS10"/>
                <a:ea typeface="SimSun"/>
              </a:rPr>
              <a:t>conflict</a:t>
            </a:r>
            <a:r>
              <a:rPr lang="cs-CZ" sz="1800" b="0" strike="noStrike" spc="-1" dirty="0">
                <a:solidFill>
                  <a:srgbClr val="000000"/>
                </a:solidFill>
                <a:latin typeface="CMSS10"/>
                <a:ea typeface="SimSun"/>
              </a:rPr>
              <a:t> </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Note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Przeworski's</a:t>
            </a:r>
            <a:r>
              <a:rPr lang="cs-CZ" sz="1800" b="0" strike="noStrike" spc="-1" dirty="0">
                <a:solidFill>
                  <a:srgbClr val="000000"/>
                </a:solidFill>
                <a:latin typeface="CMSS10"/>
                <a:ea typeface="SimSun"/>
              </a:rPr>
              <a:t> argument </a:t>
            </a:r>
            <a:r>
              <a:rPr lang="cs-CZ" sz="1800" b="0" strike="noStrike" spc="-1" dirty="0" err="1">
                <a:solidFill>
                  <a:srgbClr val="000000"/>
                </a:solidFill>
                <a:latin typeface="CMSS10"/>
                <a:ea typeface="SimSun"/>
              </a:rPr>
              <a:t>about</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fundamental</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un-democratic</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nature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of</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power</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sharing</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FFFFFF"/>
                </a:solidFill>
                <a:latin typeface="CMSS8"/>
                <a:ea typeface="SimSun"/>
              </a:rPr>
              <a:t>4 </a:t>
            </a:r>
            <a:r>
              <a:rPr lang="cs-CZ" sz="1800" b="1" strike="noStrike" spc="-1" dirty="0" err="1">
                <a:solidFill>
                  <a:srgbClr val="000000"/>
                </a:solidFill>
                <a:latin typeface="CMSS10"/>
                <a:ea typeface="SimSun"/>
              </a:rPr>
              <a:t>Relative</a:t>
            </a:r>
            <a:r>
              <a:rPr lang="cs-CZ" sz="1800" b="1" strike="noStrike" spc="-1" dirty="0">
                <a:solidFill>
                  <a:srgbClr val="000000"/>
                </a:solidFill>
                <a:latin typeface="CMSS10"/>
                <a:ea typeface="SimSun"/>
              </a:rPr>
              <a:t> </a:t>
            </a:r>
            <a:r>
              <a:rPr lang="cs-CZ" sz="1800" b="1" strike="noStrike" spc="-1" dirty="0" err="1">
                <a:solidFill>
                  <a:srgbClr val="000000"/>
                </a:solidFill>
                <a:latin typeface="CMSS10"/>
                <a:ea typeface="SimSun"/>
              </a:rPr>
              <a:t>deprivation</a:t>
            </a:r>
            <a:r>
              <a:rPr lang="cs-CZ" sz="1800" b="1" strike="noStrike" spc="-1" dirty="0">
                <a:solidFill>
                  <a:srgbClr val="000000"/>
                </a:solidFill>
                <a:latin typeface="CMSS10"/>
                <a:ea typeface="SimSun"/>
              </a:rPr>
              <a:t> </a:t>
            </a:r>
            <a:r>
              <a:rPr lang="cs-CZ" sz="1800" b="0" strike="noStrike" spc="-1" dirty="0">
                <a:solidFill>
                  <a:srgbClr val="000000"/>
                </a:solidFill>
                <a:latin typeface="CMSS10"/>
                <a:ea typeface="SimSun"/>
              </a:rPr>
              <a:t>(Gurr)</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Why</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Men</a:t>
            </a:r>
            <a:r>
              <a:rPr lang="cs-CZ" sz="1800" b="0" strike="noStrike" spc="-1" dirty="0">
                <a:solidFill>
                  <a:srgbClr val="000000"/>
                </a:solidFill>
                <a:latin typeface="CMSS10"/>
                <a:ea typeface="SimSun"/>
              </a:rPr>
              <a:t> Rebel'</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Frustrations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relating</a:t>
            </a:r>
            <a:r>
              <a:rPr lang="cs-CZ" sz="1800" b="0" strike="noStrike" spc="-1" dirty="0">
                <a:solidFill>
                  <a:srgbClr val="000000"/>
                </a:solidFill>
                <a:latin typeface="CMSS10"/>
                <a:ea typeface="SimSun"/>
              </a:rPr>
              <a:t> to </a:t>
            </a:r>
            <a:r>
              <a:rPr lang="cs-CZ" sz="1800" b="0" strike="noStrike" spc="-1" dirty="0" err="1">
                <a:solidFill>
                  <a:srgbClr val="000000"/>
                </a:solidFill>
                <a:latin typeface="CMSSI10"/>
                <a:ea typeface="SimSun"/>
              </a:rPr>
              <a:t>relative</a:t>
            </a:r>
            <a:r>
              <a:rPr lang="cs-CZ" sz="1800" b="0" strike="noStrike" spc="-1" dirty="0">
                <a:solidFill>
                  <a:srgbClr val="000000"/>
                </a:solidFill>
                <a:latin typeface="CMSSI10"/>
                <a:ea typeface="SimSun"/>
              </a:rPr>
              <a:t> </a:t>
            </a:r>
            <a:r>
              <a:rPr lang="cs-CZ" sz="1800" b="0" strike="noStrike" spc="-1" dirty="0" err="1">
                <a:solidFill>
                  <a:srgbClr val="000000"/>
                </a:solidFill>
                <a:latin typeface="CMSSI10"/>
                <a:ea typeface="SimSun"/>
              </a:rPr>
              <a:t>deprivation</a:t>
            </a:r>
            <a:r>
              <a:rPr lang="cs-CZ" sz="1800" b="0" strike="noStrike" spc="-1" dirty="0">
                <a:solidFill>
                  <a:srgbClr val="000000"/>
                </a:solidFill>
                <a:latin typeface="CMSSI10"/>
                <a:ea typeface="SimSun"/>
              </a:rPr>
              <a:t> </a:t>
            </a:r>
            <a:r>
              <a:rPr lang="cs-CZ" sz="1800" b="0" strike="noStrike" spc="-1" dirty="0" err="1">
                <a:solidFill>
                  <a:srgbClr val="000000"/>
                </a:solidFill>
                <a:latin typeface="CMSS10"/>
                <a:ea typeface="SimSun"/>
              </a:rPr>
              <a:t>generate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conflict</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Relative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deprivation</a:t>
            </a:r>
            <a:r>
              <a:rPr lang="cs-CZ" sz="1800" b="0" strike="noStrike" spc="-1" dirty="0">
                <a:solidFill>
                  <a:srgbClr val="000000"/>
                </a:solidFill>
                <a:latin typeface="CMSS10"/>
                <a:ea typeface="SimSun"/>
              </a:rPr>
              <a:t>: a </a:t>
            </a:r>
            <a:r>
              <a:rPr lang="cs-CZ" sz="1800" b="0" strike="noStrike" spc="-1" dirty="0" err="1">
                <a:solidFill>
                  <a:srgbClr val="000000"/>
                </a:solidFill>
                <a:latin typeface="CMSS10"/>
                <a:ea typeface="SimSun"/>
              </a:rPr>
              <a:t>discrepancy</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between</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goods</a:t>
            </a:r>
            <a:r>
              <a:rPr lang="cs-CZ" sz="1800" b="0" strike="noStrike" spc="-1" dirty="0">
                <a:solidFill>
                  <a:srgbClr val="000000"/>
                </a:solidFill>
                <a:latin typeface="CMSS10"/>
                <a:ea typeface="SimSun"/>
              </a:rPr>
              <a:t> and </a:t>
            </a:r>
            <a:r>
              <a:rPr lang="cs-CZ" sz="1800" b="0" strike="noStrike" spc="-1" dirty="0" err="1">
                <a:solidFill>
                  <a:srgbClr val="000000"/>
                </a:solidFill>
                <a:latin typeface="CMSS10"/>
                <a:ea typeface="SimSun"/>
              </a:rPr>
              <a:t>conditions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of</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life</a:t>
            </a:r>
            <a:r>
              <a:rPr lang="cs-CZ" sz="1800" b="0" strike="noStrike" spc="-1" dirty="0">
                <a:solidFill>
                  <a:srgbClr val="000000"/>
                </a:solidFill>
                <a:latin typeface="CMSS10"/>
                <a:ea typeface="SimSun"/>
              </a:rPr>
              <a:t> to </a:t>
            </a:r>
            <a:r>
              <a:rPr lang="cs-CZ" sz="1800" b="0" strike="noStrike" spc="-1" dirty="0" err="1">
                <a:solidFill>
                  <a:srgbClr val="000000"/>
                </a:solidFill>
                <a:latin typeface="CMSS10"/>
                <a:ea typeface="SimSun"/>
              </a:rPr>
              <a:t>which</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people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believe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they</a:t>
            </a:r>
            <a:r>
              <a:rPr lang="cs-CZ" sz="1800" b="0" strike="noStrike" spc="-1" dirty="0">
                <a:solidFill>
                  <a:srgbClr val="000000"/>
                </a:solidFill>
                <a:latin typeface="CMSS10"/>
                <a:ea typeface="SimSun"/>
              </a:rPr>
              <a:t> are </a:t>
            </a:r>
            <a:r>
              <a:rPr lang="cs-CZ" sz="1800" b="0" strike="noStrike" spc="-1" dirty="0" err="1">
                <a:solidFill>
                  <a:srgbClr val="000000"/>
                </a:solidFill>
                <a:latin typeface="CMSS10"/>
                <a:ea typeface="SimSun"/>
              </a:rPr>
              <a:t>rightfully</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entitled</a:t>
            </a:r>
            <a:r>
              <a:rPr lang="cs-CZ" sz="1800" b="0" strike="noStrike" spc="-1" dirty="0">
                <a:solidFill>
                  <a:srgbClr val="000000"/>
                </a:solidFill>
                <a:latin typeface="CMSS10"/>
                <a:ea typeface="SimSun"/>
              </a:rPr>
              <a:t>' and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goods</a:t>
            </a:r>
            <a:r>
              <a:rPr lang="cs-CZ" sz="1800" b="0" strike="noStrike" spc="-1" dirty="0">
                <a:solidFill>
                  <a:srgbClr val="000000"/>
                </a:solidFill>
                <a:latin typeface="CMSS10"/>
                <a:ea typeface="SimSun"/>
              </a:rPr>
              <a:t> and </a:t>
            </a:r>
            <a:r>
              <a:rPr lang="cs-CZ" sz="1800" b="0" strike="noStrike" spc="-1" dirty="0" err="1">
                <a:solidFill>
                  <a:srgbClr val="000000"/>
                </a:solidFill>
                <a:latin typeface="CMSS10"/>
                <a:ea typeface="SimSun"/>
              </a:rPr>
              <a:t>conditions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they</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think</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they</a:t>
            </a:r>
            <a:r>
              <a:rPr lang="cs-CZ" sz="1800" b="0" strike="noStrike" spc="-1" dirty="0">
                <a:solidFill>
                  <a:srgbClr val="000000"/>
                </a:solidFill>
                <a:latin typeface="CMSS10"/>
                <a:ea typeface="SimSun"/>
              </a:rPr>
              <a:t> are </a:t>
            </a:r>
            <a:r>
              <a:rPr lang="cs-CZ" sz="1800" b="0" strike="noStrike" spc="-1" dirty="0" err="1">
                <a:solidFill>
                  <a:srgbClr val="000000"/>
                </a:solidFill>
                <a:latin typeface="CMSS10"/>
                <a:ea typeface="SimSun"/>
              </a:rPr>
              <a:t>capable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of</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attaining</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or</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maintaining</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given</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social</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means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available</a:t>
            </a:r>
            <a:r>
              <a:rPr lang="cs-CZ" sz="1800" b="0" strike="noStrike" spc="-1" dirty="0">
                <a:solidFill>
                  <a:srgbClr val="000000"/>
                </a:solidFill>
                <a:latin typeface="CMSS10"/>
                <a:ea typeface="SimSun"/>
              </a:rPr>
              <a:t> to </a:t>
            </a:r>
            <a:r>
              <a:rPr lang="cs-CZ" sz="1800" b="0" strike="noStrike" spc="-1" dirty="0" err="1">
                <a:solidFill>
                  <a:srgbClr val="000000"/>
                </a:solidFill>
                <a:latin typeface="CMSS10"/>
                <a:ea typeface="SimSun"/>
              </a:rPr>
              <a:t>them</a:t>
            </a:r>
            <a:r>
              <a:rPr lang="cs-CZ" sz="1800" b="0" strike="noStrike" spc="-1" dirty="0">
                <a:solidFill>
                  <a:srgbClr val="000000"/>
                </a:solidFill>
                <a:latin typeface="CMSS10"/>
                <a:ea typeface="SimSun"/>
              </a:rPr>
              <a:t>'.</a:t>
            </a:r>
            <a:endParaRPr lang="en-GB" sz="1800" b="0" strike="noStrike" spc="-1" dirty="0">
              <a:solidFill>
                <a:srgbClr val="FFFFFF"/>
              </a:solidFill>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err="1">
                <a:solidFill>
                  <a:srgbClr val="000000"/>
                </a:solidFill>
                <a:latin typeface="CMSS10"/>
                <a:ea typeface="SimSun"/>
              </a:rPr>
              <a:t>This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is</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a:t>
            </a:r>
            <a:r>
              <a:rPr lang="cs-CZ" sz="1800" b="0" strike="noStrike" spc="-1" dirty="0">
                <a:solidFill>
                  <a:srgbClr val="000000"/>
                </a:solidFill>
                <a:latin typeface="CMSS10"/>
                <a:ea typeface="SimSun"/>
              </a:rPr>
              <a:t> most </a:t>
            </a:r>
            <a:r>
              <a:rPr lang="cs-CZ" sz="1800" b="0" strike="noStrike" spc="-1" dirty="0" err="1">
                <a:solidFill>
                  <a:srgbClr val="000000"/>
                </a:solidFill>
                <a:latin typeface="CMSS10"/>
                <a:ea typeface="SimSun"/>
              </a:rPr>
              <a:t>developed</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theoretical</a:t>
            </a:r>
            <a:r>
              <a:rPr lang="cs-CZ" sz="1800" b="0" strike="noStrike" spc="-1" dirty="0">
                <a:solidFill>
                  <a:srgbClr val="000000"/>
                </a:solidFill>
                <a:latin typeface="CMSS10"/>
                <a:ea typeface="SimSun"/>
              </a:rPr>
              <a:t> </a:t>
            </a:r>
            <a:r>
              <a:rPr lang="cs-CZ" sz="1800" b="0" strike="noStrike" spc="-1" dirty="0" err="1">
                <a:solidFill>
                  <a:srgbClr val="000000"/>
                </a:solidFill>
                <a:latin typeface="CMSS10"/>
                <a:ea typeface="SimSun"/>
              </a:rPr>
              <a:t>framework</a:t>
            </a:r>
            <a:endParaRPr lang="en-GB" sz="1800" b="0" strike="noStrike" spc="-1" dirty="0">
              <a:solidFill>
                <a:srgbClr val="FFFFFF"/>
              </a:solidFill>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 name="CustomShape 1"/>
          <p:cNvSpPr/>
          <p:nvPr/>
        </p:nvSpPr>
        <p:spPr>
          <a:xfrm>
            <a:off x="731880" y="274680"/>
            <a:ext cx="8229600" cy="914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000000"/>
                </a:solidFill>
                <a:latin typeface="Gill Sans MT"/>
                <a:ea typeface="SimSun"/>
              </a:rPr>
              <a:t>Opportunity theory </a:t>
            </a:r>
            <a:endParaRPr lang="en-GB" sz="3200" b="0" strike="noStrike" spc="-1">
              <a:solidFill>
                <a:srgbClr val="FFFFFF"/>
              </a:solidFill>
              <a:latin typeface="Arial"/>
            </a:endParaRPr>
          </a:p>
        </p:txBody>
      </p:sp>
      <p:sp>
        <p:nvSpPr>
          <p:cNvPr id="370" name="CustomShape 2"/>
          <p:cNvSpPr/>
          <p:nvPr/>
        </p:nvSpPr>
        <p:spPr>
          <a:xfrm>
            <a:off x="457200" y="1219320"/>
            <a:ext cx="404172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Opposing framework: </a:t>
            </a:r>
            <a:r>
              <a:rPr lang="cs-CZ" sz="1800" b="1" strike="noStrike" spc="-1">
                <a:solidFill>
                  <a:srgbClr val="000000"/>
                </a:solidFill>
                <a:latin typeface="CMSS10"/>
                <a:ea typeface="SimSun"/>
              </a:rPr>
              <a:t>Opportunity theory </a:t>
            </a:r>
            <a:r>
              <a:rPr lang="cs-CZ" sz="1800" b="0" strike="noStrike" spc="-1">
                <a:solidFill>
                  <a:srgbClr val="000000"/>
                </a:solidFill>
                <a:latin typeface="CMSS10"/>
                <a:ea typeface="SimSun"/>
              </a:rPr>
              <a:t>(`ethnic-grievance skepticism')</a:t>
            </a:r>
            <a:endParaRPr lang="en-GB" sz="1800" b="0" strike="noStrike" spc="-1">
              <a:solidFill>
                <a:srgbClr val="FFFFFF"/>
              </a:solidFill>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Tilly (and Skocpol): Grievances are ubiquitous : what is needed is a minimum level of resources and organization</a:t>
            </a:r>
            <a:endParaRPr lang="en-GB" sz="18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800" b="0" strike="noStrike" spc="-1">
              <a:solidFill>
                <a:srgbClr val="FFFFFF"/>
              </a:solidFill>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Ethnic (and other) antagonisms are endemic, </a:t>
            </a:r>
            <a:r>
              <a:rPr lang="cs-CZ" sz="1800" b="0" strike="noStrike" spc="-1">
                <a:solidFill>
                  <a:srgbClr val="000000"/>
                </a:solidFill>
                <a:latin typeface="CMSSI10"/>
                <a:ea typeface="SimSun"/>
              </a:rPr>
              <a:t>opportunities </a:t>
            </a:r>
            <a:r>
              <a:rPr lang="cs-CZ" sz="1800" b="0" strike="noStrike" spc="-1">
                <a:solidFill>
                  <a:srgbClr val="000000"/>
                </a:solidFill>
                <a:latin typeface="CMSS10"/>
                <a:ea typeface="SimSun"/>
              </a:rPr>
              <a:t>for conflict are not</a:t>
            </a:r>
            <a:endParaRPr lang="en-GB" sz="1800" b="0" strike="noStrike" spc="-1">
              <a:solidFill>
                <a:srgbClr val="FFFFFF"/>
              </a:solidFill>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Ethnic grievances not important</a:t>
            </a:r>
            <a:endParaRPr lang="en-GB" sz="1800" b="0" strike="noStrike" spc="-1">
              <a:solidFill>
                <a:srgbClr val="FFFFFF"/>
              </a:solidFill>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CMSS10"/>
                <a:ea typeface="SimSun"/>
              </a:rPr>
              <a:t>Focus on economic </a:t>
            </a:r>
            <a:r>
              <a:rPr lang="cs-CZ" sz="1800" b="0" strike="noStrike" spc="-1">
                <a:solidFill>
                  <a:srgbClr val="000000"/>
                </a:solidFill>
                <a:latin typeface="CMSSI10"/>
                <a:ea typeface="SimSun"/>
              </a:rPr>
              <a:t>opportunities </a:t>
            </a:r>
            <a:r>
              <a:rPr lang="cs-CZ" sz="1800" b="0" strike="noStrike" spc="-1">
                <a:solidFill>
                  <a:srgbClr val="000000"/>
                </a:solidFill>
                <a:latin typeface="CMSS10"/>
                <a:ea typeface="SimSun"/>
              </a:rPr>
              <a:t>for conflict (e.g Collier and Hoeer 2004) or </a:t>
            </a:r>
            <a:r>
              <a:rPr lang="cs-CZ" sz="1800" b="0" strike="noStrike" spc="-1">
                <a:solidFill>
                  <a:srgbClr val="000000"/>
                </a:solidFill>
                <a:latin typeface="CMSSI10"/>
                <a:ea typeface="SimSun"/>
              </a:rPr>
              <a:t>feasibility </a:t>
            </a:r>
            <a:r>
              <a:rPr lang="cs-CZ" sz="1800" b="0" strike="noStrike" spc="-1">
                <a:solidFill>
                  <a:srgbClr val="000000"/>
                </a:solidFill>
                <a:latin typeface="CMSS10"/>
                <a:ea typeface="SimSun"/>
              </a:rPr>
              <a:t>(e.g Fearon and Laitin 2003)</a:t>
            </a:r>
            <a:endParaRPr lang="en-GB" sz="1800" b="0" strike="noStrike" spc="-1">
              <a:solidFill>
                <a:srgbClr val="FFFFFF"/>
              </a:solidFill>
              <a:latin typeface="Arial"/>
            </a:endParaRPr>
          </a:p>
        </p:txBody>
      </p:sp>
      <p:pic>
        <p:nvPicPr>
          <p:cNvPr id="371" name="Obrázek 370"/>
          <p:cNvPicPr/>
          <p:nvPr/>
        </p:nvPicPr>
        <p:blipFill>
          <a:blip r:embed="rId2"/>
          <a:stretch/>
        </p:blipFill>
        <p:spPr>
          <a:xfrm>
            <a:off x="5383080" y="1736640"/>
            <a:ext cx="2538720" cy="3895920"/>
          </a:xfrm>
          <a:prstGeom prst="rect">
            <a:avLst/>
          </a:prstGeom>
          <a:ln w="0">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500" b="1" strike="noStrike" spc="-1">
                <a:solidFill>
                  <a:srgbClr val="775F55"/>
                </a:solidFill>
                <a:latin typeface="Tw Cen MT"/>
                <a:ea typeface="SimSun"/>
              </a:rPr>
              <a:t>The Economic Debate: Greed vs. Grievance</a:t>
            </a:r>
            <a:endParaRPr lang="en-GB" sz="3500" b="0" strike="noStrike" spc="-1">
              <a:solidFill>
                <a:srgbClr val="FFFFFF"/>
              </a:solidFill>
              <a:latin typeface="Arial"/>
            </a:endParaRPr>
          </a:p>
        </p:txBody>
      </p:sp>
      <p:sp>
        <p:nvSpPr>
          <p:cNvPr id="373"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604800" indent="-60480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Tw Cen MT"/>
                <a:ea typeface="SimSun"/>
              </a:rPr>
              <a:t>Recent body of work developed argument about ethnic and other civil conflicts being the result of economic ‘greed’.</a:t>
            </a:r>
            <a:endParaRPr lang="en-GB" sz="2600" b="0" strike="noStrike" spc="-1">
              <a:solidFill>
                <a:srgbClr val="FFFFFF"/>
              </a:solidFill>
              <a:latin typeface="Arial"/>
            </a:endParaRPr>
          </a:p>
          <a:p>
            <a:pPr marL="607680" indent="-60480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a:p>
            <a:pPr marL="604800" indent="-60480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Tw Cen MT"/>
                <a:ea typeface="SimSun"/>
              </a:rPr>
              <a:t>Largely developed by economists working for bodies like the World Bank.</a:t>
            </a:r>
            <a:endParaRPr lang="en-GB" sz="2600" b="0" strike="noStrike" spc="-1">
              <a:solidFill>
                <a:srgbClr val="FFFFFF"/>
              </a:solidFill>
              <a:latin typeface="Arial"/>
            </a:endParaRPr>
          </a:p>
          <a:p>
            <a:pPr marL="607680" indent="-604800">
              <a:lnSpc>
                <a:spcPct val="90000"/>
              </a:lnSpc>
              <a:spcBef>
                <a:spcPts val="697"/>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a:p>
            <a:pPr marL="604800" indent="-604800">
              <a:lnSpc>
                <a:spcPct val="90000"/>
              </a:lnSpc>
              <a:spcBef>
                <a:spcPts val="697"/>
              </a:spcBef>
              <a:buClr>
                <a:srgbClr val="DD8047"/>
              </a:buClr>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Tw Cen MT"/>
                <a:ea typeface="SimSun"/>
              </a:rPr>
              <a:t>Most well known are Paul Collier and Anke Hoeffler (1998 and 2000), arguing that ethnic conflict happens if the incentive for rebellion is sufficiently large relative to its costs and that contemporary civil wars are largely motivated by economic greed rather than by political grievances.</a:t>
            </a:r>
            <a:endParaRPr lang="en-GB" sz="2600" b="0" strike="noStrike" spc="-1">
              <a:solidFill>
                <a:srgbClr val="FFFFFF"/>
              </a:solidFill>
              <a:latin typeface="Arial"/>
            </a:endParaRPr>
          </a:p>
          <a:p>
            <a:pPr marL="607680" indent="-6048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solidFill>
                <a:srgbClr val="FFFFFF"/>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Three „waves“ of research </a:t>
            </a:r>
            <a:endParaRPr lang="en-GB" sz="3200" b="0" strike="noStrike" spc="-1">
              <a:solidFill>
                <a:srgbClr val="FFFFFF"/>
              </a:solidFill>
              <a:latin typeface="Arial"/>
            </a:endParaRPr>
          </a:p>
        </p:txBody>
      </p:sp>
      <p:sp>
        <p:nvSpPr>
          <p:cNvPr id="375"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4000" b="0" strike="noStrike" spc="-1">
                <a:solidFill>
                  <a:srgbClr val="000000"/>
                </a:solidFill>
                <a:latin typeface="CMSS10"/>
                <a:ea typeface="SimSun"/>
              </a:rPr>
              <a:t>1. </a:t>
            </a:r>
            <a:r>
              <a:rPr lang="cs-CZ" sz="1400" b="1" strike="noStrike" spc="-1">
                <a:solidFill>
                  <a:srgbClr val="000000"/>
                </a:solidFill>
                <a:latin typeface="CMSS10"/>
                <a:ea typeface="SimSun"/>
              </a:rPr>
              <a:t>The skeptics</a:t>
            </a:r>
            <a:r>
              <a:rPr lang="cs-CZ" sz="1400" b="0" strike="noStrike" spc="-1">
                <a:solidFill>
                  <a:srgbClr val="000000"/>
                </a:solidFill>
                <a:latin typeface="CMSS10"/>
                <a:ea typeface="SimSun"/>
              </a:rPr>
              <a:t>:</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Seminal studies (on armed conflict) are Collier and Hoeer (2004) and Fearon and Laitin (2003)</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Country-level studies, looking at civil conflict</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Using Ethnolinguistic Fractionalization (ELF) as a measure of country-level ethnic heterogeneity</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General finding: Ethnic heterogeneity does not increase risk of civil war. </a:t>
            </a:r>
            <a:endParaRPr lang="en-GB" sz="1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2. </a:t>
            </a:r>
            <a:r>
              <a:rPr lang="cs-CZ" sz="1400" b="1" strike="noStrike" spc="-1">
                <a:solidFill>
                  <a:srgbClr val="000000"/>
                </a:solidFill>
                <a:latin typeface="CMSS10"/>
                <a:ea typeface="SimSun"/>
              </a:rPr>
              <a:t>The horizontal-inequality wave:</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Ostby (2008), and Cederman and colleagues</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Finds that </a:t>
            </a:r>
            <a:r>
              <a:rPr lang="cs-CZ" sz="1400" b="0" strike="noStrike" spc="-1">
                <a:solidFill>
                  <a:srgbClr val="000000"/>
                </a:solidFill>
                <a:latin typeface="CMSSI10"/>
                <a:ea typeface="SimSun"/>
              </a:rPr>
              <a:t>substantive </a:t>
            </a:r>
            <a:r>
              <a:rPr lang="cs-CZ" sz="1400" b="0" strike="noStrike" spc="-1">
                <a:solidFill>
                  <a:srgbClr val="000000"/>
                </a:solidFill>
                <a:latin typeface="CMSS10"/>
                <a:ea typeface="SimSun"/>
              </a:rPr>
              <a:t>inequalities (political and economic) between groups lead to more conflict</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         Most research here is at the group level, using the Ethnic Power Relations (EPR) dataset. </a:t>
            </a:r>
            <a:endParaRPr lang="en-GB" sz="1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400" b="0" strike="noStrike" spc="-1">
              <a:solidFill>
                <a:srgbClr val="FFFFFF"/>
              </a:solidFill>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3. </a:t>
            </a:r>
            <a:r>
              <a:rPr lang="cs-CZ" sz="1400" b="1" strike="noStrike" spc="-1">
                <a:solidFill>
                  <a:srgbClr val="000000"/>
                </a:solidFill>
                <a:latin typeface="CMSS10"/>
                <a:ea typeface="SimSun"/>
              </a:rPr>
              <a:t>Micro-research</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For example the contributions of Lyall </a:t>
            </a:r>
            <a:endParaRPr lang="en-GB" sz="1400" b="0" strike="noStrike" spc="-1">
              <a:solidFill>
                <a:srgbClr val="FFFFFF"/>
              </a:solidFill>
              <a:latin typeface="Arial"/>
            </a:endParaRPr>
          </a:p>
          <a:p>
            <a:pPr marL="269640" indent="-269640">
              <a:lnSpc>
                <a:spcPct val="100000"/>
              </a:lnSpc>
              <a:spcBef>
                <a:spcPts val="598"/>
              </a:spcBef>
              <a:buClr>
                <a:srgbClr val="727CA3"/>
              </a:buClr>
              <a:buFont typeface="Wingdings 3"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400" b="0" strike="noStrike" spc="-1">
                <a:solidFill>
                  <a:srgbClr val="000000"/>
                </a:solidFill>
                <a:latin typeface="CMSS10"/>
                <a:ea typeface="SimSun"/>
              </a:rPr>
              <a:t>Less interested in </a:t>
            </a:r>
            <a:r>
              <a:rPr lang="cs-CZ" sz="1400" b="0" strike="noStrike" spc="-1">
                <a:solidFill>
                  <a:srgbClr val="000000"/>
                </a:solidFill>
                <a:latin typeface="CMSSI10"/>
                <a:ea typeface="SimSun"/>
              </a:rPr>
              <a:t>whether </a:t>
            </a:r>
            <a:r>
              <a:rPr lang="cs-CZ" sz="1400" b="0" strike="noStrike" spc="-1">
                <a:solidFill>
                  <a:srgbClr val="000000"/>
                </a:solidFill>
                <a:latin typeface="CMSS10"/>
                <a:ea typeface="SimSun"/>
              </a:rPr>
              <a:t>ethnic grievances matter, and more in </a:t>
            </a:r>
            <a:r>
              <a:rPr lang="cs-CZ" sz="1400" b="0" strike="noStrike" spc="-1">
                <a:solidFill>
                  <a:srgbClr val="000000"/>
                </a:solidFill>
                <a:latin typeface="CMSSI10"/>
                <a:ea typeface="SimSun"/>
              </a:rPr>
              <a:t>how </a:t>
            </a:r>
            <a:r>
              <a:rPr lang="cs-CZ" sz="1400" b="0" strike="noStrike" spc="-1">
                <a:solidFill>
                  <a:srgbClr val="000000"/>
                </a:solidFill>
                <a:latin typeface="CMSS10"/>
                <a:ea typeface="SimSun"/>
              </a:rPr>
              <a:t>they matter</a:t>
            </a:r>
            <a:endParaRPr lang="en-GB" sz="1400" b="0" strike="noStrike" spc="-1">
              <a:solidFill>
                <a:srgbClr val="FFFFFF"/>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775F55"/>
                </a:solidFill>
                <a:latin typeface="Tw Cen MT"/>
                <a:ea typeface="DejaVu Sans"/>
              </a:rPr>
              <a:t>Trends in conflict </a:t>
            </a:r>
            <a:r>
              <a:rPr lang="cs-CZ" sz="4400" b="0" strike="noStrike" spc="-1">
                <a:solidFill>
                  <a:srgbClr val="775F55"/>
                </a:solidFill>
                <a:latin typeface="Tw Cen MT"/>
                <a:ea typeface="DejaVu Sans"/>
              </a:rPr>
              <a:t>III</a:t>
            </a:r>
            <a:endParaRPr lang="en-GB" sz="4400" b="0" strike="noStrike" spc="-1">
              <a:latin typeface="Arial"/>
            </a:endParaRPr>
          </a:p>
        </p:txBody>
      </p:sp>
      <p:pic>
        <p:nvPicPr>
          <p:cNvPr id="262" name="Content Placeholder 3" descr="Untitled 2.png"/>
          <p:cNvPicPr/>
          <p:nvPr/>
        </p:nvPicPr>
        <p:blipFill>
          <a:blip r:embed="rId2"/>
          <a:srcRect l="-9197" r="-9197"/>
          <a:stretch/>
        </p:blipFill>
        <p:spPr>
          <a:xfrm>
            <a:off x="612720" y="1600200"/>
            <a:ext cx="8152560" cy="449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800" b="0" strike="noStrike" spc="-1">
                <a:solidFill>
                  <a:srgbClr val="464653"/>
                </a:solidFill>
                <a:latin typeface="Bookman Old Style"/>
                <a:ea typeface="SimSun"/>
              </a:rPr>
              <a:t>A prominent representative of grievance-skepticism": Professor Paul Collier</a:t>
            </a:r>
            <a:endParaRPr lang="en-GB" sz="2800" b="0" strike="noStrike" spc="-1">
              <a:solidFill>
                <a:srgbClr val="FFFFFF"/>
              </a:solidFill>
              <a:latin typeface="Arial"/>
            </a:endParaRPr>
          </a:p>
        </p:txBody>
      </p:sp>
      <p:pic>
        <p:nvPicPr>
          <p:cNvPr id="377" name="Obrázek 376"/>
          <p:cNvPicPr/>
          <p:nvPr/>
        </p:nvPicPr>
        <p:blipFill>
          <a:blip r:embed="rId2"/>
          <a:stretch/>
        </p:blipFill>
        <p:spPr>
          <a:xfrm>
            <a:off x="2778120" y="1219320"/>
            <a:ext cx="3587760" cy="4937040"/>
          </a:xfrm>
          <a:prstGeom prst="rect">
            <a:avLst/>
          </a:prstGeom>
          <a:ln w="0">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New York Times coverage of Fearon and Laitin</a:t>
            </a:r>
            <a:endParaRPr lang="en-GB" sz="3200" b="0" strike="noStrike" spc="-1">
              <a:latin typeface="Arial"/>
            </a:endParaRPr>
          </a:p>
        </p:txBody>
      </p:sp>
      <p:pic>
        <p:nvPicPr>
          <p:cNvPr id="381" name="Obrázek 380"/>
          <p:cNvPicPr/>
          <p:nvPr/>
        </p:nvPicPr>
        <p:blipFill>
          <a:blip r:embed="rId2"/>
          <a:stretch/>
        </p:blipFill>
        <p:spPr>
          <a:xfrm>
            <a:off x="2209680" y="1219320"/>
            <a:ext cx="4722840" cy="4937040"/>
          </a:xfrm>
          <a:prstGeom prst="rect">
            <a:avLst/>
          </a:prstGeom>
          <a:ln w="0">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 name="CustomShape 1"/>
          <p:cNvSpPr/>
          <p:nvPr/>
        </p:nvSpPr>
        <p:spPr>
          <a:xfrm>
            <a:off x="457200" y="228600"/>
            <a:ext cx="8229600" cy="914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4000" b="0" strike="noStrike" spc="-1">
                <a:solidFill>
                  <a:srgbClr val="000000"/>
                </a:solidFill>
                <a:latin typeface="Bookman Old Style"/>
                <a:ea typeface="SimSun"/>
              </a:rPr>
              <a:t>Empirical research: The horizontal inequality wave</a:t>
            </a:r>
            <a:endParaRPr lang="en-GB" sz="4000" b="0" strike="noStrike" spc="-1">
              <a:latin typeface="Arial"/>
            </a:endParaRPr>
          </a:p>
        </p:txBody>
      </p:sp>
      <p:sp>
        <p:nvSpPr>
          <p:cNvPr id="383" name="CustomShape 2"/>
          <p:cNvSpPr/>
          <p:nvPr/>
        </p:nvSpPr>
        <p:spPr>
          <a:xfrm>
            <a:off x="457200" y="1219320"/>
            <a:ext cx="404172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err="1">
                <a:solidFill>
                  <a:srgbClr val="000000"/>
                </a:solidFill>
                <a:latin typeface="Gill Sans MT"/>
                <a:ea typeface="SimSun"/>
              </a:rPr>
              <a:t>The</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horizontal</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inequality</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wave</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err="1">
                <a:solidFill>
                  <a:srgbClr val="000000"/>
                </a:solidFill>
                <a:latin typeface="Gill Sans MT"/>
                <a:ea typeface="SimSun"/>
              </a:rPr>
              <a:t>Argues</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against</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looking</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at</a:t>
            </a:r>
            <a:r>
              <a:rPr lang="cs-CZ" sz="1800" b="0" strike="noStrike" spc="-1" dirty="0">
                <a:solidFill>
                  <a:srgbClr val="000000"/>
                </a:solidFill>
                <a:latin typeface="Gill Sans MT"/>
                <a:ea typeface="SimSun"/>
              </a:rPr>
              <a:t> ELF </a:t>
            </a:r>
            <a:r>
              <a:rPr lang="cs-CZ" sz="1800" b="0" strike="noStrike" spc="-1" dirty="0" err="1">
                <a:solidFill>
                  <a:srgbClr val="000000"/>
                </a:solidFill>
                <a:latin typeface="Gill Sans MT"/>
                <a:ea typeface="SimSun"/>
              </a:rPr>
              <a:t>at</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the</a:t>
            </a:r>
            <a:r>
              <a:rPr lang="cs-CZ" sz="1800" b="0" strike="noStrike" spc="-1" dirty="0">
                <a:solidFill>
                  <a:srgbClr val="000000"/>
                </a:solidFill>
                <a:latin typeface="Gill Sans MT"/>
                <a:ea typeface="SimSun"/>
              </a:rPr>
              <a:t> country-</a:t>
            </a:r>
            <a:r>
              <a:rPr lang="cs-CZ" sz="1800" b="0" strike="noStrike" spc="-1" dirty="0" err="1">
                <a:solidFill>
                  <a:srgbClr val="000000"/>
                </a:solidFill>
                <a:latin typeface="Gill Sans MT"/>
                <a:ea typeface="SimSun"/>
              </a:rPr>
              <a:t>level</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Gill Sans MT"/>
                <a:ea typeface="SimSun"/>
              </a:rPr>
              <a:t>Not </a:t>
            </a:r>
            <a:r>
              <a:rPr lang="cs-CZ" sz="1800" b="0" strike="noStrike" spc="-1" dirty="0" err="1">
                <a:solidFill>
                  <a:srgbClr val="000000"/>
                </a:solidFill>
                <a:latin typeface="Gill Sans MT"/>
                <a:ea typeface="SimSun"/>
              </a:rPr>
              <a:t>enough</a:t>
            </a:r>
            <a:r>
              <a:rPr lang="cs-CZ" sz="1800" b="0" strike="noStrike" spc="-1" dirty="0">
                <a:solidFill>
                  <a:srgbClr val="000000"/>
                </a:solidFill>
                <a:latin typeface="Gill Sans MT"/>
                <a:ea typeface="SimSun"/>
              </a:rPr>
              <a:t> to </a:t>
            </a:r>
            <a:r>
              <a:rPr lang="cs-CZ" sz="1800" b="0" strike="noStrike" spc="-1" dirty="0" err="1">
                <a:solidFill>
                  <a:srgbClr val="000000"/>
                </a:solidFill>
                <a:latin typeface="Gill Sans MT"/>
                <a:ea typeface="SimSun"/>
              </a:rPr>
              <a:t>count</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number</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of</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ethnic</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groups</a:t>
            </a:r>
            <a:r>
              <a:rPr lang="cs-CZ" sz="1800" b="0" strike="noStrike" spc="-1" dirty="0">
                <a:solidFill>
                  <a:srgbClr val="000000"/>
                </a:solidFill>
                <a:latin typeface="Gill Sans MT"/>
                <a:ea typeface="SimSun"/>
              </a:rPr>
              <a:t>!</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err="1">
                <a:solidFill>
                  <a:srgbClr val="000000"/>
                </a:solidFill>
                <a:latin typeface="Gill Sans MT"/>
                <a:ea typeface="SimSun"/>
              </a:rPr>
              <a:t>We</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should</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look</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at</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substantive</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economic</a:t>
            </a:r>
            <a:r>
              <a:rPr lang="cs-CZ" sz="1800" b="0" strike="noStrike" spc="-1" dirty="0">
                <a:solidFill>
                  <a:srgbClr val="000000"/>
                </a:solidFill>
                <a:latin typeface="Gill Sans MT"/>
                <a:ea typeface="SimSun"/>
              </a:rPr>
              <a:t> and </a:t>
            </a:r>
            <a:r>
              <a:rPr lang="cs-CZ" sz="1800" b="0" strike="noStrike" spc="-1" dirty="0" err="1">
                <a:solidFill>
                  <a:srgbClr val="000000"/>
                </a:solidFill>
                <a:latin typeface="Gill Sans MT"/>
                <a:ea typeface="SimSun"/>
              </a:rPr>
              <a:t>political</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inequalities</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between</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groups</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err="1">
                <a:solidFill>
                  <a:srgbClr val="000000"/>
                </a:solidFill>
                <a:latin typeface="Gill Sans MT"/>
                <a:ea typeface="SimSun"/>
              </a:rPr>
              <a:t>Note</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two</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crucial</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recent</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papers</a:t>
            </a:r>
            <a:r>
              <a:rPr lang="cs-CZ" sz="1800" b="0" strike="noStrike" spc="-1" dirty="0">
                <a:solidFill>
                  <a:srgbClr val="000000"/>
                </a:solidFill>
                <a:latin typeface="Gill Sans MT"/>
                <a:ea typeface="SimSun"/>
              </a:rPr>
              <a:t>:</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Cederman</a:t>
            </a:r>
            <a:r>
              <a:rPr lang="cs-CZ" sz="1800" b="0" strike="noStrike" spc="-1" dirty="0">
                <a:solidFill>
                  <a:srgbClr val="000000"/>
                </a:solidFill>
                <a:latin typeface="Gill Sans MT"/>
                <a:ea typeface="SimSun"/>
              </a:rPr>
              <a:t>, Wimmer and Min 2010: `</a:t>
            </a:r>
            <a:r>
              <a:rPr lang="cs-CZ" sz="1800" b="0" strike="noStrike" spc="-1" dirty="0" err="1">
                <a:solidFill>
                  <a:srgbClr val="000000"/>
                </a:solidFill>
                <a:latin typeface="Gill Sans MT"/>
                <a:ea typeface="SimSun"/>
              </a:rPr>
              <a:t>Why</a:t>
            </a:r>
            <a:r>
              <a:rPr lang="cs-CZ" sz="1800" b="0" strike="noStrike" spc="-1" dirty="0">
                <a:solidFill>
                  <a:srgbClr val="000000"/>
                </a:solidFill>
                <a:latin typeface="Gill Sans MT"/>
                <a:ea typeface="SimSun"/>
              </a:rPr>
              <a:t> Do </a:t>
            </a:r>
            <a:r>
              <a:rPr lang="cs-CZ" sz="1800" b="0" strike="noStrike" spc="-1" dirty="0" err="1">
                <a:solidFill>
                  <a:srgbClr val="000000"/>
                </a:solidFill>
                <a:latin typeface="Gill Sans MT"/>
                <a:ea typeface="SimSun"/>
              </a:rPr>
              <a:t>Ethnic</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Groups</a:t>
            </a:r>
            <a:r>
              <a:rPr lang="cs-CZ" sz="1800" b="0" strike="noStrike" spc="-1" dirty="0">
                <a:solidFill>
                  <a:srgbClr val="000000"/>
                </a:solidFill>
                <a:latin typeface="Gill Sans MT"/>
                <a:ea typeface="SimSun"/>
              </a:rPr>
              <a:t> Rebel?'</a:t>
            </a:r>
            <a:endParaRPr lang="en-GB" sz="1800" b="0" strike="noStrike" spc="-1" dirty="0">
              <a:latin typeface="Arial"/>
            </a:endParaRPr>
          </a:p>
          <a:p>
            <a:pPr marL="269640" indent="-269640">
              <a:lnSpc>
                <a:spcPct val="100000"/>
              </a:lnSpc>
              <a:spcBef>
                <a:spcPts val="598"/>
              </a:spcBef>
              <a:buClr>
                <a:srgbClr val="727CA3"/>
              </a:buClr>
              <a:buSzPct val="76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Cederman</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Weidmann</a:t>
            </a:r>
            <a:r>
              <a:rPr lang="cs-CZ" sz="1800" b="0" strike="noStrike" spc="-1" dirty="0">
                <a:solidFill>
                  <a:srgbClr val="000000"/>
                </a:solidFill>
                <a:latin typeface="Gill Sans MT"/>
                <a:ea typeface="SimSun"/>
              </a:rPr>
              <a:t>, Gleditsch 2011: `</a:t>
            </a:r>
            <a:r>
              <a:rPr lang="cs-CZ" sz="1800" b="0" strike="noStrike" spc="-1" dirty="0" err="1">
                <a:solidFill>
                  <a:srgbClr val="000000"/>
                </a:solidFill>
                <a:latin typeface="Gill Sans MT"/>
                <a:ea typeface="SimSun"/>
              </a:rPr>
              <a:t>Horizontal</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Inequalities</a:t>
            </a:r>
            <a:r>
              <a:rPr lang="cs-CZ" sz="1800" b="0" strike="noStrike" spc="-1" dirty="0">
                <a:solidFill>
                  <a:srgbClr val="000000"/>
                </a:solidFill>
                <a:latin typeface="Gill Sans MT"/>
                <a:ea typeface="SimSun"/>
              </a:rPr>
              <a:t> and </a:t>
            </a:r>
            <a:r>
              <a:rPr lang="cs-CZ" sz="1800" b="0" strike="noStrike" spc="-1" dirty="0" err="1">
                <a:solidFill>
                  <a:srgbClr val="000000"/>
                </a:solidFill>
                <a:latin typeface="Gill Sans MT"/>
                <a:ea typeface="SimSun"/>
              </a:rPr>
              <a:t>Ethno-Nationalist</a:t>
            </a:r>
            <a:r>
              <a:rPr lang="cs-CZ" sz="1800" b="0" strike="noStrike" spc="-1" dirty="0">
                <a:solidFill>
                  <a:srgbClr val="000000"/>
                </a:solidFill>
                <a:latin typeface="Gill Sans MT"/>
                <a:ea typeface="SimSun"/>
              </a:rPr>
              <a:t> Civil </a:t>
            </a:r>
            <a:r>
              <a:rPr lang="cs-CZ" sz="1800" b="0" strike="noStrike" spc="-1" dirty="0" err="1">
                <a:solidFill>
                  <a:srgbClr val="000000"/>
                </a:solidFill>
                <a:latin typeface="Gill Sans MT"/>
                <a:ea typeface="SimSun"/>
              </a:rPr>
              <a:t>War</a:t>
            </a:r>
            <a:r>
              <a:rPr lang="cs-CZ" sz="1800" b="0" strike="noStrike" spc="-1" dirty="0">
                <a:solidFill>
                  <a:srgbClr val="000000"/>
                </a:solidFill>
                <a:latin typeface="Gill Sans MT"/>
                <a:ea typeface="SimSun"/>
              </a:rPr>
              <a:t>: A </a:t>
            </a:r>
            <a:r>
              <a:rPr lang="cs-CZ" sz="1800" b="0" strike="noStrike" spc="-1" dirty="0" err="1">
                <a:solidFill>
                  <a:srgbClr val="000000"/>
                </a:solidFill>
                <a:latin typeface="Gill Sans MT"/>
                <a:ea typeface="SimSun"/>
              </a:rPr>
              <a:t>Global</a:t>
            </a:r>
            <a:r>
              <a:rPr lang="cs-CZ" sz="1800" b="0" strike="noStrike" spc="-1" dirty="0">
                <a:solidFill>
                  <a:srgbClr val="000000"/>
                </a:solidFill>
                <a:latin typeface="Gill Sans MT"/>
                <a:ea typeface="SimSun"/>
              </a:rPr>
              <a:t> </a:t>
            </a:r>
            <a:r>
              <a:rPr lang="cs-CZ" sz="1800" b="0" strike="noStrike" spc="-1" dirty="0" err="1">
                <a:solidFill>
                  <a:srgbClr val="000000"/>
                </a:solidFill>
                <a:latin typeface="Gill Sans MT"/>
                <a:ea typeface="SimSun"/>
              </a:rPr>
              <a:t>Comparison</a:t>
            </a:r>
            <a:r>
              <a:rPr lang="cs-CZ" sz="1800" b="0" strike="noStrike" spc="-1" dirty="0">
                <a:solidFill>
                  <a:srgbClr val="000000"/>
                </a:solidFill>
                <a:latin typeface="Gill Sans MT"/>
                <a:ea typeface="SimSun"/>
              </a:rPr>
              <a:t>'</a:t>
            </a:r>
            <a:endParaRPr lang="en-GB" sz="1800" b="0" strike="noStrike" spc="-1" dirty="0">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1800" b="0" strike="noStrike" spc="-1" dirty="0">
              <a:latin typeface="Arial"/>
            </a:endParaRPr>
          </a:p>
        </p:txBody>
      </p:sp>
      <p:pic>
        <p:nvPicPr>
          <p:cNvPr id="384" name="Obrázek 383"/>
          <p:cNvPicPr/>
          <p:nvPr/>
        </p:nvPicPr>
        <p:blipFill>
          <a:blip r:embed="rId2"/>
          <a:stretch/>
        </p:blipFill>
        <p:spPr>
          <a:xfrm>
            <a:off x="5018040" y="1216080"/>
            <a:ext cx="3268800" cy="4937040"/>
          </a:xfrm>
          <a:prstGeom prst="rect">
            <a:avLst/>
          </a:prstGeom>
          <a:ln w="0">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Empirical research: The horizontal inequality wave</a:t>
            </a:r>
            <a:endParaRPr lang="en-GB" sz="3200" b="0" strike="noStrike" spc="-1">
              <a:latin typeface="Arial"/>
            </a:endParaRPr>
          </a:p>
        </p:txBody>
      </p:sp>
      <p:sp>
        <p:nvSpPr>
          <p:cNvPr id="386"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Why do Ethnic Groups Rebel?</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Core question: Does political exclusion/inclusion increase the risk of ethnic conflict</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Introduces the EPR  (Ethnic Power Relations dataset) </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Codes all `politically relevant' ethnic groups in the world, 1946-2005.</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Rely on theories of relative deprivation</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The `polity model':</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A government versus several contenders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Excluded versus included groups</a:t>
            </a:r>
            <a:endParaRPr lang="en-GB" sz="2600" b="0" strike="noStrike" spc="-1">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Empirical research: Why do Ethnic groups Rebel?</a:t>
            </a:r>
            <a:endParaRPr lang="en-GB" sz="3200" b="0" strike="noStrike" spc="-1">
              <a:latin typeface="Arial"/>
            </a:endParaRPr>
          </a:p>
        </p:txBody>
      </p:sp>
      <p:pic>
        <p:nvPicPr>
          <p:cNvPr id="388" name="Obrázek 387"/>
          <p:cNvPicPr/>
          <p:nvPr/>
        </p:nvPicPr>
        <p:blipFill>
          <a:blip r:embed="rId2"/>
          <a:stretch/>
        </p:blipFill>
        <p:spPr>
          <a:xfrm>
            <a:off x="1793880" y="1219320"/>
            <a:ext cx="5556240" cy="4937040"/>
          </a:xfrm>
          <a:prstGeom prst="rect">
            <a:avLst/>
          </a:prstGeom>
          <a:ln w="0">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Why do ethnic groups rebel </a:t>
            </a:r>
            <a:endParaRPr lang="en-GB" sz="3200" b="0" strike="noStrike" spc="-1">
              <a:latin typeface="Arial"/>
            </a:endParaRPr>
          </a:p>
        </p:txBody>
      </p:sp>
      <p:sp>
        <p:nvSpPr>
          <p:cNvPr id="390"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Independent variables: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Political exclusion (not being included in government, or regional autonomy)</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Political `downgrading'</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Dependent variable:</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Ethnic Armed Conflict onset: UCDP internal conflicts, where challenger \pursued ethnonationalist aim"</a:t>
            </a:r>
            <a:endParaRPr lang="en-GB" sz="2600" b="0" strike="noStrike" spc="-1">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Why do ethnic group rebel </a:t>
            </a:r>
            <a:endParaRPr lang="en-GB" sz="3200" b="0" strike="noStrike" spc="-1">
              <a:latin typeface="Arial"/>
            </a:endParaRPr>
          </a:p>
        </p:txBody>
      </p:sp>
      <p:sp>
        <p:nvSpPr>
          <p:cNvPr id="392"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Cederman and colleagues show that politically excluded groups are more prone to conflict</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And that groups who lose power are also more likely to rebel</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Discussion:</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The `politically relevant ethnic group' criterion</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The dependent `ethnic conflict' variable</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Coding `power status'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The endogeneity of inclusion/exclusion (this is affected by nocflict-potential!)</a:t>
            </a:r>
            <a:endParaRPr lang="en-GB" sz="2600" b="0" strike="noStrike" spc="-1">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Why do ethnic group rebel </a:t>
            </a:r>
            <a:endParaRPr lang="en-GB" sz="3200" b="0" strike="noStrike" spc="-1">
              <a:latin typeface="Arial"/>
            </a:endParaRPr>
          </a:p>
        </p:txBody>
      </p:sp>
      <p:sp>
        <p:nvSpPr>
          <p:cNvPr id="394"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Core question: Does economic inequality between groups lead to conflict?</a:t>
            </a:r>
            <a:endParaRPr lang="en-GB" sz="2600" b="0" strike="noStrike" spc="-1">
              <a:latin typeface="Arial"/>
            </a:endParaRPr>
          </a:p>
          <a:p>
            <a:pPr marL="272880" indent="-270000">
              <a:lnSpc>
                <a:spcPct val="100000"/>
              </a:lnSpc>
              <a:spcBef>
                <a:spcPts val="5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They look at horizontal inequality (overlapping cleavages in Rokkan`s terminology)</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Test a `grievance' argument: Relative inequality between groups lead to conflict</a:t>
            </a:r>
            <a:endParaRPr lang="en-GB" sz="2600" b="0" strike="noStrike" spc="-1">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396"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Cederman and colleagues find that groups that are poorer or richer than country average are more prone to rebel</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Discussion:</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This shows strong support for `grievance explanations'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Potential measurement problems?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       Causal mechanisms</a:t>
            </a:r>
            <a:endParaRPr lang="en-GB" sz="2600" b="0" strike="noStrike" spc="-1">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Summary: Where are we now?</a:t>
            </a:r>
            <a:endParaRPr lang="en-GB" sz="3200" b="0" strike="noStrike" spc="-1">
              <a:latin typeface="Arial"/>
            </a:endParaRPr>
          </a:p>
        </p:txBody>
      </p:sp>
      <p:sp>
        <p:nvSpPr>
          <p:cNvPr id="398"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Summary: What do we know about ethnic cleavages and conflict?</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Ethnic heterogeneity might not matter much in itself</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Ethnic cleavages matter in combination with horizontal inequalities</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Groups that are somehow aggrieved are more likely to rebel</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This supports the „grievance explanation" for conflict</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Denny and Walter present arguments for why cleavages that are ethnic are so potent</a:t>
            </a:r>
            <a:endParaRPr lang="en-GB" sz="18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800" b="0" strike="noStrike" spc="-1">
                <a:solidFill>
                  <a:srgbClr val="000000"/>
                </a:solidFill>
                <a:latin typeface="Gill Sans MT"/>
                <a:ea typeface="SimSun"/>
              </a:rPr>
              <a:t>        The emerging micro-literature can tell us more about mechanisms</a:t>
            </a:r>
            <a:endParaRPr lang="en-GB"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sp>
      <p:pic>
        <p:nvPicPr>
          <p:cNvPr id="264" name="Picture 2_2"/>
          <p:cNvPicPr/>
          <p:nvPr/>
        </p:nvPicPr>
        <p:blipFill>
          <a:blip r:embed="rId2"/>
          <a:stretch/>
        </p:blipFill>
        <p:spPr>
          <a:xfrm>
            <a:off x="482760" y="287280"/>
            <a:ext cx="8049240" cy="5838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 name="CustomShape 1"/>
          <p:cNvSpPr/>
          <p:nvPr/>
        </p:nvSpPr>
        <p:spPr>
          <a:xfrm>
            <a:off x="457200" y="152280"/>
            <a:ext cx="8229600" cy="99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3200" b="0" strike="noStrike" spc="-1">
                <a:solidFill>
                  <a:srgbClr val="464653"/>
                </a:solidFill>
                <a:latin typeface="Bookman Old Style"/>
                <a:ea typeface="SimSun"/>
              </a:rPr>
              <a:t>What next? </a:t>
            </a:r>
            <a:endParaRPr lang="en-GB" sz="3200" b="0" strike="noStrike" spc="-1">
              <a:latin typeface="Arial"/>
            </a:endParaRPr>
          </a:p>
        </p:txBody>
      </p:sp>
      <p:sp>
        <p:nvSpPr>
          <p:cNvPr id="408" name="CustomShape 2"/>
          <p:cNvSpPr/>
          <p:nvPr/>
        </p:nvSpPr>
        <p:spPr>
          <a:xfrm>
            <a:off x="457200" y="1219320"/>
            <a:ext cx="8229600" cy="4937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We know more about correlations, less about causality</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Huge endogeneity problems, almost never dealt with</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Ethnic groups are treated as `black boxes'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Ethnicity treated as `static'</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More work needed to establish mechanisms</a:t>
            </a:r>
            <a:endParaRPr lang="en-GB" sz="2600" b="0" strike="noStrike" spc="-1">
              <a:latin typeface="Arial"/>
            </a:endParaRPr>
          </a:p>
          <a:p>
            <a:pPr marL="269640" indent="-269640">
              <a:lnSpc>
                <a:spcPct val="100000"/>
              </a:lnSpc>
              <a:spcBef>
                <a:spcPts val="598"/>
              </a:spcBef>
              <a:buClr>
                <a:srgbClr val="727CA3"/>
              </a:buClr>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2600" b="0" strike="noStrike" spc="-1">
                <a:solidFill>
                  <a:srgbClr val="000000"/>
                </a:solidFill>
                <a:latin typeface="Gill Sans MT"/>
                <a:ea typeface="SimSun"/>
              </a:rPr>
              <a:t>We know little about what drives horizontal inequality</a:t>
            </a:r>
            <a:endParaRPr lang="en-GB" sz="2600" b="0" strike="noStrike" spc="-1">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775F55"/>
                </a:solidFill>
                <a:latin typeface="Trebuchet MS"/>
                <a:ea typeface="DejaVu Sans"/>
              </a:rPr>
              <a:t>Challenges in conflict research </a:t>
            </a:r>
            <a:r>
              <a:t/>
            </a:r>
            <a:br/>
            <a:endParaRPr lang="en-GB" sz="3600" b="0" strike="noStrike" spc="-1">
              <a:latin typeface="Arial"/>
            </a:endParaRPr>
          </a:p>
        </p:txBody>
      </p:sp>
      <p:sp>
        <p:nvSpPr>
          <p:cNvPr id="410"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2400" b="0" strike="noStrike" spc="-1">
                <a:solidFill>
                  <a:srgbClr val="000000"/>
                </a:solidFill>
                <a:latin typeface="Garamond"/>
                <a:ea typeface="DejaVu Sans"/>
              </a:rPr>
              <a:t>I</a:t>
            </a:r>
            <a:r>
              <a:rPr lang="en-US" sz="2400" b="0" strike="noStrike" spc="-1">
                <a:solidFill>
                  <a:srgbClr val="000000"/>
                </a:solidFill>
                <a:latin typeface="Garamond"/>
                <a:ea typeface="DejaVu Sans"/>
              </a:rPr>
              <a:t>t is critically significant to think about the </a:t>
            </a:r>
            <a:r>
              <a:rPr lang="en-US" sz="2400" b="1" strike="noStrike" spc="-1">
                <a:solidFill>
                  <a:srgbClr val="000000"/>
                </a:solidFill>
                <a:latin typeface="Garamond"/>
                <a:ea typeface="DejaVu Sans"/>
              </a:rPr>
              <a:t>dialog between the conceptual and operational level </a:t>
            </a:r>
            <a:r>
              <a:rPr lang="en-US" sz="2400" b="0" strike="noStrike" spc="-1">
                <a:solidFill>
                  <a:srgbClr val="000000"/>
                </a:solidFill>
                <a:latin typeface="Garamond"/>
                <a:ea typeface="DejaVu Sans"/>
              </a:rPr>
              <a:t>of our analysis</a:t>
            </a:r>
            <a:r>
              <a:rPr lang="cs-CZ" sz="2400" b="0" strike="noStrike" spc="-1">
                <a:solidFill>
                  <a:srgbClr val="000000"/>
                </a:solidFill>
                <a:latin typeface="Garamond"/>
                <a:ea typeface="DejaVu Sans"/>
              </a:rPr>
              <a:t>. </a:t>
            </a: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The problem remains </a:t>
            </a:r>
            <a:r>
              <a:rPr lang="en-US" sz="2400" b="1" strike="noStrike" spc="-1">
                <a:solidFill>
                  <a:srgbClr val="000000"/>
                </a:solidFill>
                <a:latin typeface="Garamond"/>
                <a:ea typeface="DejaVu Sans"/>
              </a:rPr>
              <a:t>how to assess the causal impact of one factor in relation to others. </a:t>
            </a:r>
            <a:r>
              <a:rPr lang="en-US" sz="2400" b="0" strike="noStrike" spc="-1">
                <a:solidFill>
                  <a:srgbClr val="000000"/>
                </a:solidFill>
                <a:latin typeface="Garamond"/>
                <a:ea typeface="DejaVu Sans"/>
              </a:rPr>
              <a:t>One of the possible ways for establishing the relation between operationalization and measurement lies in the case-oriented view. </a:t>
            </a:r>
            <a:endParaRPr lang="en-GB" sz="24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000000"/>
                </a:solidFill>
                <a:latin typeface="Garamond"/>
                <a:ea typeface="DejaVu Sans"/>
              </a:rPr>
              <a:t>The challenge for further research is to explore not only the combination of issues at stake in armed conflict, but also the correlation and causal relationships among these aspects.  </a:t>
            </a:r>
            <a:endParaRPr lang="en-GB" sz="24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500040" y="213840"/>
            <a:ext cx="8228880" cy="114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1" strike="noStrike" spc="-1">
                <a:solidFill>
                  <a:srgbClr val="775F55"/>
                </a:solidFill>
                <a:latin typeface="Trebuchet MS"/>
                <a:ea typeface="DejaVu Sans"/>
              </a:rPr>
              <a:t>Conflict research </a:t>
            </a:r>
            <a:endParaRPr lang="en-GB" sz="4400" b="0" strike="noStrike" spc="-1">
              <a:latin typeface="Arial"/>
            </a:endParaRPr>
          </a:p>
        </p:txBody>
      </p:sp>
      <p:sp>
        <p:nvSpPr>
          <p:cNvPr id="412"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Study of each conflict requires the research of:</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1. Background of the conflict (history of mutual relations),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2. Type of actors,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3. </a:t>
            </a:r>
            <a:r>
              <a:rPr lang="en-GB" sz="2900" b="0" strike="noStrike" spc="-1">
                <a:solidFill>
                  <a:srgbClr val="000000"/>
                </a:solidFill>
                <a:latin typeface="Garamond"/>
                <a:ea typeface="DejaVu Sans"/>
              </a:rPr>
              <a:t>Character and nature of involved parties</a:t>
            </a:r>
            <a:r>
              <a:rPr lang="en-US" sz="2900" b="0" strike="noStrike" spc="-1">
                <a:solidFill>
                  <a:srgbClr val="000000"/>
                </a:solidFill>
                <a:latin typeface="Garamond"/>
                <a:ea typeface="DejaVu Sans"/>
              </a:rPr>
              <a:t>,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4. Reasons of conflict and </a:t>
            </a:r>
            <a:endParaRPr lang="en-GB" sz="2900" b="0" strike="noStrike" spc="-1">
              <a:latin typeface="Arial"/>
            </a:endParaRPr>
          </a:p>
          <a:p>
            <a:pPr marL="318960" indent="-318240">
              <a:lnSpc>
                <a:spcPct val="10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900" b="0" strike="noStrike" spc="-1">
                <a:solidFill>
                  <a:srgbClr val="000000"/>
                </a:solidFill>
                <a:latin typeface="Garamond"/>
                <a:ea typeface="DejaVu Sans"/>
              </a:rPr>
              <a:t>5.  Context (the role of external actor). </a:t>
            </a:r>
            <a:endParaRPr lang="en-GB" sz="2900" b="0" strike="noStrike" spc="-1">
              <a:latin typeface="Aria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4000" b="0" strike="noStrike" spc="-1" dirty="0" smtClean="0">
              <a:solidFill>
                <a:srgbClr val="775F55"/>
              </a:solidFill>
              <a:latin typeface="Trebuchet MS"/>
              <a:ea typeface="DejaVu San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dirty="0" smtClean="0">
                <a:solidFill>
                  <a:srgbClr val="775F55"/>
                </a:solidFill>
                <a:latin typeface="Trebuchet MS"/>
                <a:ea typeface="DejaVu Sans"/>
              </a:rPr>
              <a:t>Useful </a:t>
            </a:r>
            <a:r>
              <a:rPr lang="en-US" sz="4000" b="0" strike="noStrike" spc="-1" dirty="0">
                <a:solidFill>
                  <a:srgbClr val="775F55"/>
                </a:solidFill>
                <a:latin typeface="Trebuchet MS"/>
                <a:ea typeface="DejaVu Sans"/>
              </a:rPr>
              <a:t>Sources in </a:t>
            </a:r>
            <a:r>
              <a:rPr lang="en-US" sz="4000" b="0" strike="noStrike" spc="-1" dirty="0" smtClean="0">
                <a:solidFill>
                  <a:srgbClr val="775F55"/>
                </a:solidFill>
                <a:latin typeface="Trebuchet MS"/>
                <a:ea typeface="DejaVu Sans"/>
              </a:rPr>
              <a:t>Conflict</a:t>
            </a:r>
            <a:r>
              <a:rPr lang="cs-CZ" sz="4000" b="0" strike="noStrike" spc="-1" dirty="0" smtClean="0">
                <a:solidFill>
                  <a:srgbClr val="775F55"/>
                </a:solidFill>
                <a:latin typeface="Trebuchet MS"/>
                <a:ea typeface="DejaVu Sans"/>
              </a:rPr>
              <a:t> </a:t>
            </a:r>
            <a:r>
              <a:rPr lang="en-US" sz="4000" b="0" strike="noStrike" spc="-1" dirty="0" smtClean="0">
                <a:solidFill>
                  <a:srgbClr val="775F55"/>
                </a:solidFill>
                <a:latin typeface="Trebuchet MS"/>
                <a:ea typeface="DejaVu Sans"/>
              </a:rPr>
              <a:t>Research </a:t>
            </a:r>
            <a:r>
              <a:rPr dirty="0"/>
              <a:t/>
            </a:r>
            <a:br>
              <a:rPr dirty="0"/>
            </a:br>
            <a:endParaRPr lang="en-GB" sz="4000" b="0" strike="noStrike" spc="-1" dirty="0">
              <a:latin typeface="Arial"/>
            </a:endParaRPr>
          </a:p>
        </p:txBody>
      </p:sp>
      <p:sp>
        <p:nvSpPr>
          <p:cNvPr id="414"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Georgia"/>
                <a:ea typeface="DejaVu Sans"/>
              </a:rPr>
              <a:t>News databases  </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BBC Summary of World Broadcasts (www.monitor .bbc.co.uk)</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Factiva (</a:t>
            </a:r>
            <a:r>
              <a:rPr lang="en-US" sz="2000" b="0" u="sng" strike="noStrike" spc="-1">
                <a:solidFill>
                  <a:srgbClr val="000000"/>
                </a:solidFill>
                <a:uFillTx/>
                <a:latin typeface="Georgia"/>
                <a:ea typeface="DejaVu Sans"/>
              </a:rPr>
              <a:t>www.factiva.com</a:t>
            </a:r>
            <a:r>
              <a:rPr lang="en-US" sz="2000" b="0" strike="noStrike" spc="-1">
                <a:solidFill>
                  <a:srgbClr val="000000"/>
                </a:solidFill>
                <a:latin typeface="Georgia"/>
                <a:ea typeface="DejaVu Sans"/>
              </a:rPr>
              <a:t>) </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Open Source Center (</a:t>
            </a:r>
            <a:r>
              <a:rPr lang="en-US" sz="2000" b="0" u="sng" strike="noStrike" spc="-1">
                <a:solidFill>
                  <a:srgbClr val="000000"/>
                </a:solidFill>
                <a:uFillTx/>
                <a:latin typeface="Georgia"/>
                <a:ea typeface="DejaVu Sans"/>
              </a:rPr>
              <a:t>www.opensource.gov</a:t>
            </a:r>
            <a:r>
              <a:rPr lang="en-US" sz="2000" b="0" strike="noStrike" spc="-1">
                <a:solidFill>
                  <a:srgbClr val="000000"/>
                </a:solidFill>
                <a:latin typeface="Georgia"/>
                <a:ea typeface="DejaVu Sans"/>
              </a:rPr>
              <a:t>)</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Keesing’s Record of World Event (</a:t>
            </a:r>
            <a:r>
              <a:rPr lang="en-US" sz="2000" b="0" u="sng" strike="noStrike" spc="-1">
                <a:solidFill>
                  <a:srgbClr val="000000"/>
                </a:solidFill>
                <a:uFillTx/>
                <a:latin typeface="Georgia"/>
                <a:ea typeface="DejaVu Sans"/>
              </a:rPr>
              <a:t>www.keesings.com</a:t>
            </a:r>
            <a:r>
              <a:rPr lang="en-US" sz="2000" b="0" strike="noStrike" spc="-1">
                <a:solidFill>
                  <a:srgbClr val="000000"/>
                </a:solidFill>
                <a:latin typeface="Georgia"/>
                <a:ea typeface="DejaVu Sans"/>
              </a:rPr>
              <a:t>)</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LexisNexis (academic.lexisnexis.com)</a:t>
            </a:r>
            <a:endParaRPr lang="en-GB" sz="2000" b="0" strike="noStrike" spc="-1">
              <a:latin typeface="Arial"/>
            </a:endParaRPr>
          </a:p>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Georgia"/>
                <a:ea typeface="DejaVu Sans"/>
              </a:rPr>
              <a:t>Reports issues by specialized NGOs and IGOs </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Global Witness (</a:t>
            </a:r>
            <a:r>
              <a:rPr lang="en-US" sz="2000" b="0" u="sng" strike="noStrike" spc="-1">
                <a:solidFill>
                  <a:srgbClr val="000000"/>
                </a:solidFill>
                <a:uFillTx/>
                <a:latin typeface="Georgia"/>
                <a:ea typeface="DejaVu Sans"/>
              </a:rPr>
              <a:t>www.globalwitness.org</a:t>
            </a:r>
            <a:r>
              <a:rPr lang="en-US" sz="2000" b="0" strike="noStrike" spc="-1">
                <a:solidFill>
                  <a:srgbClr val="000000"/>
                </a:solidFill>
                <a:latin typeface="Georgia"/>
                <a:ea typeface="DejaVu Sans"/>
              </a:rPr>
              <a:t>)</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Human Rights Watch (www.hrw.org )</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International Crisis Group (</a:t>
            </a:r>
            <a:r>
              <a:rPr lang="en-US" sz="2000" b="0" u="sng" strike="noStrike" spc="-1">
                <a:solidFill>
                  <a:srgbClr val="000000"/>
                </a:solidFill>
                <a:uFillTx/>
                <a:latin typeface="Georgia"/>
                <a:ea typeface="DejaVu Sans"/>
              </a:rPr>
              <a:t>www.crisisgroup.org</a:t>
            </a:r>
            <a:r>
              <a:rPr lang="en-US" sz="2000" b="0" strike="noStrike" spc="-1">
                <a:solidFill>
                  <a:srgbClr val="000000"/>
                </a:solidFill>
                <a:latin typeface="Georgia"/>
                <a:ea typeface="DejaVu Sans"/>
              </a:rPr>
              <a:t>)</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Integrated Regional Information Network (</a:t>
            </a:r>
            <a:r>
              <a:rPr lang="en-US" sz="2000" b="0" u="sng" strike="noStrike" spc="-1">
                <a:solidFill>
                  <a:srgbClr val="000000"/>
                </a:solidFill>
                <a:uFillTx/>
                <a:latin typeface="Georgia"/>
                <a:ea typeface="DejaVu Sans"/>
              </a:rPr>
              <a:t>www.irinnews.org</a:t>
            </a:r>
            <a:r>
              <a:rPr lang="en-US" sz="2000" b="0" strike="noStrike" spc="-1">
                <a:solidFill>
                  <a:srgbClr val="000000"/>
                </a:solidFill>
                <a:latin typeface="Georgia"/>
                <a:ea typeface="DejaVu Sans"/>
              </a:rPr>
              <a:t>)</a:t>
            </a:r>
            <a:endParaRPr lang="en-GB" sz="20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000000"/>
                </a:solidFill>
                <a:latin typeface="Georgia"/>
                <a:ea typeface="DejaVu Sans"/>
              </a:rPr>
              <a:t> </a:t>
            </a:r>
            <a:endParaRPr lang="en-GB" sz="2000" b="0" strike="noStrike" spc="-1">
              <a:latin typeface="Arial"/>
            </a:endParaRPr>
          </a:p>
          <a:p>
            <a:pPr>
              <a:lnSpc>
                <a:spcPct val="9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775F55"/>
                </a:solidFill>
                <a:latin typeface="Trebuchet MS"/>
                <a:ea typeface="DejaVu Sans"/>
              </a:rPr>
              <a:t>Useful Sources in Conflict Research</a:t>
            </a:r>
            <a:endParaRPr lang="en-GB" sz="4000" b="0" strike="noStrike" spc="-1">
              <a:latin typeface="Arial"/>
            </a:endParaRPr>
          </a:p>
        </p:txBody>
      </p:sp>
      <p:sp>
        <p:nvSpPr>
          <p:cNvPr id="416"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1" strike="noStrike" spc="-1">
                <a:solidFill>
                  <a:srgbClr val="000000"/>
                </a:solidFill>
                <a:latin typeface="Georgia"/>
                <a:ea typeface="DejaVu Sans"/>
              </a:rPr>
              <a:t>Surveys</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Afrobarometer (</a:t>
            </a:r>
            <a:r>
              <a:rPr lang="en-US" sz="1700" b="0" u="sng" strike="noStrike" spc="-1">
                <a:solidFill>
                  <a:srgbClr val="000000"/>
                </a:solidFill>
                <a:uFillTx/>
                <a:latin typeface="Georgia"/>
                <a:ea typeface="DejaVu Sans"/>
              </a:rPr>
              <a:t>www.afrobarometer.org</a:t>
            </a:r>
            <a:r>
              <a:rPr lang="en-US" sz="1700" b="0" strike="noStrike" spc="-1">
                <a:solidFill>
                  <a:srgbClr val="000000"/>
                </a:solidFill>
                <a:latin typeface="Georgia"/>
                <a:ea typeface="DejaVu Sans"/>
              </a:rPr>
              <a:t>)</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Households in Conflict Network – HiCV (</a:t>
            </a:r>
            <a:r>
              <a:rPr lang="en-US" sz="1700" b="0" u="sng" strike="noStrike" spc="-1">
                <a:solidFill>
                  <a:srgbClr val="000000"/>
                </a:solidFill>
                <a:uFillTx/>
                <a:latin typeface="Georgia"/>
                <a:ea typeface="DejaVu Sans"/>
              </a:rPr>
              <a:t>www.hinc.org</a:t>
            </a:r>
            <a:r>
              <a:rPr lang="en-US" sz="1700" b="0" strike="noStrike" spc="-1">
                <a:solidFill>
                  <a:srgbClr val="000000"/>
                </a:solidFill>
                <a:latin typeface="Georgia"/>
                <a:ea typeface="DejaVu Sans"/>
              </a:rPr>
              <a:t>)</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World Values Survey (</a:t>
            </a:r>
            <a:r>
              <a:rPr lang="en-US" sz="1700" b="0" u="sng" strike="noStrike" spc="-1">
                <a:solidFill>
                  <a:srgbClr val="000000"/>
                </a:solidFill>
                <a:uFillTx/>
                <a:latin typeface="Georgia"/>
                <a:ea typeface="DejaVu Sans"/>
              </a:rPr>
              <a:t>www.worldvaluessurvey.org</a:t>
            </a:r>
            <a:r>
              <a:rPr lang="en-US" sz="1700" b="0" strike="noStrike" spc="-1">
                <a:solidFill>
                  <a:srgbClr val="000000"/>
                </a:solidFill>
                <a:latin typeface="Georgia"/>
                <a:ea typeface="DejaVu Sans"/>
              </a:rPr>
              <a:t>)</a:t>
            </a:r>
            <a:endParaRPr lang="en-GB" sz="1700" b="0" strike="noStrike" spc="-1">
              <a:latin typeface="Arial"/>
            </a:endParaRPr>
          </a:p>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1" strike="noStrike" spc="-1">
                <a:solidFill>
                  <a:srgbClr val="000000"/>
                </a:solidFill>
                <a:latin typeface="Georgia"/>
                <a:ea typeface="DejaVu Sans"/>
              </a:rPr>
              <a:t>General country information </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World Development Indicators (data.worldbank.org)</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UN Data (data.un.org)</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The Quality of Government Institute, Goteborg University (</a:t>
            </a:r>
            <a:r>
              <a:rPr lang="en-US" sz="1700" b="0" u="sng" strike="noStrike" spc="-1">
                <a:solidFill>
                  <a:srgbClr val="000000"/>
                </a:solidFill>
                <a:uFillTx/>
                <a:latin typeface="Georgia"/>
                <a:ea typeface="DejaVu Sans"/>
              </a:rPr>
              <a:t>www.qog.pol.gu.se</a:t>
            </a:r>
            <a:r>
              <a:rPr lang="en-US" sz="1700" b="0" strike="noStrike" spc="-1">
                <a:solidFill>
                  <a:srgbClr val="000000"/>
                </a:solidFill>
                <a:latin typeface="Georgia"/>
                <a:ea typeface="DejaVu Sans"/>
              </a:rPr>
              <a:t>)</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Gapminder (</a:t>
            </a:r>
            <a:r>
              <a:rPr lang="en-US" sz="1700" b="0" u="sng" strike="noStrike" spc="-1">
                <a:solidFill>
                  <a:srgbClr val="000000"/>
                </a:solidFill>
                <a:uFillTx/>
                <a:latin typeface="Georgia"/>
                <a:ea typeface="DejaVu Sans"/>
              </a:rPr>
              <a:t>www.gapminder.org</a:t>
            </a:r>
            <a:r>
              <a:rPr lang="en-US" sz="1700" b="0" strike="noStrike" spc="-1">
                <a:solidFill>
                  <a:srgbClr val="000000"/>
                </a:solidFill>
                <a:latin typeface="Georgia"/>
                <a:ea typeface="DejaVu Sans"/>
              </a:rPr>
              <a:t>)</a:t>
            </a:r>
            <a:endParaRPr lang="en-GB" sz="1700" b="0" strike="noStrike" spc="-1">
              <a:latin typeface="Arial"/>
            </a:endParaRPr>
          </a:p>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1" strike="noStrike" spc="-1">
                <a:solidFill>
                  <a:srgbClr val="000000"/>
                </a:solidFill>
                <a:latin typeface="Georgia"/>
                <a:ea typeface="DejaVu Sans"/>
              </a:rPr>
              <a:t>Conflict data programs </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Center for International Development and Conflict Management, University of Maryland (</a:t>
            </a:r>
            <a:r>
              <a:rPr lang="en-US" sz="1700" b="0" u="sng" strike="noStrike" spc="-1">
                <a:solidFill>
                  <a:srgbClr val="000000"/>
                </a:solidFill>
                <a:uFillTx/>
                <a:latin typeface="Georgia"/>
                <a:ea typeface="DejaVu Sans"/>
              </a:rPr>
              <a:t>www.cidcm.umd.edu</a:t>
            </a:r>
            <a:r>
              <a:rPr lang="en-US" sz="1700" b="0" strike="noStrike" spc="-1">
                <a:solidFill>
                  <a:srgbClr val="000000"/>
                </a:solidFill>
                <a:latin typeface="Georgia"/>
                <a:ea typeface="DejaVu Sans"/>
              </a:rPr>
              <a:t>) </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Correlated of War (</a:t>
            </a:r>
            <a:r>
              <a:rPr lang="en-US" sz="1700" b="0" u="sng" strike="noStrike" spc="-1">
                <a:solidFill>
                  <a:srgbClr val="000000"/>
                </a:solidFill>
                <a:uFillTx/>
                <a:latin typeface="Georgia"/>
                <a:ea typeface="DejaVu Sans"/>
              </a:rPr>
              <a:t>www.correlatesofwar.org</a:t>
            </a:r>
            <a:r>
              <a:rPr lang="en-US" sz="1700" b="0" strike="noStrike" spc="-1">
                <a:solidFill>
                  <a:srgbClr val="000000"/>
                </a:solidFill>
                <a:latin typeface="Georgia"/>
                <a:ea typeface="DejaVu Sans"/>
              </a:rPr>
              <a:t>)</a:t>
            </a:r>
            <a:endParaRPr lang="en-GB" sz="1700" b="0" strike="noStrike" spc="-1">
              <a:latin typeface="Arial"/>
            </a:endParaRPr>
          </a:p>
          <a:p>
            <a:pPr marL="107640" indent="-2156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b="0" strike="noStrike" spc="-1">
                <a:solidFill>
                  <a:srgbClr val="000000"/>
                </a:solidFill>
                <a:latin typeface="Georgia"/>
                <a:ea typeface="DejaVu Sans"/>
              </a:rPr>
              <a:t>Uppsala Conflict Data Program (</a:t>
            </a:r>
            <a:r>
              <a:rPr lang="en-US" sz="1700" b="0" u="sng" strike="noStrike" spc="-1">
                <a:solidFill>
                  <a:srgbClr val="000000"/>
                </a:solidFill>
                <a:uFillTx/>
                <a:latin typeface="Georgia"/>
                <a:ea typeface="DejaVu Sans"/>
              </a:rPr>
              <a:t>www.ucdp.uu.se</a:t>
            </a:r>
            <a:r>
              <a:rPr lang="en-US" sz="1700" b="0" strike="noStrike" spc="-1">
                <a:solidFill>
                  <a:srgbClr val="000000"/>
                </a:solidFill>
                <a:latin typeface="Georgia"/>
                <a:ea typeface="DejaVu Sans"/>
              </a:rPr>
              <a:t>)</a:t>
            </a:r>
            <a:r>
              <a:rPr lang="en-US" sz="1700" b="1" strike="noStrike" spc="-1">
                <a:solidFill>
                  <a:srgbClr val="000000"/>
                </a:solidFill>
                <a:latin typeface="Georgia"/>
                <a:ea typeface="DejaVu Sans"/>
              </a:rPr>
              <a:t> </a:t>
            </a:r>
            <a:endParaRPr lang="en-GB" sz="1700" b="0" strike="noStrike" spc="-1">
              <a:latin typeface="Arial"/>
            </a:endParaRPr>
          </a:p>
          <a:p>
            <a:pPr marL="10764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t/>
            </a:r>
            <a:br/>
            <a:r>
              <a:rPr lang="en-US" sz="3600" b="0" strike="noStrike" spc="-1">
                <a:solidFill>
                  <a:srgbClr val="775F55"/>
                </a:solidFill>
                <a:latin typeface="Trebuchet MS"/>
                <a:ea typeface="DejaVu Sans"/>
              </a:rPr>
              <a:t>Literature:</a:t>
            </a:r>
            <a:r>
              <a:t/>
            </a:r>
            <a:br/>
            <a:endParaRPr lang="en-GB" sz="3600" b="0" strike="noStrike" spc="-1">
              <a:latin typeface="Arial"/>
            </a:endParaRPr>
          </a:p>
        </p:txBody>
      </p:sp>
      <p:sp>
        <p:nvSpPr>
          <p:cNvPr id="418"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nSpc>
                <a:spcPct val="100000"/>
              </a:lnSpc>
              <a:spcBef>
                <a:spcPts val="697"/>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0" strike="noStrike" spc="-1" dirty="0" err="1" smtClean="0">
                <a:solidFill>
                  <a:srgbClr val="000000"/>
                </a:solidFill>
                <a:latin typeface="Times New Roman" panose="02020603050405020304" pitchFamily="18" charset="0"/>
                <a:ea typeface="DejaVu Sans"/>
                <a:cs typeface="Times New Roman" panose="02020603050405020304" pitchFamily="18" charset="0"/>
              </a:rPr>
              <a:t>Bartos</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O. J., </a:t>
            </a:r>
            <a:r>
              <a:rPr lang="en-US" sz="1000" b="0" strike="noStrike" spc="-1" dirty="0" err="1" smtClean="0">
                <a:solidFill>
                  <a:srgbClr val="000000"/>
                </a:solidFill>
                <a:latin typeface="Times New Roman" panose="02020603050405020304" pitchFamily="18" charset="0"/>
                <a:ea typeface="DejaVu Sans"/>
                <a:cs typeface="Times New Roman" panose="02020603050405020304" pitchFamily="18" charset="0"/>
              </a:rPr>
              <a:t>Wehr</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P. (2002): </a:t>
            </a:r>
            <a:r>
              <a:rPr lang="en-US" sz="1000" b="0" i="1" strike="noStrike" spc="-1" dirty="0" smtClean="0">
                <a:solidFill>
                  <a:srgbClr val="000000"/>
                </a:solidFill>
                <a:latin typeface="Times New Roman" panose="02020603050405020304" pitchFamily="18" charset="0"/>
                <a:ea typeface="DejaVu Sans"/>
                <a:cs typeface="Times New Roman" panose="02020603050405020304" pitchFamily="18" charset="0"/>
              </a:rPr>
              <a:t>Using Conflict Theory</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Cambridge University Press. </a:t>
            </a:r>
            <a:endParaRPr lang="en-GB" sz="1000" b="0" strike="noStrike" spc="-1" dirty="0" smtClean="0">
              <a:latin typeface="Times New Roman" panose="02020603050405020304" pitchFamily="18" charset="0"/>
              <a:cs typeface="Times New Roman" panose="02020603050405020304" pitchFamily="18" charset="0"/>
            </a:endParaRPr>
          </a:p>
          <a:p>
            <a:pPr marL="720">
              <a:lnSpc>
                <a:spcPct val="100000"/>
              </a:lnSpc>
              <a:spcBef>
                <a:spcPts val="697"/>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0" strike="noStrike" spc="-1" dirty="0" err="1" smtClean="0">
                <a:solidFill>
                  <a:srgbClr val="000000"/>
                </a:solidFill>
                <a:latin typeface="Times New Roman" panose="02020603050405020304" pitchFamily="18" charset="0"/>
                <a:ea typeface="DejaVu Sans"/>
                <a:cs typeface="Times New Roman" panose="02020603050405020304" pitchFamily="18" charset="0"/>
              </a:rPr>
              <a:t>Tesar</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F. (2007): </a:t>
            </a:r>
            <a:r>
              <a:rPr lang="en-US" sz="1000" b="0" i="1" strike="noStrike" spc="-1" dirty="0" err="1" smtClean="0">
                <a:solidFill>
                  <a:srgbClr val="000000"/>
                </a:solidFill>
                <a:latin typeface="Times New Roman" panose="02020603050405020304" pitchFamily="18" charset="0"/>
                <a:ea typeface="DejaVu Sans"/>
                <a:cs typeface="Times New Roman" panose="02020603050405020304" pitchFamily="18" charset="0"/>
              </a:rPr>
              <a:t>Etnicke</a:t>
            </a:r>
            <a:r>
              <a:rPr lang="en-US" sz="1000" b="0" i="1" strike="noStrike" spc="-1" dirty="0" smtClean="0">
                <a:solidFill>
                  <a:srgbClr val="000000"/>
                </a:solidFill>
                <a:latin typeface="Times New Roman" panose="02020603050405020304" pitchFamily="18" charset="0"/>
                <a:ea typeface="DejaVu Sans"/>
                <a:cs typeface="Times New Roman" panose="02020603050405020304" pitchFamily="18" charset="0"/>
              </a:rPr>
              <a:t> </a:t>
            </a:r>
            <a:r>
              <a:rPr lang="en-US" sz="1000" b="0" i="1" strike="noStrike" spc="-1" dirty="0" err="1" smtClean="0">
                <a:solidFill>
                  <a:srgbClr val="000000"/>
                </a:solidFill>
                <a:latin typeface="Times New Roman" panose="02020603050405020304" pitchFamily="18" charset="0"/>
                <a:ea typeface="DejaVu Sans"/>
                <a:cs typeface="Times New Roman" panose="02020603050405020304" pitchFamily="18" charset="0"/>
              </a:rPr>
              <a:t>konflikty</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Praha, Portal. </a:t>
            </a:r>
            <a:endParaRPr lang="en-GB" sz="1000" b="0" strike="noStrike" spc="-1" dirty="0" smtClean="0">
              <a:latin typeface="Times New Roman" panose="02020603050405020304" pitchFamily="18" charset="0"/>
              <a:cs typeface="Times New Roman" panose="02020603050405020304" pitchFamily="18" charset="0"/>
            </a:endParaRPr>
          </a:p>
          <a:p>
            <a:pPr marL="720">
              <a:lnSpc>
                <a:spcPct val="100000"/>
              </a:lnSpc>
              <a:spcBef>
                <a:spcPts val="697"/>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b="0" strike="noStrike" spc="-1" dirty="0" err="1" smtClean="0">
                <a:solidFill>
                  <a:srgbClr val="000000"/>
                </a:solidFill>
                <a:latin typeface="Times New Roman" panose="02020603050405020304" pitchFamily="18" charset="0"/>
                <a:ea typeface="DejaVu Sans"/>
                <a:cs typeface="Times New Roman" panose="02020603050405020304" pitchFamily="18" charset="0"/>
              </a:rPr>
              <a:t>Waisová</a:t>
            </a:r>
            <a:r>
              <a:rPr lang="cs-CZ"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Šárka (2005): Řešení konfliktů v mezinárodních vztazích. Praha: Portál.</a:t>
            </a:r>
            <a:endParaRPr lang="en-GB" sz="1000" b="0" strike="noStrike" spc="-1" dirty="0" smtClean="0">
              <a:latin typeface="Times New Roman" panose="02020603050405020304" pitchFamily="18" charset="0"/>
              <a:cs typeface="Times New Roman" panose="02020603050405020304" pitchFamily="18" charset="0"/>
            </a:endParaRPr>
          </a:p>
          <a:p>
            <a:pPr marL="720">
              <a:lnSpc>
                <a:spcPct val="100000"/>
              </a:lnSpc>
              <a:spcBef>
                <a:spcPts val="697"/>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0" strike="noStrike" spc="-1" dirty="0" err="1" smtClean="0">
                <a:solidFill>
                  <a:srgbClr val="000000"/>
                </a:solidFill>
                <a:latin typeface="Times New Roman" panose="02020603050405020304" pitchFamily="18" charset="0"/>
                <a:ea typeface="DejaVu Sans"/>
                <a:cs typeface="Times New Roman" panose="02020603050405020304" pitchFamily="18" charset="0"/>
              </a:rPr>
              <a:t>Wallensteen</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P. (2007): </a:t>
            </a:r>
            <a:r>
              <a:rPr lang="en-US" sz="1000" b="0" i="1" strike="noStrike" spc="-1" dirty="0" smtClean="0">
                <a:solidFill>
                  <a:srgbClr val="000000"/>
                </a:solidFill>
                <a:latin typeface="Times New Roman" panose="02020603050405020304" pitchFamily="18" charset="0"/>
                <a:ea typeface="DejaVu Sans"/>
                <a:cs typeface="Times New Roman" panose="02020603050405020304" pitchFamily="18" charset="0"/>
              </a:rPr>
              <a:t>Understanding Conflict Resolution, War, Peace and Global System, </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SAGE, London.</a:t>
            </a:r>
            <a:endParaRPr lang="en-GB" sz="1000" b="0" strike="noStrike" spc="-1" dirty="0" smtClean="0">
              <a:latin typeface="Times New Roman" panose="02020603050405020304" pitchFamily="18" charset="0"/>
              <a:cs typeface="Times New Roman" panose="02020603050405020304" pitchFamily="18" charset="0"/>
            </a:endParaRPr>
          </a:p>
          <a:p>
            <a:pPr marL="720">
              <a:lnSpc>
                <a:spcPct val="100000"/>
              </a:lnSpc>
              <a:spcBef>
                <a:spcPts val="697"/>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Wolff, S. (2006): </a:t>
            </a:r>
            <a:r>
              <a:rPr lang="en-US" sz="1000" b="0" i="1" strike="noStrike" spc="-1" dirty="0" smtClean="0">
                <a:solidFill>
                  <a:srgbClr val="000000"/>
                </a:solidFill>
                <a:latin typeface="Times New Roman" panose="02020603050405020304" pitchFamily="18" charset="0"/>
                <a:ea typeface="DejaVu Sans"/>
                <a:cs typeface="Times New Roman" panose="02020603050405020304" pitchFamily="18" charset="0"/>
              </a:rPr>
              <a:t>Ethnic Conflict A Global Perspective</a:t>
            </a:r>
            <a:r>
              <a:rPr lang="en-US" sz="1000" b="0" strike="noStrike" spc="-1" dirty="0" smtClean="0">
                <a:solidFill>
                  <a:srgbClr val="000000"/>
                </a:solidFill>
                <a:latin typeface="Times New Roman" panose="02020603050405020304" pitchFamily="18" charset="0"/>
                <a:ea typeface="DejaVu Sans"/>
                <a:cs typeface="Times New Roman" panose="02020603050405020304" pitchFamily="18" charset="0"/>
              </a:rPr>
              <a:t>, Oxford University Press.</a:t>
            </a:r>
            <a:endParaRPr lang="en-GB" sz="1000" b="0" strike="noStrike" spc="-1" dirty="0" smtClean="0">
              <a:latin typeface="Times New Roman" panose="02020603050405020304" pitchFamily="18" charset="0"/>
              <a:cs typeface="Times New Roman" panose="02020603050405020304" pitchFamily="18" charset="0"/>
            </a:endParaRPr>
          </a:p>
          <a:p>
            <a:pPr algn="just">
              <a:lnSpc>
                <a:spcPct val="96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Cederman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Lars-Erik, Wimmer, Andreas and Min, Brian.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Why</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Do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Ethnic</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Groups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Rebel? New Data and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Analysis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World</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Politics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62, no. 01 (2010): 87–119. doi:10.1017/S0043887109990219.</a:t>
            </a:r>
            <a:endParaRPr lang="cs-CZ" sz="1000" spc="-1" dirty="0" smtClean="0">
              <a:latin typeface="Times New Roman" panose="02020603050405020304" pitchFamily="18" charset="0"/>
              <a:cs typeface="Times New Roman" panose="02020603050405020304" pitchFamily="18" charset="0"/>
            </a:endParaRPr>
          </a:p>
          <a:p>
            <a:pPr algn="just">
              <a:lnSpc>
                <a:spcPct val="96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Ceckel</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Jeffrey</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Transnational</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Dynamics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of</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Civil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War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Cambridge University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Press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2014.</a:t>
            </a:r>
            <a:endParaRPr lang="en-GB" sz="1000" b="0" strike="noStrike" spc="-1" dirty="0" smtClean="0">
              <a:latin typeface="Times New Roman" panose="02020603050405020304" pitchFamily="18" charset="0"/>
              <a:cs typeface="Times New Roman" panose="02020603050405020304" pitchFamily="18" charset="0"/>
            </a:endParaRPr>
          </a:p>
          <a:p>
            <a:pPr algn="just">
              <a:lnSpc>
                <a:spcPct val="110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Collier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Paul, and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Anke</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Hoeffler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Greed</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and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Grievance</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in Civil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War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Oxford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Economic</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Papers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56, no. 4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October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1, 2004): 563–95. doi:10.1093/</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oep</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/gpf064.</a:t>
            </a:r>
            <a:endParaRPr lang="en-GB" sz="1000" b="0" strike="noStrike" spc="-1" dirty="0" smtClean="0">
              <a:latin typeface="Times New Roman" panose="02020603050405020304" pitchFamily="18" charset="0"/>
              <a:cs typeface="Times New Roman" panose="02020603050405020304" pitchFamily="18" charset="0"/>
            </a:endParaRPr>
          </a:p>
          <a:p>
            <a:pPr algn="just">
              <a:lnSpc>
                <a:spcPct val="110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Eck</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Kristine.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From</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Armed</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Conflict</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to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War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Ethnic</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Mobilization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and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Conflict</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Intensification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International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Studies</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Quarterly</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53, no. 2 (June 1, 2009): 369–88. doi:10.1111/j.1468-2478.2009.00538.x.</a:t>
            </a:r>
            <a:endParaRPr lang="en-GB" sz="1000" b="0" strike="noStrike" spc="-1" dirty="0" smtClean="0">
              <a:latin typeface="Times New Roman" panose="02020603050405020304" pitchFamily="18" charset="0"/>
              <a:cs typeface="Times New Roman" panose="02020603050405020304" pitchFamily="18" charset="0"/>
            </a:endParaRPr>
          </a:p>
          <a:p>
            <a:pPr algn="just">
              <a:lnSpc>
                <a:spcPct val="110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Fearon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James D., and David 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Laitin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Explaining</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Interethnic</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Cooperation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The</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American</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Political</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Science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Review</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90, no. 4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December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1, 1996): 715–35. doi:10.2307/2945838.</a:t>
            </a:r>
            <a:endParaRPr lang="en-GB" sz="1000" b="0" strike="noStrike" spc="-1" dirty="0" smtClean="0">
              <a:latin typeface="Times New Roman" panose="02020603050405020304" pitchFamily="18" charset="0"/>
              <a:cs typeface="Times New Roman" panose="02020603050405020304" pitchFamily="18" charset="0"/>
            </a:endParaRPr>
          </a:p>
          <a:p>
            <a:pPr algn="just">
              <a:lnSpc>
                <a:spcPct val="110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Gleditsch,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Nils</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Petter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Peter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Wallensteen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Mikael</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Eriksson</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Margareta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Sollenberg</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and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Håvard</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Strand</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Armed</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Conflict</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1946-2001: A New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Dataset</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Journal</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of</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Peace</a:t>
            </a:r>
            <a:r>
              <a:rPr lang="cs-CZ" sz="1000" b="0" i="1" strike="noStrike" spc="-1" dirty="0" smtClean="0">
                <a:solidFill>
                  <a:srgbClr val="000000"/>
                </a:solidFill>
                <a:latin typeface="Times New Roman" panose="02020603050405020304" pitchFamily="18" charset="0"/>
                <a:ea typeface="Times New Roman"/>
                <a:cs typeface="Times New Roman" panose="02020603050405020304" pitchFamily="18" charset="0"/>
              </a:rPr>
              <a:t> </a:t>
            </a:r>
            <a:r>
              <a:rPr lang="cs-CZ" sz="1000" b="0" i="1" strike="noStrike" spc="-1" dirty="0" err="1" smtClean="0">
                <a:solidFill>
                  <a:srgbClr val="000000"/>
                </a:solidFill>
                <a:latin typeface="Times New Roman" panose="02020603050405020304" pitchFamily="18" charset="0"/>
                <a:ea typeface="Times New Roman"/>
                <a:cs typeface="Times New Roman" panose="02020603050405020304" pitchFamily="18" charset="0"/>
              </a:rPr>
              <a:t>Research</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39, no. 5 (</a:t>
            </a:r>
            <a:r>
              <a:rPr lang="cs-CZ" sz="1000" b="0" strike="noStrike" spc="-1" dirty="0" err="1" smtClean="0">
                <a:solidFill>
                  <a:srgbClr val="000000"/>
                </a:solidFill>
                <a:latin typeface="Times New Roman" panose="02020603050405020304" pitchFamily="18" charset="0"/>
                <a:ea typeface="Times New Roman"/>
                <a:cs typeface="Times New Roman" panose="02020603050405020304" pitchFamily="18" charset="0"/>
              </a:rPr>
              <a:t>September</a:t>
            </a:r>
            <a:r>
              <a:rPr lang="cs-CZ" sz="1000" b="0" strike="noStrike" spc="-1" dirty="0" smtClean="0">
                <a:solidFill>
                  <a:srgbClr val="000000"/>
                </a:solidFill>
                <a:latin typeface="Times New Roman" panose="02020603050405020304" pitchFamily="18" charset="0"/>
                <a:ea typeface="Times New Roman"/>
                <a:cs typeface="Times New Roman" panose="02020603050405020304" pitchFamily="18" charset="0"/>
              </a:rPr>
              <a:t> 1, 2002): 615–37. doi:10.1177/0022343302039005007.</a:t>
            </a:r>
            <a:endParaRPr lang="en-GB" sz="1000" b="0" strike="noStrike" spc="-1"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Literature</a:t>
            </a:r>
            <a:endParaRPr lang="cs-CZ" dirty="0"/>
          </a:p>
        </p:txBody>
      </p:sp>
      <p:sp>
        <p:nvSpPr>
          <p:cNvPr id="3" name="Podnadpis 2"/>
          <p:cNvSpPr>
            <a:spLocks noGrp="1"/>
          </p:cNvSpPr>
          <p:nvPr>
            <p:ph type="subTitle"/>
          </p:nvPr>
        </p:nvSpPr>
        <p:spPr/>
        <p:txBody>
          <a:bodyPr/>
          <a:lstStyle/>
          <a:p>
            <a:pPr marL="0" indent="0">
              <a:buNone/>
            </a:pPr>
            <a:endParaRPr lang="cs-CZ" sz="1200" dirty="0" smtClean="0">
              <a:latin typeface="Times New Roman" panose="02020603050405020304" pitchFamily="18" charset="0"/>
              <a:cs typeface="Times New Roman" panose="02020603050405020304" pitchFamily="18" charset="0"/>
            </a:endParaRPr>
          </a:p>
          <a:p>
            <a:pPr algn="just">
              <a:lnSpc>
                <a:spcPct val="110000"/>
              </a:lnSpc>
              <a:spcAft>
                <a:spcPts val="1774"/>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2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smtClean="0">
                <a:solidFill>
                  <a:srgbClr val="000000"/>
                </a:solidFill>
                <a:latin typeface="Times New Roman" panose="02020603050405020304" pitchFamily="18" charset="0"/>
                <a:ea typeface="Times New Roman"/>
                <a:cs typeface="Times New Roman" panose="02020603050405020304" pitchFamily="18" charset="0"/>
              </a:rPr>
              <a:t>Gurr</a:t>
            </a:r>
            <a:r>
              <a:rPr lang="cs-CZ" sz="1000" spc="-1" dirty="0">
                <a:solidFill>
                  <a:srgbClr val="000000"/>
                </a:solidFill>
                <a:latin typeface="Times New Roman" panose="02020603050405020304" pitchFamily="18" charset="0"/>
                <a:ea typeface="Times New Roman"/>
                <a:cs typeface="Times New Roman" panose="02020603050405020304" pitchFamily="18" charset="0"/>
              </a:rPr>
              <a:t>, Ted Robert. </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Handbook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Political</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Theory</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and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Research</a:t>
            </a:r>
            <a:r>
              <a:rPr lang="cs-CZ" sz="1000" spc="-1" dirty="0">
                <a:solidFill>
                  <a:srgbClr val="000000"/>
                </a:solidFill>
                <a:latin typeface="Times New Roman" panose="02020603050405020304" pitchFamily="18" charset="0"/>
                <a:ea typeface="Times New Roman"/>
                <a:cs typeface="Times New Roman" panose="02020603050405020304" pitchFamily="18" charset="0"/>
              </a:rPr>
              <a:t>. Free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1980.</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err="1">
                <a:solidFill>
                  <a:srgbClr val="000000"/>
                </a:solidFill>
                <a:latin typeface="Times New Roman" panose="02020603050405020304" pitchFamily="18" charset="0"/>
                <a:ea typeface="Times New Roman"/>
                <a:cs typeface="Times New Roman" panose="02020603050405020304" pitchFamily="18" charset="0"/>
              </a:rPr>
              <a:t>Horowitz</a:t>
            </a:r>
            <a:r>
              <a:rPr lang="cs-CZ" sz="1000" spc="-1" dirty="0">
                <a:solidFill>
                  <a:srgbClr val="000000"/>
                </a:solidFill>
                <a:latin typeface="Times New Roman" panose="02020603050405020304" pitchFamily="18" charset="0"/>
                <a:ea typeface="Times New Roman"/>
                <a:cs typeface="Times New Roman" panose="02020603050405020304" pitchFamily="18" charset="0"/>
              </a:rPr>
              <a:t>, Donald L.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Groups</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in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spc="-1" dirty="0">
                <a:solidFill>
                  <a:srgbClr val="000000"/>
                </a:solidFill>
                <a:latin typeface="Times New Roman" panose="02020603050405020304" pitchFamily="18" charset="0"/>
                <a:ea typeface="Times New Roman"/>
                <a:cs typeface="Times New Roman" panose="02020603050405020304" pitchFamily="18" charset="0"/>
              </a:rPr>
              <a:t>.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California</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1985.</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endParaRPr lang="cs-CZ" sz="1000" spc="-1">
              <a:solidFill>
                <a:srgbClr val="000000"/>
              </a:solidFill>
              <a:latin typeface="Times New Roman" panose="02020603050405020304" pitchFamily="18" charset="0"/>
              <a:ea typeface="Times New Roman"/>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smtClean="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Groups</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in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Updated</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Edition</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With</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 New Preface</a:t>
            </a:r>
            <a:r>
              <a:rPr lang="cs-CZ" sz="1000" spc="-1" dirty="0">
                <a:solidFill>
                  <a:srgbClr val="000000"/>
                </a:solidFill>
                <a:latin typeface="Times New Roman" panose="02020603050405020304" pitchFamily="18" charset="0"/>
                <a:ea typeface="Times New Roman"/>
                <a:cs typeface="Times New Roman" panose="02020603050405020304" pitchFamily="18" charset="0"/>
              </a:rPr>
              <a:t>. 2nd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edition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Berkeley</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Calif</a:t>
            </a:r>
            <a:r>
              <a:rPr lang="cs-CZ" sz="1000" spc="-1" dirty="0">
                <a:solidFill>
                  <a:srgbClr val="000000"/>
                </a:solidFill>
                <a:latin typeface="Times New Roman" panose="02020603050405020304" pitchFamily="18" charset="0"/>
                <a:ea typeface="Times New Roman"/>
                <a:cs typeface="Times New Roman" panose="02020603050405020304" pitchFamily="18" charset="0"/>
              </a:rPr>
              <a:t>.; London: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California</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2000.</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The</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Deadly</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Riot</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Berkeley</a:t>
            </a:r>
            <a:r>
              <a:rPr lang="cs-CZ" sz="1000" spc="-1" dirty="0">
                <a:solidFill>
                  <a:srgbClr val="000000"/>
                </a:solidFill>
                <a:latin typeface="Times New Roman" panose="02020603050405020304" pitchFamily="18" charset="0"/>
                <a:ea typeface="Times New Roman"/>
                <a:cs typeface="Times New Roman" panose="02020603050405020304" pitchFamily="18" charset="0"/>
              </a:rPr>
              <a:t>: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California</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2003.</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err="1">
                <a:solidFill>
                  <a:srgbClr val="000000"/>
                </a:solidFill>
                <a:latin typeface="Times New Roman" panose="02020603050405020304" pitchFamily="18" charset="0"/>
                <a:ea typeface="Times New Roman"/>
                <a:cs typeface="Times New Roman" panose="02020603050405020304" pitchFamily="18" charset="0"/>
              </a:rPr>
              <a:t>Hutchinson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John, and Anthony D. Smith.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Ethnicity</a:t>
            </a:r>
            <a:r>
              <a:rPr lang="cs-CZ" sz="1000" spc="-1" dirty="0">
                <a:solidFill>
                  <a:srgbClr val="000000"/>
                </a:solidFill>
                <a:latin typeface="Times New Roman" panose="02020603050405020304" pitchFamily="18" charset="0"/>
                <a:ea typeface="Times New Roman"/>
                <a:cs typeface="Times New Roman" panose="02020603050405020304" pitchFamily="18" charset="0"/>
              </a:rPr>
              <a:t>. Oxford ; New York: Oxford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1996.</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err="1">
                <a:solidFill>
                  <a:srgbClr val="000000"/>
                </a:solidFill>
                <a:latin typeface="Times New Roman" panose="02020603050405020304" pitchFamily="18" charset="0"/>
                <a:ea typeface="Times New Roman"/>
                <a:cs typeface="Times New Roman" panose="02020603050405020304" pitchFamily="18" charset="0"/>
              </a:rPr>
              <a:t>Jeong</a:t>
            </a:r>
            <a:r>
              <a:rPr lang="cs-CZ" sz="1000" spc="-1" dirty="0">
                <a:solidFill>
                  <a:srgbClr val="000000"/>
                </a:solidFill>
                <a:latin typeface="Times New Roman" panose="02020603050405020304" pitchFamily="18" charset="0"/>
                <a:ea typeface="Times New Roman"/>
                <a:cs typeface="Times New Roman" panose="02020603050405020304" pitchFamily="18" charset="0"/>
              </a:rPr>
              <a:t>, Ho-</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Won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Understanding</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and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Analysis</a:t>
            </a:r>
            <a:r>
              <a:rPr lang="cs-CZ" sz="1000" spc="-1" dirty="0">
                <a:solidFill>
                  <a:srgbClr val="000000"/>
                </a:solidFill>
                <a:latin typeface="Times New Roman" panose="02020603050405020304" pitchFamily="18" charset="0"/>
                <a:ea typeface="Times New Roman"/>
                <a:cs typeface="Times New Roman" panose="02020603050405020304" pitchFamily="18" charset="0"/>
              </a:rPr>
              <a:t>. Los Angeles ; London: SAGE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Publications</a:t>
            </a:r>
            <a:r>
              <a:rPr lang="cs-CZ" sz="1000" spc="-1" dirty="0">
                <a:solidFill>
                  <a:srgbClr val="000000"/>
                </a:solidFill>
                <a:latin typeface="Times New Roman" panose="02020603050405020304" pitchFamily="18" charset="0"/>
                <a:ea typeface="Times New Roman"/>
                <a:cs typeface="Times New Roman" panose="02020603050405020304" pitchFamily="18" charset="0"/>
              </a:rPr>
              <a:t> Ltd, 2008.</a:t>
            </a:r>
            <a:endParaRPr lang="en-GB" sz="1000" spc="-1" dirty="0">
              <a:latin typeface="Times New Roman" panose="02020603050405020304" pitchFamily="18" charset="0"/>
              <a:cs typeface="Times New Roman" panose="02020603050405020304" pitchFamily="18" charset="0"/>
            </a:endParaRPr>
          </a:p>
          <a:p>
            <a:pPr marL="0" indent="0" algn="just">
              <a:lnSpc>
                <a:spcPct val="110000"/>
              </a:lnSpc>
              <a:spcAft>
                <a:spcPts val="1774"/>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780560" algn="l"/>
                <a:tab pos="10782000" algn="l"/>
              </a:tabLst>
            </a:pPr>
            <a:r>
              <a:rPr lang="cs-CZ" sz="1000" spc="-1" dirty="0">
                <a:solidFill>
                  <a:srgbClr val="000000"/>
                </a:solidFill>
                <a:latin typeface="Times New Roman" panose="02020603050405020304" pitchFamily="18" charset="0"/>
                <a:ea typeface="Times New Roman"/>
                <a:cs typeface="Times New Roman" panose="02020603050405020304" pitchFamily="18" charset="0"/>
              </a:rPr>
              <a:t>Kaufman,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Stuart</a:t>
            </a:r>
            <a:r>
              <a:rPr lang="cs-CZ" sz="1000" spc="-1" dirty="0">
                <a:solidFill>
                  <a:srgbClr val="000000"/>
                </a:solidFill>
                <a:latin typeface="Times New Roman" panose="02020603050405020304" pitchFamily="18" charset="0"/>
                <a:ea typeface="Times New Roman"/>
                <a:cs typeface="Times New Roman" panose="02020603050405020304" pitchFamily="18" charset="0"/>
              </a:rPr>
              <a:t> J.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Modern</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Hatreds</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The</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Symbolic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Politics</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War</a:t>
            </a:r>
            <a:r>
              <a:rPr lang="cs-CZ" sz="1000" spc="-1" dirty="0">
                <a:solidFill>
                  <a:srgbClr val="000000"/>
                </a:solidFill>
                <a:latin typeface="Times New Roman" panose="02020603050405020304" pitchFamily="18" charset="0"/>
                <a:ea typeface="Times New Roman"/>
                <a:cs typeface="Times New Roman" panose="02020603050405020304" pitchFamily="18" charset="0"/>
              </a:rPr>
              <a:t>. 1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edition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New York: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Cornell</a:t>
            </a:r>
            <a:r>
              <a:rPr lang="cs-CZ" sz="1000" spc="-1" dirty="0">
                <a:solidFill>
                  <a:srgbClr val="000000"/>
                </a:solidFill>
                <a:latin typeface="Times New Roman" panose="02020603050405020304" pitchFamily="18" charset="0"/>
                <a:ea typeface="Times New Roman"/>
                <a:cs typeface="Times New Roman" panose="02020603050405020304" pitchFamily="18" charset="0"/>
              </a:rPr>
              <a:t>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2001.</a:t>
            </a:r>
            <a:endParaRPr lang="en-GB" sz="1000" spc="-1" dirty="0">
              <a:latin typeface="Times New Roman" panose="02020603050405020304" pitchFamily="18" charset="0"/>
              <a:cs typeface="Times New Roman" panose="02020603050405020304" pitchFamily="18" charset="0"/>
            </a:endParaRPr>
          </a:p>
          <a:p>
            <a:pPr marL="0" indent="0">
              <a:lnSpc>
                <a:spcPct val="100000"/>
              </a:lnSpc>
              <a:spcBef>
                <a:spcPts val="697"/>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pc="-1" dirty="0" err="1">
                <a:solidFill>
                  <a:srgbClr val="000000"/>
                </a:solidFill>
                <a:latin typeface="Times New Roman" panose="02020603050405020304" pitchFamily="18" charset="0"/>
                <a:ea typeface="Times New Roman"/>
                <a:cs typeface="Times New Roman" panose="02020603050405020304" pitchFamily="18" charset="0"/>
              </a:rPr>
              <a:t>Lake</a:t>
            </a:r>
            <a:r>
              <a:rPr lang="cs-CZ" sz="1000" spc="-1" dirty="0">
                <a:solidFill>
                  <a:srgbClr val="000000"/>
                </a:solidFill>
                <a:latin typeface="Times New Roman" panose="02020603050405020304" pitchFamily="18" charset="0"/>
                <a:ea typeface="Times New Roman"/>
                <a:cs typeface="Times New Roman" panose="02020603050405020304" pitchFamily="18" charset="0"/>
              </a:rPr>
              <a:t>, David A., Donald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Rothchild</a:t>
            </a:r>
            <a:r>
              <a:rPr lang="cs-CZ" sz="1000" spc="-1" dirty="0">
                <a:solidFill>
                  <a:srgbClr val="000000"/>
                </a:solidFill>
                <a:latin typeface="Times New Roman" panose="02020603050405020304" pitchFamily="18" charset="0"/>
                <a:ea typeface="Times New Roman"/>
                <a:cs typeface="Times New Roman" panose="02020603050405020304" pitchFamily="18" charset="0"/>
              </a:rPr>
              <a:t>, Timur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Kuran</a:t>
            </a:r>
            <a:r>
              <a:rPr lang="cs-CZ" sz="1000" spc="-1" dirty="0">
                <a:solidFill>
                  <a:srgbClr val="000000"/>
                </a:solidFill>
                <a:latin typeface="Times New Roman" panose="02020603050405020304" pitchFamily="18" charset="0"/>
                <a:ea typeface="Times New Roman"/>
                <a:cs typeface="Times New Roman" panose="02020603050405020304" pitchFamily="18" charset="0"/>
              </a:rPr>
              <a:t>, James D.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Fearon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Stephen</a:t>
            </a:r>
            <a:r>
              <a:rPr lang="cs-CZ" sz="1000" spc="-1" dirty="0">
                <a:solidFill>
                  <a:srgbClr val="000000"/>
                </a:solidFill>
                <a:latin typeface="Times New Roman" panose="02020603050405020304" pitchFamily="18" charset="0"/>
                <a:ea typeface="Times New Roman"/>
                <a:cs typeface="Times New Roman" panose="02020603050405020304" pitchFamily="18" charset="0"/>
              </a:rPr>
              <a:t> M.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Saideman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and Sandra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Halperin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The</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International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Spread</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of</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Ethnic</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Conflict</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Fear</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Diffusion</a:t>
            </a:r>
            <a:r>
              <a:rPr lang="cs-CZ" sz="1000" i="1" spc="-1" dirty="0">
                <a:solidFill>
                  <a:srgbClr val="000000"/>
                </a:solidFill>
                <a:latin typeface="Times New Roman" panose="02020603050405020304" pitchFamily="18" charset="0"/>
                <a:ea typeface="Times New Roman"/>
                <a:cs typeface="Times New Roman" panose="02020603050405020304" pitchFamily="18" charset="0"/>
              </a:rPr>
              <a:t>, and </a:t>
            </a:r>
            <a:r>
              <a:rPr lang="cs-CZ" sz="1000" i="1" spc="-1" dirty="0" err="1">
                <a:solidFill>
                  <a:srgbClr val="000000"/>
                </a:solidFill>
                <a:latin typeface="Times New Roman" panose="02020603050405020304" pitchFamily="18" charset="0"/>
                <a:ea typeface="Times New Roman"/>
                <a:cs typeface="Times New Roman" panose="02020603050405020304" pitchFamily="18" charset="0"/>
              </a:rPr>
              <a:t>Escalation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Princeton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N.J: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Princeton</a:t>
            </a:r>
            <a:r>
              <a:rPr lang="cs-CZ" sz="1000" spc="-1" dirty="0">
                <a:solidFill>
                  <a:srgbClr val="000000"/>
                </a:solidFill>
                <a:latin typeface="Times New Roman" panose="02020603050405020304" pitchFamily="18" charset="0"/>
                <a:ea typeface="Times New Roman"/>
                <a:cs typeface="Times New Roman" panose="02020603050405020304" pitchFamily="18" charset="0"/>
              </a:rPr>
              <a:t> University </a:t>
            </a:r>
            <a:r>
              <a:rPr lang="cs-CZ" sz="1000" spc="-1" dirty="0" err="1">
                <a:solidFill>
                  <a:srgbClr val="000000"/>
                </a:solidFill>
                <a:latin typeface="Times New Roman" panose="02020603050405020304" pitchFamily="18" charset="0"/>
                <a:ea typeface="Times New Roman"/>
                <a:cs typeface="Times New Roman" panose="02020603050405020304" pitchFamily="18" charset="0"/>
              </a:rPr>
              <a:t>Press</a:t>
            </a:r>
            <a:r>
              <a:rPr lang="cs-CZ" sz="1000" spc="-1" dirty="0">
                <a:solidFill>
                  <a:srgbClr val="000000"/>
                </a:solidFill>
                <a:latin typeface="Times New Roman" panose="02020603050405020304" pitchFamily="18" charset="0"/>
                <a:ea typeface="Times New Roman"/>
                <a:cs typeface="Times New Roman" panose="02020603050405020304" pitchFamily="18" charset="0"/>
              </a:rPr>
              <a:t>, 1998.</a:t>
            </a:r>
            <a:r>
              <a:rPr lang="en-US" sz="1000" spc="-1" dirty="0">
                <a:solidFill>
                  <a:srgbClr val="000000"/>
                </a:solidFill>
                <a:latin typeface="Times New Roman" panose="02020603050405020304" pitchFamily="18" charset="0"/>
                <a:cs typeface="Times New Roman" panose="02020603050405020304" pitchFamily="18" charset="0"/>
              </a:rPr>
              <a:t> </a:t>
            </a:r>
            <a:endParaRPr lang="en-GB" sz="1000" spc="-1"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7370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sp>
      <p:pic>
        <p:nvPicPr>
          <p:cNvPr id="266" name="Picture 2_3"/>
          <p:cNvPicPr/>
          <p:nvPr/>
        </p:nvPicPr>
        <p:blipFill>
          <a:blip r:embed="rId2"/>
          <a:stretch/>
        </p:blipFill>
        <p:spPr>
          <a:xfrm>
            <a:off x="469800" y="503280"/>
            <a:ext cx="8205120" cy="5622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612720" y="228600"/>
            <a:ext cx="8152560" cy="99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775F55"/>
                </a:solidFill>
                <a:latin typeface="Tw Cen MT"/>
                <a:ea typeface="DejaVu Sans"/>
              </a:rPr>
              <a:t>A taxonomy of conflict </a:t>
            </a:r>
            <a:r>
              <a:t/>
            </a:r>
            <a:br/>
            <a:endParaRPr lang="en-GB" sz="4000" b="0" strike="noStrike" spc="-1">
              <a:latin typeface="Arial"/>
            </a:endParaRPr>
          </a:p>
        </p:txBody>
      </p:sp>
      <p:sp>
        <p:nvSpPr>
          <p:cNvPr id="268" name="CustomShape 2"/>
          <p:cNvSpPr/>
          <p:nvPr/>
        </p:nvSpPr>
        <p:spPr>
          <a:xfrm>
            <a:off x="612720" y="1600200"/>
            <a:ext cx="8152560" cy="449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Who fights?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Governments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Organizations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 Individuals </a:t>
            </a:r>
            <a:endParaRPr lang="en-GB" sz="1800" b="0" strike="noStrike" spc="-1">
              <a:latin typeface="Arial"/>
            </a:endParaRPr>
          </a:p>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Why do they fight?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Politics?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Economics?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Insanity? </a:t>
            </a:r>
            <a:endParaRPr lang="en-GB" sz="1800" b="0" strike="noStrike" spc="-1">
              <a:latin typeface="Arial"/>
            </a:endParaRPr>
          </a:p>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Where do they fight</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 Home or away? </a:t>
            </a:r>
            <a:endParaRPr lang="en-GB" sz="1800" b="0" strike="noStrike" spc="-1">
              <a:latin typeface="Arial"/>
            </a:endParaRPr>
          </a:p>
          <a:p>
            <a:pPr marL="318960" indent="-318240">
              <a:lnSpc>
                <a:spcPct val="90000"/>
              </a:lnSpc>
              <a:spcBef>
                <a:spcPts val="697"/>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Consequences of conflict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How many were killed? </a:t>
            </a:r>
            <a:endParaRPr lang="en-GB" sz="1800" b="0" strike="noStrike" spc="-1">
              <a:latin typeface="Arial"/>
            </a:endParaRPr>
          </a:p>
          <a:p>
            <a:pPr marL="639720" lvl="1" indent="-272520">
              <a:lnSpc>
                <a:spcPct val="90000"/>
              </a:lnSpc>
              <a:spcBef>
                <a:spcPts val="550"/>
              </a:spcBef>
              <a:buClr>
                <a:srgbClr val="94B6D2"/>
              </a:buClr>
              <a:buSzPct val="70000"/>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000000"/>
                </a:solidFill>
                <a:latin typeface="Tw Cen MT"/>
                <a:ea typeface="DejaVu Sans"/>
              </a:rPr>
              <a:t>What is the time frame? </a:t>
            </a:r>
            <a:endParaRPr lang="en-GB" sz="1800" b="0" strike="noStrike" spc="-1">
              <a:latin typeface="Arial"/>
            </a:endParaRPr>
          </a:p>
          <a:p>
            <a:pPr>
              <a:lnSpc>
                <a:spcPct val="9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TotalTime>
  <Words>4982</Words>
  <Application>Microsoft Office PowerPoint</Application>
  <PresentationFormat>Předvádění na obrazovce (4:3)</PresentationFormat>
  <Paragraphs>433</Paragraphs>
  <Slides>76</Slides>
  <Notes>0</Notes>
  <HiddenSlides>0</HiddenSlides>
  <MMClips>0</MMClips>
  <ScaleCrop>false</ScaleCrop>
  <HeadingPairs>
    <vt:vector size="6" baseType="variant">
      <vt:variant>
        <vt:lpstr>Použitá písma</vt:lpstr>
      </vt:variant>
      <vt:variant>
        <vt:i4>20</vt:i4>
      </vt:variant>
      <vt:variant>
        <vt:lpstr>Motiv</vt:lpstr>
      </vt:variant>
      <vt:variant>
        <vt:i4>6</vt:i4>
      </vt:variant>
      <vt:variant>
        <vt:lpstr>Nadpisy snímků</vt:lpstr>
      </vt:variant>
      <vt:variant>
        <vt:i4>76</vt:i4>
      </vt:variant>
    </vt:vector>
  </HeadingPairs>
  <TitlesOfParts>
    <vt:vector size="102" baseType="lpstr">
      <vt:lpstr>SimSun</vt:lpstr>
      <vt:lpstr>Arial</vt:lpstr>
      <vt:lpstr>Bookman Old Style</vt:lpstr>
      <vt:lpstr>Calibri</vt:lpstr>
      <vt:lpstr>CMSS10</vt:lpstr>
      <vt:lpstr>CMSS8</vt:lpstr>
      <vt:lpstr>CMSSI10</vt:lpstr>
      <vt:lpstr>CMSY10</vt:lpstr>
      <vt:lpstr>DejaVu Sans</vt:lpstr>
      <vt:lpstr>Garamond</vt:lpstr>
      <vt:lpstr>Georgia</vt:lpstr>
      <vt:lpstr>Gill Sans MT</vt:lpstr>
      <vt:lpstr>Symbol</vt:lpstr>
      <vt:lpstr>Tahoma</vt:lpstr>
      <vt:lpstr>Times New Roman</vt:lpstr>
      <vt:lpstr>Trebuchet MS</vt:lpstr>
      <vt:lpstr>Tw Cen MT</vt:lpstr>
      <vt:lpstr>Wingdings</vt:lpstr>
      <vt:lpstr>Wingdings 2</vt:lpstr>
      <vt:lpstr>Wingdings 3</vt:lpstr>
      <vt:lpstr>Office Theme</vt:lpstr>
      <vt:lpstr>Office Theme</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conflict?</dc:title>
  <dc:subject/>
  <dc:creator>Giga</dc:creator>
  <dc:description/>
  <cp:lastModifiedBy>Zinaida Bechná</cp:lastModifiedBy>
  <cp:revision>58</cp:revision>
  <dcterms:created xsi:type="dcterms:W3CDTF">2011-02-27T23:13:04Z</dcterms:created>
  <dcterms:modified xsi:type="dcterms:W3CDTF">2021-09-22T07:42:37Z</dcterms:modified>
  <dc:language>en-GB</dc:language>
</cp:coreProperties>
</file>