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351" r:id="rId5"/>
    <p:sldId id="353" r:id="rId6"/>
    <p:sldId id="259" r:id="rId7"/>
    <p:sldId id="354" r:id="rId8"/>
    <p:sldId id="260" r:id="rId9"/>
    <p:sldId id="261" r:id="rId10"/>
    <p:sldId id="344" r:id="rId11"/>
    <p:sldId id="465" r:id="rId12"/>
    <p:sldId id="262" r:id="rId13"/>
    <p:sldId id="267" r:id="rId14"/>
    <p:sldId id="345" r:id="rId15"/>
    <p:sldId id="263" r:id="rId16"/>
    <p:sldId id="264" r:id="rId17"/>
    <p:sldId id="265" r:id="rId18"/>
    <p:sldId id="266" r:id="rId19"/>
    <p:sldId id="466" r:id="rId20"/>
    <p:sldId id="355" r:id="rId21"/>
    <p:sldId id="298" r:id="rId22"/>
    <p:sldId id="356" r:id="rId23"/>
    <p:sldId id="357" r:id="rId24"/>
    <p:sldId id="299" r:id="rId25"/>
    <p:sldId id="300" r:id="rId26"/>
    <p:sldId id="358" r:id="rId27"/>
    <p:sldId id="301" r:id="rId28"/>
    <p:sldId id="302" r:id="rId29"/>
    <p:sldId id="361" r:id="rId30"/>
    <p:sldId id="303" r:id="rId31"/>
    <p:sldId id="306" r:id="rId32"/>
    <p:sldId id="304" r:id="rId33"/>
    <p:sldId id="305" r:id="rId34"/>
    <p:sldId id="308" r:id="rId35"/>
    <p:sldId id="307" r:id="rId36"/>
    <p:sldId id="362" r:id="rId37"/>
    <p:sldId id="467" r:id="rId38"/>
    <p:sldId id="310" r:id="rId39"/>
    <p:sldId id="309" r:id="rId40"/>
    <p:sldId id="364" r:id="rId41"/>
    <p:sldId id="365" r:id="rId42"/>
    <p:sldId id="366" r:id="rId43"/>
    <p:sldId id="367" r:id="rId44"/>
    <p:sldId id="368" r:id="rId45"/>
    <p:sldId id="468" r:id="rId46"/>
    <p:sldId id="312" r:id="rId47"/>
    <p:sldId id="369" r:id="rId48"/>
    <p:sldId id="370" r:id="rId49"/>
    <p:sldId id="313" r:id="rId50"/>
    <p:sldId id="469" r:id="rId51"/>
    <p:sldId id="346" r:id="rId52"/>
    <p:sldId id="470" r:id="rId53"/>
    <p:sldId id="379" r:id="rId54"/>
    <p:sldId id="381" r:id="rId55"/>
    <p:sldId id="382" r:id="rId56"/>
    <p:sldId id="269" r:id="rId57"/>
    <p:sldId id="372" r:id="rId58"/>
    <p:sldId id="373" r:id="rId59"/>
    <p:sldId id="270" r:id="rId60"/>
    <p:sldId id="271" r:id="rId61"/>
    <p:sldId id="273" r:id="rId62"/>
    <p:sldId id="374" r:id="rId63"/>
    <p:sldId id="375" r:id="rId64"/>
    <p:sldId id="317" r:id="rId65"/>
    <p:sldId id="376" r:id="rId66"/>
    <p:sldId id="377" r:id="rId67"/>
    <p:sldId id="378" r:id="rId68"/>
    <p:sldId id="385" r:id="rId69"/>
    <p:sldId id="316" r:id="rId70"/>
    <p:sldId id="322" r:id="rId71"/>
    <p:sldId id="383" r:id="rId72"/>
    <p:sldId id="386" r:id="rId73"/>
    <p:sldId id="387" r:id="rId74"/>
    <p:sldId id="318" r:id="rId75"/>
    <p:sldId id="319" r:id="rId76"/>
    <p:sldId id="320" r:id="rId77"/>
    <p:sldId id="323" r:id="rId78"/>
    <p:sldId id="321" r:id="rId79"/>
    <p:sldId id="324" r:id="rId80"/>
    <p:sldId id="347" r:id="rId81"/>
    <p:sldId id="325" r:id="rId82"/>
    <p:sldId id="326" r:id="rId83"/>
    <p:sldId id="328" r:id="rId84"/>
    <p:sldId id="329" r:id="rId85"/>
    <p:sldId id="327" r:id="rId86"/>
    <p:sldId id="330" r:id="rId87"/>
    <p:sldId id="388" r:id="rId88"/>
    <p:sldId id="389" r:id="rId89"/>
    <p:sldId id="390" r:id="rId90"/>
    <p:sldId id="392" r:id="rId91"/>
    <p:sldId id="331" r:id="rId92"/>
    <p:sldId id="391" r:id="rId93"/>
    <p:sldId id="393" r:id="rId94"/>
    <p:sldId id="332" r:id="rId95"/>
    <p:sldId id="348" r:id="rId96"/>
    <p:sldId id="394" r:id="rId97"/>
    <p:sldId id="395" r:id="rId98"/>
    <p:sldId id="396" r:id="rId99"/>
    <p:sldId id="333" r:id="rId100"/>
    <p:sldId id="397" r:id="rId101"/>
    <p:sldId id="399" r:id="rId102"/>
    <p:sldId id="422" r:id="rId103"/>
    <p:sldId id="421" r:id="rId104"/>
    <p:sldId id="398" r:id="rId105"/>
    <p:sldId id="334" r:id="rId106"/>
    <p:sldId id="400" r:id="rId107"/>
    <p:sldId id="401" r:id="rId108"/>
    <p:sldId id="402" r:id="rId109"/>
    <p:sldId id="403" r:id="rId110"/>
    <p:sldId id="404" r:id="rId111"/>
    <p:sldId id="405" r:id="rId112"/>
    <p:sldId id="409" r:id="rId113"/>
    <p:sldId id="412" r:id="rId114"/>
    <p:sldId id="406" r:id="rId115"/>
    <p:sldId id="338" r:id="rId116"/>
    <p:sldId id="349" r:id="rId117"/>
    <p:sldId id="413" r:id="rId118"/>
    <p:sldId id="414" r:id="rId119"/>
    <p:sldId id="337" r:id="rId120"/>
    <p:sldId id="339" r:id="rId121"/>
    <p:sldId id="336" r:id="rId122"/>
    <p:sldId id="415" r:id="rId123"/>
    <p:sldId id="416" r:id="rId124"/>
    <p:sldId id="350" r:id="rId125"/>
    <p:sldId id="417" r:id="rId126"/>
    <p:sldId id="420" r:id="rId127"/>
    <p:sldId id="340" r:id="rId128"/>
    <p:sldId id="341" r:id="rId129"/>
    <p:sldId id="342" r:id="rId130"/>
    <p:sldId id="424" r:id="rId131"/>
    <p:sldId id="425" r:id="rId132"/>
    <p:sldId id="423" r:id="rId133"/>
    <p:sldId id="427" r:id="rId134"/>
    <p:sldId id="426" r:id="rId135"/>
    <p:sldId id="428" r:id="rId136"/>
    <p:sldId id="429" r:id="rId137"/>
    <p:sldId id="433" r:id="rId138"/>
    <p:sldId id="434" r:id="rId139"/>
    <p:sldId id="435" r:id="rId140"/>
    <p:sldId id="430" r:id="rId141"/>
    <p:sldId id="436" r:id="rId142"/>
    <p:sldId id="447" r:id="rId143"/>
    <p:sldId id="448" r:id="rId144"/>
    <p:sldId id="437" r:id="rId145"/>
    <p:sldId id="438" r:id="rId146"/>
    <p:sldId id="471" r:id="rId147"/>
    <p:sldId id="431" r:id="rId148"/>
    <p:sldId id="439" r:id="rId149"/>
    <p:sldId id="440" r:id="rId150"/>
    <p:sldId id="450" r:id="rId151"/>
    <p:sldId id="451" r:id="rId152"/>
    <p:sldId id="449" r:id="rId153"/>
    <p:sldId id="432" r:id="rId154"/>
    <p:sldId id="343" r:id="rId155"/>
    <p:sldId id="441" r:id="rId156"/>
    <p:sldId id="452" r:id="rId157"/>
    <p:sldId id="442" r:id="rId158"/>
    <p:sldId id="454" r:id="rId159"/>
    <p:sldId id="453" r:id="rId160"/>
    <p:sldId id="443" r:id="rId161"/>
    <p:sldId id="445" r:id="rId162"/>
    <p:sldId id="455" r:id="rId163"/>
    <p:sldId id="456" r:id="rId164"/>
    <p:sldId id="459" r:id="rId165"/>
    <p:sldId id="458" r:id="rId166"/>
    <p:sldId id="457" r:id="rId167"/>
    <p:sldId id="460" r:id="rId168"/>
    <p:sldId id="446" r:id="rId169"/>
    <p:sldId id="461" r:id="rId170"/>
    <p:sldId id="462" r:id="rId171"/>
    <p:sldId id="463" r:id="rId172"/>
    <p:sldId id="464" r:id="rId17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viewProps" Target="viewProps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77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1532FB-48C9-44F7-9DA0-2AA8BF706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A1E35CA-6741-4F74-B846-03902FBED3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BAF160-70B0-452F-A5EC-C9D4197DE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B022F-D87B-435A-BD04-82D06E52710C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9D3B061-EC6B-4C59-ABBC-D2A8CBE83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84B14F4-CCD8-4DD2-9789-482E9186F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85002-B2E2-42EB-88BD-4340DD7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87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A4A75E-6367-4BD9-B9A0-0EA84099A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4CFF54B-7C7E-4343-B8B3-460AB4A05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DC9455B-AA16-438F-B320-9D9D1AD91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B022F-D87B-435A-BD04-82D06E52710C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EF211AF-FFD4-4E38-A7CE-727F54A5A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9C7687C-8082-4B0F-BEEB-43F4B645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85002-B2E2-42EB-88BD-4340DD7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235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170C1A5-4943-4AA1-8DC9-528DA2EEEE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B6AE26A-A369-4728-9F7B-085E5D7DEE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9E51CC3-B06C-4DA0-8A11-3C5A3C15A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B022F-D87B-435A-BD04-82D06E52710C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5E3CBB-E2F9-47B8-9CF5-01CD8AFE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6832A5-257C-4466-B363-1C3FB3643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85002-B2E2-42EB-88BD-4340DD7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239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6CE842-0203-49E2-98EB-AFFF75B4E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395813-09BE-47E8-BAD3-1E0235739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51F7E1-B96B-444A-AED1-F8EA8C82A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B022F-D87B-435A-BD04-82D06E52710C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276EE70-9B15-48D6-983A-48B5D2264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C88E9A-8A89-4D64-AF22-40E284B4C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85002-B2E2-42EB-88BD-4340DD7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88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B4FD92-3FCF-48D4-A808-B84392B6A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97E5843-E455-4CF1-8A4F-D0FDECC95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7ABF505-640C-4421-BE36-C22D22244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B022F-D87B-435A-BD04-82D06E52710C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9DB5E5F-7361-41E8-80AE-539EB4CBF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4A7F212-080D-4578-96E6-24048DE9A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85002-B2E2-42EB-88BD-4340DD7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35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FADD28-C831-46A9-9854-83018551D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1A47BC-AB8B-4BD9-9B85-0C0F0FB2C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92A0E55-75DD-4A2F-B381-633FC7FDE3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FA3A9E2-D863-4C9C-AF41-38D04B0E0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B022F-D87B-435A-BD04-82D06E52710C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F3BBB5E-F813-4AB5-ACC7-EC8342E45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33C5A59-547F-48F4-A7A6-3DC57B9F1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85002-B2E2-42EB-88BD-4340DD7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47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5BC4E7-C219-4287-BF9B-CCC0EECE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100E5B6-717F-4B62-A6C8-5CFAE3DC8C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90137D6-DDC4-4240-8DC0-66489811B0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87AB885-02F5-407D-AFC2-8A29A56BE4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B110E49-FE36-4C6B-AE45-2C64D1419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9310C64-E414-4D63-90D2-EA5BD12EE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B022F-D87B-435A-BD04-82D06E52710C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400086D-3A26-4800-BFF4-A1FBC71A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7A0266-B793-475C-A861-334C984C9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85002-B2E2-42EB-88BD-4340DD7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92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1E2793-282C-400D-9BD2-1464404B1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20A7A46-A277-44A8-8466-7EC681FE9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B022F-D87B-435A-BD04-82D06E52710C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1021EE5-187F-4B9B-8C03-969E1C8BA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2E60ABA-D8E7-4023-B0CB-E5721023A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85002-B2E2-42EB-88BD-4340DD7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09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D4A1398-439F-437E-B69C-EB48E81DC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B022F-D87B-435A-BD04-82D06E52710C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D233DC1-A09B-46BA-8171-854832C82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641BE69-1445-4454-BD8D-ECD40FDDF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85002-B2E2-42EB-88BD-4340DD7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61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A6D63F-EE67-46E3-9DE5-843C3446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17EB36-99B3-48DF-B79D-990545A8A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C2B5AD0-0AAE-432D-AEAC-2B5794125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EA6E5AD-9588-419F-BC10-2FA2F66E5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B022F-D87B-435A-BD04-82D06E52710C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38CBAC0-BA7C-49F8-AFE9-B45BA1768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9FBFF17-2F87-433F-8C67-8F8B28957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85002-B2E2-42EB-88BD-4340DD7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732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9A9826-1659-4786-BD1A-97B234820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5B49A34-BB09-4E7B-B0AB-A836D524C5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6E786A4-1CBA-4AD9-B4C5-7392620CD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60E0FB5-9DCF-4DD6-B132-18CD9A60A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B022F-D87B-435A-BD04-82D06E52710C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546F22C-ECE9-4D1E-B8E2-1300336DF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2C86398-4B5F-4C22-A2EF-0588E7950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85002-B2E2-42EB-88BD-4340DD7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56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45E6A47-F84F-4E9A-9322-43F8C0117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5D163D1-E746-4275-9AB4-A6FDAD2BA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607618E-F66B-49C0-A1CB-3E909BF78D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B022F-D87B-435A-BD04-82D06E52710C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595ACE0-AB31-47F6-8D2D-213D873501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4B5E20F-B849-4007-8DD2-41F26D915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85002-B2E2-42EB-88BD-4340DD7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91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fif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fif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petr.svaton@mail.muni.cz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tionary.org/wiki/%E4%B8%AD%E5%9B%BD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tionary.org/wiki/%E4%B8%AD%E5%9B%BD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tionary.org/wiki/%E4%B8%AD%E5%9B%BD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fi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ebp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hinese_history" TargetMode="External"/><Relationship Id="rId2" Type="http://schemas.openxmlformats.org/officeDocument/2006/relationships/hyperlink" Target="https://en.wikipedia.org/wiki/Dynasties_in_Chinese_history" TargetMode="Externa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0988E0-DAAC-43BC-A2E4-89F95D3C8E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China in the World Economy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6F4A66-7AF4-48DD-AD37-6D6F632558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Autumn 2021</a:t>
            </a:r>
          </a:p>
        </p:txBody>
      </p:sp>
    </p:spTree>
    <p:extLst>
      <p:ext uri="{BB962C8B-B14F-4D97-AF65-F5344CB8AC3E}">
        <p14:creationId xmlns:p14="http://schemas.microsoft.com/office/powerpoint/2010/main" val="665968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6E5835-E3DD-49AB-948A-B5C2A2387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 of the course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B758D9-6098-430B-8E5B-14D3BA145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Today – introduction to Chinese history and geography</a:t>
            </a:r>
          </a:p>
          <a:p>
            <a:r>
              <a:rPr lang="en-US" dirty="0"/>
              <a:t>Relative decline of China after 1800 - „Century of humiliation“</a:t>
            </a:r>
          </a:p>
        </p:txBody>
      </p:sp>
    </p:spTree>
    <p:extLst>
      <p:ext uri="{BB962C8B-B14F-4D97-AF65-F5344CB8AC3E}">
        <p14:creationId xmlns:p14="http://schemas.microsoft.com/office/powerpoint/2010/main" val="368780895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1842-1949</a:t>
            </a:r>
          </a:p>
          <a:p>
            <a:r>
              <a:rPr lang="en-US" dirty="0"/>
              <a:t>First encounters with Europeans since 1500s </a:t>
            </a:r>
            <a:r>
              <a:rPr lang="en-US" b="1" dirty="0"/>
              <a:t>– contempt for „barbarians from the sea“</a:t>
            </a:r>
          </a:p>
        </p:txBody>
      </p:sp>
    </p:spTree>
    <p:extLst>
      <p:ext uri="{BB962C8B-B14F-4D97-AF65-F5344CB8AC3E}">
        <p14:creationId xmlns:p14="http://schemas.microsoft.com/office/powerpoint/2010/main" val="200791132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1842-1949</a:t>
            </a:r>
          </a:p>
          <a:p>
            <a:r>
              <a:rPr lang="en-US" dirty="0"/>
              <a:t>First encounters with Europeans since 1500s </a:t>
            </a:r>
            <a:r>
              <a:rPr lang="en-US" b="1" dirty="0"/>
              <a:t>– contempt for „barbarians from the sea“</a:t>
            </a:r>
            <a:endParaRPr lang="cs-CZ" b="1" dirty="0"/>
          </a:p>
          <a:p>
            <a:r>
              <a:rPr lang="en-US" b="1" dirty="0"/>
              <a:t>Cantonese system </a:t>
            </a:r>
            <a:r>
              <a:rPr lang="cs-CZ" dirty="0"/>
              <a:t>– </a:t>
            </a:r>
            <a:r>
              <a:rPr lang="en-US" dirty="0"/>
              <a:t>trade with China was possible only in the city of Canton, and only via a cartel of Chinese</a:t>
            </a:r>
            <a:r>
              <a:rPr lang="cs-CZ" dirty="0"/>
              <a:t> </a:t>
            </a:r>
            <a:r>
              <a:rPr lang="en-US" dirty="0"/>
              <a:t>merchants</a:t>
            </a:r>
          </a:p>
        </p:txBody>
      </p:sp>
    </p:spTree>
    <p:extLst>
      <p:ext uri="{BB962C8B-B14F-4D97-AF65-F5344CB8AC3E}">
        <p14:creationId xmlns:p14="http://schemas.microsoft.com/office/powerpoint/2010/main" val="396108890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3B6646-4A6F-4C6D-A300-06FA16B52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, loďka, město, staré&#10;&#10;Popis byl vytvořen automaticky">
            <a:extLst>
              <a:ext uri="{FF2B5EF4-FFF2-40B4-BE49-F238E27FC236}">
                <a16:creationId xmlns:a16="http://schemas.microsoft.com/office/drawing/2014/main" id="{253B6729-951F-44D4-BC7C-309A22F940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285" y="1327813"/>
            <a:ext cx="8150059" cy="4202374"/>
          </a:xfrm>
        </p:spPr>
      </p:pic>
    </p:spTree>
    <p:extLst>
      <p:ext uri="{BB962C8B-B14F-4D97-AF65-F5344CB8AC3E}">
        <p14:creationId xmlns:p14="http://schemas.microsoft.com/office/powerpoint/2010/main" val="320851613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„</a:t>
            </a:r>
            <a:r>
              <a:rPr lang="en-US" b="1" dirty="0"/>
              <a:t>China is already perfect the way it is and has no use for foreign ideas and technologies</a:t>
            </a:r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56121628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„</a:t>
            </a:r>
            <a:r>
              <a:rPr lang="en-US" b="1" dirty="0"/>
              <a:t>China is already perfect the way it is and has no use for foreign ideas and technologies</a:t>
            </a:r>
            <a:r>
              <a:rPr lang="en-US" dirty="0"/>
              <a:t>“</a:t>
            </a:r>
          </a:p>
          <a:p>
            <a:r>
              <a:rPr lang="en-US" dirty="0"/>
              <a:t>Meanwhile – </a:t>
            </a:r>
            <a:r>
              <a:rPr lang="en-US" b="1" dirty="0">
                <a:solidFill>
                  <a:srgbClr val="FF0000"/>
                </a:solidFill>
              </a:rPr>
              <a:t>industrial revolution </a:t>
            </a:r>
            <a:r>
              <a:rPr lang="en-US" dirty="0"/>
              <a:t>in Britain, British conquest of India</a:t>
            </a:r>
          </a:p>
        </p:txBody>
      </p:sp>
    </p:spTree>
    <p:extLst>
      <p:ext uri="{BB962C8B-B14F-4D97-AF65-F5344CB8AC3E}">
        <p14:creationId xmlns:p14="http://schemas.microsoft.com/office/powerpoint/2010/main" val="361877269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Europe had a persistent </a:t>
            </a:r>
            <a:r>
              <a:rPr lang="en-US" b="1" dirty="0"/>
              <a:t>trade deficit </a:t>
            </a:r>
            <a:r>
              <a:rPr lang="en-US" dirty="0"/>
              <a:t>with China</a:t>
            </a:r>
          </a:p>
        </p:txBody>
      </p:sp>
    </p:spTree>
    <p:extLst>
      <p:ext uri="{BB962C8B-B14F-4D97-AF65-F5344CB8AC3E}">
        <p14:creationId xmlns:p14="http://schemas.microsoft.com/office/powerpoint/2010/main" val="303575507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Europe had a persistent </a:t>
            </a:r>
            <a:r>
              <a:rPr lang="en-US" b="1" dirty="0"/>
              <a:t>trade deficit </a:t>
            </a:r>
            <a:r>
              <a:rPr lang="en-US" dirty="0"/>
              <a:t>with China</a:t>
            </a:r>
          </a:p>
          <a:p>
            <a:r>
              <a:rPr lang="en-US" dirty="0"/>
              <a:t>Europeans kept buying Chinese tea and porcelain etc., while China was not interested in European goods &gt; </a:t>
            </a:r>
            <a:r>
              <a:rPr lang="en-US" b="1" dirty="0"/>
              <a:t>flow of silver to China</a:t>
            </a:r>
          </a:p>
        </p:txBody>
      </p:sp>
    </p:spTree>
    <p:extLst>
      <p:ext uri="{BB962C8B-B14F-4D97-AF65-F5344CB8AC3E}">
        <p14:creationId xmlns:p14="http://schemas.microsoft.com/office/powerpoint/2010/main" val="361923918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Europe had a persistent </a:t>
            </a:r>
            <a:r>
              <a:rPr lang="en-US" b="1" dirty="0"/>
              <a:t>trade deficit </a:t>
            </a:r>
            <a:r>
              <a:rPr lang="en-US" dirty="0"/>
              <a:t>with China</a:t>
            </a:r>
          </a:p>
          <a:p>
            <a:r>
              <a:rPr lang="en-US" dirty="0"/>
              <a:t>Europeans kept buying Chinese tea and porcelain etc., while China was not interested in European goods &gt; </a:t>
            </a:r>
            <a:r>
              <a:rPr lang="en-US" b="1" dirty="0"/>
              <a:t>flow of silver to China</a:t>
            </a:r>
          </a:p>
          <a:p>
            <a:r>
              <a:rPr lang="en-US" dirty="0"/>
              <a:t>Early 1800s – </a:t>
            </a:r>
            <a:r>
              <a:rPr lang="en-US" b="1" dirty="0"/>
              <a:t>British smuggling of opium into China </a:t>
            </a:r>
            <a:r>
              <a:rPr lang="en-US" dirty="0"/>
              <a:t>in </a:t>
            </a:r>
            <a:r>
              <a:rPr lang="cs-CZ" dirty="0"/>
              <a:t>e</a:t>
            </a:r>
            <a:r>
              <a:rPr lang="en-US" dirty="0" err="1"/>
              <a:t>xchange</a:t>
            </a:r>
            <a:r>
              <a:rPr lang="en-US" dirty="0"/>
              <a:t> for tea</a:t>
            </a:r>
          </a:p>
        </p:txBody>
      </p:sp>
    </p:spTree>
    <p:extLst>
      <p:ext uri="{BB962C8B-B14F-4D97-AF65-F5344CB8AC3E}">
        <p14:creationId xmlns:p14="http://schemas.microsoft.com/office/powerpoint/2010/main" val="145245840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Europe had a persistent </a:t>
            </a:r>
            <a:r>
              <a:rPr lang="en-US" b="1" dirty="0"/>
              <a:t>trade deficit </a:t>
            </a:r>
            <a:r>
              <a:rPr lang="en-US" dirty="0"/>
              <a:t>with China</a:t>
            </a:r>
          </a:p>
          <a:p>
            <a:r>
              <a:rPr lang="en-US" dirty="0"/>
              <a:t>Europeans kept buying Chinese tea and porcelain etc., while China was not interested in European goods &gt; </a:t>
            </a:r>
            <a:r>
              <a:rPr lang="en-US" b="1" dirty="0"/>
              <a:t>flow of silver to China</a:t>
            </a:r>
          </a:p>
          <a:p>
            <a:r>
              <a:rPr lang="en-US" dirty="0"/>
              <a:t>Early 1800s – British smuggling of opium into China in Exchange for tea</a:t>
            </a:r>
          </a:p>
          <a:p>
            <a:r>
              <a:rPr lang="en-US" dirty="0"/>
              <a:t>&gt; </a:t>
            </a:r>
            <a:r>
              <a:rPr lang="en-US" b="1" dirty="0"/>
              <a:t>Opium wars &gt; unequal treaties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93436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F55D82-5F7C-4055-B8D1-885C9F9F4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E8A75ED2-4F90-4E71-9286-1ABF2EFCD9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782" y="1017142"/>
            <a:ext cx="6515758" cy="5274964"/>
          </a:xfrm>
        </p:spPr>
      </p:pic>
    </p:spTree>
    <p:extLst>
      <p:ext uri="{BB962C8B-B14F-4D97-AF65-F5344CB8AC3E}">
        <p14:creationId xmlns:p14="http://schemas.microsoft.com/office/powerpoint/2010/main" val="582887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6E5835-E3DD-49AB-948A-B5C2A2387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 of the course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B758D9-6098-430B-8E5B-14D3BA145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Today – introduction to Chinese history and geography</a:t>
            </a:r>
          </a:p>
          <a:p>
            <a:r>
              <a:rPr lang="en-US" dirty="0"/>
              <a:t>Relative decline of China after 1800 - „Century of humiliation“</a:t>
            </a:r>
          </a:p>
          <a:p>
            <a:endParaRPr lang="en-US" dirty="0"/>
          </a:p>
          <a:p>
            <a:r>
              <a:rPr lang="en-US" dirty="0"/>
              <a:t>Modern Chinese history, rise of the Communist party</a:t>
            </a:r>
          </a:p>
          <a:p>
            <a:r>
              <a:rPr lang="en-US" dirty="0"/>
              <a:t>Waves of reforms after 1978</a:t>
            </a:r>
          </a:p>
          <a:p>
            <a:r>
              <a:rPr lang="en-US" dirty="0"/>
              <a:t>China‘s role in WTO, IMF, WB</a:t>
            </a:r>
          </a:p>
          <a:p>
            <a:r>
              <a:rPr lang="en-US" dirty="0"/>
              <a:t>Belt and Road Initiative</a:t>
            </a:r>
          </a:p>
          <a:p>
            <a:r>
              <a:rPr lang="en-US" dirty="0"/>
              <a:t>China‘s contemporary economic and technological ambitions under Xi Jinping</a:t>
            </a:r>
          </a:p>
          <a:p>
            <a:r>
              <a:rPr lang="en-US" dirty="0"/>
              <a:t>Trade war with the United States, deteriorating relations with EU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84036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6D8D4D-F0C9-4DA0-AEA6-D04659CDB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, exteriér, voda, loďka&#10;&#10;Popis byl vytvořen automaticky">
            <a:extLst>
              <a:ext uri="{FF2B5EF4-FFF2-40B4-BE49-F238E27FC236}">
                <a16:creationId xmlns:a16="http://schemas.microsoft.com/office/drawing/2014/main" id="{B0618EF8-D8B0-45B6-9383-56E02E2F1B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392" y="1825625"/>
            <a:ext cx="6645215" cy="4351338"/>
          </a:xfrm>
        </p:spPr>
      </p:pic>
    </p:spTree>
    <p:extLst>
      <p:ext uri="{BB962C8B-B14F-4D97-AF65-F5344CB8AC3E}">
        <p14:creationId xmlns:p14="http://schemas.microsoft.com/office/powerpoint/2010/main" val="360429260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82F3F2-82C7-4AD8-A007-4F08BB974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, exteriér, doprava, loďka&#10;&#10;Popis byl vytvořen automaticky">
            <a:extLst>
              <a:ext uri="{FF2B5EF4-FFF2-40B4-BE49-F238E27FC236}">
                <a16:creationId xmlns:a16="http://schemas.microsoft.com/office/drawing/2014/main" id="{27915B66-3C0F-4476-AD08-194E98E9A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851" y="1825625"/>
            <a:ext cx="7596298" cy="4351338"/>
          </a:xfrm>
        </p:spPr>
      </p:pic>
    </p:spTree>
    <p:extLst>
      <p:ext uri="{BB962C8B-B14F-4D97-AF65-F5344CB8AC3E}">
        <p14:creationId xmlns:p14="http://schemas.microsoft.com/office/powerpoint/2010/main" val="109732006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Unequal treaties</a:t>
            </a:r>
          </a:p>
          <a:p>
            <a:r>
              <a:rPr lang="en-US" dirty="0"/>
              <a:t>China was forced to open its ports to </a:t>
            </a:r>
            <a:r>
              <a:rPr lang="cs-CZ" b="1" dirty="0"/>
              <a:t>free </a:t>
            </a:r>
            <a:r>
              <a:rPr lang="en-US" b="1" dirty="0"/>
              <a:t>trade </a:t>
            </a:r>
            <a:r>
              <a:rPr lang="en-US" dirty="0"/>
              <a:t>with the West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0000463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Unequal treaties</a:t>
            </a:r>
          </a:p>
          <a:p>
            <a:r>
              <a:rPr lang="en-US" dirty="0"/>
              <a:t>China was forced to open its ports to </a:t>
            </a:r>
            <a:r>
              <a:rPr lang="cs-CZ" b="1" dirty="0"/>
              <a:t>free </a:t>
            </a:r>
            <a:r>
              <a:rPr lang="en-US" b="1" dirty="0"/>
              <a:t>trade </a:t>
            </a:r>
            <a:r>
              <a:rPr lang="en-US" dirty="0"/>
              <a:t>with the West, give foreigners </a:t>
            </a:r>
            <a:r>
              <a:rPr lang="en-US" b="1" dirty="0"/>
              <a:t>exterritorial status</a:t>
            </a:r>
            <a:r>
              <a:rPr lang="en-US" dirty="0"/>
              <a:t>, allow </a:t>
            </a:r>
            <a:r>
              <a:rPr lang="en-US" b="1" dirty="0"/>
              <a:t>missionaries</a:t>
            </a:r>
            <a:r>
              <a:rPr lang="en-US" dirty="0"/>
              <a:t>, grant Western countries </a:t>
            </a:r>
            <a:r>
              <a:rPr lang="en-US" b="1" dirty="0"/>
              <a:t>diplomatic equality</a:t>
            </a:r>
            <a:r>
              <a:rPr lang="en-US" dirty="0"/>
              <a:t>, hand over </a:t>
            </a:r>
            <a:r>
              <a:rPr lang="en-US" b="1" dirty="0"/>
              <a:t>Hong Kong</a:t>
            </a:r>
          </a:p>
        </p:txBody>
      </p:sp>
    </p:spTree>
    <p:extLst>
      <p:ext uri="{BB962C8B-B14F-4D97-AF65-F5344CB8AC3E}">
        <p14:creationId xmlns:p14="http://schemas.microsoft.com/office/powerpoint/2010/main" val="98374762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Unequal treaties</a:t>
            </a:r>
          </a:p>
          <a:p>
            <a:r>
              <a:rPr lang="en-US" dirty="0"/>
              <a:t>China was forced to open its ports to </a:t>
            </a:r>
            <a:r>
              <a:rPr lang="cs-CZ" b="1" dirty="0"/>
              <a:t>free </a:t>
            </a:r>
            <a:r>
              <a:rPr lang="en-US" b="1" dirty="0"/>
              <a:t>trade </a:t>
            </a:r>
            <a:r>
              <a:rPr lang="en-US" dirty="0"/>
              <a:t>with the West, give foreigners </a:t>
            </a:r>
            <a:r>
              <a:rPr lang="en-US" b="1" dirty="0"/>
              <a:t>exterritorial status</a:t>
            </a:r>
            <a:r>
              <a:rPr lang="en-US" dirty="0"/>
              <a:t>, allow </a:t>
            </a:r>
            <a:r>
              <a:rPr lang="en-US" b="1" dirty="0"/>
              <a:t>missionaries</a:t>
            </a:r>
            <a:r>
              <a:rPr lang="en-US" dirty="0"/>
              <a:t>, grant Western countries </a:t>
            </a:r>
            <a:r>
              <a:rPr lang="en-US" b="1" dirty="0"/>
              <a:t>diplomatic equality</a:t>
            </a:r>
            <a:r>
              <a:rPr lang="en-US" dirty="0"/>
              <a:t>, hand over </a:t>
            </a:r>
            <a:r>
              <a:rPr lang="en-US" b="1" dirty="0"/>
              <a:t>Hong Kong</a:t>
            </a:r>
          </a:p>
          <a:p>
            <a:r>
              <a:rPr lang="en-US" dirty="0"/>
              <a:t>Other</a:t>
            </a:r>
            <a:r>
              <a:rPr lang="cs-CZ" dirty="0"/>
              <a:t> </a:t>
            </a:r>
            <a:r>
              <a:rPr lang="en-US" dirty="0"/>
              <a:t>imperialist powers demanded similar concessions</a:t>
            </a:r>
            <a:r>
              <a:rPr lang="cs-CZ" dirty="0"/>
              <a:t>,</a:t>
            </a:r>
            <a:r>
              <a:rPr lang="en-US" b="1" dirty="0"/>
              <a:t> until China became partitioned into informal spheres of influence</a:t>
            </a:r>
          </a:p>
        </p:txBody>
      </p:sp>
    </p:spTree>
    <p:extLst>
      <p:ext uri="{BB962C8B-B14F-4D97-AF65-F5344CB8AC3E}">
        <p14:creationId xmlns:p14="http://schemas.microsoft.com/office/powerpoint/2010/main" val="93052288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066259-272E-42FE-B7D4-5F114DE39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, kniha&#10;&#10;Popis byl vytvořen automaticky">
            <a:extLst>
              <a:ext uri="{FF2B5EF4-FFF2-40B4-BE49-F238E27FC236}">
                <a16:creationId xmlns:a16="http://schemas.microsoft.com/office/drawing/2014/main" id="{5B7458CB-38BD-4575-AF81-2EF7F29A9F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778" y="621546"/>
            <a:ext cx="4058751" cy="5555417"/>
          </a:xfrm>
        </p:spPr>
      </p:pic>
    </p:spTree>
    <p:extLst>
      <p:ext uri="{BB962C8B-B14F-4D97-AF65-F5344CB8AC3E}">
        <p14:creationId xmlns:p14="http://schemas.microsoft.com/office/powerpoint/2010/main" val="360367213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502616-3AB3-41C8-BC99-61393FE91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E52B1D6D-FD00-48EF-9BDF-37BBFDFA97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994" y="163980"/>
            <a:ext cx="7301044" cy="6328895"/>
          </a:xfrm>
        </p:spPr>
      </p:pic>
    </p:spTree>
    <p:extLst>
      <p:ext uri="{BB962C8B-B14F-4D97-AF65-F5344CB8AC3E}">
        <p14:creationId xmlns:p14="http://schemas.microsoft.com/office/powerpoint/2010/main" val="99612743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Worst enemy – </a:t>
            </a:r>
            <a:r>
              <a:rPr lang="en-US" b="1" dirty="0"/>
              <a:t>Japan </a:t>
            </a:r>
            <a:r>
              <a:rPr lang="en-US" dirty="0"/>
              <a:t>– defeated China around 1890 and annexed Taiwan, Korea, expanded into Manchuria</a:t>
            </a:r>
          </a:p>
        </p:txBody>
      </p:sp>
    </p:spTree>
    <p:extLst>
      <p:ext uri="{BB962C8B-B14F-4D97-AF65-F5344CB8AC3E}">
        <p14:creationId xmlns:p14="http://schemas.microsoft.com/office/powerpoint/2010/main" val="30617326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Worst enemy – </a:t>
            </a:r>
            <a:r>
              <a:rPr lang="en-US" b="1" dirty="0"/>
              <a:t>Japan </a:t>
            </a:r>
            <a:r>
              <a:rPr lang="en-US" dirty="0"/>
              <a:t>– defeated China around 1890 and annexed Taiwan, Korea, expanded into Manchuria</a:t>
            </a:r>
          </a:p>
          <a:p>
            <a:r>
              <a:rPr lang="en-US" b="1" dirty="0"/>
              <a:t>1900 – „Boxer uprising“</a:t>
            </a:r>
          </a:p>
        </p:txBody>
      </p:sp>
    </p:spTree>
    <p:extLst>
      <p:ext uri="{BB962C8B-B14F-4D97-AF65-F5344CB8AC3E}">
        <p14:creationId xmlns:p14="http://schemas.microsoft.com/office/powerpoint/2010/main" val="133040805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372431-C5C4-40E5-9280-0DD1C3BA5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, exteriér, osoba, pózování&#10;&#10;Popis byl vytvořen automaticky">
            <a:extLst>
              <a:ext uri="{FF2B5EF4-FFF2-40B4-BE49-F238E27FC236}">
                <a16:creationId xmlns:a16="http://schemas.microsoft.com/office/drawing/2014/main" id="{1D2C89B9-1391-4C4B-9D60-CC2AE21E51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858" y="1825625"/>
            <a:ext cx="3664284" cy="4351338"/>
          </a:xfrm>
        </p:spPr>
      </p:pic>
    </p:spTree>
    <p:extLst>
      <p:ext uri="{BB962C8B-B14F-4D97-AF65-F5344CB8AC3E}">
        <p14:creationId xmlns:p14="http://schemas.microsoft.com/office/powerpoint/2010/main" val="48733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A16CD3-A0EA-4279-9429-DFA509768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Geography of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CF2443-E1EA-4B61-BB8C-83B4B786A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134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5C8612-08CF-44ED-A30F-89B4C3A3E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skupina, osoba, stojící, lidé&#10;&#10;Popis byl vytvořen automaticky">
            <a:extLst>
              <a:ext uri="{FF2B5EF4-FFF2-40B4-BE49-F238E27FC236}">
                <a16:creationId xmlns:a16="http://schemas.microsoft.com/office/drawing/2014/main" id="{97BB1EF0-4F87-481F-9BAB-6345903FC2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025" y="1082719"/>
            <a:ext cx="8821655" cy="5410156"/>
          </a:xfrm>
        </p:spPr>
      </p:pic>
    </p:spTree>
    <p:extLst>
      <p:ext uri="{BB962C8B-B14F-4D97-AF65-F5344CB8AC3E}">
        <p14:creationId xmlns:p14="http://schemas.microsoft.com/office/powerpoint/2010/main" val="330429997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&gt; </a:t>
            </a:r>
            <a:r>
              <a:rPr lang="en-US" b="1" dirty="0"/>
              <a:t>loss of legitimacy for the Qing</a:t>
            </a:r>
          </a:p>
          <a:p>
            <a:r>
              <a:rPr lang="en-US" b="1" dirty="0"/>
              <a:t>Taiping rebellion </a:t>
            </a:r>
            <a:r>
              <a:rPr lang="en-US" dirty="0"/>
              <a:t>(1850s) – 30 million dead! More than WWI!</a:t>
            </a:r>
          </a:p>
        </p:txBody>
      </p:sp>
    </p:spTree>
    <p:extLst>
      <p:ext uri="{BB962C8B-B14F-4D97-AF65-F5344CB8AC3E}">
        <p14:creationId xmlns:p14="http://schemas.microsoft.com/office/powerpoint/2010/main" val="263132854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&gt; </a:t>
            </a:r>
            <a:r>
              <a:rPr lang="en-US" b="1" dirty="0"/>
              <a:t>loss of legitimacy for the Qing</a:t>
            </a:r>
          </a:p>
          <a:p>
            <a:r>
              <a:rPr lang="en-US" b="1" dirty="0"/>
              <a:t>Taiping rebellion </a:t>
            </a:r>
            <a:r>
              <a:rPr lang="en-US" dirty="0"/>
              <a:t>(1850s) – 30 million dead! More than WWI!</a:t>
            </a:r>
          </a:p>
          <a:p>
            <a:r>
              <a:rPr lang="en-US" dirty="0"/>
              <a:t>Attempts at reform failed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55099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&gt; </a:t>
            </a:r>
            <a:r>
              <a:rPr lang="en-US" b="1" dirty="0"/>
              <a:t>loss of legitimacy for the Qing</a:t>
            </a:r>
          </a:p>
          <a:p>
            <a:r>
              <a:rPr lang="en-US" b="1" dirty="0"/>
              <a:t>Taiping rebellion </a:t>
            </a:r>
            <a:r>
              <a:rPr lang="en-US" dirty="0"/>
              <a:t>(1850s) – 30 million dead! More than WWI!</a:t>
            </a:r>
          </a:p>
          <a:p>
            <a:r>
              <a:rPr lang="en-US" dirty="0"/>
              <a:t>Attempts at reform failed</a:t>
            </a:r>
          </a:p>
          <a:p>
            <a:r>
              <a:rPr lang="en-US" b="1" dirty="0"/>
              <a:t>&gt; nationalist Chinese movement led by Sun </a:t>
            </a:r>
            <a:r>
              <a:rPr lang="en-US" b="1" dirty="0" err="1"/>
              <a:t>Yat</a:t>
            </a:r>
            <a:r>
              <a:rPr lang="en-US" b="1" dirty="0"/>
              <a:t> Se</a:t>
            </a:r>
            <a:r>
              <a:rPr lang="cs-CZ" b="1" dirty="0"/>
              <a:t>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46595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356C9C-D2E7-4982-8CCF-BBB886CB4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osoba, muž&#10;&#10;Popis byl vytvořen automaticky">
            <a:extLst>
              <a:ext uri="{FF2B5EF4-FFF2-40B4-BE49-F238E27FC236}">
                <a16:creationId xmlns:a16="http://schemas.microsoft.com/office/drawing/2014/main" id="{C18950AF-0008-4070-BA12-1EEED0D830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535" y="986067"/>
            <a:ext cx="3921878" cy="5414341"/>
          </a:xfrm>
        </p:spPr>
      </p:pic>
    </p:spTree>
    <p:extLst>
      <p:ext uri="{BB962C8B-B14F-4D97-AF65-F5344CB8AC3E}">
        <p14:creationId xmlns:p14="http://schemas.microsoft.com/office/powerpoint/2010/main" val="167933821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&gt; </a:t>
            </a:r>
            <a:r>
              <a:rPr lang="en-US" b="1" dirty="0"/>
              <a:t>loss of legitimacy for the Qing</a:t>
            </a:r>
          </a:p>
          <a:p>
            <a:r>
              <a:rPr lang="en-US" b="1" dirty="0"/>
              <a:t>Taiping rebellion </a:t>
            </a:r>
            <a:r>
              <a:rPr lang="en-US" dirty="0"/>
              <a:t>(1850s) – 30 million dead! More than WWI!</a:t>
            </a:r>
          </a:p>
          <a:p>
            <a:r>
              <a:rPr lang="en-US" dirty="0"/>
              <a:t>Attempts at reform failed</a:t>
            </a:r>
          </a:p>
          <a:p>
            <a:r>
              <a:rPr lang="en-US" b="1" dirty="0"/>
              <a:t>&gt; nationalist Chinese movement led by Sun </a:t>
            </a:r>
            <a:r>
              <a:rPr lang="en-US" b="1" dirty="0" err="1"/>
              <a:t>Yat</a:t>
            </a:r>
            <a:r>
              <a:rPr lang="en-US" b="1" dirty="0"/>
              <a:t> Sen </a:t>
            </a:r>
            <a:endParaRPr lang="cs-CZ" b="1" dirty="0"/>
          </a:p>
          <a:p>
            <a:r>
              <a:rPr lang="en-US" b="1" dirty="0"/>
              <a:t>Meant to overthrow the Manchu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29296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&gt; </a:t>
            </a:r>
            <a:r>
              <a:rPr lang="en-US" b="1" dirty="0"/>
              <a:t>loss of legitimacy for the Qing</a:t>
            </a:r>
          </a:p>
          <a:p>
            <a:r>
              <a:rPr lang="en-US" b="1" dirty="0"/>
              <a:t>Taiping rebellion </a:t>
            </a:r>
            <a:r>
              <a:rPr lang="en-US" dirty="0"/>
              <a:t>(1850s) – 30 million dead! More than WWI!</a:t>
            </a:r>
          </a:p>
          <a:p>
            <a:r>
              <a:rPr lang="en-US" dirty="0"/>
              <a:t>Attempts at reform failed</a:t>
            </a:r>
          </a:p>
          <a:p>
            <a:r>
              <a:rPr lang="en-US" b="1" dirty="0"/>
              <a:t>&gt; nationalist Chinese movement led by Sun </a:t>
            </a:r>
            <a:r>
              <a:rPr lang="en-US" b="1" dirty="0" err="1"/>
              <a:t>Yat</a:t>
            </a:r>
            <a:r>
              <a:rPr lang="en-US" b="1" dirty="0"/>
              <a:t> Sen </a:t>
            </a:r>
            <a:endParaRPr lang="cs-CZ" b="1" dirty="0"/>
          </a:p>
          <a:p>
            <a:r>
              <a:rPr lang="en-US" b="1" dirty="0"/>
              <a:t>Meant to overthrow the Manchu, create a Han-dominated republic, modernize China and expel the foreigners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11078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DEF16-9AA4-45A9-A251-FDAC4A836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1911 – </a:t>
            </a:r>
            <a:r>
              <a:rPr lang="en-US" dirty="0" err="1"/>
              <a:t>Xinhai</a:t>
            </a:r>
            <a:r>
              <a:rPr lang="en-US" dirty="0"/>
              <a:t> revolution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847ACF-100F-4CFE-9A48-D5C7A47E0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Series of army mutinies &gt; quick collapse of the Qing, proclamation of the </a:t>
            </a:r>
            <a:r>
              <a:rPr lang="en-US" b="1" dirty="0"/>
              <a:t>Republic of China (ROC)</a:t>
            </a:r>
          </a:p>
        </p:txBody>
      </p:sp>
    </p:spTree>
    <p:extLst>
      <p:ext uri="{BB962C8B-B14F-4D97-AF65-F5344CB8AC3E}">
        <p14:creationId xmlns:p14="http://schemas.microsoft.com/office/powerpoint/2010/main" val="322219114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6CE46B-65A8-429A-A4C5-A4806363F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7AF955D-3ED4-4656-91EA-410418F88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231" y="1866193"/>
            <a:ext cx="6765907" cy="4235310"/>
          </a:xfrm>
        </p:spPr>
      </p:pic>
    </p:spTree>
    <p:extLst>
      <p:ext uri="{BB962C8B-B14F-4D97-AF65-F5344CB8AC3E}">
        <p14:creationId xmlns:p14="http://schemas.microsoft.com/office/powerpoint/2010/main" val="387175171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DB963A-0269-4F23-A040-291644FEC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</a:t>
            </a:r>
            <a:r>
              <a:rPr lang="cs-CZ" dirty="0" err="1"/>
              <a:t>Five</a:t>
            </a:r>
            <a:r>
              <a:rPr lang="cs-CZ" dirty="0"/>
              <a:t> </a:t>
            </a:r>
            <a:r>
              <a:rPr lang="cs-CZ" dirty="0" err="1"/>
              <a:t>races</a:t>
            </a:r>
            <a:r>
              <a:rPr lang="cs-CZ" dirty="0"/>
              <a:t> </a:t>
            </a:r>
            <a:r>
              <a:rPr lang="cs-CZ" dirty="0" err="1"/>
              <a:t>under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flag“</a:t>
            </a:r>
            <a:endParaRPr lang="en-US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E90FEF5-02C4-4F29-A863-B42B2BD332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903" y="2445250"/>
            <a:ext cx="4731298" cy="2962694"/>
          </a:xfrm>
        </p:spPr>
      </p:pic>
    </p:spTree>
    <p:extLst>
      <p:ext uri="{BB962C8B-B14F-4D97-AF65-F5344CB8AC3E}">
        <p14:creationId xmlns:p14="http://schemas.microsoft.com/office/powerpoint/2010/main" val="3892259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8ECB33-4C50-4749-9ABF-0D6131A3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852B4AC5-61F0-4C93-960D-E844929231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393" y="812124"/>
            <a:ext cx="6940728" cy="5406462"/>
          </a:xfrm>
        </p:spPr>
      </p:pic>
    </p:spTree>
    <p:extLst>
      <p:ext uri="{BB962C8B-B14F-4D97-AF65-F5344CB8AC3E}">
        <p14:creationId xmlns:p14="http://schemas.microsoft.com/office/powerpoint/2010/main" val="242930081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458708-1678-435A-82D8-6D2A0226B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Collapse of central power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1C94E6-D98D-4B27-BF06-3C3B2CD6B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Sun </a:t>
            </a:r>
            <a:r>
              <a:rPr lang="en-US" b="1" dirty="0" err="1"/>
              <a:t>Yat</a:t>
            </a:r>
            <a:r>
              <a:rPr lang="en-US" b="1" dirty="0"/>
              <a:t> Sen did not have enough support to rule</a:t>
            </a:r>
            <a:r>
              <a:rPr lang="en-US" dirty="0"/>
              <a:t>,</a:t>
            </a:r>
            <a:r>
              <a:rPr lang="cs-CZ" dirty="0"/>
              <a:t> so</a:t>
            </a:r>
            <a:r>
              <a:rPr lang="en-US" dirty="0"/>
              <a:t> power went to general </a:t>
            </a:r>
            <a:r>
              <a:rPr lang="en-US" b="1" dirty="0"/>
              <a:t>Yuan </a:t>
            </a:r>
            <a:r>
              <a:rPr lang="en-US" b="1" dirty="0" err="1"/>
              <a:t>Shikai</a:t>
            </a:r>
            <a:r>
              <a:rPr lang="en-US" dirty="0"/>
              <a:t>, who promptly tried to make himself Emperor</a:t>
            </a:r>
          </a:p>
        </p:txBody>
      </p:sp>
    </p:spTree>
    <p:extLst>
      <p:ext uri="{BB962C8B-B14F-4D97-AF65-F5344CB8AC3E}">
        <p14:creationId xmlns:p14="http://schemas.microsoft.com/office/powerpoint/2010/main" val="32693024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39CF7E-B8A3-4E58-82C6-D7A97DED8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4CA4E47-326B-4666-86E1-54E08BDA7B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620" y="1825625"/>
            <a:ext cx="3274760" cy="4351338"/>
          </a:xfrm>
        </p:spPr>
      </p:pic>
    </p:spTree>
    <p:extLst>
      <p:ext uri="{BB962C8B-B14F-4D97-AF65-F5344CB8AC3E}">
        <p14:creationId xmlns:p14="http://schemas.microsoft.com/office/powerpoint/2010/main" val="322794575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458708-1678-435A-82D8-6D2A0226B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Collapse of central power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1C94E6-D98D-4B27-BF06-3C3B2CD6B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the revolution, power went to general Yuan </a:t>
            </a:r>
            <a:r>
              <a:rPr lang="en-US" dirty="0" err="1"/>
              <a:t>Shikai</a:t>
            </a:r>
            <a:r>
              <a:rPr lang="en-US" dirty="0"/>
              <a:t>, who promptly tried to make himself Emperor </a:t>
            </a:r>
          </a:p>
          <a:p>
            <a:r>
              <a:rPr lang="en-US" dirty="0"/>
              <a:t>&gt; embarrassing fiasco</a:t>
            </a:r>
          </a:p>
          <a:p>
            <a:r>
              <a:rPr lang="en-US" dirty="0"/>
              <a:t>&gt; </a:t>
            </a:r>
            <a:r>
              <a:rPr lang="en-US" b="1" dirty="0"/>
              <a:t>individual provinces rebelled and became de facto independent under local warlords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5713604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458708-1678-435A-82D8-6D2A0226B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Collapse of central power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1C94E6-D98D-4B27-BF06-3C3B2CD6B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the revolution, power went to general Yuan </a:t>
            </a:r>
            <a:r>
              <a:rPr lang="en-US" dirty="0" err="1"/>
              <a:t>Shikai</a:t>
            </a:r>
            <a:r>
              <a:rPr lang="en-US" dirty="0"/>
              <a:t>, who promptly tried to make himself Emperor </a:t>
            </a:r>
          </a:p>
          <a:p>
            <a:r>
              <a:rPr lang="en-US" dirty="0"/>
              <a:t>&gt; embarrassing fiasco</a:t>
            </a:r>
          </a:p>
          <a:p>
            <a:r>
              <a:rPr lang="en-US" dirty="0"/>
              <a:t>&gt; </a:t>
            </a:r>
            <a:r>
              <a:rPr lang="en-US" b="1" dirty="0"/>
              <a:t>individual provinces rebelled and became de facto independent under local warlords</a:t>
            </a:r>
            <a:endParaRPr lang="cs-CZ" b="1" dirty="0"/>
          </a:p>
          <a:p>
            <a:r>
              <a:rPr lang="en-US" dirty="0"/>
              <a:t>Tibet, Turkestan (Uighurs) and Mongols seceded former their own states</a:t>
            </a:r>
          </a:p>
        </p:txBody>
      </p:sp>
    </p:spTree>
    <p:extLst>
      <p:ext uri="{BB962C8B-B14F-4D97-AF65-F5344CB8AC3E}">
        <p14:creationId xmlns:p14="http://schemas.microsoft.com/office/powerpoint/2010/main" val="75915464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3348B6-0A69-4FF6-BCC8-3DAE76297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F465E6C2-3E1F-4F8E-9AB1-91E2ACBFC4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092" y="1825625"/>
            <a:ext cx="5345815" cy="4351338"/>
          </a:xfrm>
        </p:spPr>
      </p:pic>
    </p:spTree>
    <p:extLst>
      <p:ext uri="{BB962C8B-B14F-4D97-AF65-F5344CB8AC3E}">
        <p14:creationId xmlns:p14="http://schemas.microsoft.com/office/powerpoint/2010/main" val="135449367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7E905D-34F2-4907-BA3F-3A103771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6CE21A9F-6E7B-4E4A-9227-76D89F5A61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883" y="1458930"/>
            <a:ext cx="6325375" cy="5033945"/>
          </a:xfrm>
        </p:spPr>
      </p:pic>
    </p:spTree>
    <p:extLst>
      <p:ext uri="{BB962C8B-B14F-4D97-AF65-F5344CB8AC3E}">
        <p14:creationId xmlns:p14="http://schemas.microsoft.com/office/powerpoint/2010/main" val="164189090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A32EDD-0E8B-44FF-BDF6-641C88CE6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Collapse of central power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C291C9-8251-4362-B917-CC6852330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During WWI, Japan joined the </a:t>
            </a:r>
            <a:r>
              <a:rPr lang="en-US" dirty="0" err="1"/>
              <a:t>Entante</a:t>
            </a:r>
            <a:r>
              <a:rPr lang="en-US" dirty="0"/>
              <a:t>, conquered German territories and than presented China (= the Beijing government) with „</a:t>
            </a:r>
            <a:r>
              <a:rPr lang="en-US" b="1" dirty="0"/>
              <a:t>21 demands</a:t>
            </a:r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28917194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A32EDD-0E8B-44FF-BDF6-641C88CE6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Collapse of central power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C291C9-8251-4362-B917-CC6852330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During WWI, Japan joined the </a:t>
            </a:r>
            <a:r>
              <a:rPr lang="en-US" dirty="0" err="1"/>
              <a:t>Entante</a:t>
            </a:r>
            <a:r>
              <a:rPr lang="en-US" dirty="0"/>
              <a:t>, conquered German territories and than presented China (= the Beijing government) with „</a:t>
            </a:r>
            <a:r>
              <a:rPr lang="en-US" b="1" dirty="0"/>
              <a:t>21 demands</a:t>
            </a:r>
            <a:r>
              <a:rPr lang="en-US" dirty="0"/>
              <a:t>“</a:t>
            </a:r>
          </a:p>
          <a:p>
            <a:r>
              <a:rPr lang="en-US" dirty="0"/>
              <a:t>= </a:t>
            </a:r>
            <a:r>
              <a:rPr lang="en-US" b="1" dirty="0"/>
              <a:t>attempt to turn China into a giant Japanese protectorate</a:t>
            </a:r>
          </a:p>
        </p:txBody>
      </p:sp>
    </p:spTree>
    <p:extLst>
      <p:ext uri="{BB962C8B-B14F-4D97-AF65-F5344CB8AC3E}">
        <p14:creationId xmlns:p14="http://schemas.microsoft.com/office/powerpoint/2010/main" val="135113704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A32EDD-0E8B-44FF-BDF6-641C88CE6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Collapse of central power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C291C9-8251-4362-B917-CC6852330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During WWI, Japan joined the </a:t>
            </a:r>
            <a:r>
              <a:rPr lang="en-US" dirty="0" err="1"/>
              <a:t>Entante</a:t>
            </a:r>
            <a:r>
              <a:rPr lang="en-US" dirty="0"/>
              <a:t>, conquered German territories and than presented China (= the Beijing government) with „</a:t>
            </a:r>
            <a:r>
              <a:rPr lang="en-US" b="1" dirty="0"/>
              <a:t>21 demands</a:t>
            </a:r>
            <a:r>
              <a:rPr lang="en-US" dirty="0"/>
              <a:t>“</a:t>
            </a:r>
          </a:p>
          <a:p>
            <a:r>
              <a:rPr lang="en-US" dirty="0"/>
              <a:t>= </a:t>
            </a:r>
            <a:r>
              <a:rPr lang="en-US" b="1" dirty="0"/>
              <a:t>attempt to turn China into a giant Japanese protectorate</a:t>
            </a:r>
          </a:p>
          <a:p>
            <a:r>
              <a:rPr lang="en-US" dirty="0"/>
              <a:t>The West – did not like it, but what could be done?</a:t>
            </a:r>
          </a:p>
        </p:txBody>
      </p:sp>
    </p:spTree>
    <p:extLst>
      <p:ext uri="{BB962C8B-B14F-4D97-AF65-F5344CB8AC3E}">
        <p14:creationId xmlns:p14="http://schemas.microsoft.com/office/powerpoint/2010/main" val="11164461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A32EDD-0E8B-44FF-BDF6-641C88CE6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Collapse of central power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C291C9-8251-4362-B917-CC6852330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During WWI, Japan joined the </a:t>
            </a:r>
            <a:r>
              <a:rPr lang="en-US" dirty="0" err="1"/>
              <a:t>Entante</a:t>
            </a:r>
            <a:r>
              <a:rPr lang="en-US" dirty="0"/>
              <a:t>, conquered German territories and than presented China (= the Beijing government) with „</a:t>
            </a:r>
            <a:r>
              <a:rPr lang="en-US" b="1" dirty="0"/>
              <a:t>21 demands</a:t>
            </a:r>
            <a:r>
              <a:rPr lang="en-US" dirty="0"/>
              <a:t>“</a:t>
            </a:r>
          </a:p>
          <a:p>
            <a:r>
              <a:rPr lang="en-US" dirty="0"/>
              <a:t>= </a:t>
            </a:r>
            <a:r>
              <a:rPr lang="en-US" b="1" dirty="0"/>
              <a:t>attempt to turn China into a giant Japanese protectorate</a:t>
            </a:r>
          </a:p>
          <a:p>
            <a:r>
              <a:rPr lang="en-US" dirty="0"/>
              <a:t>The West – did not like it, but what could be done?</a:t>
            </a:r>
          </a:p>
          <a:p>
            <a:r>
              <a:rPr lang="en-US" dirty="0"/>
              <a:t>Versailles conference 1919 &gt; </a:t>
            </a:r>
            <a:r>
              <a:rPr lang="en-US" b="1" dirty="0"/>
              <a:t>recognized some Japanese claims</a:t>
            </a:r>
            <a:r>
              <a:rPr lang="en-US" dirty="0"/>
              <a:t>, but not all &gt; both </a:t>
            </a:r>
            <a:r>
              <a:rPr lang="en-US" b="1" dirty="0"/>
              <a:t>China and Japan become angry with the West</a:t>
            </a:r>
            <a:r>
              <a:rPr lang="cs-CZ" b="1" dirty="0"/>
              <a:t> </a:t>
            </a:r>
            <a:r>
              <a:rPr lang="cs-CZ" b="1" dirty="0">
                <a:sym typeface="Wingdings" panose="05000000000000000000" pitchFamily="2" charset="2"/>
              </a:rPr>
              <a:t>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69721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BBB087-90BB-4855-8632-3C7D3D635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1FF330A3-4BE2-44F5-A6C9-16C3200B92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461" y="437077"/>
            <a:ext cx="7208119" cy="6544213"/>
          </a:xfrm>
        </p:spPr>
      </p:pic>
    </p:spTree>
    <p:extLst>
      <p:ext uri="{BB962C8B-B14F-4D97-AF65-F5344CB8AC3E}">
        <p14:creationId xmlns:p14="http://schemas.microsoft.com/office/powerpoint/2010/main" val="344031599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7712FD-9BD8-41B9-9843-71225E91D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 Fourth Movement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E9FC7A-247E-4901-841F-F99872F7D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Versailles conference </a:t>
            </a:r>
            <a:r>
              <a:rPr lang="en-US" b="1" dirty="0"/>
              <a:t>1919</a:t>
            </a:r>
            <a:r>
              <a:rPr lang="en-US" dirty="0"/>
              <a:t> &gt; </a:t>
            </a:r>
            <a:r>
              <a:rPr lang="en-US" b="1" dirty="0"/>
              <a:t>recognized some Japanese claims</a:t>
            </a:r>
            <a:r>
              <a:rPr lang="en-US" dirty="0"/>
              <a:t>, but not all &gt; both </a:t>
            </a:r>
            <a:r>
              <a:rPr lang="en-US" b="1" dirty="0"/>
              <a:t>China and Japan become angry with the West</a:t>
            </a:r>
            <a:endParaRPr lang="cs-CZ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56674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7712FD-9BD8-41B9-9843-71225E91D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 Fourth Movement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E9FC7A-247E-4901-841F-F99872F7D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Versailles conference </a:t>
            </a:r>
            <a:r>
              <a:rPr lang="en-US" b="1" dirty="0"/>
              <a:t>1919</a:t>
            </a:r>
            <a:r>
              <a:rPr lang="en-US" dirty="0"/>
              <a:t> &gt; </a:t>
            </a:r>
            <a:r>
              <a:rPr lang="en-US" b="1" dirty="0"/>
              <a:t>recognized some Japanese claims</a:t>
            </a:r>
            <a:r>
              <a:rPr lang="en-US" dirty="0"/>
              <a:t>, but not all &gt; both </a:t>
            </a:r>
            <a:r>
              <a:rPr lang="en-US" b="1" dirty="0"/>
              <a:t>China and Japan become angry with the West</a:t>
            </a:r>
          </a:p>
          <a:p>
            <a:r>
              <a:rPr lang="en-US" dirty="0"/>
              <a:t>Student protests &gt; May Fourth Movement</a:t>
            </a:r>
            <a:endParaRPr lang="cs-CZ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36041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04D5B9-AA5B-4404-9766-F30EFD60C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 Fourth Movement</a:t>
            </a:r>
          </a:p>
        </p:txBody>
      </p:sp>
      <p:pic>
        <p:nvPicPr>
          <p:cNvPr id="5" name="Zástupný obsah 4" descr="Obsah obrázku text, sport&#10;&#10;Popis byl vytvořen automaticky">
            <a:extLst>
              <a:ext uri="{FF2B5EF4-FFF2-40B4-BE49-F238E27FC236}">
                <a16:creationId xmlns:a16="http://schemas.microsoft.com/office/drawing/2014/main" id="{3C4868A1-7536-4EE0-A37D-5683BE8CCB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443" y="1880171"/>
            <a:ext cx="7486105" cy="3899515"/>
          </a:xfrm>
        </p:spPr>
      </p:pic>
    </p:spTree>
    <p:extLst>
      <p:ext uri="{BB962C8B-B14F-4D97-AF65-F5344CB8AC3E}">
        <p14:creationId xmlns:p14="http://schemas.microsoft.com/office/powerpoint/2010/main" val="290000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933510-201C-4DE9-8FAC-68DAA849D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 Fourth Movement</a:t>
            </a:r>
          </a:p>
        </p:txBody>
      </p:sp>
      <p:pic>
        <p:nvPicPr>
          <p:cNvPr id="9" name="Zástupný obsah 8" descr="Obsah obrázku text, strom, exteriér, osoba&#10;&#10;Popis byl vytvořen automaticky">
            <a:extLst>
              <a:ext uri="{FF2B5EF4-FFF2-40B4-BE49-F238E27FC236}">
                <a16:creationId xmlns:a16="http://schemas.microsoft.com/office/drawing/2014/main" id="{26A2DAAD-1562-4D34-86C6-6D37D05646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80" y="1825625"/>
            <a:ext cx="9669640" cy="4351338"/>
          </a:xfrm>
        </p:spPr>
      </p:pic>
    </p:spTree>
    <p:extLst>
      <p:ext uri="{BB962C8B-B14F-4D97-AF65-F5344CB8AC3E}">
        <p14:creationId xmlns:p14="http://schemas.microsoft.com/office/powerpoint/2010/main" val="289176615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7712FD-9BD8-41B9-9843-71225E91D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 Fourth Movement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E9FC7A-247E-4901-841F-F99872F7D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Versailles conference </a:t>
            </a:r>
            <a:r>
              <a:rPr lang="en-US" b="1" dirty="0"/>
              <a:t>1919</a:t>
            </a:r>
            <a:r>
              <a:rPr lang="en-US" dirty="0"/>
              <a:t> &gt; </a:t>
            </a:r>
            <a:r>
              <a:rPr lang="en-US" b="1" dirty="0"/>
              <a:t>recognized some Japanese claims</a:t>
            </a:r>
            <a:r>
              <a:rPr lang="en-US" dirty="0"/>
              <a:t>, but not all &gt; both </a:t>
            </a:r>
            <a:r>
              <a:rPr lang="en-US" b="1" dirty="0"/>
              <a:t>China and Japan become angry with the West</a:t>
            </a:r>
          </a:p>
          <a:p>
            <a:r>
              <a:rPr lang="en-US" dirty="0"/>
              <a:t>Student protests &gt; May Fourth Movement</a:t>
            </a:r>
          </a:p>
          <a:p>
            <a:r>
              <a:rPr lang="en-US" dirty="0"/>
              <a:t>= loss of faith in traditional elites (landowners and scholars), </a:t>
            </a:r>
            <a:r>
              <a:rPr lang="en-US" b="1" dirty="0"/>
              <a:t>modern nationalism</a:t>
            </a:r>
            <a:r>
              <a:rPr lang="en-US" dirty="0"/>
              <a:t>, </a:t>
            </a:r>
            <a:r>
              <a:rPr lang="en-US" b="1" dirty="0"/>
              <a:t>populism, radical politics</a:t>
            </a:r>
            <a:r>
              <a:rPr lang="cs-CZ" b="1" dirty="0"/>
              <a:t>, </a:t>
            </a:r>
            <a:r>
              <a:rPr lang="en-US" b="1" dirty="0"/>
              <a:t>new culture – literature in simple Chinese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94328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7712FD-9BD8-41B9-9843-71225E91D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 Fourth Movement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E9FC7A-247E-4901-841F-F99872F7D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Versailles conference </a:t>
            </a:r>
            <a:r>
              <a:rPr lang="en-US" b="1" dirty="0"/>
              <a:t>1919</a:t>
            </a:r>
            <a:r>
              <a:rPr lang="en-US" dirty="0"/>
              <a:t> &gt; </a:t>
            </a:r>
            <a:r>
              <a:rPr lang="en-US" b="1" dirty="0"/>
              <a:t>recognized some Japanese claims</a:t>
            </a:r>
            <a:r>
              <a:rPr lang="en-US" dirty="0"/>
              <a:t>, but not all &gt; both </a:t>
            </a:r>
            <a:r>
              <a:rPr lang="en-US" b="1" dirty="0"/>
              <a:t>China and Japan become angry with the West</a:t>
            </a:r>
          </a:p>
          <a:p>
            <a:r>
              <a:rPr lang="en-US" dirty="0"/>
              <a:t>Student protests &gt; May Fourth Movement</a:t>
            </a:r>
          </a:p>
          <a:p>
            <a:r>
              <a:rPr lang="en-US" dirty="0"/>
              <a:t>= loss of faith in traditional elites (landowners and scholars), </a:t>
            </a:r>
            <a:r>
              <a:rPr lang="en-US" b="1" dirty="0"/>
              <a:t>modern nationalism</a:t>
            </a:r>
            <a:r>
              <a:rPr lang="en-US" dirty="0"/>
              <a:t>, </a:t>
            </a:r>
            <a:r>
              <a:rPr lang="en-US" b="1" dirty="0"/>
              <a:t>populism, radical politics</a:t>
            </a:r>
            <a:r>
              <a:rPr lang="cs-CZ" b="1" dirty="0"/>
              <a:t>, </a:t>
            </a:r>
            <a:r>
              <a:rPr lang="en-US" b="1" dirty="0"/>
              <a:t>new culture – literature in simple Chinese</a:t>
            </a:r>
          </a:p>
          <a:p>
            <a:r>
              <a:rPr lang="en-US" dirty="0"/>
              <a:t>&gt; founding of the </a:t>
            </a:r>
            <a:r>
              <a:rPr lang="en-US" b="1" dirty="0"/>
              <a:t>Communist Party of China in 1921</a:t>
            </a:r>
          </a:p>
          <a:p>
            <a:endParaRPr lang="cs-CZ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20226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60850-5484-4971-8AB6-D85E5713D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Northern expedition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B5D797-3E96-4D71-98E2-688F80307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Sun </a:t>
            </a:r>
            <a:r>
              <a:rPr lang="en-US" dirty="0" err="1"/>
              <a:t>Yat</a:t>
            </a:r>
            <a:r>
              <a:rPr lang="en-US" dirty="0"/>
              <a:t> Sen founded the </a:t>
            </a:r>
            <a:r>
              <a:rPr lang="en-US" b="1" dirty="0"/>
              <a:t>Kuomintang</a:t>
            </a:r>
          </a:p>
        </p:txBody>
      </p:sp>
    </p:spTree>
    <p:extLst>
      <p:ext uri="{BB962C8B-B14F-4D97-AF65-F5344CB8AC3E}">
        <p14:creationId xmlns:p14="http://schemas.microsoft.com/office/powerpoint/2010/main" val="303072998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60850-5484-4971-8AB6-D85E5713D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Northern expedition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B5D797-3E96-4D71-98E2-688F80307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Sun </a:t>
            </a:r>
            <a:r>
              <a:rPr lang="en-US" dirty="0" err="1"/>
              <a:t>Yat</a:t>
            </a:r>
            <a:r>
              <a:rPr lang="en-US" dirty="0"/>
              <a:t> Sen founded the </a:t>
            </a:r>
            <a:r>
              <a:rPr lang="en-US" b="1" dirty="0"/>
              <a:t>Kuomintang = Nationalist Party + </a:t>
            </a:r>
            <a:r>
              <a:rPr lang="en-US" dirty="0"/>
              <a:t>a rival government in Canton </a:t>
            </a:r>
            <a:r>
              <a:rPr lang="en-US" b="1" dirty="0"/>
              <a:t>+ created an army to forcefully reunite China</a:t>
            </a:r>
            <a:endParaRPr lang="cs-CZ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3418620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60850-5484-4971-8AB6-D85E5713D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Northern expedition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B5D797-3E96-4D71-98E2-688F80307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Sun </a:t>
            </a:r>
            <a:r>
              <a:rPr lang="en-US" dirty="0" err="1"/>
              <a:t>Yat</a:t>
            </a:r>
            <a:r>
              <a:rPr lang="en-US" dirty="0"/>
              <a:t> Sen founded the </a:t>
            </a:r>
            <a:r>
              <a:rPr lang="en-US" b="1" dirty="0"/>
              <a:t>Kuomintang = Nationalist Party + </a:t>
            </a:r>
            <a:r>
              <a:rPr lang="en-US" dirty="0"/>
              <a:t>a rival government in Canton </a:t>
            </a:r>
            <a:r>
              <a:rPr lang="en-US" b="1" dirty="0"/>
              <a:t>+ created an army to forcefully reunite China</a:t>
            </a:r>
          </a:p>
          <a:p>
            <a:r>
              <a:rPr lang="en-US" dirty="0"/>
              <a:t>= National Revolutionary Army, commanded by </a:t>
            </a:r>
            <a:r>
              <a:rPr lang="en-US" b="1" dirty="0"/>
              <a:t>Chiang Kai </a:t>
            </a:r>
            <a:r>
              <a:rPr lang="en-US" b="1" dirty="0" err="1"/>
              <a:t>Shek</a:t>
            </a:r>
            <a:endParaRPr lang="cs-CZ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4575320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60850-5484-4971-8AB6-D85E5713D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Northern expedition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B5D797-3E96-4D71-98E2-688F80307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Sun </a:t>
            </a:r>
            <a:r>
              <a:rPr lang="en-US" dirty="0" err="1"/>
              <a:t>Yat</a:t>
            </a:r>
            <a:r>
              <a:rPr lang="en-US" dirty="0"/>
              <a:t> Sen founded the </a:t>
            </a:r>
            <a:r>
              <a:rPr lang="en-US" b="1" dirty="0"/>
              <a:t>Kuomintang = Nationalist Party + </a:t>
            </a:r>
            <a:r>
              <a:rPr lang="en-US" dirty="0"/>
              <a:t>a rival government in Canton </a:t>
            </a:r>
            <a:r>
              <a:rPr lang="en-US" b="1" dirty="0"/>
              <a:t>+ created an army to forcefully reunite China</a:t>
            </a:r>
          </a:p>
          <a:p>
            <a:r>
              <a:rPr lang="en-US" dirty="0"/>
              <a:t>= National Revolutionary Army, commanded by </a:t>
            </a:r>
            <a:r>
              <a:rPr lang="en-US" b="1" dirty="0"/>
              <a:t>Chiang Kai </a:t>
            </a:r>
            <a:r>
              <a:rPr lang="en-US" b="1" dirty="0" err="1"/>
              <a:t>Shek</a:t>
            </a:r>
            <a:endParaRPr lang="en-US" b="1" dirty="0"/>
          </a:p>
          <a:p>
            <a:r>
              <a:rPr lang="en-US" dirty="0"/>
              <a:t>1925 – Sun died, Chiang led a </a:t>
            </a:r>
            <a:r>
              <a:rPr lang="en-US" b="1" dirty="0"/>
              <a:t>Northern Expedition, </a:t>
            </a:r>
            <a:r>
              <a:rPr lang="en-US" dirty="0"/>
              <a:t>which conquered most of China by 1928</a:t>
            </a:r>
          </a:p>
          <a:p>
            <a:endParaRPr lang="cs-CZ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29652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49DB6A-3A49-450E-B459-81AC9D798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91848B01-B97A-40FE-B551-70B4E6CFC3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40" y="440558"/>
            <a:ext cx="8711779" cy="6157645"/>
          </a:xfrm>
        </p:spPr>
      </p:pic>
    </p:spTree>
    <p:extLst>
      <p:ext uri="{BB962C8B-B14F-4D97-AF65-F5344CB8AC3E}">
        <p14:creationId xmlns:p14="http://schemas.microsoft.com/office/powerpoint/2010/main" val="304264259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27D7D6-1EC1-4103-93FC-290F0CFC3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zeď, osoba&#10;&#10;Popis byl vytvořen automaticky">
            <a:extLst>
              <a:ext uri="{FF2B5EF4-FFF2-40B4-BE49-F238E27FC236}">
                <a16:creationId xmlns:a16="http://schemas.microsoft.com/office/drawing/2014/main" id="{B1E5DC6A-82E2-4B07-B44E-1FFBE4A18D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02" y="1253331"/>
            <a:ext cx="3287996" cy="4351338"/>
          </a:xfrm>
        </p:spPr>
      </p:pic>
    </p:spTree>
    <p:extLst>
      <p:ext uri="{BB962C8B-B14F-4D97-AF65-F5344CB8AC3E}">
        <p14:creationId xmlns:p14="http://schemas.microsoft.com/office/powerpoint/2010/main" val="128583109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727682-0E77-466D-B4AC-9CEFE79BD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exteriér, země, skupina, lidé&#10;&#10;Popis byl vytvořen automaticky">
            <a:extLst>
              <a:ext uri="{FF2B5EF4-FFF2-40B4-BE49-F238E27FC236}">
                <a16:creationId xmlns:a16="http://schemas.microsoft.com/office/drawing/2014/main" id="{5FC5C242-2555-4199-BC36-65D8B2DB6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43" y="1438381"/>
            <a:ext cx="4100683" cy="4803657"/>
          </a:xfrm>
        </p:spPr>
      </p:pic>
    </p:spTree>
    <p:extLst>
      <p:ext uri="{BB962C8B-B14F-4D97-AF65-F5344CB8AC3E}">
        <p14:creationId xmlns:p14="http://schemas.microsoft.com/office/powerpoint/2010/main" val="408579985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287B24-1CEC-4CBA-A24B-F29205CE9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, osoba, exteriér, dav&#10;&#10;Popis byl vytvořen automaticky">
            <a:extLst>
              <a:ext uri="{FF2B5EF4-FFF2-40B4-BE49-F238E27FC236}">
                <a16:creationId xmlns:a16="http://schemas.microsoft.com/office/drawing/2014/main" id="{4A2C5A3C-27B1-4AED-8354-1004665A18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713" y="708917"/>
            <a:ext cx="5174515" cy="5783958"/>
          </a:xfrm>
        </p:spPr>
      </p:pic>
    </p:spTree>
    <p:extLst>
      <p:ext uri="{BB962C8B-B14F-4D97-AF65-F5344CB8AC3E}">
        <p14:creationId xmlns:p14="http://schemas.microsoft.com/office/powerpoint/2010/main" val="127320429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BFA275-9E3E-4D20-90A9-0C502A9C3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Nanking decade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BD9CFA-7310-439C-B217-1671C03A7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1927-1937</a:t>
            </a:r>
          </a:p>
          <a:p>
            <a:r>
              <a:rPr lang="en-US" dirty="0"/>
              <a:t>Chiang chose </a:t>
            </a:r>
            <a:r>
              <a:rPr lang="en-US" b="1" dirty="0"/>
              <a:t>Nanking</a:t>
            </a:r>
            <a:r>
              <a:rPr lang="en-US" dirty="0"/>
              <a:t> as the new capital instead of Beijing</a:t>
            </a:r>
          </a:p>
        </p:txBody>
      </p:sp>
    </p:spTree>
    <p:extLst>
      <p:ext uri="{BB962C8B-B14F-4D97-AF65-F5344CB8AC3E}">
        <p14:creationId xmlns:p14="http://schemas.microsoft.com/office/powerpoint/2010/main" val="315030413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E5ADEF-1ABF-4DA3-9305-102BE1667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F42BAD8-AAB3-4C58-AF3B-857E43F85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842" y="2484314"/>
            <a:ext cx="4642581" cy="3091013"/>
          </a:xfrm>
        </p:spPr>
      </p:pic>
    </p:spTree>
    <p:extLst>
      <p:ext uri="{BB962C8B-B14F-4D97-AF65-F5344CB8AC3E}">
        <p14:creationId xmlns:p14="http://schemas.microsoft.com/office/powerpoint/2010/main" val="3121786500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BFA275-9E3E-4D20-90A9-0C502A9C3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</a:t>
            </a:r>
            <a:r>
              <a:rPr lang="cs-CZ" dirty="0"/>
              <a:t>j</a:t>
            </a:r>
            <a:r>
              <a:rPr lang="en-US" dirty="0" err="1"/>
              <a:t>ing</a:t>
            </a:r>
            <a:r>
              <a:rPr lang="en-US" dirty="0"/>
              <a:t> decade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BD9CFA-7310-439C-B217-1671C03A7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1927-1937</a:t>
            </a:r>
          </a:p>
          <a:p>
            <a:r>
              <a:rPr lang="en-US" dirty="0"/>
              <a:t>Chiang chose </a:t>
            </a:r>
            <a:r>
              <a:rPr lang="en-US" b="1" dirty="0"/>
              <a:t>Nanking</a:t>
            </a:r>
            <a:r>
              <a:rPr lang="en-US" dirty="0"/>
              <a:t> as the new capital instead of Beijing</a:t>
            </a:r>
          </a:p>
          <a:p>
            <a:r>
              <a:rPr lang="en-US" dirty="0"/>
              <a:t>Unsuccessful attempt to destroy the Communists, who emerged as rivals of the KMT &gt; </a:t>
            </a:r>
            <a:r>
              <a:rPr lang="en-US" b="1" dirty="0"/>
              <a:t>Long March</a:t>
            </a:r>
          </a:p>
        </p:txBody>
      </p:sp>
    </p:spTree>
    <p:extLst>
      <p:ext uri="{BB962C8B-B14F-4D97-AF65-F5344CB8AC3E}">
        <p14:creationId xmlns:p14="http://schemas.microsoft.com/office/powerpoint/2010/main" val="295665549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FCC2C6-E539-4588-90D8-723A2E65C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36D2B8EC-878B-40A9-8AFB-5DBD4FD8A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310" y="1897543"/>
            <a:ext cx="5683380" cy="4351338"/>
          </a:xfrm>
        </p:spPr>
      </p:pic>
    </p:spTree>
    <p:extLst>
      <p:ext uri="{BB962C8B-B14F-4D97-AF65-F5344CB8AC3E}">
        <p14:creationId xmlns:p14="http://schemas.microsoft.com/office/powerpoint/2010/main" val="392366126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BFA275-9E3E-4D20-90A9-0C502A9C3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Nanking decade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BD9CFA-7310-439C-B217-1671C03A7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1927-1937</a:t>
            </a:r>
          </a:p>
          <a:p>
            <a:r>
              <a:rPr lang="en-US" dirty="0"/>
              <a:t>Chiang chose </a:t>
            </a:r>
            <a:r>
              <a:rPr lang="en-US" b="1" dirty="0"/>
              <a:t>Nanking</a:t>
            </a:r>
            <a:r>
              <a:rPr lang="en-US" dirty="0"/>
              <a:t> as the new capital instead of Beijing</a:t>
            </a:r>
          </a:p>
          <a:p>
            <a:r>
              <a:rPr lang="en-US" dirty="0"/>
              <a:t>Unsuccessful attempt to destroy the Communists, who emerged as rivals of the KMT &gt; </a:t>
            </a:r>
            <a:r>
              <a:rPr lang="en-US" b="1" dirty="0"/>
              <a:t>Long March North</a:t>
            </a:r>
          </a:p>
          <a:p>
            <a:r>
              <a:rPr lang="en-US" dirty="0"/>
              <a:t>Program of industrialization, building of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167579154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5E4CF1-7EA3-40C0-B07F-4953C76E9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284AEDE-0E82-49D0-AAC5-2582724BA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85" y="544529"/>
            <a:ext cx="3966730" cy="5689425"/>
          </a:xfrm>
        </p:spPr>
      </p:pic>
    </p:spTree>
    <p:extLst>
      <p:ext uri="{BB962C8B-B14F-4D97-AF65-F5344CB8AC3E}">
        <p14:creationId xmlns:p14="http://schemas.microsoft.com/office/powerpoint/2010/main" val="250081551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6C8880-A1B9-4FF0-AD75-78E92F89E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, budova, ulice, exteriér&#10;&#10;Popis byl vytvořen automaticky">
            <a:extLst>
              <a:ext uri="{FF2B5EF4-FFF2-40B4-BE49-F238E27FC236}">
                <a16:creationId xmlns:a16="http://schemas.microsoft.com/office/drawing/2014/main" id="{84E2D71A-004A-4BF5-B4EF-3BF9F38146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295" y="1690688"/>
            <a:ext cx="6521410" cy="4069360"/>
          </a:xfrm>
        </p:spPr>
      </p:pic>
    </p:spTree>
    <p:extLst>
      <p:ext uri="{BB962C8B-B14F-4D97-AF65-F5344CB8AC3E}">
        <p14:creationId xmlns:p14="http://schemas.microsoft.com/office/powerpoint/2010/main" val="1924512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08D975-4CF8-444E-9756-39A1BB44B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CB1A2E0B-C29A-4FDB-9E17-0D622C4E8F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863" y="710130"/>
            <a:ext cx="6907234" cy="5875213"/>
          </a:xfrm>
        </p:spPr>
      </p:pic>
    </p:spTree>
    <p:extLst>
      <p:ext uri="{BB962C8B-B14F-4D97-AF65-F5344CB8AC3E}">
        <p14:creationId xmlns:p14="http://schemas.microsoft.com/office/powerpoint/2010/main" val="394152348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BFA275-9E3E-4D20-90A9-0C502A9C3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Nanking decade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BD9CFA-7310-439C-B217-1671C03A7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1927-1937</a:t>
            </a:r>
          </a:p>
          <a:p>
            <a:r>
              <a:rPr lang="en-US" dirty="0"/>
              <a:t>Chiang chose </a:t>
            </a:r>
            <a:r>
              <a:rPr lang="en-US" b="1" dirty="0"/>
              <a:t>Nanking</a:t>
            </a:r>
            <a:r>
              <a:rPr lang="en-US" dirty="0"/>
              <a:t> as the new capital instead of Beijing</a:t>
            </a:r>
          </a:p>
          <a:p>
            <a:r>
              <a:rPr lang="en-US" dirty="0"/>
              <a:t>Unsuccessful attempt to destroy the Communists, who emerged as rivals of the KMT &gt; </a:t>
            </a:r>
            <a:r>
              <a:rPr lang="en-US" b="1" dirty="0"/>
              <a:t>Long March North</a:t>
            </a:r>
          </a:p>
          <a:p>
            <a:r>
              <a:rPr lang="en-US" b="1" dirty="0"/>
              <a:t>Program of industrialization</a:t>
            </a:r>
            <a:r>
              <a:rPr lang="en-US" dirty="0"/>
              <a:t>, building of infrastructure</a:t>
            </a:r>
          </a:p>
          <a:p>
            <a:r>
              <a:rPr lang="en-US" dirty="0"/>
              <a:t>&gt; strengthening of the army for a clash against Japan</a:t>
            </a:r>
          </a:p>
        </p:txBody>
      </p:sp>
    </p:spTree>
    <p:extLst>
      <p:ext uri="{BB962C8B-B14F-4D97-AF65-F5344CB8AC3E}">
        <p14:creationId xmlns:p14="http://schemas.microsoft.com/office/powerpoint/2010/main" val="3700375062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48597E-B4A7-432F-8EAD-DA732F62A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Sino-Japanese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321267-29EC-4F47-9C03-7D2B25FC3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1937-1945</a:t>
            </a:r>
          </a:p>
          <a:p>
            <a:r>
              <a:rPr lang="en-US" b="1" dirty="0"/>
              <a:t>20 million dead, underrated theater of WWII!</a:t>
            </a:r>
          </a:p>
        </p:txBody>
      </p:sp>
    </p:spTree>
    <p:extLst>
      <p:ext uri="{BB962C8B-B14F-4D97-AF65-F5344CB8AC3E}">
        <p14:creationId xmlns:p14="http://schemas.microsoft.com/office/powerpoint/2010/main" val="238719092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48597E-B4A7-432F-8EAD-DA732F62A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Sino-Japanese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321267-29EC-4F47-9C03-7D2B25FC3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1937-1945</a:t>
            </a:r>
          </a:p>
          <a:p>
            <a:r>
              <a:rPr lang="en-US" b="1" dirty="0"/>
              <a:t>20 million dead, underrated theater of WWII!</a:t>
            </a:r>
          </a:p>
          <a:p>
            <a:r>
              <a:rPr lang="en-US" dirty="0"/>
              <a:t>Japan deployed far more soldiers against China than against the US!</a:t>
            </a:r>
          </a:p>
        </p:txBody>
      </p:sp>
    </p:spTree>
    <p:extLst>
      <p:ext uri="{BB962C8B-B14F-4D97-AF65-F5344CB8AC3E}">
        <p14:creationId xmlns:p14="http://schemas.microsoft.com/office/powerpoint/2010/main" val="1854190839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48597E-B4A7-432F-8EAD-DA732F62A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Sino-Japanese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321267-29EC-4F47-9C03-7D2B25FC3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1937-1945</a:t>
            </a:r>
          </a:p>
          <a:p>
            <a:r>
              <a:rPr lang="en-US" b="1" dirty="0"/>
              <a:t>20 million dead, underrated theater of WWII!</a:t>
            </a:r>
          </a:p>
          <a:p>
            <a:r>
              <a:rPr lang="en-US" dirty="0"/>
              <a:t>Japan deployed far more soldiers against China than against the US!</a:t>
            </a:r>
          </a:p>
          <a:p>
            <a:r>
              <a:rPr lang="en-US" dirty="0"/>
              <a:t>In 1937-1940, Japan conquered the lower Yangtze = </a:t>
            </a:r>
            <a:r>
              <a:rPr lang="en-US" b="1" dirty="0"/>
              <a:t>China‘s economic heartland</a:t>
            </a:r>
          </a:p>
        </p:txBody>
      </p:sp>
    </p:spTree>
    <p:extLst>
      <p:ext uri="{BB962C8B-B14F-4D97-AF65-F5344CB8AC3E}">
        <p14:creationId xmlns:p14="http://schemas.microsoft.com/office/powerpoint/2010/main" val="694258092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40C8F6-B14D-4EED-9048-B0828CFE4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420B20EF-7F09-47D4-982A-B2F69AA0F8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135" y="1825625"/>
            <a:ext cx="5627730" cy="4351338"/>
          </a:xfrm>
        </p:spPr>
      </p:pic>
    </p:spTree>
    <p:extLst>
      <p:ext uri="{BB962C8B-B14F-4D97-AF65-F5344CB8AC3E}">
        <p14:creationId xmlns:p14="http://schemas.microsoft.com/office/powerpoint/2010/main" val="3851603128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B36990-2F3C-4EE2-BA75-E2718511A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, exteriér, bílá, černá&#10;&#10;Popis byl vytvořen automaticky">
            <a:extLst>
              <a:ext uri="{FF2B5EF4-FFF2-40B4-BE49-F238E27FC236}">
                <a16:creationId xmlns:a16="http://schemas.microsoft.com/office/drawing/2014/main" id="{C243E1E6-1029-4277-A60C-0D4FDA9710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334" y="1825625"/>
            <a:ext cx="3517331" cy="4351338"/>
          </a:xfrm>
        </p:spPr>
      </p:pic>
    </p:spTree>
    <p:extLst>
      <p:ext uri="{BB962C8B-B14F-4D97-AF65-F5344CB8AC3E}">
        <p14:creationId xmlns:p14="http://schemas.microsoft.com/office/powerpoint/2010/main" val="3787858520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48597E-B4A7-432F-8EAD-DA732F62A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Sino-Japanese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321267-29EC-4F47-9C03-7D2B25FC3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1937-1945</a:t>
            </a:r>
          </a:p>
          <a:p>
            <a:r>
              <a:rPr lang="en-US" b="1" dirty="0"/>
              <a:t>20 million dead, underrated theater of WWII!</a:t>
            </a:r>
          </a:p>
          <a:p>
            <a:r>
              <a:rPr lang="en-US" dirty="0"/>
              <a:t>Japan deployed far more soldiers against China than against the US!</a:t>
            </a:r>
          </a:p>
          <a:p>
            <a:r>
              <a:rPr lang="en-US" dirty="0"/>
              <a:t>In 1937-1940, Japan conquered the lower Yangtze = </a:t>
            </a:r>
            <a:r>
              <a:rPr lang="en-US" b="1" dirty="0"/>
              <a:t>China‘s economic heartland</a:t>
            </a:r>
          </a:p>
          <a:p>
            <a:r>
              <a:rPr lang="en-US" b="1" dirty="0"/>
              <a:t>Rape of Nanjing</a:t>
            </a:r>
          </a:p>
        </p:txBody>
      </p:sp>
    </p:spTree>
    <p:extLst>
      <p:ext uri="{BB962C8B-B14F-4D97-AF65-F5344CB8AC3E}">
        <p14:creationId xmlns:p14="http://schemas.microsoft.com/office/powerpoint/2010/main" val="2978100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48597E-B4A7-432F-8EAD-DA732F62A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Sino-Japanese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321267-29EC-4F47-9C03-7D2B25FC3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1937-1945</a:t>
            </a:r>
          </a:p>
          <a:p>
            <a:r>
              <a:rPr lang="en-US" b="1" dirty="0"/>
              <a:t>20 million dead, underrated theater of WWII!</a:t>
            </a:r>
          </a:p>
          <a:p>
            <a:r>
              <a:rPr lang="en-US" dirty="0"/>
              <a:t>Japan deployed far more soldiers against China than against the US!</a:t>
            </a:r>
          </a:p>
          <a:p>
            <a:r>
              <a:rPr lang="en-US" dirty="0"/>
              <a:t>In 1937-1940, Japan conquered the lower Yangtze = </a:t>
            </a:r>
            <a:r>
              <a:rPr lang="en-US" b="1" dirty="0"/>
              <a:t>China‘s economic heartland</a:t>
            </a:r>
          </a:p>
          <a:p>
            <a:r>
              <a:rPr lang="en-US" b="1" dirty="0"/>
              <a:t>Rape of Nanjing</a:t>
            </a:r>
          </a:p>
          <a:p>
            <a:r>
              <a:rPr lang="en-US" b="1" dirty="0"/>
              <a:t>1940-1944 stalemate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17045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50EA66-A06D-4E69-91DD-A9BD9C6A7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Communist victory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FA6156-E092-4410-8500-D9B1978F9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Communists build a </a:t>
            </a:r>
            <a:r>
              <a:rPr lang="en-US" b="1" dirty="0"/>
              <a:t>guerilla movement in the countryside </a:t>
            </a:r>
            <a:r>
              <a:rPr lang="en-US" dirty="0"/>
              <a:t>during WWII under Japanese occupation</a:t>
            </a:r>
          </a:p>
        </p:txBody>
      </p:sp>
    </p:spTree>
    <p:extLst>
      <p:ext uri="{BB962C8B-B14F-4D97-AF65-F5344CB8AC3E}">
        <p14:creationId xmlns:p14="http://schemas.microsoft.com/office/powerpoint/2010/main" val="1124278346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50EA66-A06D-4E69-91DD-A9BD9C6A7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Communist victory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FA6156-E092-4410-8500-D9B1978F9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Communists build a </a:t>
            </a:r>
            <a:r>
              <a:rPr lang="en-US" b="1" dirty="0"/>
              <a:t>guerilla movement in the countryside </a:t>
            </a:r>
            <a:r>
              <a:rPr lang="en-US" dirty="0"/>
              <a:t>during WWII under Japanese occupation</a:t>
            </a:r>
          </a:p>
          <a:p>
            <a:r>
              <a:rPr lang="cs-CZ" dirty="0"/>
              <a:t>USSR</a:t>
            </a:r>
            <a:r>
              <a:rPr lang="en-US" dirty="0"/>
              <a:t> </a:t>
            </a:r>
            <a:r>
              <a:rPr lang="en-US" b="1" dirty="0"/>
              <a:t>handed over captured Japanese </a:t>
            </a:r>
            <a:r>
              <a:rPr lang="en-US" dirty="0"/>
              <a:t>equipment to them</a:t>
            </a:r>
          </a:p>
        </p:txBody>
      </p:sp>
    </p:spTree>
    <p:extLst>
      <p:ext uri="{BB962C8B-B14F-4D97-AF65-F5344CB8AC3E}">
        <p14:creationId xmlns:p14="http://schemas.microsoft.com/office/powerpoint/2010/main" val="140344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289260-BF25-4002-8931-694E2C0A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B41AB601-5FE8-4470-A6C6-8027F7F4E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716" y="823546"/>
            <a:ext cx="6107642" cy="5669329"/>
          </a:xfrm>
        </p:spPr>
      </p:pic>
    </p:spTree>
    <p:extLst>
      <p:ext uri="{BB962C8B-B14F-4D97-AF65-F5344CB8AC3E}">
        <p14:creationId xmlns:p14="http://schemas.microsoft.com/office/powerpoint/2010/main" val="1569776663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50EA66-A06D-4E69-91DD-A9BD9C6A7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Communist victory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FA6156-E092-4410-8500-D9B1978F9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Communists build a </a:t>
            </a:r>
            <a:r>
              <a:rPr lang="en-US" b="1" dirty="0"/>
              <a:t>guerilla movement in the countryside </a:t>
            </a:r>
            <a:r>
              <a:rPr lang="en-US" dirty="0"/>
              <a:t>during WWII under Japanese occupation</a:t>
            </a:r>
          </a:p>
          <a:p>
            <a:r>
              <a:rPr lang="cs-CZ" dirty="0"/>
              <a:t>USSR</a:t>
            </a:r>
            <a:r>
              <a:rPr lang="en-US" dirty="0"/>
              <a:t> </a:t>
            </a:r>
            <a:r>
              <a:rPr lang="en-US" b="1" dirty="0"/>
              <a:t>handed over captured Japanese </a:t>
            </a:r>
            <a:r>
              <a:rPr lang="en-US" dirty="0"/>
              <a:t>equipment to them</a:t>
            </a:r>
          </a:p>
          <a:p>
            <a:r>
              <a:rPr lang="en-US" dirty="0"/>
              <a:t>Nationalists – </a:t>
            </a:r>
            <a:r>
              <a:rPr lang="en-US" b="1" dirty="0"/>
              <a:t>decimated by fighting Japan</a:t>
            </a:r>
            <a:r>
              <a:rPr lang="en-US" dirty="0"/>
              <a:t>, weak support from the West</a:t>
            </a:r>
          </a:p>
        </p:txBody>
      </p:sp>
    </p:spTree>
    <p:extLst>
      <p:ext uri="{BB962C8B-B14F-4D97-AF65-F5344CB8AC3E}">
        <p14:creationId xmlns:p14="http://schemas.microsoft.com/office/powerpoint/2010/main" val="73831163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50EA66-A06D-4E69-91DD-A9BD9C6A7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Communist victory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FA6156-E092-4410-8500-D9B1978F9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Communists build a </a:t>
            </a:r>
            <a:r>
              <a:rPr lang="en-US" b="1" dirty="0"/>
              <a:t>guerilla movement in the countryside </a:t>
            </a:r>
            <a:r>
              <a:rPr lang="en-US" dirty="0"/>
              <a:t>during WWII under Japanese occupation</a:t>
            </a:r>
          </a:p>
          <a:p>
            <a:r>
              <a:rPr lang="cs-CZ" dirty="0"/>
              <a:t>USSR</a:t>
            </a:r>
            <a:r>
              <a:rPr lang="en-US" dirty="0"/>
              <a:t> </a:t>
            </a:r>
            <a:r>
              <a:rPr lang="en-US" b="1" dirty="0"/>
              <a:t>handed over captured Japanese </a:t>
            </a:r>
            <a:r>
              <a:rPr lang="en-US" dirty="0"/>
              <a:t>equipment to them</a:t>
            </a:r>
          </a:p>
          <a:p>
            <a:r>
              <a:rPr lang="en-US" dirty="0"/>
              <a:t>Nationalists – </a:t>
            </a:r>
            <a:r>
              <a:rPr lang="en-US" b="1" dirty="0"/>
              <a:t>decimated by fighting Japan</a:t>
            </a:r>
            <a:r>
              <a:rPr lang="en-US" dirty="0"/>
              <a:t>, weak support from the West</a:t>
            </a:r>
          </a:p>
          <a:p>
            <a:r>
              <a:rPr lang="en-US" dirty="0"/>
              <a:t>Also </a:t>
            </a:r>
            <a:r>
              <a:rPr lang="en-US" b="1" dirty="0"/>
              <a:t>corruption</a:t>
            </a:r>
            <a:r>
              <a:rPr lang="en-US" dirty="0"/>
              <a:t>, alliances with unpopular landlords and warlords</a:t>
            </a:r>
          </a:p>
        </p:txBody>
      </p:sp>
    </p:spTree>
    <p:extLst>
      <p:ext uri="{BB962C8B-B14F-4D97-AF65-F5344CB8AC3E}">
        <p14:creationId xmlns:p14="http://schemas.microsoft.com/office/powerpoint/2010/main" val="3923330080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50EA66-A06D-4E69-91DD-A9BD9C6A7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Communist victory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FA6156-E092-4410-8500-D9B1978F9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Communists build a </a:t>
            </a:r>
            <a:r>
              <a:rPr lang="en-US" b="1" dirty="0"/>
              <a:t>guerilla movement in the countryside </a:t>
            </a:r>
            <a:r>
              <a:rPr lang="en-US" dirty="0"/>
              <a:t>during WWII under Japanese occupation</a:t>
            </a:r>
          </a:p>
          <a:p>
            <a:r>
              <a:rPr lang="cs-CZ" dirty="0"/>
              <a:t>USSR</a:t>
            </a:r>
            <a:r>
              <a:rPr lang="en-US" dirty="0"/>
              <a:t> </a:t>
            </a:r>
            <a:r>
              <a:rPr lang="en-US" b="1" dirty="0"/>
              <a:t>handed over captured Japanese </a:t>
            </a:r>
            <a:r>
              <a:rPr lang="en-US" dirty="0"/>
              <a:t>equipment to them</a:t>
            </a:r>
          </a:p>
          <a:p>
            <a:r>
              <a:rPr lang="en-US" dirty="0"/>
              <a:t>Nationalists – </a:t>
            </a:r>
            <a:r>
              <a:rPr lang="en-US" b="1" dirty="0"/>
              <a:t>decimated by fighting Japan</a:t>
            </a:r>
            <a:r>
              <a:rPr lang="en-US" dirty="0"/>
              <a:t>, weak support from the West</a:t>
            </a:r>
          </a:p>
          <a:p>
            <a:r>
              <a:rPr lang="en-US" dirty="0"/>
              <a:t>Also </a:t>
            </a:r>
            <a:r>
              <a:rPr lang="en-US" b="1" dirty="0"/>
              <a:t>corruption</a:t>
            </a:r>
            <a:r>
              <a:rPr lang="en-US" dirty="0"/>
              <a:t>, alliances with unpopular landlords and warlords</a:t>
            </a:r>
          </a:p>
          <a:p>
            <a:r>
              <a:rPr lang="en-US" dirty="0"/>
              <a:t>Communist victory in </a:t>
            </a:r>
            <a:r>
              <a:rPr lang="en-US" b="1" dirty="0"/>
              <a:t>1949</a:t>
            </a:r>
            <a:r>
              <a:rPr lang="en-US" dirty="0"/>
              <a:t>, </a:t>
            </a:r>
            <a:r>
              <a:rPr lang="en-US" b="1" dirty="0"/>
              <a:t>Nationalists escaped to Taiwan</a:t>
            </a:r>
          </a:p>
        </p:txBody>
      </p:sp>
    </p:spTree>
    <p:extLst>
      <p:ext uri="{BB962C8B-B14F-4D97-AF65-F5344CB8AC3E}">
        <p14:creationId xmlns:p14="http://schemas.microsoft.com/office/powerpoint/2010/main" val="3758665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B87035-30CE-4AA5-8147-CD0D06F63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Zástupný obsah 8" descr="Obsah obrázku mapa&#10;&#10;Popis byl vytvořen automaticky">
            <a:extLst>
              <a:ext uri="{FF2B5EF4-FFF2-40B4-BE49-F238E27FC236}">
                <a16:creationId xmlns:a16="http://schemas.microsoft.com/office/drawing/2014/main" id="{7579B196-DB9C-470C-B982-A206032EC0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170" y="421589"/>
            <a:ext cx="6938612" cy="6071286"/>
          </a:xfrm>
        </p:spPr>
      </p:pic>
    </p:spTree>
    <p:extLst>
      <p:ext uri="{BB962C8B-B14F-4D97-AF65-F5344CB8AC3E}">
        <p14:creationId xmlns:p14="http://schemas.microsoft.com/office/powerpoint/2010/main" val="1334961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3F2CE7-566B-4BC0-8103-B8206E160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780B75-70E6-4674-86C7-A0C285A720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520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CD20BB-E700-4186-A763-0EEAA8799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7E4E38-CA14-4DF1-B1B1-8C33DE3CB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Ing. Mgr. Petr Svatoň</a:t>
            </a:r>
          </a:p>
          <a:p>
            <a:r>
              <a:rPr lang="cs-CZ" b="0" i="0" dirty="0">
                <a:solidFill>
                  <a:srgbClr val="0A0A0A"/>
                </a:solidFill>
                <a:effectLst/>
                <a:hlinkClick r:id="rId2"/>
              </a:rPr>
              <a:t>petr.svaton@mail.muni.cz</a:t>
            </a:r>
            <a:r>
              <a:rPr lang="cs-CZ" b="0" i="0" dirty="0">
                <a:solidFill>
                  <a:srgbClr val="0A0A0A"/>
                </a:solidFill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097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3F2CE7-566B-4BC0-8103-B8206E160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780B75-70E6-4674-86C7-A0C285A720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solidFill>
                  <a:srgbClr val="202122"/>
                </a:solidFill>
              </a:rPr>
              <a:t>„</a:t>
            </a:r>
            <a:r>
              <a:rPr lang="en-US" dirty="0">
                <a:solidFill>
                  <a:srgbClr val="202122"/>
                </a:solidFill>
              </a:rPr>
              <a:t>Celestial Empire“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828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3F2CE7-566B-4BC0-8103-B8206E160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780B75-70E6-4674-86C7-A0C285A720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solidFill>
                  <a:srgbClr val="202122"/>
                </a:solidFill>
              </a:rPr>
              <a:t>„</a:t>
            </a:r>
            <a:r>
              <a:rPr lang="en-US" dirty="0">
                <a:solidFill>
                  <a:srgbClr val="202122"/>
                </a:solidFill>
              </a:rPr>
              <a:t>Celestial Empire“</a:t>
            </a:r>
            <a:endParaRPr lang="en-US" dirty="0"/>
          </a:p>
          <a:p>
            <a:r>
              <a:rPr lang="en-US" dirty="0"/>
              <a:t>„</a:t>
            </a:r>
            <a:r>
              <a:rPr lang="en-US" b="1" dirty="0"/>
              <a:t>Mandate of the Heavens</a:t>
            </a:r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314443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3F2CE7-566B-4BC0-8103-B8206E160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780B75-70E6-4674-86C7-A0C285A720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solidFill>
                  <a:srgbClr val="202122"/>
                </a:solidFill>
              </a:rPr>
              <a:t>„</a:t>
            </a:r>
            <a:r>
              <a:rPr lang="en-US" dirty="0">
                <a:solidFill>
                  <a:srgbClr val="202122"/>
                </a:solidFill>
              </a:rPr>
              <a:t>Celestial Empire“</a:t>
            </a:r>
            <a:endParaRPr lang="en-US" dirty="0"/>
          </a:p>
          <a:p>
            <a:r>
              <a:rPr lang="en-US" dirty="0"/>
              <a:t>„</a:t>
            </a:r>
            <a:r>
              <a:rPr lang="en-US" b="1" dirty="0"/>
              <a:t>Mandate of the Heavens</a:t>
            </a:r>
            <a:r>
              <a:rPr lang="en-US" dirty="0"/>
              <a:t>“ &gt; Emperors were chosen by Heaven to provide security, prosperity and „harmony“</a:t>
            </a:r>
          </a:p>
        </p:txBody>
      </p:sp>
    </p:spTree>
    <p:extLst>
      <p:ext uri="{BB962C8B-B14F-4D97-AF65-F5344CB8AC3E}">
        <p14:creationId xmlns:p14="http://schemas.microsoft.com/office/powerpoint/2010/main" val="2096023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3F2CE7-566B-4BC0-8103-B8206E160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780B75-70E6-4674-86C7-A0C285A720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solidFill>
                  <a:srgbClr val="202122"/>
                </a:solidFill>
              </a:rPr>
              <a:t>„</a:t>
            </a:r>
            <a:r>
              <a:rPr lang="en-US" dirty="0">
                <a:solidFill>
                  <a:srgbClr val="202122"/>
                </a:solidFill>
              </a:rPr>
              <a:t>Celestial Empire“</a:t>
            </a:r>
            <a:endParaRPr lang="en-US" dirty="0"/>
          </a:p>
          <a:p>
            <a:r>
              <a:rPr lang="en-US" dirty="0"/>
              <a:t>„</a:t>
            </a:r>
            <a:r>
              <a:rPr lang="en-US" b="1" dirty="0"/>
              <a:t>Mandate of the Heavens</a:t>
            </a:r>
            <a:r>
              <a:rPr lang="en-US" dirty="0"/>
              <a:t>“ &gt; Emperors were chosen by Heaven to provide security, prosperity and „harmony“</a:t>
            </a:r>
          </a:p>
          <a:p>
            <a:r>
              <a:rPr lang="en-US" dirty="0"/>
              <a:t>&gt; natural disasters or military defeats signal the fact that Heaven is displeased</a:t>
            </a:r>
          </a:p>
        </p:txBody>
      </p:sp>
    </p:spTree>
    <p:extLst>
      <p:ext uri="{BB962C8B-B14F-4D97-AF65-F5344CB8AC3E}">
        <p14:creationId xmlns:p14="http://schemas.microsoft.com/office/powerpoint/2010/main" val="28795002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FBED07-B8B8-43AA-B741-965409A48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659399-7573-4E31-A8DD-423AAA65D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006" y="1835899"/>
            <a:ext cx="10515600" cy="4351338"/>
          </a:xfrm>
        </p:spPr>
        <p:txBody>
          <a:bodyPr/>
          <a:lstStyle/>
          <a:p>
            <a:r>
              <a:rPr lang="en-US" dirty="0"/>
              <a:t>Security</a:t>
            </a:r>
          </a:p>
        </p:txBody>
      </p:sp>
    </p:spTree>
    <p:extLst>
      <p:ext uri="{BB962C8B-B14F-4D97-AF65-F5344CB8AC3E}">
        <p14:creationId xmlns:p14="http://schemas.microsoft.com/office/powerpoint/2010/main" val="2774900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FBED07-B8B8-43AA-B741-965409A48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659399-7573-4E31-A8DD-423AAA65D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Security – </a:t>
            </a:r>
            <a:r>
              <a:rPr lang="en-US" b="1" dirty="0"/>
              <a:t>periodic invasions by steppe tribes</a:t>
            </a:r>
          </a:p>
          <a:p>
            <a:r>
              <a:rPr lang="en-US" dirty="0"/>
              <a:t>Nomadic vs. settled civilization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36608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FBED07-B8B8-43AA-B741-965409A48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659399-7573-4E31-A8DD-423AAA65D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Security – periodic invasions by steppe tribes</a:t>
            </a:r>
          </a:p>
          <a:p>
            <a:r>
              <a:rPr lang="en-US" dirty="0"/>
              <a:t>Nomadic vs. settled civilization</a:t>
            </a:r>
          </a:p>
          <a:p>
            <a:r>
              <a:rPr lang="en-US" dirty="0"/>
              <a:t>Nomads – </a:t>
            </a:r>
            <a:r>
              <a:rPr lang="en-US" b="1" dirty="0"/>
              <a:t>no conception of permanent borders or fixed property &gt; no respect for China‘s state</a:t>
            </a:r>
          </a:p>
          <a:p>
            <a:r>
              <a:rPr lang="en-US" dirty="0"/>
              <a:t>Mobility, personal fighting prowess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38438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00DCEF-74D4-4555-9B33-E3569964F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, kniha&#10;&#10;Popis byl vytvořen automaticky">
            <a:extLst>
              <a:ext uri="{FF2B5EF4-FFF2-40B4-BE49-F238E27FC236}">
                <a16:creationId xmlns:a16="http://schemas.microsoft.com/office/drawing/2014/main" id="{8423B295-8F99-4D49-82BE-9079FB96D4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077" y="1825625"/>
            <a:ext cx="6231846" cy="4351338"/>
          </a:xfrm>
        </p:spPr>
      </p:pic>
    </p:spTree>
    <p:extLst>
      <p:ext uri="{BB962C8B-B14F-4D97-AF65-F5344CB8AC3E}">
        <p14:creationId xmlns:p14="http://schemas.microsoft.com/office/powerpoint/2010/main" val="1573085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990DC6-235A-4D80-9525-E1F1FCCE4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kůň, exteriér&#10;&#10;Popis byl vytvořen automaticky">
            <a:extLst>
              <a:ext uri="{FF2B5EF4-FFF2-40B4-BE49-F238E27FC236}">
                <a16:creationId xmlns:a16="http://schemas.microsoft.com/office/drawing/2014/main" id="{A254D106-413B-425E-9931-F51F5A6B45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997" y="1825625"/>
            <a:ext cx="3020005" cy="4351338"/>
          </a:xfrm>
        </p:spPr>
      </p:pic>
    </p:spTree>
    <p:extLst>
      <p:ext uri="{BB962C8B-B14F-4D97-AF65-F5344CB8AC3E}">
        <p14:creationId xmlns:p14="http://schemas.microsoft.com/office/powerpoint/2010/main" val="22744312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FBED07-B8B8-43AA-B741-965409A48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659399-7573-4E31-A8DD-423AAA65D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Security – periodic invasions by steppe tribes</a:t>
            </a:r>
          </a:p>
          <a:p>
            <a:r>
              <a:rPr lang="en-US" dirty="0"/>
              <a:t>Nomadic vs. settled civilization</a:t>
            </a:r>
          </a:p>
          <a:p>
            <a:r>
              <a:rPr lang="en-US" dirty="0"/>
              <a:t>Nomads – no conception of permanent borders or fixed property &gt; no respect for China‘s state</a:t>
            </a:r>
          </a:p>
          <a:p>
            <a:r>
              <a:rPr lang="en-US" dirty="0"/>
              <a:t>Mobility, personal fighting prowess</a:t>
            </a:r>
          </a:p>
          <a:p>
            <a:r>
              <a:rPr lang="en-US" dirty="0"/>
              <a:t>China – large population, organized military</a:t>
            </a:r>
          </a:p>
          <a:p>
            <a:r>
              <a:rPr lang="en-US" dirty="0"/>
              <a:t>Mostly small-scale plunder; </a:t>
            </a:r>
            <a:r>
              <a:rPr lang="en-US" b="1" dirty="0"/>
              <a:t>large tribal confederations </a:t>
            </a:r>
            <a:r>
              <a:rPr lang="en-US" dirty="0"/>
              <a:t>= existential threat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94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03170C-A143-4704-B2FD-17E041D00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for passing the course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A39948-EF83-4A5F-8543-6A8C32F5F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Seminars + essay + exam</a:t>
            </a:r>
          </a:p>
        </p:txBody>
      </p:sp>
    </p:spTree>
    <p:extLst>
      <p:ext uri="{BB962C8B-B14F-4D97-AF65-F5344CB8AC3E}">
        <p14:creationId xmlns:p14="http://schemas.microsoft.com/office/powerpoint/2010/main" val="26360478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C3B5D1-2C2D-4B84-BCA0-DEA15AEBA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DED21D3-AF5A-4180-98A3-4040176996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104" y="1825625"/>
            <a:ext cx="3439792" cy="4351338"/>
          </a:xfrm>
        </p:spPr>
      </p:pic>
    </p:spTree>
    <p:extLst>
      <p:ext uri="{BB962C8B-B14F-4D97-AF65-F5344CB8AC3E}">
        <p14:creationId xmlns:p14="http://schemas.microsoft.com/office/powerpoint/2010/main" val="1859993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24AB10-7830-4B39-9E1B-DC24B59D9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ráva, exteriér, obloha, megalit&#10;&#10;Popis byl vytvořen automaticky">
            <a:extLst>
              <a:ext uri="{FF2B5EF4-FFF2-40B4-BE49-F238E27FC236}">
                <a16:creationId xmlns:a16="http://schemas.microsoft.com/office/drawing/2014/main" id="{0C280548-8CA4-4EF7-A46D-97EE8F70F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2134394"/>
            <a:ext cx="4762500" cy="3733800"/>
          </a:xfrm>
        </p:spPr>
      </p:pic>
    </p:spTree>
    <p:extLst>
      <p:ext uri="{BB962C8B-B14F-4D97-AF65-F5344CB8AC3E}">
        <p14:creationId xmlns:p14="http://schemas.microsoft.com/office/powerpoint/2010/main" val="1266124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F274E9-C2BE-4EEB-B2D6-2EED9A817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hora&#10;&#10;Popis byl vytvořen automaticky">
            <a:extLst>
              <a:ext uri="{FF2B5EF4-FFF2-40B4-BE49-F238E27FC236}">
                <a16:creationId xmlns:a16="http://schemas.microsoft.com/office/drawing/2014/main" id="{369082E6-2C05-45BC-A9BE-F5F0ECED72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92899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4E9EAC-1CA6-4377-8F0E-5B35EC4D0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18F0CE26-5C06-46D7-8D72-3CA00E1732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30914827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AEF267-2194-419E-968B-A9599134B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938E78D7-3414-4BD0-8650-7D35F566C6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524" y="675907"/>
            <a:ext cx="7653904" cy="5816968"/>
          </a:xfrm>
        </p:spPr>
      </p:pic>
    </p:spTree>
    <p:extLst>
      <p:ext uri="{BB962C8B-B14F-4D97-AF65-F5344CB8AC3E}">
        <p14:creationId xmlns:p14="http://schemas.microsoft.com/office/powerpoint/2010/main" val="29647057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BD911F-00C9-4336-A0A2-4CC28E326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389973-ECC7-4B59-B161-1211D0898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&gt; duty of the imperial state to constantly repair fortifications and </a:t>
            </a:r>
            <a:r>
              <a:rPr lang="en-US" b="1" dirty="0"/>
              <a:t>station most of the military at the northern border</a:t>
            </a:r>
          </a:p>
        </p:txBody>
      </p:sp>
    </p:spTree>
    <p:extLst>
      <p:ext uri="{BB962C8B-B14F-4D97-AF65-F5344CB8AC3E}">
        <p14:creationId xmlns:p14="http://schemas.microsoft.com/office/powerpoint/2010/main" val="27048598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BD911F-00C9-4336-A0A2-4CC28E326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389973-ECC7-4B59-B161-1211D0898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&gt; duty of the imperial state to constantly repair fortifications and station most of the military at the northern border</a:t>
            </a:r>
          </a:p>
          <a:p>
            <a:r>
              <a:rPr lang="en-US" dirty="0"/>
              <a:t>The interior of China, however, was mostly </a:t>
            </a:r>
            <a:r>
              <a:rPr lang="en-US" b="1" dirty="0"/>
              <a:t>demilitarized and administered by civil bureaucrats = mandarins</a:t>
            </a:r>
          </a:p>
        </p:txBody>
      </p:sp>
    </p:spTree>
    <p:extLst>
      <p:ext uri="{BB962C8B-B14F-4D97-AF65-F5344CB8AC3E}">
        <p14:creationId xmlns:p14="http://schemas.microsoft.com/office/powerpoint/2010/main" val="40736871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61411-94F8-47B2-8AC8-F15F76ACB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63CD64-4E69-4126-9A2E-2B7429CCA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Mandarins – </a:t>
            </a:r>
            <a:r>
              <a:rPr lang="en-US" b="1" dirty="0"/>
              <a:t>official-scholars</a:t>
            </a:r>
          </a:p>
        </p:txBody>
      </p:sp>
    </p:spTree>
    <p:extLst>
      <p:ext uri="{BB962C8B-B14F-4D97-AF65-F5344CB8AC3E}">
        <p14:creationId xmlns:p14="http://schemas.microsoft.com/office/powerpoint/2010/main" val="36021882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C7B579-71E7-484D-A863-0AAEB7EC4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7DFA796-16EE-4CF9-8D01-FE72975235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958" y="1825625"/>
            <a:ext cx="4332084" cy="4351338"/>
          </a:xfrm>
        </p:spPr>
      </p:pic>
    </p:spTree>
    <p:extLst>
      <p:ext uri="{BB962C8B-B14F-4D97-AF65-F5344CB8AC3E}">
        <p14:creationId xmlns:p14="http://schemas.microsoft.com/office/powerpoint/2010/main" val="25889289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646406-C372-4C7D-9B1A-7E3B733E4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, roucho&#10;&#10;Popis byl vytvořen automaticky">
            <a:extLst>
              <a:ext uri="{FF2B5EF4-FFF2-40B4-BE49-F238E27FC236}">
                <a16:creationId xmlns:a16="http://schemas.microsoft.com/office/drawing/2014/main" id="{B9D012DC-490F-4CD7-9F2D-7D35F3B4E9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01" y="928952"/>
            <a:ext cx="3825197" cy="5563923"/>
          </a:xfrm>
        </p:spPr>
      </p:pic>
    </p:spTree>
    <p:extLst>
      <p:ext uri="{BB962C8B-B14F-4D97-AF65-F5344CB8AC3E}">
        <p14:creationId xmlns:p14="http://schemas.microsoft.com/office/powerpoint/2010/main" val="2279221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03170C-A143-4704-B2FD-17E041D00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for passing the course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A39948-EF83-4A5F-8543-6A8C32F5F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 seminars – 3rd of November and 8th of December</a:t>
            </a:r>
          </a:p>
          <a:p>
            <a:r>
              <a:rPr lang="en-US" dirty="0"/>
              <a:t>Position papers written from an assigned perspective</a:t>
            </a:r>
          </a:p>
        </p:txBody>
      </p:sp>
    </p:spTree>
    <p:extLst>
      <p:ext uri="{BB962C8B-B14F-4D97-AF65-F5344CB8AC3E}">
        <p14:creationId xmlns:p14="http://schemas.microsoft.com/office/powerpoint/2010/main" val="23054409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61411-94F8-47B2-8AC8-F15F76ACB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63CD64-4E69-4126-9A2E-2B7429CCA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Mandarins – </a:t>
            </a:r>
            <a:r>
              <a:rPr lang="en-US" b="1" dirty="0"/>
              <a:t>official-scholars</a:t>
            </a:r>
          </a:p>
          <a:p>
            <a:r>
              <a:rPr lang="en-US" b="1" dirty="0"/>
              <a:t>Imperial examinations</a:t>
            </a:r>
            <a:r>
              <a:rPr lang="en-US" dirty="0"/>
              <a:t> – Confucian philosophy and morality &gt; dedication to the Emperor and to serving justice</a:t>
            </a:r>
          </a:p>
        </p:txBody>
      </p:sp>
    </p:spTree>
    <p:extLst>
      <p:ext uri="{BB962C8B-B14F-4D97-AF65-F5344CB8AC3E}">
        <p14:creationId xmlns:p14="http://schemas.microsoft.com/office/powerpoint/2010/main" val="24224502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61411-94F8-47B2-8AC8-F15F76ACB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63CD64-4E69-4126-9A2E-2B7429CCA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Mandarins – </a:t>
            </a:r>
            <a:r>
              <a:rPr lang="en-US" b="1" dirty="0"/>
              <a:t>official-scholars</a:t>
            </a:r>
          </a:p>
          <a:p>
            <a:r>
              <a:rPr lang="en-US" b="1" dirty="0"/>
              <a:t>Imperial examinations</a:t>
            </a:r>
            <a:r>
              <a:rPr lang="en-US" dirty="0"/>
              <a:t> – Confucian philosophy and morality &gt; dedication to the Emperor and to serving justice</a:t>
            </a:r>
          </a:p>
          <a:p>
            <a:r>
              <a:rPr lang="en-US" dirty="0"/>
              <a:t>&gt; </a:t>
            </a:r>
            <a:r>
              <a:rPr lang="en-US" b="1" dirty="0"/>
              <a:t>meritocracy</a:t>
            </a:r>
            <a:r>
              <a:rPr lang="en-US" dirty="0"/>
              <a:t> – chosen on the basis of </a:t>
            </a:r>
            <a:r>
              <a:rPr lang="en-US" b="1" dirty="0"/>
              <a:t>talent from a wide elite of landowning families</a:t>
            </a:r>
          </a:p>
        </p:txBody>
      </p:sp>
    </p:spTree>
    <p:extLst>
      <p:ext uri="{BB962C8B-B14F-4D97-AF65-F5344CB8AC3E}">
        <p14:creationId xmlns:p14="http://schemas.microsoft.com/office/powerpoint/2010/main" val="10045220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61411-94F8-47B2-8AC8-F15F76ACB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63CD64-4E69-4126-9A2E-2B7429CCA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Mandarins – </a:t>
            </a:r>
            <a:r>
              <a:rPr lang="en-US" b="1" dirty="0"/>
              <a:t>official-scholars</a:t>
            </a:r>
          </a:p>
          <a:p>
            <a:r>
              <a:rPr lang="en-US" b="1" dirty="0"/>
              <a:t>Imperial examinations</a:t>
            </a:r>
            <a:r>
              <a:rPr lang="en-US" dirty="0"/>
              <a:t> – Confucian philosophy and morality &gt; dedication to the Emperor and to serving justice</a:t>
            </a:r>
          </a:p>
          <a:p>
            <a:r>
              <a:rPr lang="en-US" dirty="0"/>
              <a:t>&gt; </a:t>
            </a:r>
            <a:r>
              <a:rPr lang="en-US" b="1" dirty="0"/>
              <a:t>meritocracy</a:t>
            </a:r>
            <a:r>
              <a:rPr lang="en-US" dirty="0"/>
              <a:t> – chosen on the basis of </a:t>
            </a:r>
            <a:r>
              <a:rPr lang="en-US" b="1" dirty="0"/>
              <a:t>talent from a wide elite of landowning families</a:t>
            </a:r>
          </a:p>
          <a:p>
            <a:r>
              <a:rPr lang="en-US" b="1" dirty="0"/>
              <a:t>Rotation</a:t>
            </a:r>
            <a:r>
              <a:rPr lang="en-US" dirty="0"/>
              <a:t> &gt; so that they don‘t become attached to any location</a:t>
            </a:r>
          </a:p>
        </p:txBody>
      </p:sp>
    </p:spTree>
    <p:extLst>
      <p:ext uri="{BB962C8B-B14F-4D97-AF65-F5344CB8AC3E}">
        <p14:creationId xmlns:p14="http://schemas.microsoft.com/office/powerpoint/2010/main" val="22375532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61411-94F8-47B2-8AC8-F15F76ACB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63CD64-4E69-4126-9A2E-2B7429CCA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Mandarins – </a:t>
            </a:r>
            <a:r>
              <a:rPr lang="en-US" b="1" dirty="0"/>
              <a:t>official-scholars</a:t>
            </a:r>
          </a:p>
          <a:p>
            <a:r>
              <a:rPr lang="en-US" b="1" dirty="0"/>
              <a:t>Imperial examinations</a:t>
            </a:r>
            <a:r>
              <a:rPr lang="en-US" dirty="0"/>
              <a:t> – Confucian philosophy and morality &gt; dedication to the Emperor and to serving justice</a:t>
            </a:r>
          </a:p>
          <a:p>
            <a:r>
              <a:rPr lang="en-US" dirty="0"/>
              <a:t>&gt; </a:t>
            </a:r>
            <a:r>
              <a:rPr lang="en-US" b="1" dirty="0"/>
              <a:t>meritocracy</a:t>
            </a:r>
            <a:r>
              <a:rPr lang="en-US" dirty="0"/>
              <a:t> – chosen on the basis of </a:t>
            </a:r>
            <a:r>
              <a:rPr lang="en-US" b="1" dirty="0"/>
              <a:t>talent from a wide elite of landowning families</a:t>
            </a:r>
          </a:p>
          <a:p>
            <a:r>
              <a:rPr lang="en-US" b="1" dirty="0"/>
              <a:t>Rotation</a:t>
            </a:r>
            <a:r>
              <a:rPr lang="en-US" dirty="0"/>
              <a:t> &gt; so that they don‘t become attached to any location</a:t>
            </a:r>
          </a:p>
          <a:p>
            <a:r>
              <a:rPr lang="en-US" dirty="0"/>
              <a:t>Sophisticated system of ranks</a:t>
            </a:r>
          </a:p>
        </p:txBody>
      </p:sp>
    </p:spTree>
    <p:extLst>
      <p:ext uri="{BB962C8B-B14F-4D97-AF65-F5344CB8AC3E}">
        <p14:creationId xmlns:p14="http://schemas.microsoft.com/office/powerpoint/2010/main" val="36936960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61411-94F8-47B2-8AC8-F15F76ACB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63CD64-4E69-4126-9A2E-2B7429CCA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Mandarins – </a:t>
            </a:r>
            <a:r>
              <a:rPr lang="en-US" b="1" dirty="0"/>
              <a:t>official-scholars</a:t>
            </a:r>
          </a:p>
          <a:p>
            <a:r>
              <a:rPr lang="en-US" b="1" dirty="0"/>
              <a:t>Imperial examinations</a:t>
            </a:r>
            <a:r>
              <a:rPr lang="en-US" dirty="0"/>
              <a:t> – Confucian philosophy and morality &gt; dedication to the Emperor and to serving justice</a:t>
            </a:r>
          </a:p>
          <a:p>
            <a:r>
              <a:rPr lang="en-US" dirty="0"/>
              <a:t>&gt; </a:t>
            </a:r>
            <a:r>
              <a:rPr lang="en-US" b="1" dirty="0"/>
              <a:t>meritocracy</a:t>
            </a:r>
            <a:r>
              <a:rPr lang="en-US" dirty="0"/>
              <a:t> – chosen on the basis of </a:t>
            </a:r>
            <a:r>
              <a:rPr lang="en-US" b="1" dirty="0"/>
              <a:t>talent from a wide elite of landowning families</a:t>
            </a:r>
          </a:p>
          <a:p>
            <a:r>
              <a:rPr lang="en-US" b="1" dirty="0"/>
              <a:t>Rotation</a:t>
            </a:r>
            <a:r>
              <a:rPr lang="en-US" dirty="0"/>
              <a:t> &gt; so that they don‘t become attached to any location</a:t>
            </a:r>
          </a:p>
          <a:p>
            <a:r>
              <a:rPr lang="en-US" dirty="0"/>
              <a:t>Sophisticated system of ranks</a:t>
            </a:r>
          </a:p>
          <a:p>
            <a:r>
              <a:rPr lang="en-US" dirty="0"/>
              <a:t>&gt; influence on the Communist party</a:t>
            </a:r>
          </a:p>
          <a:p>
            <a:r>
              <a:rPr lang="en-US" dirty="0"/>
              <a:t>&gt; influence on modern European states! &gt; civil service</a:t>
            </a:r>
          </a:p>
        </p:txBody>
      </p:sp>
    </p:spTree>
    <p:extLst>
      <p:ext uri="{BB962C8B-B14F-4D97-AF65-F5344CB8AC3E}">
        <p14:creationId xmlns:p14="http://schemas.microsoft.com/office/powerpoint/2010/main" val="32042343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5DF68C-F80F-4E89-AB80-BF68A974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7D6172-F599-417D-9C26-913A02A23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Imperial reign </a:t>
            </a:r>
            <a:r>
              <a:rPr lang="en-US" b="1" dirty="0"/>
              <a:t>– molded tribes into a single 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9693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5DF68C-F80F-4E89-AB80-BF68A974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7D6172-F599-417D-9C26-913A02A23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Imperial reign </a:t>
            </a:r>
            <a:r>
              <a:rPr lang="en-US" b="1" dirty="0"/>
              <a:t>– molded tribes into a single nation </a:t>
            </a:r>
            <a:r>
              <a:rPr lang="cs-CZ" b="1" dirty="0"/>
              <a:t>=</a:t>
            </a:r>
            <a:r>
              <a:rPr lang="en-US" b="1" dirty="0"/>
              <a:t> Han Chinese (= ethnic Chinese)</a:t>
            </a:r>
          </a:p>
          <a:p>
            <a:r>
              <a:rPr lang="cs-CZ" b="1" dirty="0"/>
              <a:t>- </a:t>
            </a:r>
            <a:r>
              <a:rPr lang="en-US" b="1" dirty="0"/>
              <a:t>service in the military, bureaucracy</a:t>
            </a:r>
            <a:r>
              <a:rPr lang="cs-CZ" b="1" dirty="0"/>
              <a:t>; </a:t>
            </a:r>
            <a:r>
              <a:rPr lang="en-US" b="1" dirty="0"/>
              <a:t>trade</a:t>
            </a:r>
          </a:p>
        </p:txBody>
      </p:sp>
    </p:spTree>
    <p:extLst>
      <p:ext uri="{BB962C8B-B14F-4D97-AF65-F5344CB8AC3E}">
        <p14:creationId xmlns:p14="http://schemas.microsoft.com/office/powerpoint/2010/main" val="37627254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5DF68C-F80F-4E89-AB80-BF68A974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7D6172-F599-417D-9C26-913A02A23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Imperial reign </a:t>
            </a:r>
            <a:r>
              <a:rPr lang="en-US" b="1" dirty="0"/>
              <a:t>– molded tribes into a single nation </a:t>
            </a:r>
            <a:r>
              <a:rPr lang="cs-CZ" b="1" dirty="0"/>
              <a:t>=</a:t>
            </a:r>
            <a:r>
              <a:rPr lang="en-US" b="1" dirty="0"/>
              <a:t> Han Chinese (= ethnic Chinese)</a:t>
            </a:r>
          </a:p>
          <a:p>
            <a:r>
              <a:rPr lang="cs-CZ" b="1" dirty="0"/>
              <a:t>- </a:t>
            </a:r>
            <a:r>
              <a:rPr lang="en-US" b="1" dirty="0"/>
              <a:t>service in the military, bureaucracy</a:t>
            </a:r>
            <a:r>
              <a:rPr lang="cs-CZ" b="1" dirty="0"/>
              <a:t>; </a:t>
            </a:r>
            <a:r>
              <a:rPr lang="en-US" b="1" dirty="0"/>
              <a:t>trade</a:t>
            </a:r>
          </a:p>
          <a:p>
            <a:r>
              <a:rPr lang="en-US" b="1" dirty="0"/>
              <a:t>„Mandarin Chinese“ </a:t>
            </a:r>
            <a:r>
              <a:rPr lang="en-US" dirty="0"/>
              <a:t>– official language</a:t>
            </a:r>
          </a:p>
        </p:txBody>
      </p:sp>
    </p:spTree>
    <p:extLst>
      <p:ext uri="{BB962C8B-B14F-4D97-AF65-F5344CB8AC3E}">
        <p14:creationId xmlns:p14="http://schemas.microsoft.com/office/powerpoint/2010/main" val="29238751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5DF68C-F80F-4E89-AB80-BF68A974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7D6172-F599-417D-9C26-913A02A23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Imperial reign </a:t>
            </a:r>
            <a:r>
              <a:rPr lang="en-US" b="1" dirty="0"/>
              <a:t>– molded tribes into a single nation </a:t>
            </a:r>
            <a:r>
              <a:rPr lang="cs-CZ" b="1" dirty="0"/>
              <a:t>=</a:t>
            </a:r>
            <a:r>
              <a:rPr lang="en-US" b="1" dirty="0"/>
              <a:t> Han Chinese (= ethnic Chinese)</a:t>
            </a:r>
          </a:p>
          <a:p>
            <a:r>
              <a:rPr lang="cs-CZ" b="1" dirty="0"/>
              <a:t>- </a:t>
            </a:r>
            <a:r>
              <a:rPr lang="en-US" b="1" dirty="0"/>
              <a:t>service in the military, bureaucracy</a:t>
            </a:r>
            <a:r>
              <a:rPr lang="cs-CZ" b="1" dirty="0"/>
              <a:t>; </a:t>
            </a:r>
            <a:r>
              <a:rPr lang="en-US" b="1" dirty="0"/>
              <a:t>trade</a:t>
            </a:r>
          </a:p>
          <a:p>
            <a:r>
              <a:rPr lang="en-US" b="1" dirty="0"/>
              <a:t>„Mandarin Chinese“ </a:t>
            </a:r>
            <a:r>
              <a:rPr lang="en-US" dirty="0"/>
              <a:t>– official language</a:t>
            </a:r>
          </a:p>
          <a:p>
            <a:r>
              <a:rPr lang="en-US" dirty="0"/>
              <a:t>Many other </a:t>
            </a:r>
            <a:r>
              <a:rPr lang="en-US" b="1" dirty="0"/>
              <a:t>dialects</a:t>
            </a:r>
            <a:r>
              <a:rPr lang="en-US" dirty="0"/>
              <a:t> of Chinese survive to this date</a:t>
            </a:r>
            <a:endParaRPr lang="cs-CZ" dirty="0"/>
          </a:p>
          <a:p>
            <a:r>
              <a:rPr lang="en-US" dirty="0"/>
              <a:t>Mainly in the south – </a:t>
            </a:r>
            <a:r>
              <a:rPr lang="en-US" b="1" dirty="0"/>
              <a:t>remnant of China‘s slow expansion south </a:t>
            </a:r>
            <a:r>
              <a:rPr lang="en-US" dirty="0"/>
              <a:t>towards Southeast Asia</a:t>
            </a:r>
          </a:p>
        </p:txBody>
      </p:sp>
    </p:spTree>
    <p:extLst>
      <p:ext uri="{BB962C8B-B14F-4D97-AF65-F5344CB8AC3E}">
        <p14:creationId xmlns:p14="http://schemas.microsoft.com/office/powerpoint/2010/main" val="27723485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413DF-7CA7-409C-B64F-FD6546FE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53A3E567-DCC6-4742-A257-20BB0373D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36" y="449623"/>
            <a:ext cx="4113163" cy="6221161"/>
          </a:xfrm>
        </p:spPr>
      </p:pic>
    </p:spTree>
    <p:extLst>
      <p:ext uri="{BB962C8B-B14F-4D97-AF65-F5344CB8AC3E}">
        <p14:creationId xmlns:p14="http://schemas.microsoft.com/office/powerpoint/2010/main" val="3881587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03170C-A143-4704-B2FD-17E041D00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for passing the course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A39948-EF83-4A5F-8543-6A8C32F5F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 seminars – 3rd of November and 8th of December</a:t>
            </a:r>
          </a:p>
          <a:p>
            <a:r>
              <a:rPr lang="en-US" dirty="0"/>
              <a:t>Position papers written from an assigned perspective</a:t>
            </a:r>
          </a:p>
          <a:p>
            <a:r>
              <a:rPr lang="en-US" dirty="0"/>
              <a:t>Paper + active participation = </a:t>
            </a:r>
            <a:r>
              <a:rPr lang="en-US" b="1" dirty="0"/>
              <a:t>5 points for each seminar</a:t>
            </a:r>
          </a:p>
          <a:p>
            <a:r>
              <a:rPr lang="en-US" b="1" dirty="0"/>
              <a:t>= 10 points for seminars</a:t>
            </a:r>
          </a:p>
        </p:txBody>
      </p:sp>
    </p:spTree>
    <p:extLst>
      <p:ext uri="{BB962C8B-B14F-4D97-AF65-F5344CB8AC3E}">
        <p14:creationId xmlns:p14="http://schemas.microsoft.com/office/powerpoint/2010/main" val="30762520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29393E-6496-4E9B-92E0-BDA72BBAC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0164FD-F29F-46BC-B0AF-FAE3FF66B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Foreign</a:t>
            </a:r>
            <a:r>
              <a:rPr lang="cs-CZ" dirty="0"/>
              <a:t> </a:t>
            </a:r>
            <a:r>
              <a:rPr lang="cs-CZ" dirty="0" err="1"/>
              <a:t>policy</a:t>
            </a:r>
            <a:endParaRPr lang="cs-CZ" dirty="0"/>
          </a:p>
          <a:p>
            <a:r>
              <a:rPr lang="en-US" dirty="0"/>
              <a:t>„</a:t>
            </a:r>
            <a:r>
              <a:rPr lang="en-US" b="1" dirty="0"/>
              <a:t>Middle Kingdom</a:t>
            </a:r>
            <a:r>
              <a:rPr lang="en-US" dirty="0"/>
              <a:t>“ </a:t>
            </a:r>
            <a:r>
              <a:rPr lang="cs-CZ" dirty="0"/>
              <a:t>- </a:t>
            </a:r>
            <a:r>
              <a:rPr lang="ja-JP" altLang="en-US" b="0" i="0" dirty="0">
                <a:solidFill>
                  <a:srgbClr val="202122"/>
                </a:solidFill>
                <a:effectLst/>
              </a:rPr>
              <a:t> </a:t>
            </a:r>
            <a:r>
              <a:rPr lang="ja-JP" altLang="en-US" b="0" i="0" u="none" strike="noStrike" dirty="0">
                <a:solidFill>
                  <a:srgbClr val="3366BB"/>
                </a:solidFill>
                <a:effectLst/>
                <a:hlinkClick r:id="rId2" tooltip="wikt:中国"/>
              </a:rPr>
              <a:t>中国</a:t>
            </a:r>
            <a:r>
              <a:rPr lang="cs-CZ" altLang="ja-JP" b="0" i="0" u="none" strike="noStrike" dirty="0">
                <a:solidFill>
                  <a:srgbClr val="3366BB"/>
                </a:solidFill>
                <a:effectLst/>
              </a:rPr>
              <a:t> „ </a:t>
            </a:r>
            <a:r>
              <a:rPr lang="en-US" b="0" i="1" dirty="0" err="1">
                <a:solidFill>
                  <a:srgbClr val="202122"/>
                </a:solidFill>
                <a:effectLst/>
              </a:rPr>
              <a:t>Zhōngguó</a:t>
            </a:r>
            <a:endParaRPr lang="en-US" b="0" i="1" dirty="0">
              <a:solidFill>
                <a:srgbClr val="20212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236836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29393E-6496-4E9B-92E0-BDA72BBAC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0164FD-F29F-46BC-B0AF-FAE3FF66B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Foreign</a:t>
            </a:r>
            <a:r>
              <a:rPr lang="cs-CZ" dirty="0"/>
              <a:t> </a:t>
            </a:r>
            <a:r>
              <a:rPr lang="cs-CZ" dirty="0" err="1"/>
              <a:t>policy</a:t>
            </a:r>
            <a:endParaRPr lang="cs-CZ" dirty="0"/>
          </a:p>
          <a:p>
            <a:r>
              <a:rPr lang="en-US" dirty="0"/>
              <a:t>„</a:t>
            </a:r>
            <a:r>
              <a:rPr lang="en-US" b="1" dirty="0"/>
              <a:t>Middle Kingdom</a:t>
            </a:r>
            <a:r>
              <a:rPr lang="en-US" dirty="0"/>
              <a:t>“ </a:t>
            </a:r>
            <a:r>
              <a:rPr lang="cs-CZ" dirty="0"/>
              <a:t>- </a:t>
            </a:r>
            <a:r>
              <a:rPr lang="ja-JP" altLang="en-US" b="0" i="0" dirty="0">
                <a:solidFill>
                  <a:srgbClr val="202122"/>
                </a:solidFill>
                <a:effectLst/>
              </a:rPr>
              <a:t> </a:t>
            </a:r>
            <a:r>
              <a:rPr lang="ja-JP" altLang="en-US" b="0" i="0" u="none" strike="noStrike" dirty="0">
                <a:solidFill>
                  <a:srgbClr val="3366BB"/>
                </a:solidFill>
                <a:effectLst/>
                <a:hlinkClick r:id="rId2" tooltip="wikt:中国"/>
              </a:rPr>
              <a:t>中国</a:t>
            </a:r>
            <a:r>
              <a:rPr lang="cs-CZ" altLang="ja-JP" b="0" i="0" u="none" strike="noStrike" dirty="0">
                <a:solidFill>
                  <a:srgbClr val="3366BB"/>
                </a:solidFill>
                <a:effectLst/>
              </a:rPr>
              <a:t> „ </a:t>
            </a:r>
            <a:r>
              <a:rPr lang="en-US" b="0" i="1" dirty="0" err="1">
                <a:solidFill>
                  <a:srgbClr val="202122"/>
                </a:solidFill>
                <a:effectLst/>
              </a:rPr>
              <a:t>Zhōngguó</a:t>
            </a:r>
            <a:endParaRPr lang="en-US" b="0" i="1" dirty="0">
              <a:solidFill>
                <a:srgbClr val="202122"/>
              </a:solidFill>
              <a:effectLst/>
            </a:endParaRPr>
          </a:p>
          <a:p>
            <a:r>
              <a:rPr lang="en-US" dirty="0"/>
              <a:t>&gt; center of the universe, </a:t>
            </a:r>
            <a:r>
              <a:rPr lang="en-US" b="1" dirty="0"/>
              <a:t>surrounded </a:t>
            </a:r>
            <a:r>
              <a:rPr lang="cs-CZ" b="1" dirty="0"/>
              <a:t>by </a:t>
            </a:r>
            <a:r>
              <a:rPr lang="en-US" b="1" dirty="0"/>
              <a:t>barbarians </a:t>
            </a:r>
            <a:r>
              <a:rPr lang="en-US" dirty="0"/>
              <a:t>= everyone else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399644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29393E-6496-4E9B-92E0-BDA72BBAC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0164FD-F29F-46BC-B0AF-FAE3FF66B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Foreign</a:t>
            </a:r>
            <a:r>
              <a:rPr lang="cs-CZ" dirty="0"/>
              <a:t> </a:t>
            </a:r>
            <a:r>
              <a:rPr lang="cs-CZ" dirty="0" err="1"/>
              <a:t>policy</a:t>
            </a:r>
            <a:endParaRPr lang="cs-CZ" dirty="0"/>
          </a:p>
          <a:p>
            <a:r>
              <a:rPr lang="en-US" dirty="0"/>
              <a:t>„</a:t>
            </a:r>
            <a:r>
              <a:rPr lang="en-US" b="1" dirty="0"/>
              <a:t>Middle Kingdom</a:t>
            </a:r>
            <a:r>
              <a:rPr lang="en-US" dirty="0"/>
              <a:t>“ </a:t>
            </a:r>
            <a:r>
              <a:rPr lang="cs-CZ" dirty="0"/>
              <a:t>- </a:t>
            </a:r>
            <a:r>
              <a:rPr lang="ja-JP" altLang="en-US" b="0" i="0" dirty="0">
                <a:solidFill>
                  <a:srgbClr val="202122"/>
                </a:solidFill>
                <a:effectLst/>
              </a:rPr>
              <a:t> </a:t>
            </a:r>
            <a:r>
              <a:rPr lang="ja-JP" altLang="en-US" b="0" i="0" u="none" strike="noStrike" dirty="0">
                <a:solidFill>
                  <a:srgbClr val="3366BB"/>
                </a:solidFill>
                <a:effectLst/>
                <a:hlinkClick r:id="rId2" tooltip="wikt:中国"/>
              </a:rPr>
              <a:t>中国</a:t>
            </a:r>
            <a:r>
              <a:rPr lang="cs-CZ" altLang="ja-JP" b="0" i="0" u="none" strike="noStrike" dirty="0">
                <a:solidFill>
                  <a:srgbClr val="3366BB"/>
                </a:solidFill>
                <a:effectLst/>
              </a:rPr>
              <a:t> „ </a:t>
            </a:r>
            <a:r>
              <a:rPr lang="en-US" b="0" i="1" dirty="0" err="1">
                <a:solidFill>
                  <a:srgbClr val="202122"/>
                </a:solidFill>
                <a:effectLst/>
              </a:rPr>
              <a:t>Zhōngguó</a:t>
            </a:r>
            <a:endParaRPr lang="en-US" b="0" i="1" dirty="0">
              <a:solidFill>
                <a:srgbClr val="202122"/>
              </a:solidFill>
              <a:effectLst/>
            </a:endParaRPr>
          </a:p>
          <a:p>
            <a:r>
              <a:rPr lang="en-US" dirty="0"/>
              <a:t>&gt; center of the universe, </a:t>
            </a:r>
            <a:r>
              <a:rPr lang="en-US" b="1" dirty="0"/>
              <a:t>surrounded </a:t>
            </a:r>
            <a:r>
              <a:rPr lang="cs-CZ" b="1" dirty="0"/>
              <a:t>by </a:t>
            </a:r>
            <a:r>
              <a:rPr lang="en-US" b="1" dirty="0"/>
              <a:t>barbarians </a:t>
            </a:r>
            <a:r>
              <a:rPr lang="en-US" dirty="0"/>
              <a:t>= everyone else</a:t>
            </a:r>
            <a:endParaRPr lang="en-US" b="1" dirty="0"/>
          </a:p>
          <a:p>
            <a:r>
              <a:rPr lang="en-US" dirty="0"/>
              <a:t>The best that other countries can do to lift their status is to become </a:t>
            </a:r>
            <a:r>
              <a:rPr lang="en-US" b="1" dirty="0"/>
              <a:t>Chinese vassals</a:t>
            </a:r>
          </a:p>
        </p:txBody>
      </p:sp>
    </p:spTree>
    <p:extLst>
      <p:ext uri="{BB962C8B-B14F-4D97-AF65-F5344CB8AC3E}">
        <p14:creationId xmlns:p14="http://schemas.microsoft.com/office/powerpoint/2010/main" val="37948526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29393E-6496-4E9B-92E0-BDA72BBAC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0164FD-F29F-46BC-B0AF-FAE3FF66B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&gt; </a:t>
            </a:r>
            <a:r>
              <a:rPr lang="en-US" b="1" dirty="0"/>
              <a:t>Tributary system = smaller states </a:t>
            </a:r>
            <a:r>
              <a:rPr lang="en-US" dirty="0"/>
              <a:t>(Korea, Japan, Vietnam, Tibet) </a:t>
            </a:r>
            <a:r>
              <a:rPr lang="en-US" b="1" dirty="0"/>
              <a:t>pay an annual tribute to show their formal subordination</a:t>
            </a:r>
          </a:p>
        </p:txBody>
      </p:sp>
    </p:spTree>
    <p:extLst>
      <p:ext uri="{BB962C8B-B14F-4D97-AF65-F5344CB8AC3E}">
        <p14:creationId xmlns:p14="http://schemas.microsoft.com/office/powerpoint/2010/main" val="26333625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29393E-6496-4E9B-92E0-BDA72BBAC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0164FD-F29F-46BC-B0AF-FAE3FF66B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&gt; </a:t>
            </a:r>
            <a:r>
              <a:rPr lang="en-US" b="1" dirty="0"/>
              <a:t>Tributary system = smaller states </a:t>
            </a:r>
            <a:r>
              <a:rPr lang="en-US" dirty="0"/>
              <a:t>(Korea, Japan, Vietnam, Tibet) </a:t>
            </a:r>
            <a:r>
              <a:rPr lang="en-US" b="1" dirty="0"/>
              <a:t>pay an annual tribute to show their formal subordination</a:t>
            </a:r>
          </a:p>
          <a:p>
            <a:r>
              <a:rPr lang="en-US" dirty="0"/>
              <a:t>They are encouraged</a:t>
            </a:r>
            <a:r>
              <a:rPr lang="cs-CZ" dirty="0"/>
              <a:t> </a:t>
            </a:r>
            <a:r>
              <a:rPr lang="en-US" dirty="0"/>
              <a:t>to </a:t>
            </a:r>
            <a:r>
              <a:rPr lang="en-US" b="1" dirty="0"/>
              <a:t>adopt parts of Chinese culture</a:t>
            </a:r>
          </a:p>
          <a:p>
            <a:r>
              <a:rPr lang="en-US" dirty="0"/>
              <a:t>More or less respected in the region</a:t>
            </a:r>
          </a:p>
        </p:txBody>
      </p:sp>
    </p:spTree>
    <p:extLst>
      <p:ext uri="{BB962C8B-B14F-4D97-AF65-F5344CB8AC3E}">
        <p14:creationId xmlns:p14="http://schemas.microsoft.com/office/powerpoint/2010/main" val="39786222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29393E-6496-4E9B-92E0-BDA72BBAC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0164FD-F29F-46BC-B0AF-FAE3FF66B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&gt; </a:t>
            </a:r>
            <a:r>
              <a:rPr lang="en-US" b="1" dirty="0"/>
              <a:t>Tributary system = smaller states </a:t>
            </a:r>
            <a:r>
              <a:rPr lang="en-US" dirty="0"/>
              <a:t>(Korea, Japan, Vietnam, Tibet) </a:t>
            </a:r>
            <a:r>
              <a:rPr lang="en-US" b="1" dirty="0"/>
              <a:t>pay an annual tribute to show their formal subordination</a:t>
            </a:r>
          </a:p>
          <a:p>
            <a:r>
              <a:rPr lang="en-US" dirty="0"/>
              <a:t>They are encouraged</a:t>
            </a:r>
            <a:r>
              <a:rPr lang="cs-CZ" dirty="0"/>
              <a:t> </a:t>
            </a:r>
            <a:r>
              <a:rPr lang="en-US" dirty="0"/>
              <a:t>to </a:t>
            </a:r>
            <a:r>
              <a:rPr lang="en-US" b="1" dirty="0"/>
              <a:t>adopt parts of Chinese culture</a:t>
            </a:r>
          </a:p>
          <a:p>
            <a:r>
              <a:rPr lang="en-US" dirty="0"/>
              <a:t>More or less respected in the region</a:t>
            </a:r>
          </a:p>
          <a:p>
            <a:r>
              <a:rPr lang="en-US" dirty="0"/>
              <a:t>Benevolent imperialism?</a:t>
            </a:r>
          </a:p>
        </p:txBody>
      </p:sp>
    </p:spTree>
    <p:extLst>
      <p:ext uri="{BB962C8B-B14F-4D97-AF65-F5344CB8AC3E}">
        <p14:creationId xmlns:p14="http://schemas.microsoft.com/office/powerpoint/2010/main" val="3826785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135917-F5E7-4136-9BA6-6201F3953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Grand Canal</a:t>
            </a: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6BA7A752-8090-4633-9A93-F4715A4970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290" y="1825625"/>
            <a:ext cx="3807420" cy="4351338"/>
          </a:xfrm>
        </p:spPr>
      </p:pic>
    </p:spTree>
    <p:extLst>
      <p:ext uri="{BB962C8B-B14F-4D97-AF65-F5344CB8AC3E}">
        <p14:creationId xmlns:p14="http://schemas.microsoft.com/office/powerpoint/2010/main" val="25790671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8ECB33-4C50-4749-9ABF-0D6131A3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852B4AC5-61F0-4C93-960D-E844929231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393" y="812124"/>
            <a:ext cx="6940728" cy="5406462"/>
          </a:xfrm>
        </p:spPr>
      </p:pic>
    </p:spTree>
    <p:extLst>
      <p:ext uri="{BB962C8B-B14F-4D97-AF65-F5344CB8AC3E}">
        <p14:creationId xmlns:p14="http://schemas.microsoft.com/office/powerpoint/2010/main" val="37672813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135917-F5E7-4136-9BA6-6201F3953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Grand Canal</a:t>
            </a: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6BA7A752-8090-4633-9A93-F4715A4970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290" y="1825625"/>
            <a:ext cx="3807420" cy="4351338"/>
          </a:xfrm>
        </p:spPr>
      </p:pic>
    </p:spTree>
    <p:extLst>
      <p:ext uri="{BB962C8B-B14F-4D97-AF65-F5344CB8AC3E}">
        <p14:creationId xmlns:p14="http://schemas.microsoft.com/office/powerpoint/2010/main" val="13085877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CE916F-CDB8-43B3-96AB-79DCC5F32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Zástupný obsah 4" descr="Obsah obrázku strom, exteriér, příroda&#10;&#10;Popis byl vytvořen automaticky">
            <a:extLst>
              <a:ext uri="{FF2B5EF4-FFF2-40B4-BE49-F238E27FC236}">
                <a16:creationId xmlns:a16="http://schemas.microsoft.com/office/drawing/2014/main" id="{0CF7B221-C3B6-4730-B786-63A6CA2077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973" y="1825625"/>
            <a:ext cx="5800053" cy="4351338"/>
          </a:xfrm>
        </p:spPr>
      </p:pic>
    </p:spTree>
    <p:extLst>
      <p:ext uri="{BB962C8B-B14F-4D97-AF65-F5344CB8AC3E}">
        <p14:creationId xmlns:p14="http://schemas.microsoft.com/office/powerpoint/2010/main" val="2960486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03170C-A143-4704-B2FD-17E041D00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for passing the course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A39948-EF83-4A5F-8543-6A8C32F5F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Essay</a:t>
            </a:r>
          </a:p>
          <a:p>
            <a:r>
              <a:rPr lang="en-US" dirty="0"/>
              <a:t>Imagine that you are </a:t>
            </a:r>
            <a:r>
              <a:rPr lang="cs-CZ" dirty="0"/>
              <a:t>a </a:t>
            </a:r>
            <a:r>
              <a:rPr lang="en-US" dirty="0"/>
              <a:t>Chinese intellectual</a:t>
            </a:r>
            <a:r>
              <a:rPr lang="cs-CZ" dirty="0"/>
              <a:t> </a:t>
            </a:r>
            <a:r>
              <a:rPr lang="en-US" dirty="0"/>
              <a:t>contemplating what role their</a:t>
            </a:r>
            <a:r>
              <a:rPr lang="cs-CZ" dirty="0"/>
              <a:t> </a:t>
            </a:r>
            <a:r>
              <a:rPr lang="en-US" dirty="0"/>
              <a:t>country</a:t>
            </a:r>
            <a:r>
              <a:rPr lang="cs-CZ" dirty="0"/>
              <a:t> </a:t>
            </a:r>
            <a:r>
              <a:rPr lang="en-US" dirty="0"/>
              <a:t>should</a:t>
            </a:r>
            <a:r>
              <a:rPr lang="cs-CZ" dirty="0"/>
              <a:t> </a:t>
            </a:r>
            <a:r>
              <a:rPr lang="en-US" dirty="0"/>
              <a:t>play</a:t>
            </a:r>
            <a:r>
              <a:rPr lang="cs-CZ" dirty="0"/>
              <a:t> </a:t>
            </a:r>
            <a:r>
              <a:rPr lang="en-US" dirty="0"/>
              <a:t>in the world economy </a:t>
            </a:r>
            <a:r>
              <a:rPr lang="en-US" b="1" dirty="0"/>
              <a:t>by</a:t>
            </a:r>
            <a:r>
              <a:rPr lang="cs-CZ" b="1" dirty="0"/>
              <a:t> </a:t>
            </a:r>
            <a:r>
              <a:rPr lang="en-US" b="1" dirty="0"/>
              <a:t>2050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6536305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11A1FD-505C-4318-9D3D-DCEB476FA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obloha, exteriér, voda, loďka&#10;&#10;Popis byl vytvořen automaticky">
            <a:extLst>
              <a:ext uri="{FF2B5EF4-FFF2-40B4-BE49-F238E27FC236}">
                <a16:creationId xmlns:a16="http://schemas.microsoft.com/office/drawing/2014/main" id="{E81D4152-6862-4902-A334-D2050B911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280" y="2024009"/>
            <a:ext cx="5650989" cy="4238242"/>
          </a:xfrm>
        </p:spPr>
      </p:pic>
    </p:spTree>
    <p:extLst>
      <p:ext uri="{BB962C8B-B14F-4D97-AF65-F5344CB8AC3E}">
        <p14:creationId xmlns:p14="http://schemas.microsoft.com/office/powerpoint/2010/main" val="2995295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353A40-B08B-46C4-8354-D2D477EE6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Grand </a:t>
            </a:r>
            <a:r>
              <a:rPr lang="cs-CZ" dirty="0" err="1"/>
              <a:t>Canal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375E0-CF2F-4E5A-AB0A-107426419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Comparable in importance to the Great Wall!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81083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353A40-B08B-46C4-8354-D2D477EE6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Grand </a:t>
            </a:r>
            <a:r>
              <a:rPr lang="cs-CZ" dirty="0" err="1"/>
              <a:t>Canal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375E0-CF2F-4E5A-AB0A-107426419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Comparable in importance to the Great Wall!</a:t>
            </a:r>
          </a:p>
          <a:p>
            <a:r>
              <a:rPr lang="en-US" dirty="0"/>
              <a:t>Connection between „</a:t>
            </a:r>
            <a:r>
              <a:rPr lang="en-US" b="1" dirty="0"/>
              <a:t>wheat</a:t>
            </a:r>
            <a:r>
              <a:rPr lang="en-US" dirty="0"/>
              <a:t> China“ and „</a:t>
            </a:r>
            <a:r>
              <a:rPr lang="en-US" b="1" dirty="0"/>
              <a:t>rice</a:t>
            </a:r>
            <a:r>
              <a:rPr lang="en-US" dirty="0"/>
              <a:t> China“ – </a:t>
            </a:r>
            <a:r>
              <a:rPr lang="en-US" b="1" dirty="0"/>
              <a:t>harvests during different parts of the year &gt; exchange, prevention of famine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42917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353A40-B08B-46C4-8354-D2D477EE6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Grand </a:t>
            </a:r>
            <a:r>
              <a:rPr lang="cs-CZ" dirty="0" err="1"/>
              <a:t>Canal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375E0-CF2F-4E5A-AB0A-107426419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Comparable in importance to the Great Wall!</a:t>
            </a:r>
          </a:p>
          <a:p>
            <a:r>
              <a:rPr lang="en-US" dirty="0"/>
              <a:t>Connection between „</a:t>
            </a:r>
            <a:r>
              <a:rPr lang="en-US" b="1" dirty="0"/>
              <a:t>wheat</a:t>
            </a:r>
            <a:r>
              <a:rPr lang="en-US" dirty="0"/>
              <a:t> China“ and „</a:t>
            </a:r>
            <a:r>
              <a:rPr lang="en-US" b="1" dirty="0"/>
              <a:t>rice</a:t>
            </a:r>
            <a:r>
              <a:rPr lang="en-US" dirty="0"/>
              <a:t> China“ – </a:t>
            </a:r>
            <a:r>
              <a:rPr lang="en-US" b="1" dirty="0"/>
              <a:t>harvests during different parts of the year &gt; exchange, prevention of famine</a:t>
            </a:r>
            <a:endParaRPr lang="cs-CZ" dirty="0"/>
          </a:p>
          <a:p>
            <a:r>
              <a:rPr lang="en-US" dirty="0"/>
              <a:t>Invention of water navigation locks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70317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353A40-B08B-46C4-8354-D2D477EE6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375E0-CF2F-4E5A-AB0A-107426419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network of </a:t>
            </a:r>
            <a:r>
              <a:rPr lang="en-US" b="1" dirty="0"/>
              <a:t>granaries = food reserves across the Empire </a:t>
            </a:r>
            <a:r>
              <a:rPr lang="en-US" dirty="0"/>
              <a:t>in case of famine &gt; another source of legitimacy</a:t>
            </a:r>
          </a:p>
        </p:txBody>
      </p:sp>
    </p:spTree>
    <p:extLst>
      <p:ext uri="{BB962C8B-B14F-4D97-AF65-F5344CB8AC3E}">
        <p14:creationId xmlns:p14="http://schemas.microsoft.com/office/powerpoint/2010/main" val="22877016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353A40-B08B-46C4-8354-D2D477EE6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375E0-CF2F-4E5A-AB0A-107426419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network of </a:t>
            </a:r>
            <a:r>
              <a:rPr lang="en-US" b="1" dirty="0"/>
              <a:t>granaries = food reserves across the Empire </a:t>
            </a:r>
            <a:r>
              <a:rPr lang="en-US" dirty="0"/>
              <a:t>in case of famine &gt; another source of legitimacy</a:t>
            </a:r>
          </a:p>
          <a:p>
            <a:r>
              <a:rPr lang="en-US" dirty="0"/>
              <a:t>Long-term policy = </a:t>
            </a:r>
            <a:r>
              <a:rPr lang="en-US" b="1" dirty="0"/>
              <a:t>maximalization of population and food production &gt; large tax revenue and army</a:t>
            </a:r>
          </a:p>
        </p:txBody>
      </p:sp>
    </p:spTree>
    <p:extLst>
      <p:ext uri="{BB962C8B-B14F-4D97-AF65-F5344CB8AC3E}">
        <p14:creationId xmlns:p14="http://schemas.microsoft.com/office/powerpoint/2010/main" val="12162088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353A40-B08B-46C4-8354-D2D477EE6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375E0-CF2F-4E5A-AB0A-107426419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network of </a:t>
            </a:r>
            <a:r>
              <a:rPr lang="en-US" b="1" dirty="0"/>
              <a:t>granaries = food reserves across the Empire </a:t>
            </a:r>
            <a:r>
              <a:rPr lang="en-US" dirty="0"/>
              <a:t>in case of famine &gt; another source of legitimacy</a:t>
            </a:r>
          </a:p>
          <a:p>
            <a:r>
              <a:rPr lang="en-US" dirty="0"/>
              <a:t>Long-term policy = </a:t>
            </a:r>
            <a:r>
              <a:rPr lang="en-US" b="1" dirty="0"/>
              <a:t>maximalization of population and food production &gt; large tax revenue and army</a:t>
            </a:r>
          </a:p>
          <a:p>
            <a:r>
              <a:rPr lang="en-US" dirty="0"/>
              <a:t>Need for women to have many children &gt; </a:t>
            </a:r>
            <a:r>
              <a:rPr lang="en-US" b="1" dirty="0"/>
              <a:t>early marriage, patriarchal society</a:t>
            </a:r>
          </a:p>
        </p:txBody>
      </p:sp>
    </p:spTree>
    <p:extLst>
      <p:ext uri="{BB962C8B-B14F-4D97-AF65-F5344CB8AC3E}">
        <p14:creationId xmlns:p14="http://schemas.microsoft.com/office/powerpoint/2010/main" val="32184647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F22FD4-B487-4292-AE6E-548184E0E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DDAC72-CE0F-42BD-A157-8597FEA3D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Lack of available fertilizer &gt; sophisticated system of using human feces</a:t>
            </a:r>
          </a:p>
          <a:p>
            <a:r>
              <a:rPr lang="en-US" dirty="0"/>
              <a:t>= rules for who should go to which latrine </a:t>
            </a:r>
            <a:r>
              <a:rPr lang="en-US" dirty="0" err="1"/>
              <a:t>etc</a:t>
            </a:r>
            <a:endParaRPr lang="cs-CZ" dirty="0"/>
          </a:p>
          <a:p>
            <a:r>
              <a:rPr lang="en-US" dirty="0"/>
              <a:t>Oppression of peasants by landlords</a:t>
            </a:r>
          </a:p>
        </p:txBody>
      </p:sp>
    </p:spTree>
    <p:extLst>
      <p:ext uri="{BB962C8B-B14F-4D97-AF65-F5344CB8AC3E}">
        <p14:creationId xmlns:p14="http://schemas.microsoft.com/office/powerpoint/2010/main" val="33114012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03B430-1704-4AF0-8C13-BAD2F9EDE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of dynasties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5B433C-40E8-47D2-BABB-89C6D11D3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5913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03B430-1704-4AF0-8C13-BAD2F9EDE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of dynasties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5B433C-40E8-47D2-BABB-89C6D11D3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Xia</a:t>
            </a:r>
            <a:r>
              <a:rPr lang="en-US" dirty="0"/>
              <a:t> (2000 BC – 1600 BC) – mythical, never proven</a:t>
            </a:r>
          </a:p>
          <a:p>
            <a:r>
              <a:rPr lang="en-US" b="1" dirty="0"/>
              <a:t>Shang</a:t>
            </a:r>
            <a:r>
              <a:rPr lang="en-US" dirty="0"/>
              <a:t> (1600 BC – 1000 BC) – small bronze-age state in northern China, pagan religion and divinations</a:t>
            </a:r>
          </a:p>
        </p:txBody>
      </p:sp>
    </p:spTree>
    <p:extLst>
      <p:ext uri="{BB962C8B-B14F-4D97-AF65-F5344CB8AC3E}">
        <p14:creationId xmlns:p14="http://schemas.microsoft.com/office/powerpoint/2010/main" val="225834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03170C-A143-4704-B2FD-17E041D00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for passing the course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A39948-EF83-4A5F-8543-6A8C32F5F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Essay</a:t>
            </a:r>
          </a:p>
          <a:p>
            <a:r>
              <a:rPr lang="en-US" dirty="0"/>
              <a:t>Imagine that you are </a:t>
            </a:r>
            <a:r>
              <a:rPr lang="cs-CZ" dirty="0"/>
              <a:t>a </a:t>
            </a:r>
            <a:r>
              <a:rPr lang="en-US" dirty="0"/>
              <a:t>Chinese intellectual</a:t>
            </a:r>
            <a:r>
              <a:rPr lang="cs-CZ" dirty="0"/>
              <a:t> </a:t>
            </a:r>
            <a:r>
              <a:rPr lang="en-US" dirty="0"/>
              <a:t>contemplating what role their</a:t>
            </a:r>
            <a:r>
              <a:rPr lang="cs-CZ" dirty="0"/>
              <a:t> </a:t>
            </a:r>
            <a:r>
              <a:rPr lang="en-US" dirty="0"/>
              <a:t>country</a:t>
            </a:r>
            <a:r>
              <a:rPr lang="cs-CZ" dirty="0"/>
              <a:t> </a:t>
            </a:r>
            <a:r>
              <a:rPr lang="en-US" dirty="0"/>
              <a:t>should</a:t>
            </a:r>
            <a:r>
              <a:rPr lang="cs-CZ" dirty="0"/>
              <a:t> </a:t>
            </a:r>
            <a:r>
              <a:rPr lang="en-US" dirty="0"/>
              <a:t>play</a:t>
            </a:r>
            <a:r>
              <a:rPr lang="cs-CZ" dirty="0"/>
              <a:t> </a:t>
            </a:r>
            <a:r>
              <a:rPr lang="en-US" dirty="0"/>
              <a:t>in the world economy </a:t>
            </a:r>
            <a:r>
              <a:rPr lang="en-US" b="1" dirty="0"/>
              <a:t>by</a:t>
            </a:r>
            <a:r>
              <a:rPr lang="cs-CZ" b="1" dirty="0"/>
              <a:t> </a:t>
            </a:r>
            <a:r>
              <a:rPr lang="en-US" b="1" dirty="0"/>
              <a:t>2050</a:t>
            </a:r>
            <a:endParaRPr lang="cs-CZ" b="1" dirty="0"/>
          </a:p>
          <a:p>
            <a:r>
              <a:rPr lang="en-US" b="1" dirty="0"/>
              <a:t>&gt;</a:t>
            </a:r>
            <a:r>
              <a:rPr lang="en-US" dirty="0"/>
              <a:t> ideal path for China</a:t>
            </a:r>
          </a:p>
          <a:p>
            <a:r>
              <a:rPr lang="en-US" dirty="0"/>
              <a:t>Its role in world trade, international division of </a:t>
            </a:r>
            <a:r>
              <a:rPr lang="en-US" dirty="0" err="1"/>
              <a:t>labour</a:t>
            </a:r>
            <a:r>
              <a:rPr lang="en-US" dirty="0"/>
              <a:t>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b="1" dirty="0"/>
              <a:t>10 points max</a:t>
            </a:r>
          </a:p>
        </p:txBody>
      </p:sp>
    </p:spTree>
    <p:extLst>
      <p:ext uri="{BB962C8B-B14F-4D97-AF65-F5344CB8AC3E}">
        <p14:creationId xmlns:p14="http://schemas.microsoft.com/office/powerpoint/2010/main" val="42715122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D057CD-8E7A-45DA-B13D-C18B8EAB7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5807924F-BB9A-4D57-A85A-63332C6721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062" y="2463006"/>
            <a:ext cx="3571875" cy="3076575"/>
          </a:xfrm>
        </p:spPr>
      </p:pic>
    </p:spTree>
    <p:extLst>
      <p:ext uri="{BB962C8B-B14F-4D97-AF65-F5344CB8AC3E}">
        <p14:creationId xmlns:p14="http://schemas.microsoft.com/office/powerpoint/2010/main" val="5533993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03B430-1704-4AF0-8C13-BAD2F9EDE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of dynasties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5B433C-40E8-47D2-BABB-89C6D11D3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Zhou</a:t>
            </a:r>
            <a:r>
              <a:rPr lang="en-US" dirty="0"/>
              <a:t> (1000 BC – 700 BC) – somewhat larger and more sophisticated</a:t>
            </a:r>
          </a:p>
        </p:txBody>
      </p:sp>
    </p:spTree>
    <p:extLst>
      <p:ext uri="{BB962C8B-B14F-4D97-AF65-F5344CB8AC3E}">
        <p14:creationId xmlns:p14="http://schemas.microsoft.com/office/powerpoint/2010/main" val="16990003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03B430-1704-4AF0-8C13-BAD2F9EDE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of dynasties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5B433C-40E8-47D2-BABB-89C6D11D3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Zhou</a:t>
            </a:r>
            <a:r>
              <a:rPr lang="en-US" dirty="0"/>
              <a:t> (1000 BC – 700 BC) – somewhat larger and more sophisticated</a:t>
            </a:r>
          </a:p>
          <a:p>
            <a:r>
              <a:rPr lang="en-US" dirty="0"/>
              <a:t>- disintegrated into several smaller kingdoms around 700 BC </a:t>
            </a:r>
            <a:endParaRPr lang="cs-CZ" dirty="0"/>
          </a:p>
          <a:p>
            <a:r>
              <a:rPr lang="en-US" dirty="0"/>
              <a:t>&gt; </a:t>
            </a:r>
            <a:r>
              <a:rPr lang="en-US" b="1" dirty="0"/>
              <a:t>Spring and Autumn period, Warring States period </a:t>
            </a:r>
            <a:r>
              <a:rPr lang="en-US" dirty="0"/>
              <a:t>&gt; focus on increased production and population</a:t>
            </a:r>
          </a:p>
        </p:txBody>
      </p:sp>
    </p:spTree>
    <p:extLst>
      <p:ext uri="{BB962C8B-B14F-4D97-AF65-F5344CB8AC3E}">
        <p14:creationId xmlns:p14="http://schemas.microsoft.com/office/powerpoint/2010/main" val="17670056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03B430-1704-4AF0-8C13-BAD2F9EDE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of dynasties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5B433C-40E8-47D2-BABB-89C6D11D3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Zhou</a:t>
            </a:r>
            <a:r>
              <a:rPr lang="en-US" dirty="0"/>
              <a:t> (1000 BC – 700 BC) – somewhat larger and more sophisticated</a:t>
            </a:r>
          </a:p>
          <a:p>
            <a:r>
              <a:rPr lang="en-US" dirty="0"/>
              <a:t>- disintegrated into several smaller kingdoms around 700 BC </a:t>
            </a:r>
            <a:endParaRPr lang="cs-CZ" dirty="0"/>
          </a:p>
          <a:p>
            <a:r>
              <a:rPr lang="en-US" dirty="0"/>
              <a:t>&gt; </a:t>
            </a:r>
            <a:r>
              <a:rPr lang="en-US" b="1" dirty="0"/>
              <a:t>Spring and Autumn period, Warring States period </a:t>
            </a:r>
            <a:r>
              <a:rPr lang="en-US" dirty="0"/>
              <a:t>&gt; focus on increased production and population</a:t>
            </a:r>
          </a:p>
          <a:p>
            <a:r>
              <a:rPr lang="en-US" dirty="0"/>
              <a:t>„</a:t>
            </a:r>
            <a:r>
              <a:rPr lang="en-US" b="1" dirty="0"/>
              <a:t>Hundred Schools of Thought</a:t>
            </a:r>
            <a:r>
              <a:rPr lang="en-US" dirty="0"/>
              <a:t>“ &gt; </a:t>
            </a:r>
            <a:r>
              <a:rPr lang="en-US" dirty="0" err="1"/>
              <a:t>Confucionism</a:t>
            </a:r>
            <a:r>
              <a:rPr lang="en-US" dirty="0"/>
              <a:t>, Legalism, Taoism = search for legitimacy and unity in a turbulent age</a:t>
            </a:r>
          </a:p>
        </p:txBody>
      </p:sp>
    </p:spTree>
    <p:extLst>
      <p:ext uri="{BB962C8B-B14F-4D97-AF65-F5344CB8AC3E}">
        <p14:creationId xmlns:p14="http://schemas.microsoft.com/office/powerpoint/2010/main" val="21048884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90A187-8969-42F9-B4EB-A025F7C5A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6E7B61-2279-42BA-BFAC-ABB2E3AD18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„First Emperor“ – Qin Shi Huang – around </a:t>
            </a:r>
            <a:r>
              <a:rPr lang="en-US" b="1" dirty="0"/>
              <a:t>220 BC</a:t>
            </a:r>
          </a:p>
          <a:p>
            <a:r>
              <a:rPr lang="en-US" dirty="0"/>
              <a:t>Destroyed the other states, </a:t>
            </a:r>
            <a:r>
              <a:rPr lang="en-US" b="1" dirty="0"/>
              <a:t>unified China</a:t>
            </a:r>
            <a:r>
              <a:rPr lang="en-US" dirty="0"/>
              <a:t>, expanded into the south</a:t>
            </a:r>
            <a:endParaRPr lang="en-US" b="1" dirty="0"/>
          </a:p>
          <a:p>
            <a:r>
              <a:rPr lang="en-US" b="1" dirty="0"/>
              <a:t>Great Wall</a:t>
            </a:r>
            <a:r>
              <a:rPr lang="en-US" dirty="0"/>
              <a:t>, </a:t>
            </a:r>
            <a:r>
              <a:rPr lang="en-US" dirty="0" err="1"/>
              <a:t>terracota</a:t>
            </a:r>
            <a:r>
              <a:rPr lang="en-US" dirty="0"/>
              <a:t> army, first great capital at Chang-an (Xian)</a:t>
            </a:r>
          </a:p>
          <a:p>
            <a:r>
              <a:rPr lang="en-US" dirty="0"/>
              <a:t>Megalomaniac and </a:t>
            </a:r>
            <a:r>
              <a:rPr lang="en-US" dirty="0" err="1"/>
              <a:t>tyrranical</a:t>
            </a:r>
            <a:r>
              <a:rPr lang="en-US" dirty="0"/>
              <a:t> – high taxes, cruel punishments, purges of dissident scholars</a:t>
            </a:r>
          </a:p>
          <a:p>
            <a:r>
              <a:rPr lang="en-US" dirty="0"/>
              <a:t>Unpopular &gt; overthrown around 200 BC</a:t>
            </a:r>
          </a:p>
          <a:p>
            <a:r>
              <a:rPr lang="en-US" dirty="0"/>
              <a:t>&gt; „China“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46146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5DE910-2775-4455-9837-FDC485351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68FABFF-8F23-4963-898C-0FCE6AC26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917" y="1825625"/>
            <a:ext cx="3396166" cy="4351338"/>
          </a:xfrm>
        </p:spPr>
      </p:pic>
    </p:spTree>
    <p:extLst>
      <p:ext uri="{BB962C8B-B14F-4D97-AF65-F5344CB8AC3E}">
        <p14:creationId xmlns:p14="http://schemas.microsoft.com/office/powerpoint/2010/main" val="7217707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E9147A-7DC5-4691-BEFB-A86B98F72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budova, exteriér, socha, stavební materiál&#10;&#10;Popis byl vytvořen automaticky">
            <a:extLst>
              <a:ext uri="{FF2B5EF4-FFF2-40B4-BE49-F238E27FC236}">
                <a16:creationId xmlns:a16="http://schemas.microsoft.com/office/drawing/2014/main" id="{C7F90FD1-E469-4786-AB3C-E158B27E1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6376796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F09B67-CEE8-4102-B102-C568262F8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7783C043-DEFA-4398-85C1-F4AD784E80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360" y="2340134"/>
            <a:ext cx="3383280" cy="3322320"/>
          </a:xfrm>
        </p:spPr>
      </p:pic>
    </p:spTree>
    <p:extLst>
      <p:ext uri="{BB962C8B-B14F-4D97-AF65-F5344CB8AC3E}">
        <p14:creationId xmlns:p14="http://schemas.microsoft.com/office/powerpoint/2010/main" val="83633425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4396C3-ADBA-4A1F-A7B9-853340744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Han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8F0399-E74D-4751-AD8D-4BD171560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200 BC – 200 AD</a:t>
            </a:r>
          </a:p>
          <a:p>
            <a:r>
              <a:rPr lang="en-US" dirty="0"/>
              <a:t>&gt; „Han Chinese“, „Han characters“</a:t>
            </a:r>
          </a:p>
          <a:p>
            <a:r>
              <a:rPr lang="en-US" dirty="0"/>
              <a:t>More lenient, ruled on the basis of consent</a:t>
            </a:r>
          </a:p>
          <a:p>
            <a:r>
              <a:rPr lang="en-US" dirty="0"/>
              <a:t>Confucianism as the state ideology, first imperial examinations</a:t>
            </a:r>
          </a:p>
          <a:p>
            <a:r>
              <a:rPr lang="en-US" dirty="0"/>
              <a:t>Defeated the </a:t>
            </a:r>
            <a:r>
              <a:rPr lang="en-US" dirty="0" err="1"/>
              <a:t>Xiongnu</a:t>
            </a:r>
            <a:r>
              <a:rPr lang="en-US" dirty="0"/>
              <a:t> steppe tribes &gt; </a:t>
            </a:r>
            <a:r>
              <a:rPr lang="en-US" b="1" dirty="0"/>
              <a:t>Silk route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3283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CBB949-E25F-4442-A207-FB2EACC26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74251795-2265-49F7-9F3D-37E19E7A3B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25" y="2182019"/>
            <a:ext cx="5238750" cy="3638550"/>
          </a:xfrm>
        </p:spPr>
      </p:pic>
    </p:spTree>
    <p:extLst>
      <p:ext uri="{BB962C8B-B14F-4D97-AF65-F5344CB8AC3E}">
        <p14:creationId xmlns:p14="http://schemas.microsoft.com/office/powerpoint/2010/main" val="2373021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9F808B-30F7-4E56-B55B-052B31EAD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for passing the course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A94274-948A-4E02-BB10-425D90FF0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Final exam</a:t>
            </a:r>
          </a:p>
          <a:p>
            <a:r>
              <a:rPr lang="en-US" dirty="0"/>
              <a:t>4 open questions, five points max for each</a:t>
            </a:r>
          </a:p>
          <a:p>
            <a:r>
              <a:rPr lang="en-US" dirty="0"/>
              <a:t>&gt; </a:t>
            </a:r>
            <a:r>
              <a:rPr lang="en-US" b="1" dirty="0"/>
              <a:t>20 points max</a:t>
            </a:r>
          </a:p>
        </p:txBody>
      </p:sp>
    </p:spTree>
    <p:extLst>
      <p:ext uri="{BB962C8B-B14F-4D97-AF65-F5344CB8AC3E}">
        <p14:creationId xmlns:p14="http://schemas.microsoft.com/office/powerpoint/2010/main" val="386740619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D45551-2442-43F8-B9D8-961108B7B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667B1C3-1834-4A91-9AD4-1B60645508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135" y="2225701"/>
            <a:ext cx="8023729" cy="3551186"/>
          </a:xfrm>
        </p:spPr>
      </p:pic>
    </p:spTree>
    <p:extLst>
      <p:ext uri="{BB962C8B-B14F-4D97-AF65-F5344CB8AC3E}">
        <p14:creationId xmlns:p14="http://schemas.microsoft.com/office/powerpoint/2010/main" val="36013217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414537-3F8F-4282-93ED-3FB82FFD7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Sui</a:t>
            </a:r>
            <a:r>
              <a:rPr lang="cs-CZ" dirty="0"/>
              <a:t> and Tang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1703EA-EF9C-412F-AFBA-75CA9C91B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200 AD – 600 AD – „Three Kingdoms period“ </a:t>
            </a:r>
            <a:r>
              <a:rPr lang="en-US" b="1" dirty="0"/>
              <a:t>– </a:t>
            </a:r>
            <a:r>
              <a:rPr lang="en-US" dirty="0"/>
              <a:t>many short-lived regimes</a:t>
            </a:r>
          </a:p>
          <a:p>
            <a:r>
              <a:rPr lang="en-US" dirty="0"/>
              <a:t>Around 600 – </a:t>
            </a:r>
            <a:r>
              <a:rPr lang="en-US" b="1" dirty="0"/>
              <a:t>Sui</a:t>
            </a:r>
            <a:r>
              <a:rPr lang="en-US" dirty="0"/>
              <a:t> – unification, </a:t>
            </a:r>
            <a:r>
              <a:rPr lang="en-US" b="1" dirty="0"/>
              <a:t>Grand Canal</a:t>
            </a:r>
          </a:p>
          <a:p>
            <a:r>
              <a:rPr lang="en-US" dirty="0"/>
              <a:t>Again too high taxes and too much cruelty &gt; </a:t>
            </a:r>
            <a:r>
              <a:rPr lang="en-US" b="1" dirty="0"/>
              <a:t>Tang dynasty (600-900</a:t>
            </a:r>
            <a:r>
              <a:rPr lang="en-US" dirty="0"/>
              <a:t>)</a:t>
            </a:r>
          </a:p>
          <a:p>
            <a:r>
              <a:rPr lang="en-US" dirty="0"/>
              <a:t>Exposure to foreign cultures (Buddhism, Islam, Zoroastrianism, Christianity)</a:t>
            </a:r>
          </a:p>
          <a:p>
            <a:r>
              <a:rPr lang="en-US" b="1" dirty="0"/>
              <a:t>Imperial examinations!</a:t>
            </a:r>
          </a:p>
          <a:p>
            <a:r>
              <a:rPr lang="en-US" dirty="0"/>
              <a:t>„An Lushan rebellion“ – </a:t>
            </a:r>
            <a:r>
              <a:rPr lang="en-US" b="1" dirty="0"/>
              <a:t>relatively</a:t>
            </a:r>
            <a:r>
              <a:rPr lang="en-US" dirty="0"/>
              <a:t> worst civil war in human history?</a:t>
            </a:r>
          </a:p>
        </p:txBody>
      </p:sp>
    </p:spTree>
    <p:extLst>
      <p:ext uri="{BB962C8B-B14F-4D97-AF65-F5344CB8AC3E}">
        <p14:creationId xmlns:p14="http://schemas.microsoft.com/office/powerpoint/2010/main" val="191075600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414537-3F8F-4282-93ED-3FB82FFD7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Song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1703EA-EF9C-412F-AFBA-75CA9C91B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Song dynasty (900-1250)</a:t>
            </a:r>
          </a:p>
          <a:p>
            <a:r>
              <a:rPr lang="en-US" dirty="0"/>
              <a:t>Unknown and underrated</a:t>
            </a:r>
          </a:p>
          <a:p>
            <a:r>
              <a:rPr lang="en-US" dirty="0"/>
              <a:t>Better rice from Southeast Asia &gt; </a:t>
            </a:r>
            <a:r>
              <a:rPr lang="en-US" b="1" dirty="0"/>
              <a:t>doubling of population</a:t>
            </a:r>
          </a:p>
          <a:p>
            <a:r>
              <a:rPr lang="en-US" dirty="0"/>
              <a:t>Technological Innovation: paper money, printing of books, gunpowder, compass, pound lock</a:t>
            </a:r>
          </a:p>
        </p:txBody>
      </p:sp>
    </p:spTree>
    <p:extLst>
      <p:ext uri="{BB962C8B-B14F-4D97-AF65-F5344CB8AC3E}">
        <p14:creationId xmlns:p14="http://schemas.microsoft.com/office/powerpoint/2010/main" val="172703241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A29C93-100B-4A42-97BA-211F21EAD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, údolí, kaňon, příroda&#10;&#10;Popis byl vytvořen automaticky">
            <a:extLst>
              <a:ext uri="{FF2B5EF4-FFF2-40B4-BE49-F238E27FC236}">
                <a16:creationId xmlns:a16="http://schemas.microsoft.com/office/drawing/2014/main" id="{D75E9F9B-AE94-4D23-B808-EAC4BF91B7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117" y="1815260"/>
            <a:ext cx="6114904" cy="4257741"/>
          </a:xfrm>
        </p:spPr>
      </p:pic>
    </p:spTree>
    <p:extLst>
      <p:ext uri="{BB962C8B-B14F-4D97-AF65-F5344CB8AC3E}">
        <p14:creationId xmlns:p14="http://schemas.microsoft.com/office/powerpoint/2010/main" val="17868557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247CE0-E51D-410E-BDA8-873CD35F1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0CF91275-FFC7-4DA7-A612-8A1D52E8E4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84652"/>
            <a:ext cx="10515600" cy="4233283"/>
          </a:xfrm>
        </p:spPr>
      </p:pic>
    </p:spTree>
    <p:extLst>
      <p:ext uri="{BB962C8B-B14F-4D97-AF65-F5344CB8AC3E}">
        <p14:creationId xmlns:p14="http://schemas.microsoft.com/office/powerpoint/2010/main" val="110670420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414537-3F8F-4282-93ED-3FB82FFD7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Mongols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1703EA-EF9C-412F-AFBA-75CA9C91B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1250-1350 – Mongols! </a:t>
            </a:r>
            <a:r>
              <a:rPr lang="en-US" dirty="0"/>
              <a:t>(Genghis Khan)</a:t>
            </a:r>
            <a:endParaRPr lang="en-US" b="1" dirty="0"/>
          </a:p>
          <a:p>
            <a:r>
              <a:rPr lang="en-US" dirty="0"/>
              <a:t>Total conquest of China &gt; Mongol </a:t>
            </a:r>
            <a:r>
              <a:rPr lang="en-US" dirty="0" err="1"/>
              <a:t>Yüan</a:t>
            </a:r>
            <a:r>
              <a:rPr lang="en-US" dirty="0"/>
              <a:t> dynasty</a:t>
            </a:r>
          </a:p>
        </p:txBody>
      </p:sp>
    </p:spTree>
    <p:extLst>
      <p:ext uri="{BB962C8B-B14F-4D97-AF65-F5344CB8AC3E}">
        <p14:creationId xmlns:p14="http://schemas.microsoft.com/office/powerpoint/2010/main" val="365212178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BDAE43-B994-4772-B722-4B592C02F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673868C0-AEC8-4FDC-B17B-289443D5EC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636" y="1825625"/>
            <a:ext cx="5536727" cy="4351338"/>
          </a:xfrm>
        </p:spPr>
      </p:pic>
    </p:spTree>
    <p:extLst>
      <p:ext uri="{BB962C8B-B14F-4D97-AF65-F5344CB8AC3E}">
        <p14:creationId xmlns:p14="http://schemas.microsoft.com/office/powerpoint/2010/main" val="390067233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414537-3F8F-4282-93ED-3FB82FFD7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Mongols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1703EA-EF9C-412F-AFBA-75CA9C91B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1250-1350 – Mongols! </a:t>
            </a:r>
            <a:r>
              <a:rPr lang="en-US" dirty="0"/>
              <a:t>(Genghis Khan)</a:t>
            </a:r>
            <a:endParaRPr lang="en-US" b="1" dirty="0"/>
          </a:p>
          <a:p>
            <a:r>
              <a:rPr lang="en-US" dirty="0"/>
              <a:t>Total conquest of China &gt; Mongol </a:t>
            </a:r>
            <a:r>
              <a:rPr lang="en-US" dirty="0" err="1"/>
              <a:t>Yüan</a:t>
            </a:r>
            <a:r>
              <a:rPr lang="en-US" dirty="0"/>
              <a:t> dynasty</a:t>
            </a:r>
          </a:p>
          <a:p>
            <a:r>
              <a:rPr lang="en-US" dirty="0"/>
              <a:t>Kublai Khan – visited by Marco Polo</a:t>
            </a:r>
          </a:p>
          <a:p>
            <a:r>
              <a:rPr lang="en-US" dirty="0"/>
              <a:t>Attempts to conquer Korea, Japan, Vietnam and Indonesia (!)</a:t>
            </a:r>
          </a:p>
        </p:txBody>
      </p:sp>
    </p:spTree>
    <p:extLst>
      <p:ext uri="{BB962C8B-B14F-4D97-AF65-F5344CB8AC3E}">
        <p14:creationId xmlns:p14="http://schemas.microsoft.com/office/powerpoint/2010/main" val="346291727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353A40-B08B-46C4-8354-D2D477EE6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Ming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375E0-CF2F-4E5A-AB0A-107426419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1350-1650</a:t>
            </a:r>
          </a:p>
          <a:p>
            <a:r>
              <a:rPr lang="en-US" dirty="0"/>
              <a:t>Native Han Chinese rebellion against the Mongols</a:t>
            </a:r>
            <a:r>
              <a:rPr lang="cs-CZ" dirty="0"/>
              <a:t> („</a:t>
            </a:r>
            <a:r>
              <a:rPr lang="en-US" dirty="0"/>
              <a:t>White Lotus movement</a:t>
            </a:r>
            <a:r>
              <a:rPr lang="cs-CZ" dirty="0"/>
              <a:t>“)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99951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353A40-B08B-46C4-8354-D2D477EE6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Ming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375E0-CF2F-4E5A-AB0A-107426419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1350-1650</a:t>
            </a:r>
          </a:p>
          <a:p>
            <a:r>
              <a:rPr lang="en-US" dirty="0"/>
              <a:t>Native Han Chinese rebellion against the Mongols</a:t>
            </a:r>
            <a:r>
              <a:rPr lang="cs-CZ" dirty="0"/>
              <a:t> („</a:t>
            </a:r>
            <a:r>
              <a:rPr lang="en-US" dirty="0"/>
              <a:t>White Lotus movement</a:t>
            </a:r>
            <a:r>
              <a:rPr lang="cs-CZ" dirty="0"/>
              <a:t>“)</a:t>
            </a:r>
            <a:endParaRPr lang="en-US" dirty="0"/>
          </a:p>
          <a:p>
            <a:r>
              <a:rPr lang="en-US" dirty="0"/>
              <a:t>Restoration of traditional culture and Confucianism</a:t>
            </a:r>
          </a:p>
        </p:txBody>
      </p:sp>
    </p:spTree>
    <p:extLst>
      <p:ext uri="{BB962C8B-B14F-4D97-AF65-F5344CB8AC3E}">
        <p14:creationId xmlns:p14="http://schemas.microsoft.com/office/powerpoint/2010/main" val="265420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3F3EB5-A96F-4A9B-9A4B-798037097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for passing the course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370E56-1D2F-4757-90E7-C0EF1A49E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40-38</a:t>
            </a:r>
            <a:r>
              <a:rPr lang="cs-CZ" dirty="0"/>
              <a:t> </a:t>
            </a:r>
            <a:r>
              <a:rPr lang="fr-FR" dirty="0"/>
              <a:t>points -„A“ </a:t>
            </a:r>
            <a:endParaRPr lang="cs-CZ" dirty="0"/>
          </a:p>
          <a:p>
            <a:r>
              <a:rPr lang="fr-FR" dirty="0"/>
              <a:t>37-35</a:t>
            </a:r>
            <a:r>
              <a:rPr lang="cs-CZ" dirty="0"/>
              <a:t> </a:t>
            </a:r>
            <a:r>
              <a:rPr lang="fr-FR" dirty="0"/>
              <a:t>points -„B“ </a:t>
            </a:r>
            <a:endParaRPr lang="cs-CZ" dirty="0"/>
          </a:p>
          <a:p>
            <a:r>
              <a:rPr lang="fr-FR" dirty="0"/>
              <a:t>34-31</a:t>
            </a:r>
            <a:r>
              <a:rPr lang="cs-CZ" dirty="0"/>
              <a:t> </a:t>
            </a:r>
            <a:r>
              <a:rPr lang="fr-FR" dirty="0"/>
              <a:t>points -„C“ </a:t>
            </a:r>
            <a:endParaRPr lang="cs-CZ" dirty="0"/>
          </a:p>
          <a:p>
            <a:r>
              <a:rPr lang="fr-FR" dirty="0"/>
              <a:t>30-27</a:t>
            </a:r>
            <a:r>
              <a:rPr lang="cs-CZ" dirty="0"/>
              <a:t> </a:t>
            </a:r>
            <a:r>
              <a:rPr lang="fr-FR" dirty="0"/>
              <a:t>points -„D“ </a:t>
            </a:r>
            <a:endParaRPr lang="cs-CZ" dirty="0"/>
          </a:p>
          <a:p>
            <a:r>
              <a:rPr lang="fr-FR" dirty="0"/>
              <a:t>26-23</a:t>
            </a:r>
            <a:r>
              <a:rPr lang="cs-CZ" dirty="0"/>
              <a:t> </a:t>
            </a:r>
            <a:r>
              <a:rPr lang="fr-FR" dirty="0"/>
              <a:t>points -„E“ </a:t>
            </a:r>
            <a:endParaRPr lang="cs-CZ" dirty="0"/>
          </a:p>
          <a:p>
            <a:r>
              <a:rPr lang="fr-FR" dirty="0"/>
              <a:t>22-0</a:t>
            </a:r>
            <a:r>
              <a:rPr lang="cs-CZ" dirty="0"/>
              <a:t> </a:t>
            </a:r>
            <a:r>
              <a:rPr lang="fr-FR" dirty="0"/>
              <a:t>points -„F“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8596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353A40-B08B-46C4-8354-D2D477EE6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Ming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375E0-CF2F-4E5A-AB0A-107426419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1350-1650</a:t>
            </a:r>
          </a:p>
          <a:p>
            <a:r>
              <a:rPr lang="en-US" dirty="0"/>
              <a:t>Native Han Chinese rebellion against the Mongols</a:t>
            </a:r>
            <a:r>
              <a:rPr lang="cs-CZ" dirty="0"/>
              <a:t> („</a:t>
            </a:r>
            <a:r>
              <a:rPr lang="en-US" dirty="0"/>
              <a:t>White Lotus movement</a:t>
            </a:r>
            <a:r>
              <a:rPr lang="cs-CZ" dirty="0"/>
              <a:t>“)</a:t>
            </a:r>
            <a:endParaRPr lang="en-US" dirty="0"/>
          </a:p>
          <a:p>
            <a:r>
              <a:rPr lang="en-US" dirty="0"/>
              <a:t>Restoration of traditional culture and Confucianism</a:t>
            </a:r>
          </a:p>
          <a:p>
            <a:r>
              <a:rPr lang="en-US" b="1" dirty="0"/>
              <a:t>Zheng He‘s voyages</a:t>
            </a:r>
          </a:p>
        </p:txBody>
      </p:sp>
    </p:spTree>
    <p:extLst>
      <p:ext uri="{BB962C8B-B14F-4D97-AF65-F5344CB8AC3E}">
        <p14:creationId xmlns:p14="http://schemas.microsoft.com/office/powerpoint/2010/main" val="155143948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6FC309-CB10-4D3A-A107-F1DA91635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C9A371EF-0B14-49A1-9679-CFA27FAACA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071" y="1825625"/>
            <a:ext cx="5719858" cy="4351338"/>
          </a:xfrm>
        </p:spPr>
      </p:pic>
    </p:spTree>
    <p:extLst>
      <p:ext uri="{BB962C8B-B14F-4D97-AF65-F5344CB8AC3E}">
        <p14:creationId xmlns:p14="http://schemas.microsoft.com/office/powerpoint/2010/main" val="361095924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353A40-B08B-46C4-8354-D2D477EE6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Ming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375E0-CF2F-4E5A-AB0A-107426419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1350-1650</a:t>
            </a:r>
          </a:p>
          <a:p>
            <a:r>
              <a:rPr lang="en-US" dirty="0"/>
              <a:t>Native Han Chinese rebellion against the Mongols</a:t>
            </a:r>
            <a:r>
              <a:rPr lang="cs-CZ" dirty="0"/>
              <a:t> („</a:t>
            </a:r>
            <a:r>
              <a:rPr lang="en-US" dirty="0"/>
              <a:t>White Lotus movement</a:t>
            </a:r>
            <a:r>
              <a:rPr lang="cs-CZ" dirty="0"/>
              <a:t>“)</a:t>
            </a:r>
            <a:endParaRPr lang="en-US" dirty="0"/>
          </a:p>
          <a:p>
            <a:r>
              <a:rPr lang="en-US" dirty="0"/>
              <a:t>Restoration of traditional culture and Confucianism</a:t>
            </a:r>
          </a:p>
          <a:p>
            <a:r>
              <a:rPr lang="en-US" b="1" dirty="0"/>
              <a:t>Zheng He‘s voyages</a:t>
            </a:r>
          </a:p>
          <a:p>
            <a:r>
              <a:rPr lang="en-US" b="1" dirty="0"/>
              <a:t>Ethnocentrism, xenophobia </a:t>
            </a:r>
            <a:r>
              <a:rPr lang="en-US" dirty="0"/>
              <a:t>&gt; end of naval exploration, </a:t>
            </a:r>
            <a:r>
              <a:rPr lang="en-US" b="1" dirty="0"/>
              <a:t>isolationism</a:t>
            </a:r>
            <a:r>
              <a:rPr lang="en-US" dirty="0"/>
              <a:t> and stagnation</a:t>
            </a:r>
          </a:p>
        </p:txBody>
      </p:sp>
    </p:spTree>
    <p:extLst>
      <p:ext uri="{BB962C8B-B14F-4D97-AF65-F5344CB8AC3E}">
        <p14:creationId xmlns:p14="http://schemas.microsoft.com/office/powerpoint/2010/main" val="165181260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353A40-B08B-46C4-8354-D2D477EE6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Ming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375E0-CF2F-4E5A-AB0A-107426419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1350-1650</a:t>
            </a:r>
          </a:p>
          <a:p>
            <a:r>
              <a:rPr lang="en-US" dirty="0"/>
              <a:t>Native Han Chinese rebellion against the Mongols</a:t>
            </a:r>
            <a:r>
              <a:rPr lang="cs-CZ" dirty="0"/>
              <a:t> („</a:t>
            </a:r>
            <a:r>
              <a:rPr lang="en-US" dirty="0"/>
              <a:t>White Lotus movement</a:t>
            </a:r>
            <a:r>
              <a:rPr lang="cs-CZ" dirty="0"/>
              <a:t>“)</a:t>
            </a:r>
            <a:endParaRPr lang="en-US" dirty="0"/>
          </a:p>
          <a:p>
            <a:r>
              <a:rPr lang="en-US" dirty="0"/>
              <a:t>Restoration of traditional culture and Confucianism</a:t>
            </a:r>
          </a:p>
          <a:p>
            <a:r>
              <a:rPr lang="en-US" b="1" dirty="0"/>
              <a:t>Zheng He‘s voyages</a:t>
            </a:r>
          </a:p>
          <a:p>
            <a:r>
              <a:rPr lang="en-US" b="1" dirty="0"/>
              <a:t>Ethnocentrism, xenophobia </a:t>
            </a:r>
            <a:r>
              <a:rPr lang="en-US" dirty="0"/>
              <a:t>&gt; end of naval exploration, </a:t>
            </a:r>
            <a:r>
              <a:rPr lang="en-US" b="1" dirty="0"/>
              <a:t>isolationism</a:t>
            </a:r>
            <a:r>
              <a:rPr lang="en-US" dirty="0"/>
              <a:t> and stagnation</a:t>
            </a:r>
          </a:p>
          <a:p>
            <a:r>
              <a:rPr lang="en-US" dirty="0"/>
              <a:t>Nanking („Southern Capital“) and Beijing („Northern Capital“)</a:t>
            </a:r>
          </a:p>
        </p:txBody>
      </p:sp>
    </p:spTree>
    <p:extLst>
      <p:ext uri="{BB962C8B-B14F-4D97-AF65-F5344CB8AC3E}">
        <p14:creationId xmlns:p14="http://schemas.microsoft.com/office/powerpoint/2010/main" val="49051897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87F772-2641-4590-88CD-EEFDE948E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Qing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7AE780-A22A-40DD-9DE9-2EA9743E6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Last dynasty – </a:t>
            </a:r>
            <a:r>
              <a:rPr lang="en-US" b="1" dirty="0"/>
              <a:t>1650 - </a:t>
            </a:r>
            <a:r>
              <a:rPr lang="en-US" b="1" dirty="0">
                <a:solidFill>
                  <a:srgbClr val="FF0000"/>
                </a:solidFill>
              </a:rPr>
              <a:t>1911</a:t>
            </a:r>
          </a:p>
          <a:p>
            <a:r>
              <a:rPr lang="en-US" b="1" dirty="0"/>
              <a:t>Manchus</a:t>
            </a:r>
            <a:r>
              <a:rPr lang="en-US" dirty="0"/>
              <a:t>, </a:t>
            </a:r>
            <a:r>
              <a:rPr lang="en-US" b="1" dirty="0"/>
              <a:t>steppe nomads similar to the Mongols</a:t>
            </a:r>
            <a:r>
              <a:rPr lang="cs-CZ" b="1" dirty="0"/>
              <a:t> -</a:t>
            </a:r>
            <a:r>
              <a:rPr lang="en-US" dirty="0"/>
              <a:t> conquered China</a:t>
            </a:r>
          </a:p>
        </p:txBody>
      </p:sp>
    </p:spTree>
    <p:extLst>
      <p:ext uri="{BB962C8B-B14F-4D97-AF65-F5344CB8AC3E}">
        <p14:creationId xmlns:p14="http://schemas.microsoft.com/office/powerpoint/2010/main" val="417989846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5E46F9-6152-442D-85D3-D9D0E24BB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30A635-606F-461E-B106-2BAEF14E5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202122"/>
                </a:solidFill>
                <a:effectLst/>
              </a:rPr>
              <a:t>„</a:t>
            </a:r>
            <a:r>
              <a:rPr lang="en-US" b="0" i="0" dirty="0">
                <a:solidFill>
                  <a:srgbClr val="202122"/>
                </a:solidFill>
                <a:effectLst/>
              </a:rPr>
              <a:t>The</a:t>
            </a:r>
            <a:r>
              <a:rPr lang="en-US" i="0" dirty="0">
                <a:solidFill>
                  <a:srgbClr val="202122"/>
                </a:solidFill>
                <a:effectLst/>
              </a:rPr>
              <a:t> transition from Ming to Qing, Ming–Qing transition, or </a:t>
            </a:r>
            <a:r>
              <a:rPr lang="en-US" b="1" i="0" dirty="0">
                <a:solidFill>
                  <a:srgbClr val="202122"/>
                </a:solidFill>
                <a:effectLst/>
              </a:rPr>
              <a:t>Manchu conquest of China</a:t>
            </a:r>
            <a:r>
              <a:rPr lang="en-US" b="0" i="0" dirty="0">
                <a:solidFill>
                  <a:srgbClr val="202122"/>
                </a:solidFill>
                <a:effectLst/>
              </a:rPr>
              <a:t> from 1618 to 1683 saw the transition between two major </a:t>
            </a:r>
            <a:r>
              <a:rPr lang="en-US" b="0" i="0" strike="noStrike" dirty="0">
                <a:effectLst/>
                <a:hlinkClick r:id="rId2" tooltip="Dynasties in Chinese histor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dynasties</a:t>
            </a:r>
            <a:r>
              <a:rPr lang="en-US" b="0" i="0" dirty="0">
                <a:effectLst/>
              </a:rPr>
              <a:t> in </a:t>
            </a:r>
            <a:r>
              <a:rPr lang="en-US" b="0" i="0" strike="noStrike" dirty="0">
                <a:effectLst/>
                <a:hlinkClick r:id="rId3" tooltip="Chinese histor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Chinese history</a:t>
            </a:r>
            <a:r>
              <a:rPr lang="en-US" b="0" i="0" dirty="0">
                <a:effectLst/>
              </a:rPr>
              <a:t>.</a:t>
            </a:r>
            <a:r>
              <a:rPr lang="cs-CZ" b="0" i="0" dirty="0">
                <a:effectLst/>
              </a:rPr>
              <a:t>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73254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87F772-2641-4590-88CD-EEFDE948E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Qing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7AE780-A22A-40DD-9DE9-2EA9743E6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Last dynasty – </a:t>
            </a:r>
            <a:r>
              <a:rPr lang="en-US" b="1" dirty="0"/>
              <a:t>1650 - </a:t>
            </a:r>
            <a:r>
              <a:rPr lang="en-US" b="1" dirty="0">
                <a:solidFill>
                  <a:srgbClr val="FF0000"/>
                </a:solidFill>
              </a:rPr>
              <a:t>1911</a:t>
            </a:r>
          </a:p>
          <a:p>
            <a:r>
              <a:rPr lang="en-US" b="1" dirty="0"/>
              <a:t>Manchus</a:t>
            </a:r>
            <a:r>
              <a:rPr lang="en-US" dirty="0"/>
              <a:t>, </a:t>
            </a:r>
            <a:r>
              <a:rPr lang="en-US" b="1" dirty="0"/>
              <a:t>steppe nomads similar to the Mongols</a:t>
            </a:r>
            <a:r>
              <a:rPr lang="cs-CZ" b="1" dirty="0"/>
              <a:t> -</a:t>
            </a:r>
            <a:r>
              <a:rPr lang="en-US" dirty="0"/>
              <a:t> conquered China</a:t>
            </a:r>
          </a:p>
          <a:p>
            <a:r>
              <a:rPr lang="en-US" b="1" dirty="0"/>
              <a:t>Militaristic and expansionist</a:t>
            </a:r>
          </a:p>
        </p:txBody>
      </p:sp>
    </p:spTree>
    <p:extLst>
      <p:ext uri="{BB962C8B-B14F-4D97-AF65-F5344CB8AC3E}">
        <p14:creationId xmlns:p14="http://schemas.microsoft.com/office/powerpoint/2010/main" val="415822854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87F772-2641-4590-88CD-EEFDE948E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Qing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7AE780-A22A-40DD-9DE9-2EA9743E6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Last dynasty – </a:t>
            </a:r>
            <a:r>
              <a:rPr lang="en-US" b="1" dirty="0"/>
              <a:t>1650 - </a:t>
            </a:r>
            <a:r>
              <a:rPr lang="en-US" b="1" dirty="0">
                <a:solidFill>
                  <a:srgbClr val="FF0000"/>
                </a:solidFill>
              </a:rPr>
              <a:t>1911</a:t>
            </a:r>
          </a:p>
          <a:p>
            <a:r>
              <a:rPr lang="en-US" b="1" dirty="0"/>
              <a:t>Manchus</a:t>
            </a:r>
            <a:r>
              <a:rPr lang="en-US" dirty="0"/>
              <a:t>, </a:t>
            </a:r>
            <a:r>
              <a:rPr lang="en-US" b="1" dirty="0"/>
              <a:t>steppe nomads similar to the Mongols</a:t>
            </a:r>
            <a:r>
              <a:rPr lang="cs-CZ" b="1" dirty="0"/>
              <a:t> -</a:t>
            </a:r>
            <a:r>
              <a:rPr lang="en-US" dirty="0"/>
              <a:t> conquered China</a:t>
            </a:r>
          </a:p>
          <a:p>
            <a:r>
              <a:rPr lang="en-US" b="1" dirty="0"/>
              <a:t>Militaristic and expansionist</a:t>
            </a:r>
          </a:p>
          <a:p>
            <a:r>
              <a:rPr lang="en-US" dirty="0"/>
              <a:t>&gt; </a:t>
            </a:r>
            <a:r>
              <a:rPr lang="en-US" b="1" dirty="0"/>
              <a:t>genocide of </a:t>
            </a:r>
            <a:r>
              <a:rPr lang="en-US" b="1" dirty="0" err="1"/>
              <a:t>Dzungar</a:t>
            </a:r>
            <a:r>
              <a:rPr lang="en-US" b="1" dirty="0"/>
              <a:t> Mongols, conquest of Tibet and Taiwan</a:t>
            </a:r>
            <a:r>
              <a:rPr lang="en-US" dirty="0"/>
              <a:t>, tributary relations with Korea, Japan, Vietnam, Thailand</a:t>
            </a:r>
          </a:p>
        </p:txBody>
      </p:sp>
    </p:spTree>
    <p:extLst>
      <p:ext uri="{BB962C8B-B14F-4D97-AF65-F5344CB8AC3E}">
        <p14:creationId xmlns:p14="http://schemas.microsoft.com/office/powerpoint/2010/main" val="86313187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87F772-2641-4590-88CD-EEFDE948E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Qing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7AE780-A22A-40DD-9DE9-2EA9743E6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Last dynasty – </a:t>
            </a:r>
            <a:r>
              <a:rPr lang="en-US" b="1" dirty="0"/>
              <a:t>1650 - </a:t>
            </a:r>
            <a:r>
              <a:rPr lang="en-US" b="1" dirty="0">
                <a:solidFill>
                  <a:srgbClr val="FF0000"/>
                </a:solidFill>
              </a:rPr>
              <a:t>1911</a:t>
            </a:r>
          </a:p>
          <a:p>
            <a:r>
              <a:rPr lang="en-US" b="1" dirty="0"/>
              <a:t>Manchus</a:t>
            </a:r>
            <a:r>
              <a:rPr lang="en-US" dirty="0"/>
              <a:t>, </a:t>
            </a:r>
            <a:r>
              <a:rPr lang="en-US" b="1" dirty="0"/>
              <a:t>steppe nomads similar to the Mongols</a:t>
            </a:r>
            <a:r>
              <a:rPr lang="cs-CZ" b="1" dirty="0"/>
              <a:t> -</a:t>
            </a:r>
            <a:r>
              <a:rPr lang="en-US" dirty="0"/>
              <a:t> conquered China</a:t>
            </a:r>
          </a:p>
          <a:p>
            <a:r>
              <a:rPr lang="en-US" b="1" dirty="0"/>
              <a:t>Militaristic and expansionist</a:t>
            </a:r>
          </a:p>
          <a:p>
            <a:r>
              <a:rPr lang="en-US" dirty="0"/>
              <a:t>&gt; </a:t>
            </a:r>
            <a:r>
              <a:rPr lang="en-US" b="1" dirty="0"/>
              <a:t>genocide of </a:t>
            </a:r>
            <a:r>
              <a:rPr lang="en-US" b="1" dirty="0" err="1"/>
              <a:t>Dzungar</a:t>
            </a:r>
            <a:r>
              <a:rPr lang="en-US" b="1" dirty="0"/>
              <a:t> Mongols, conquest of Tibet and Taiwan</a:t>
            </a:r>
            <a:r>
              <a:rPr lang="en-US" dirty="0"/>
              <a:t>, tributary relations with Korea, Japan, Vietnam, Thailand</a:t>
            </a:r>
          </a:p>
          <a:p>
            <a:r>
              <a:rPr lang="en-US" dirty="0"/>
              <a:t>Reached the limits of pre-industrial growth – highest yields and population possible without modern machinery</a:t>
            </a:r>
          </a:p>
        </p:txBody>
      </p:sp>
    </p:spTree>
    <p:extLst>
      <p:ext uri="{BB962C8B-B14F-4D97-AF65-F5344CB8AC3E}">
        <p14:creationId xmlns:p14="http://schemas.microsoft.com/office/powerpoint/2010/main" val="274689785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1842-1949</a:t>
            </a:r>
          </a:p>
        </p:txBody>
      </p:sp>
    </p:spTree>
    <p:extLst>
      <p:ext uri="{BB962C8B-B14F-4D97-AF65-F5344CB8AC3E}">
        <p14:creationId xmlns:p14="http://schemas.microsoft.com/office/powerpoint/2010/main" val="75961579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1552</TotalTime>
  <Words>3863</Words>
  <Application>Microsoft Office PowerPoint</Application>
  <PresentationFormat>Širokoúhlá obrazovka</PresentationFormat>
  <Paragraphs>450</Paragraphs>
  <Slides>172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172</vt:i4>
      </vt:variant>
    </vt:vector>
  </HeadingPairs>
  <TitlesOfParts>
    <vt:vector size="176" baseType="lpstr">
      <vt:lpstr>Arial</vt:lpstr>
      <vt:lpstr>Calibri</vt:lpstr>
      <vt:lpstr>Calibri Light</vt:lpstr>
      <vt:lpstr>Motiv Office</vt:lpstr>
      <vt:lpstr>China in the World Economy</vt:lpstr>
      <vt:lpstr>Prezentace aplikace PowerPoint</vt:lpstr>
      <vt:lpstr>Requirements for passing the course</vt:lpstr>
      <vt:lpstr>Requirements for passing the course</vt:lpstr>
      <vt:lpstr>Requirements for passing the course</vt:lpstr>
      <vt:lpstr>Requirements for passing the course</vt:lpstr>
      <vt:lpstr>Requirements for passing the course</vt:lpstr>
      <vt:lpstr>Requirements for passing the course</vt:lpstr>
      <vt:lpstr>Requirements for passing the course</vt:lpstr>
      <vt:lpstr>Contents of the course</vt:lpstr>
      <vt:lpstr>Contents of the course</vt:lpstr>
      <vt:lpstr>Geography of China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Imperial China</vt:lpstr>
      <vt:lpstr>Imperial China</vt:lpstr>
      <vt:lpstr>Imperial China</vt:lpstr>
      <vt:lpstr>Imperial China</vt:lpstr>
      <vt:lpstr>Imperial China</vt:lpstr>
      <vt:lpstr>Imperial China</vt:lpstr>
      <vt:lpstr>Imperial China</vt:lpstr>
      <vt:lpstr>Imperial China</vt:lpstr>
      <vt:lpstr>Prezentace aplikace PowerPoint</vt:lpstr>
      <vt:lpstr>Prezentace aplikace PowerPoint</vt:lpstr>
      <vt:lpstr>Imperial China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Imperial China</vt:lpstr>
      <vt:lpstr>Imperial China</vt:lpstr>
      <vt:lpstr>Imperial China</vt:lpstr>
      <vt:lpstr>Prezentace aplikace PowerPoint</vt:lpstr>
      <vt:lpstr>Prezentace aplikace PowerPoint</vt:lpstr>
      <vt:lpstr>Imperial China</vt:lpstr>
      <vt:lpstr>Imperial China</vt:lpstr>
      <vt:lpstr>Imperial China</vt:lpstr>
      <vt:lpstr>Imperial China</vt:lpstr>
      <vt:lpstr>Imperial China</vt:lpstr>
      <vt:lpstr>Imperial China</vt:lpstr>
      <vt:lpstr>Imperial China</vt:lpstr>
      <vt:lpstr>Imperial China</vt:lpstr>
      <vt:lpstr>Imperial China</vt:lpstr>
      <vt:lpstr>Prezentace aplikace PowerPoint</vt:lpstr>
      <vt:lpstr>Imperial China</vt:lpstr>
      <vt:lpstr>Imperial China</vt:lpstr>
      <vt:lpstr>Imperial China</vt:lpstr>
      <vt:lpstr>Imperial China</vt:lpstr>
      <vt:lpstr>Imperial China</vt:lpstr>
      <vt:lpstr>Imperial China</vt:lpstr>
      <vt:lpstr>Grand Canal</vt:lpstr>
      <vt:lpstr>Prezentace aplikace PowerPoint</vt:lpstr>
      <vt:lpstr>Grand Canal</vt:lpstr>
      <vt:lpstr>Prezentace aplikace PowerPoint</vt:lpstr>
      <vt:lpstr>Prezentace aplikace PowerPoint</vt:lpstr>
      <vt:lpstr>Grand Canal</vt:lpstr>
      <vt:lpstr>Grand Canal</vt:lpstr>
      <vt:lpstr>Grand Canal</vt:lpstr>
      <vt:lpstr>Imperial China</vt:lpstr>
      <vt:lpstr>Imperial China</vt:lpstr>
      <vt:lpstr>Imperial China</vt:lpstr>
      <vt:lpstr>Imperial China</vt:lpstr>
      <vt:lpstr>Timeline of dynasties</vt:lpstr>
      <vt:lpstr>Timeline of dynasties</vt:lpstr>
      <vt:lpstr>Prezentace aplikace PowerPoint</vt:lpstr>
      <vt:lpstr>Timeline of dynasties</vt:lpstr>
      <vt:lpstr>Timeline of dynasties</vt:lpstr>
      <vt:lpstr>Timeline of dynasties</vt:lpstr>
      <vt:lpstr>Qin</vt:lpstr>
      <vt:lpstr>Prezentace aplikace PowerPoint</vt:lpstr>
      <vt:lpstr>Prezentace aplikace PowerPoint</vt:lpstr>
      <vt:lpstr>Prezentace aplikace PowerPoint</vt:lpstr>
      <vt:lpstr>Han</vt:lpstr>
      <vt:lpstr>Prezentace aplikace PowerPoint</vt:lpstr>
      <vt:lpstr>Prezentace aplikace PowerPoint</vt:lpstr>
      <vt:lpstr>Sui and Tang</vt:lpstr>
      <vt:lpstr>Song</vt:lpstr>
      <vt:lpstr>Prezentace aplikace PowerPoint</vt:lpstr>
      <vt:lpstr>Prezentace aplikace PowerPoint</vt:lpstr>
      <vt:lpstr>Mongols</vt:lpstr>
      <vt:lpstr>Prezentace aplikace PowerPoint</vt:lpstr>
      <vt:lpstr>Mongols</vt:lpstr>
      <vt:lpstr>Ming</vt:lpstr>
      <vt:lpstr>Ming</vt:lpstr>
      <vt:lpstr>Ming</vt:lpstr>
      <vt:lpstr>Prezentace aplikace PowerPoint</vt:lpstr>
      <vt:lpstr>Ming</vt:lpstr>
      <vt:lpstr>Ming</vt:lpstr>
      <vt:lpstr>Qing</vt:lpstr>
      <vt:lpstr>Prezentace aplikace PowerPoint</vt:lpstr>
      <vt:lpstr>Qing</vt:lpstr>
      <vt:lpstr>Qing</vt:lpstr>
      <vt:lpstr>Qing</vt:lpstr>
      <vt:lpstr>„Century of humiliation“</vt:lpstr>
      <vt:lpstr>„Century of humiliation“</vt:lpstr>
      <vt:lpstr>„Century of humiliation“</vt:lpstr>
      <vt:lpstr>Prezentace aplikace PowerPoint</vt:lpstr>
      <vt:lpstr>„Century of humiliation“</vt:lpstr>
      <vt:lpstr>„Century of humiliation“</vt:lpstr>
      <vt:lpstr>„Century of humiliation“</vt:lpstr>
      <vt:lpstr>„Century of humiliation“</vt:lpstr>
      <vt:lpstr>„Century of humiliation“</vt:lpstr>
      <vt:lpstr>„Century of humiliation“</vt:lpstr>
      <vt:lpstr>Prezentace aplikace PowerPoint</vt:lpstr>
      <vt:lpstr>Prezentace aplikace PowerPoint</vt:lpstr>
      <vt:lpstr>Prezentace aplikace PowerPoint</vt:lpstr>
      <vt:lpstr>„Century of humiliation“</vt:lpstr>
      <vt:lpstr>„Century of humiliation“</vt:lpstr>
      <vt:lpstr>„Century of humiliation“</vt:lpstr>
      <vt:lpstr>Prezentace aplikace PowerPoint</vt:lpstr>
      <vt:lpstr>Prezentace aplikace PowerPoint</vt:lpstr>
      <vt:lpstr>„Century of humiliation“</vt:lpstr>
      <vt:lpstr>„Century of humiliation“</vt:lpstr>
      <vt:lpstr>Prezentace aplikace PowerPoint</vt:lpstr>
      <vt:lpstr>Prezentace aplikace PowerPoint</vt:lpstr>
      <vt:lpstr>„Century of humiliation“</vt:lpstr>
      <vt:lpstr>„Century of humiliation“</vt:lpstr>
      <vt:lpstr>„Century of humiliation“</vt:lpstr>
      <vt:lpstr>Prezentace aplikace PowerPoint</vt:lpstr>
      <vt:lpstr>„Century of humiliation“</vt:lpstr>
      <vt:lpstr>„Century of humiliation“</vt:lpstr>
      <vt:lpstr>1911 – Xinhai revolution</vt:lpstr>
      <vt:lpstr>Prezentace aplikace PowerPoint</vt:lpstr>
      <vt:lpstr>„Five races under one flag“</vt:lpstr>
      <vt:lpstr>Collapse of central power</vt:lpstr>
      <vt:lpstr>Prezentace aplikace PowerPoint</vt:lpstr>
      <vt:lpstr>Collapse of central power</vt:lpstr>
      <vt:lpstr>Collapse of central power</vt:lpstr>
      <vt:lpstr>Prezentace aplikace PowerPoint</vt:lpstr>
      <vt:lpstr>Prezentace aplikace PowerPoint</vt:lpstr>
      <vt:lpstr>Collapse of central power</vt:lpstr>
      <vt:lpstr>Collapse of central power</vt:lpstr>
      <vt:lpstr>Collapse of central power</vt:lpstr>
      <vt:lpstr>Collapse of central power</vt:lpstr>
      <vt:lpstr>May Fourth Movement</vt:lpstr>
      <vt:lpstr>May Fourth Movement</vt:lpstr>
      <vt:lpstr>May Fourth Movement</vt:lpstr>
      <vt:lpstr>May Fourth Movement</vt:lpstr>
      <vt:lpstr>May Fourth Movement</vt:lpstr>
      <vt:lpstr>May Fourth Movement</vt:lpstr>
      <vt:lpstr>Northern expedition</vt:lpstr>
      <vt:lpstr>Northern expedition</vt:lpstr>
      <vt:lpstr>Northern expedition</vt:lpstr>
      <vt:lpstr>Northern expedition</vt:lpstr>
      <vt:lpstr>Prezentace aplikace PowerPoint</vt:lpstr>
      <vt:lpstr>Prezentace aplikace PowerPoint</vt:lpstr>
      <vt:lpstr>Prezentace aplikace PowerPoint</vt:lpstr>
      <vt:lpstr>Nanking decade</vt:lpstr>
      <vt:lpstr>Prezentace aplikace PowerPoint</vt:lpstr>
      <vt:lpstr>Nanjing decade</vt:lpstr>
      <vt:lpstr>Prezentace aplikace PowerPoint</vt:lpstr>
      <vt:lpstr>Nanking decade</vt:lpstr>
      <vt:lpstr>Prezentace aplikace PowerPoint</vt:lpstr>
      <vt:lpstr>Prezentace aplikace PowerPoint</vt:lpstr>
      <vt:lpstr>Nanking decade</vt:lpstr>
      <vt:lpstr>Second Sino-Japanese war</vt:lpstr>
      <vt:lpstr>Second Sino-Japanese war</vt:lpstr>
      <vt:lpstr>Second Sino-Japanese war</vt:lpstr>
      <vt:lpstr>Prezentace aplikace PowerPoint</vt:lpstr>
      <vt:lpstr>Prezentace aplikace PowerPoint</vt:lpstr>
      <vt:lpstr>Second Sino-Japanese war</vt:lpstr>
      <vt:lpstr>Second Sino-Japanese war</vt:lpstr>
      <vt:lpstr>Communist victory</vt:lpstr>
      <vt:lpstr>Communist victory</vt:lpstr>
      <vt:lpstr>Communist victory</vt:lpstr>
      <vt:lpstr>Communist victory</vt:lpstr>
      <vt:lpstr>Communist victory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China in the World Economy</dc:title>
  <dc:creator>Petr Svatoň</dc:creator>
  <cp:lastModifiedBy>Petr Svatoň</cp:lastModifiedBy>
  <cp:revision>40</cp:revision>
  <dcterms:created xsi:type="dcterms:W3CDTF">2021-09-06T13:20:47Z</dcterms:created>
  <dcterms:modified xsi:type="dcterms:W3CDTF">2021-09-14T16:01:57Z</dcterms:modified>
</cp:coreProperties>
</file>