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4" r:id="rId4"/>
    <p:sldId id="305" r:id="rId5"/>
    <p:sldId id="306" r:id="rId6"/>
    <p:sldId id="307" r:id="rId7"/>
    <p:sldId id="258" r:id="rId8"/>
    <p:sldId id="410" r:id="rId9"/>
    <p:sldId id="473" r:id="rId10"/>
    <p:sldId id="474" r:id="rId11"/>
    <p:sldId id="475" r:id="rId12"/>
    <p:sldId id="476" r:id="rId13"/>
    <p:sldId id="259" r:id="rId14"/>
    <p:sldId id="308" r:id="rId15"/>
    <p:sldId id="309" r:id="rId16"/>
    <p:sldId id="260" r:id="rId17"/>
    <p:sldId id="310" r:id="rId18"/>
    <p:sldId id="261" r:id="rId19"/>
    <p:sldId id="311" r:id="rId20"/>
    <p:sldId id="312" r:id="rId21"/>
    <p:sldId id="262" r:id="rId22"/>
    <p:sldId id="313" r:id="rId23"/>
    <p:sldId id="314" r:id="rId24"/>
    <p:sldId id="315" r:id="rId25"/>
    <p:sldId id="316" r:id="rId26"/>
    <p:sldId id="263" r:id="rId27"/>
    <p:sldId id="317" r:id="rId28"/>
    <p:sldId id="318" r:id="rId29"/>
    <p:sldId id="319" r:id="rId30"/>
    <p:sldId id="264" r:id="rId31"/>
    <p:sldId id="320" r:id="rId32"/>
    <p:sldId id="321" r:id="rId33"/>
    <p:sldId id="322" r:id="rId34"/>
    <p:sldId id="323" r:id="rId35"/>
    <p:sldId id="324" r:id="rId36"/>
    <p:sldId id="325" r:id="rId37"/>
    <p:sldId id="265" r:id="rId38"/>
    <p:sldId id="326" r:id="rId39"/>
    <p:sldId id="328" r:id="rId40"/>
    <p:sldId id="331" r:id="rId41"/>
    <p:sldId id="332" r:id="rId42"/>
    <p:sldId id="329" r:id="rId43"/>
    <p:sldId id="333" r:id="rId44"/>
    <p:sldId id="267" r:id="rId45"/>
    <p:sldId id="334" r:id="rId46"/>
    <p:sldId id="335" r:id="rId47"/>
    <p:sldId id="268" r:id="rId48"/>
    <p:sldId id="336" r:id="rId49"/>
    <p:sldId id="337" r:id="rId50"/>
    <p:sldId id="338" r:id="rId51"/>
    <p:sldId id="339" r:id="rId52"/>
    <p:sldId id="269" r:id="rId53"/>
    <p:sldId id="270" r:id="rId54"/>
    <p:sldId id="340" r:id="rId55"/>
    <p:sldId id="477" r:id="rId56"/>
    <p:sldId id="341" r:id="rId57"/>
    <p:sldId id="342" r:id="rId58"/>
    <p:sldId id="343" r:id="rId59"/>
    <p:sldId id="344" r:id="rId60"/>
    <p:sldId id="271" r:id="rId61"/>
    <p:sldId id="345" r:id="rId62"/>
    <p:sldId id="346" r:id="rId63"/>
    <p:sldId id="347" r:id="rId64"/>
    <p:sldId id="348" r:id="rId65"/>
    <p:sldId id="284" r:id="rId66"/>
    <p:sldId id="349" r:id="rId67"/>
    <p:sldId id="287" r:id="rId68"/>
    <p:sldId id="478" r:id="rId69"/>
    <p:sldId id="286" r:id="rId70"/>
    <p:sldId id="350" r:id="rId71"/>
    <p:sldId id="351" r:id="rId72"/>
    <p:sldId id="352" r:id="rId73"/>
    <p:sldId id="353" r:id="rId74"/>
    <p:sldId id="288" r:id="rId75"/>
    <p:sldId id="289" r:id="rId76"/>
    <p:sldId id="479" r:id="rId77"/>
    <p:sldId id="354" r:id="rId78"/>
    <p:sldId id="480" r:id="rId79"/>
    <p:sldId id="355" r:id="rId80"/>
    <p:sldId id="290" r:id="rId81"/>
    <p:sldId id="356" r:id="rId82"/>
    <p:sldId id="357" r:id="rId83"/>
    <p:sldId id="291" r:id="rId84"/>
    <p:sldId id="358" r:id="rId85"/>
    <p:sldId id="359" r:id="rId86"/>
    <p:sldId id="360" r:id="rId87"/>
    <p:sldId id="292" r:id="rId88"/>
    <p:sldId id="361" r:id="rId89"/>
    <p:sldId id="363" r:id="rId90"/>
    <p:sldId id="364" r:id="rId91"/>
    <p:sldId id="365" r:id="rId92"/>
    <p:sldId id="293" r:id="rId93"/>
    <p:sldId id="367" r:id="rId94"/>
    <p:sldId id="366" r:id="rId95"/>
    <p:sldId id="295" r:id="rId96"/>
    <p:sldId id="370" r:id="rId97"/>
    <p:sldId id="371" r:id="rId98"/>
    <p:sldId id="372" r:id="rId99"/>
    <p:sldId id="373" r:id="rId100"/>
    <p:sldId id="296" r:id="rId101"/>
    <p:sldId id="374" r:id="rId102"/>
    <p:sldId id="409" r:id="rId10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3469A-D9BF-474F-B2E5-5EE0F5DF9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5DE695-5C63-4E68-AED7-2DA9CE1D1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2FB4A5-EABA-45EF-B813-D32376076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63C3CD-07F8-4162-800E-E902BB27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AC9BE2-07EA-4B62-8C00-5A46C19F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4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CB2BF-3E18-492B-8381-FFE970F6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12FDCF-5E61-4DB0-9D7D-5793F3E9E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BFDC1C-546A-4D1C-A3DA-23B2B2C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402CFA-62C9-40CB-B9BA-FDA0B47A2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F5CE98-163C-45CF-A49B-0A673191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2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A9011D9-280F-4EA0-85E4-BAFDE012B7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69520B-32CB-4FB8-902D-44F71652D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A2781F-B97C-43A4-9128-2B5ACEEA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32D76-7E9B-4301-AF48-5E8F1218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57BD25-6D7D-4B87-9FC4-FE9BD87EF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6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677AD-91F0-4699-82A1-8CA25A07A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FD622-D8C9-42B1-9BFB-92B81B2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AD4DBF-F440-4BA1-B471-F0856E8F5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91FFF5-C9E9-4021-B9B5-FC29F6E4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59AF5C-5033-452B-B633-5FDE464B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2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6AC83-BD4E-46BC-8728-36276828F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F51A2D-9CEB-46F0-9D0E-03235CBE9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15F1BB-5643-4436-8915-2778ED7D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98686B-C693-43A9-A195-C46862A36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D7393D-03C7-432B-9E26-27F37A5A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9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CA847-CAF8-45B0-8AD6-AE9DC4A2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F25EB-CD33-4E59-A319-1B32465F1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3DF174-C09E-4C41-BB4B-13CD8FC29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437AA3-DCBC-4F41-8113-A8008D12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17CDD0-5A1E-496B-AA7A-CBFF0FB3B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882C11-E13C-4B29-8547-9ED72985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7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EEEC0-7B4E-4403-9AF6-6DF9228E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4CFB9-529E-4982-A9C1-AA2C75E6A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4A1098-FBF7-4503-B5ED-5853A7F2A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478000-9ED3-4634-B78C-8DAEC386D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DEEE34-3E88-4038-986D-09060AFC2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448E052-357E-4312-8618-653546E8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790DDF-14A0-46EC-81AD-F826247CA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9DAAA5-BD3D-4C76-B3CC-7AEB6FD5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1F151-8218-426F-93D5-9941EF787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5A34BF-8B29-48F6-8656-419AF792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2FB4FD-C8AB-42D2-89C7-57C2157D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146BBD-1AD7-4E0D-B298-9D942B07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3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2DAABC-8A53-49FF-8B9F-4C1F63FE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D4EB4A7-72CE-4387-8B6C-D6FE0AFC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A8F223-BA7B-40AB-B1CB-355651AA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7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B5A1C-E2F3-4DCA-A71A-1A8781BF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375ACE-48C5-4CB4-A416-A7110D796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F64FD8-5058-43C5-825C-8C0532EEA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8CCFF1-8608-416F-B187-98DC719A8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F0830F-DEF3-4B52-A369-CCC04F59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98D8FA-7071-4476-83AC-15E26D59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9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47C7A-9829-4F2D-A3AB-C4C0AED7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AE9800-2365-4932-B52D-881DA69E5B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495455-015D-4C80-ACCB-8B58FD043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C3E0BA-3632-497D-A0AC-E29F4F7E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46A298-0F5A-4485-8049-4F02C7BA3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2696D8-82FC-4EB2-974C-6698DE2A7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8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DD7CB0-2376-4660-A7E4-F7699003D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534A9E-E82E-4A4C-8C68-0F2C4992C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F9DA7-E8B3-4A31-84AF-0452C8E35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0E389-50C0-4CDD-9CCA-104E800710C9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6640EF-1679-4A5F-A247-018A079A3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9D61C4-A978-4851-98C4-479DCC1EC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9BB84-C2E5-403B-954A-E7235687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6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B03E2-9254-442C-A922-125F3A88DE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Reforms after 1978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8F4571-E93A-4DE8-A46D-892B01CC5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China in the World Economy, autumn 2021</a:t>
            </a:r>
          </a:p>
        </p:txBody>
      </p:sp>
    </p:spTree>
    <p:extLst>
      <p:ext uri="{BB962C8B-B14F-4D97-AF65-F5344CB8AC3E}">
        <p14:creationId xmlns:p14="http://schemas.microsoft.com/office/powerpoint/2010/main" val="2712071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DE319-63BD-4868-9A44-540FF0FF0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osoba, muž, vázanka, interiér&#10;&#10;Popis byl vytvořen automaticky">
            <a:extLst>
              <a:ext uri="{FF2B5EF4-FFF2-40B4-BE49-F238E27FC236}">
                <a16:creationId xmlns:a16="http://schemas.microsoft.com/office/drawing/2014/main" id="{C225ABEF-37AC-4029-A79D-2CFD2B6D46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791" y="2332234"/>
            <a:ext cx="3095726" cy="3430007"/>
          </a:xfrm>
        </p:spPr>
      </p:pic>
    </p:spTree>
    <p:extLst>
      <p:ext uri="{BB962C8B-B14F-4D97-AF65-F5344CB8AC3E}">
        <p14:creationId xmlns:p14="http://schemas.microsoft.com/office/powerpoint/2010/main" val="110568356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 </a:t>
            </a:r>
            <a:r>
              <a:rPr lang="en-US" b="1" dirty="0"/>
              <a:t>support for large, semi-state companies + foreign capital; indifference to small businesses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6905506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A03D0-498F-4113-93E2-4F2C3199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FEBF4-E733-4716-B33C-55729DBA8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 </a:t>
            </a:r>
            <a:r>
              <a:rPr lang="en-US" b="1" dirty="0"/>
              <a:t>support for large, semi-state companies + foreign capital; indifference to small businesses</a:t>
            </a:r>
            <a:endParaRPr lang="cs-CZ" b="1" dirty="0"/>
          </a:p>
          <a:p>
            <a:endParaRPr lang="cs-CZ" b="1" dirty="0"/>
          </a:p>
          <a:p>
            <a:r>
              <a:rPr lang="en-US" b="1" dirty="0"/>
              <a:t>&gt;</a:t>
            </a:r>
            <a:r>
              <a:rPr lang="en-US" dirty="0"/>
              <a:t> best strategy for Chinese companies – get incorporated in Hong Kong, then </a:t>
            </a:r>
            <a:r>
              <a:rPr lang="en-US" b="1" dirty="0"/>
              <a:t>do business in China as a foreign company</a:t>
            </a:r>
          </a:p>
        </p:txBody>
      </p:sp>
    </p:spTree>
    <p:extLst>
      <p:ext uri="{BB962C8B-B14F-4D97-AF65-F5344CB8AC3E}">
        <p14:creationId xmlns:p14="http://schemas.microsoft.com/office/powerpoint/2010/main" val="365985817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DC721-0AB0-4849-8CAC-26EE204C2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CC964-65B2-4698-887B-4CBBFCE60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</a:t>
            </a:r>
            <a:r>
              <a:rPr lang="cs-CZ" dirty="0"/>
              <a:t>, </a:t>
            </a:r>
            <a:r>
              <a:rPr lang="cs-CZ" dirty="0" err="1"/>
              <a:t>China‘s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ambitions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6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B6F09-0F23-4CA5-996D-C8669226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Obrázek 6" descr="Obsah obrázku text, voda, loďka, vodní skútr&#10;&#10;Popis byl vytvořen automaticky">
            <a:extLst>
              <a:ext uri="{FF2B5EF4-FFF2-40B4-BE49-F238E27FC236}">
                <a16:creationId xmlns:a16="http://schemas.microsoft.com/office/drawing/2014/main" id="{80DDE13D-4D88-4E8B-9A66-659F5B780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908" y="1428108"/>
            <a:ext cx="2890464" cy="4593444"/>
          </a:xfrm>
          <a:prstGeom prst="rect">
            <a:avLst/>
          </a:prstGeo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B96D0AF-0B13-42FF-8F06-AF5B2C32F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436" y="1428108"/>
            <a:ext cx="2771775" cy="4549915"/>
          </a:xfrm>
        </p:spPr>
      </p:pic>
    </p:spTree>
    <p:extLst>
      <p:ext uri="{BB962C8B-B14F-4D97-AF65-F5344CB8AC3E}">
        <p14:creationId xmlns:p14="http://schemas.microsoft.com/office/powerpoint/2010/main" val="327637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DE319-63BD-4868-9A44-540FF0FF0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osoba, muž, vázanka, interiér&#10;&#10;Popis byl vytvořen automaticky">
            <a:extLst>
              <a:ext uri="{FF2B5EF4-FFF2-40B4-BE49-F238E27FC236}">
                <a16:creationId xmlns:a16="http://schemas.microsoft.com/office/drawing/2014/main" id="{C225ABEF-37AC-4029-A79D-2CFD2B6D46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791" y="2332234"/>
            <a:ext cx="3095726" cy="3430007"/>
          </a:xfrm>
        </p:spPr>
      </p:pic>
      <p:pic>
        <p:nvPicPr>
          <p:cNvPr id="4" name="Obrázek 3" descr="Obsah obrázku osoba, muž, vázanka, zeď&#10;&#10;Popis byl vytvořen automaticky">
            <a:extLst>
              <a:ext uri="{FF2B5EF4-FFF2-40B4-BE49-F238E27FC236}">
                <a16:creationId xmlns:a16="http://schemas.microsoft.com/office/drawing/2014/main" id="{21D82AA5-6A60-4256-BAAD-B31FBDCC6D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701" y="2332233"/>
            <a:ext cx="2858339" cy="343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0D64B-E1E3-4BC9-AA44-44EC42D5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 of Maoism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F6B84-22BE-4BC7-899F-59B2BEE2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1976 – Mao dies &gt; power vacuum</a:t>
            </a:r>
          </a:p>
          <a:p>
            <a:r>
              <a:rPr lang="en-US" dirty="0"/>
              <a:t>Prolonged struggle for power – intrigues, demonstrations!</a:t>
            </a:r>
          </a:p>
        </p:txBody>
      </p:sp>
    </p:spTree>
    <p:extLst>
      <p:ext uri="{BB962C8B-B14F-4D97-AF65-F5344CB8AC3E}">
        <p14:creationId xmlns:p14="http://schemas.microsoft.com/office/powerpoint/2010/main" val="3522419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0D64B-E1E3-4BC9-AA44-44EC42D5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 of Maoism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F6B84-22BE-4BC7-899F-59B2BEE2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1976 – Mao dies &gt; power vacuum</a:t>
            </a:r>
          </a:p>
          <a:p>
            <a:r>
              <a:rPr lang="en-US" dirty="0"/>
              <a:t>Prolonged struggle for power – intrigues, demonstrations!</a:t>
            </a:r>
          </a:p>
          <a:p>
            <a:r>
              <a:rPr lang="en-US" dirty="0"/>
              <a:t>The faction around </a:t>
            </a:r>
            <a:r>
              <a:rPr lang="en-US" b="1" dirty="0"/>
              <a:t>Deng Xiaoping </a:t>
            </a:r>
            <a:r>
              <a:rPr lang="en-US" dirty="0"/>
              <a:t>emerges victorious two years later and announces a series of economic reforms</a:t>
            </a:r>
          </a:p>
          <a:p>
            <a:r>
              <a:rPr lang="en-US" dirty="0"/>
              <a:t>Gang of Four condemned, Mao kept as a symbol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7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CB7C4-0B28-4EBD-83F5-461E2BBF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osoba, lidé, stojící, oblek&#10;&#10;Popis byl vytvořen automaticky">
            <a:extLst>
              <a:ext uri="{FF2B5EF4-FFF2-40B4-BE49-F238E27FC236}">
                <a16:creationId xmlns:a16="http://schemas.microsoft.com/office/drawing/2014/main" id="{BE9A444E-D6D5-4B16-8EBD-F572339F15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640" y="1825625"/>
            <a:ext cx="6416719" cy="4351338"/>
          </a:xfrm>
        </p:spPr>
      </p:pic>
    </p:spTree>
    <p:extLst>
      <p:ext uri="{BB962C8B-B14F-4D97-AF65-F5344CB8AC3E}">
        <p14:creationId xmlns:p14="http://schemas.microsoft.com/office/powerpoint/2010/main" val="3391264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27D27-9409-4850-8AC0-DF3222CC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4D9FD-8B96-4CC6-92D0-71F165759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GDP per capita – similar to India and sub-Saharan Africa</a:t>
            </a:r>
          </a:p>
          <a:p>
            <a:r>
              <a:rPr lang="en-US" dirty="0"/>
              <a:t>Overpopulation</a:t>
            </a:r>
          </a:p>
        </p:txBody>
      </p:sp>
    </p:spTree>
    <p:extLst>
      <p:ext uri="{BB962C8B-B14F-4D97-AF65-F5344CB8AC3E}">
        <p14:creationId xmlns:p14="http://schemas.microsoft.com/office/powerpoint/2010/main" val="433094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27D27-9409-4850-8AC0-DF3222CCC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4D9FD-8B96-4CC6-92D0-71F165759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GDP per capita – similar to India and sub-Saharan Africa</a:t>
            </a:r>
          </a:p>
          <a:p>
            <a:r>
              <a:rPr lang="en-US" dirty="0"/>
              <a:t>Overpopulation</a:t>
            </a:r>
          </a:p>
          <a:p>
            <a:r>
              <a:rPr lang="en-US" dirty="0"/>
              <a:t>The Party itself was ravaged by years of purges</a:t>
            </a:r>
          </a:p>
          <a:p>
            <a:r>
              <a:rPr lang="en-US" dirty="0"/>
              <a:t>&gt; </a:t>
            </a:r>
            <a:r>
              <a:rPr lang="en-US" b="1" dirty="0"/>
              <a:t>bad economic data! </a:t>
            </a:r>
          </a:p>
          <a:p>
            <a:r>
              <a:rPr lang="en-US" dirty="0"/>
              <a:t>Some excellent centers of learning and science – but small, isolated, decimated by the Cultural Revolution</a:t>
            </a:r>
          </a:p>
        </p:txBody>
      </p:sp>
    </p:spTree>
    <p:extLst>
      <p:ext uri="{BB962C8B-B14F-4D97-AF65-F5344CB8AC3E}">
        <p14:creationId xmlns:p14="http://schemas.microsoft.com/office/powerpoint/2010/main" val="2684742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65C0-3397-478F-A2C3-EC166073E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0AEB6-D0DA-4178-AAB3-256F9BC0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Unhealthy </a:t>
            </a:r>
            <a:r>
              <a:rPr lang="en-US" b="1" dirty="0"/>
              <a:t>focus on heavy industry and military technologies</a:t>
            </a:r>
          </a:p>
        </p:txBody>
      </p:sp>
    </p:spTree>
    <p:extLst>
      <p:ext uri="{BB962C8B-B14F-4D97-AF65-F5344CB8AC3E}">
        <p14:creationId xmlns:p14="http://schemas.microsoft.com/office/powerpoint/2010/main" val="2346593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65C0-3397-478F-A2C3-EC166073E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0AEB6-D0DA-4178-AAB3-256F9BC0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Unhealthy </a:t>
            </a:r>
            <a:r>
              <a:rPr lang="en-US" b="1" dirty="0"/>
              <a:t>focus on heavy industry and military technologies</a:t>
            </a:r>
          </a:p>
          <a:p>
            <a:r>
              <a:rPr lang="en-US" b="1" dirty="0"/>
              <a:t>Cities </a:t>
            </a:r>
            <a:r>
              <a:rPr lang="en-US" dirty="0"/>
              <a:t>– complete state ownership, zero room for enterprise</a:t>
            </a:r>
          </a:p>
          <a:p>
            <a:r>
              <a:rPr lang="en-US" dirty="0"/>
              <a:t>= not cent</a:t>
            </a:r>
            <a:r>
              <a:rPr lang="cs-CZ" dirty="0"/>
              <a:t>e</a:t>
            </a:r>
            <a:r>
              <a:rPr lang="en-US" dirty="0" err="1"/>
              <a:t>rs</a:t>
            </a:r>
            <a:r>
              <a:rPr lang="en-US" dirty="0"/>
              <a:t> of commerce but bastions of the Party</a:t>
            </a:r>
          </a:p>
        </p:txBody>
      </p:sp>
    </p:spTree>
    <p:extLst>
      <p:ext uri="{BB962C8B-B14F-4D97-AF65-F5344CB8AC3E}">
        <p14:creationId xmlns:p14="http://schemas.microsoft.com/office/powerpoint/2010/main" val="109798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2C33C-240A-42EA-A1A5-2E99C400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last time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8CCF5-AC42-452A-8BD7-12D66AC6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was Maoism distinctive from Marxism and Leninism?</a:t>
            </a:r>
          </a:p>
        </p:txBody>
      </p:sp>
    </p:spTree>
    <p:extLst>
      <p:ext uri="{BB962C8B-B14F-4D97-AF65-F5344CB8AC3E}">
        <p14:creationId xmlns:p14="http://schemas.microsoft.com/office/powerpoint/2010/main" val="94831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65C0-3397-478F-A2C3-EC166073E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0AEB6-D0DA-4178-AAB3-256F9BC0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Unhealthy </a:t>
            </a:r>
            <a:r>
              <a:rPr lang="en-US" b="1" dirty="0"/>
              <a:t>focus on heavy industry and military technologies</a:t>
            </a:r>
          </a:p>
          <a:p>
            <a:r>
              <a:rPr lang="en-US" b="1" dirty="0"/>
              <a:t>Cities</a:t>
            </a:r>
            <a:r>
              <a:rPr lang="en-US" dirty="0"/>
              <a:t> – complete state ownership, zero room for enterprise</a:t>
            </a:r>
          </a:p>
          <a:p>
            <a:r>
              <a:rPr lang="en-US" dirty="0"/>
              <a:t>= not cent</a:t>
            </a:r>
            <a:r>
              <a:rPr lang="cs-CZ" dirty="0"/>
              <a:t>e</a:t>
            </a:r>
            <a:r>
              <a:rPr lang="en-US" dirty="0" err="1"/>
              <a:t>rs</a:t>
            </a:r>
            <a:r>
              <a:rPr lang="en-US" dirty="0"/>
              <a:t> of commerce but bastions of the Party</a:t>
            </a:r>
          </a:p>
          <a:p>
            <a:r>
              <a:rPr lang="en-US" b="1" dirty="0"/>
              <a:t>Rural areas </a:t>
            </a:r>
            <a:r>
              <a:rPr lang="en-US" dirty="0"/>
              <a:t>– </a:t>
            </a:r>
            <a:r>
              <a:rPr lang="en-US" b="1" dirty="0"/>
              <a:t>somewhat looser rule</a:t>
            </a:r>
            <a:r>
              <a:rPr lang="en-US" dirty="0"/>
              <a:t>, farmers were sometimes allowed to de facto own plots of land</a:t>
            </a:r>
          </a:p>
          <a:p>
            <a:r>
              <a:rPr lang="en-US" dirty="0"/>
              <a:t>Most of the land was still collective, though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61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9E42E-CB8A-4061-96F7-1871B64E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64A03-9912-4AE1-B485-02370232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trade – extreme isolation, focus on </a:t>
            </a:r>
            <a:r>
              <a:rPr lang="en-US" b="1" dirty="0"/>
              <a:t>autarky</a:t>
            </a:r>
          </a:p>
        </p:txBody>
      </p:sp>
    </p:spTree>
    <p:extLst>
      <p:ext uri="{BB962C8B-B14F-4D97-AF65-F5344CB8AC3E}">
        <p14:creationId xmlns:p14="http://schemas.microsoft.com/office/powerpoint/2010/main" val="1400997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9E42E-CB8A-4061-96F7-1871B64E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64A03-9912-4AE1-B485-02370232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trade – extreme isolation, focus on </a:t>
            </a:r>
            <a:r>
              <a:rPr lang="en-US" b="1" dirty="0"/>
              <a:t>autarky</a:t>
            </a:r>
          </a:p>
          <a:p>
            <a:r>
              <a:rPr lang="en-US" dirty="0"/>
              <a:t>Result of the </a:t>
            </a:r>
            <a:r>
              <a:rPr lang="en-US" b="1" dirty="0"/>
              <a:t>break with the USSR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6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9E42E-CB8A-4061-96F7-1871B64E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64A03-9912-4AE1-B485-02370232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trade – extreme isolation, focus on </a:t>
            </a:r>
            <a:r>
              <a:rPr lang="en-US" b="1" dirty="0"/>
              <a:t>autarky</a:t>
            </a:r>
          </a:p>
          <a:p>
            <a:r>
              <a:rPr lang="en-US" dirty="0"/>
              <a:t>Result of the </a:t>
            </a:r>
            <a:r>
              <a:rPr lang="en-US" b="1" dirty="0"/>
              <a:t>break with the USSR </a:t>
            </a:r>
            <a:r>
              <a:rPr lang="en-US" dirty="0"/>
              <a:t>in the 1960s</a:t>
            </a:r>
          </a:p>
        </p:txBody>
      </p:sp>
    </p:spTree>
    <p:extLst>
      <p:ext uri="{BB962C8B-B14F-4D97-AF65-F5344CB8AC3E}">
        <p14:creationId xmlns:p14="http://schemas.microsoft.com/office/powerpoint/2010/main" val="389769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9E42E-CB8A-4061-96F7-1871B64E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64A03-9912-4AE1-B485-02370232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trade – extreme isolation, focus on </a:t>
            </a:r>
            <a:r>
              <a:rPr lang="en-US" b="1" dirty="0"/>
              <a:t>autarky</a:t>
            </a:r>
          </a:p>
          <a:p>
            <a:r>
              <a:rPr lang="en-US" dirty="0"/>
              <a:t>Result of the </a:t>
            </a:r>
            <a:r>
              <a:rPr lang="en-US" b="1" dirty="0"/>
              <a:t>break with the USSR </a:t>
            </a:r>
            <a:r>
              <a:rPr lang="en-US" dirty="0"/>
              <a:t>in the 1960s</a:t>
            </a:r>
          </a:p>
          <a:p>
            <a:r>
              <a:rPr lang="en-US" dirty="0"/>
              <a:t>„Double air-lock“ – tight control of both </a:t>
            </a:r>
            <a:r>
              <a:rPr lang="en-US" b="1" dirty="0"/>
              <a:t>currency and the movement of goods</a:t>
            </a:r>
          </a:p>
        </p:txBody>
      </p:sp>
    </p:spTree>
    <p:extLst>
      <p:ext uri="{BB962C8B-B14F-4D97-AF65-F5344CB8AC3E}">
        <p14:creationId xmlns:p14="http://schemas.microsoft.com/office/powerpoint/2010/main" val="1213383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9E42E-CB8A-4061-96F7-1871B64E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64A03-9912-4AE1-B485-02370232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trade – extreme isolation, focus on </a:t>
            </a:r>
            <a:r>
              <a:rPr lang="en-US" b="1" dirty="0"/>
              <a:t>autarky</a:t>
            </a:r>
          </a:p>
          <a:p>
            <a:r>
              <a:rPr lang="en-US" dirty="0"/>
              <a:t>Result of the </a:t>
            </a:r>
            <a:r>
              <a:rPr lang="en-US" b="1" dirty="0"/>
              <a:t>break with the USSR </a:t>
            </a:r>
            <a:r>
              <a:rPr lang="en-US" dirty="0"/>
              <a:t>in the 1960s</a:t>
            </a:r>
          </a:p>
          <a:p>
            <a:r>
              <a:rPr lang="en-US" dirty="0"/>
              <a:t>„Double air-lock“ – tight control of both </a:t>
            </a:r>
            <a:r>
              <a:rPr lang="en-US" b="1" dirty="0"/>
              <a:t>currency and the movement of goods</a:t>
            </a:r>
          </a:p>
          <a:p>
            <a:r>
              <a:rPr lang="en-US" b="1" dirty="0"/>
              <a:t>12 monopoly state trading-enterprises </a:t>
            </a:r>
            <a:r>
              <a:rPr lang="en-US" dirty="0"/>
              <a:t>– bridges between China‘s regulated prices and the world market</a:t>
            </a:r>
          </a:p>
        </p:txBody>
      </p:sp>
    </p:spTree>
    <p:extLst>
      <p:ext uri="{BB962C8B-B14F-4D97-AF65-F5344CB8AC3E}">
        <p14:creationId xmlns:p14="http://schemas.microsoft.com/office/powerpoint/2010/main" val="3500277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A2A77-6B0D-498E-9222-B382FC7C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E4482-D2A3-4440-BF30-59AB1262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import technology</a:t>
            </a:r>
          </a:p>
          <a:p>
            <a:r>
              <a:rPr lang="en-US" dirty="0"/>
              <a:t>= </a:t>
            </a:r>
            <a:r>
              <a:rPr lang="en-US" b="1" dirty="0"/>
              <a:t>machines and the know-how embodied in them </a:t>
            </a:r>
            <a:r>
              <a:rPr lang="en-US" dirty="0"/>
              <a:t>(= </a:t>
            </a:r>
            <a:r>
              <a:rPr lang="en-US" b="1" dirty="0"/>
              <a:t>capital goods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9948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A2A77-6B0D-498E-9222-B382FC7C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E4482-D2A3-4440-BF30-59AB1262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import technology</a:t>
            </a:r>
          </a:p>
          <a:p>
            <a:r>
              <a:rPr lang="en-US" dirty="0"/>
              <a:t>= </a:t>
            </a:r>
            <a:r>
              <a:rPr lang="en-US" b="1" dirty="0"/>
              <a:t>machines and the know-how embodied in them </a:t>
            </a:r>
            <a:r>
              <a:rPr lang="en-US" dirty="0"/>
              <a:t>(= </a:t>
            </a:r>
            <a:r>
              <a:rPr lang="en-US" b="1" dirty="0"/>
              <a:t>capital goods</a:t>
            </a:r>
            <a:r>
              <a:rPr lang="en-US" dirty="0"/>
              <a:t>)</a:t>
            </a:r>
          </a:p>
          <a:p>
            <a:r>
              <a:rPr lang="en-US" dirty="0"/>
              <a:t>&gt; </a:t>
            </a:r>
            <a:r>
              <a:rPr lang="en-US" b="1" dirty="0"/>
              <a:t>reverse engineering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85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A2A77-6B0D-498E-9222-B382FC7C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E4482-D2A3-4440-BF30-59AB1262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import technology</a:t>
            </a:r>
          </a:p>
          <a:p>
            <a:r>
              <a:rPr lang="en-US" dirty="0"/>
              <a:t>= </a:t>
            </a:r>
            <a:r>
              <a:rPr lang="en-US" b="1" dirty="0"/>
              <a:t>machines and the know-how embodied in them </a:t>
            </a:r>
            <a:r>
              <a:rPr lang="en-US" dirty="0"/>
              <a:t>(= </a:t>
            </a:r>
            <a:r>
              <a:rPr lang="en-US" b="1" dirty="0"/>
              <a:t>capital goods</a:t>
            </a:r>
            <a:r>
              <a:rPr lang="en-US" dirty="0"/>
              <a:t>)</a:t>
            </a:r>
          </a:p>
          <a:p>
            <a:r>
              <a:rPr lang="en-US" dirty="0"/>
              <a:t>&gt; </a:t>
            </a:r>
            <a:r>
              <a:rPr lang="en-US" b="1" dirty="0"/>
              <a:t>reverse engineering</a:t>
            </a:r>
          </a:p>
          <a:p>
            <a:r>
              <a:rPr lang="en-US" dirty="0"/>
              <a:t>It would be ideal to purchase whole assembly lines etc.</a:t>
            </a:r>
          </a:p>
        </p:txBody>
      </p:sp>
    </p:spTree>
    <p:extLst>
      <p:ext uri="{BB962C8B-B14F-4D97-AF65-F5344CB8AC3E}">
        <p14:creationId xmlns:p14="http://schemas.microsoft.com/office/powerpoint/2010/main" val="1541914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A2A77-6B0D-498E-9222-B382FC7C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6E4482-D2A3-4440-BF30-59AB1262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import technology</a:t>
            </a:r>
          </a:p>
          <a:p>
            <a:r>
              <a:rPr lang="en-US" dirty="0"/>
              <a:t>= </a:t>
            </a:r>
            <a:r>
              <a:rPr lang="en-US" b="1" dirty="0"/>
              <a:t>machines and the know-how embodied in them </a:t>
            </a:r>
            <a:r>
              <a:rPr lang="en-US" dirty="0"/>
              <a:t>(= </a:t>
            </a:r>
            <a:r>
              <a:rPr lang="en-US" b="1" dirty="0"/>
              <a:t>capital goods</a:t>
            </a:r>
            <a:r>
              <a:rPr lang="en-US" dirty="0"/>
              <a:t>)</a:t>
            </a:r>
          </a:p>
          <a:p>
            <a:r>
              <a:rPr lang="en-US" dirty="0"/>
              <a:t>&gt; </a:t>
            </a:r>
            <a:r>
              <a:rPr lang="en-US" b="1" dirty="0"/>
              <a:t>reverse engineering</a:t>
            </a:r>
          </a:p>
          <a:p>
            <a:r>
              <a:rPr lang="en-US" dirty="0"/>
              <a:t>It would be ideal to purchase whole assembly lines etc.</a:t>
            </a:r>
          </a:p>
          <a:p>
            <a:r>
              <a:rPr lang="en-US" dirty="0"/>
              <a:t>Problem – </a:t>
            </a:r>
            <a:r>
              <a:rPr lang="en-US" b="1" dirty="0"/>
              <a:t>need for foreign exchange </a:t>
            </a:r>
            <a:r>
              <a:rPr lang="en-US" dirty="0"/>
              <a:t>(dollars, yens, pounds)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11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2C33C-240A-42EA-A1A5-2E99C400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last time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8CCF5-AC42-452A-8BD7-12D66AC6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was Maoism distinctive from Marxism and Leninism?</a:t>
            </a:r>
          </a:p>
          <a:p>
            <a:r>
              <a:rPr lang="en-US" dirty="0"/>
              <a:t>Which sector of the economy did the Communists try to develop at the expense of which other sector?</a:t>
            </a:r>
          </a:p>
        </p:txBody>
      </p:sp>
    </p:spTree>
    <p:extLst>
      <p:ext uri="{BB962C8B-B14F-4D97-AF65-F5344CB8AC3E}">
        <p14:creationId xmlns:p14="http://schemas.microsoft.com/office/powerpoint/2010/main" val="937378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52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</a:p>
          <a:p>
            <a:r>
              <a:rPr lang="en-US" b="1" dirty="0"/>
              <a:t>Export!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52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</a:p>
          <a:p>
            <a:r>
              <a:rPr lang="en-US" dirty="0"/>
              <a:t>Export!</a:t>
            </a:r>
          </a:p>
          <a:p>
            <a:r>
              <a:rPr lang="en-US" dirty="0"/>
              <a:t>Developing countries – </a:t>
            </a:r>
            <a:r>
              <a:rPr lang="en-US" b="1" dirty="0"/>
              <a:t>food, natural resources, textiles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33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</a:p>
          <a:p>
            <a:r>
              <a:rPr lang="en-US" dirty="0"/>
              <a:t>Export!</a:t>
            </a:r>
          </a:p>
          <a:p>
            <a:r>
              <a:rPr lang="en-US" dirty="0"/>
              <a:t>Developing countries – </a:t>
            </a:r>
            <a:r>
              <a:rPr lang="en-US" b="1" dirty="0"/>
              <a:t>food, natural resources, textiles</a:t>
            </a:r>
          </a:p>
          <a:p>
            <a:r>
              <a:rPr lang="en-US" dirty="0"/>
              <a:t>China – </a:t>
            </a:r>
            <a:r>
              <a:rPr lang="en-US" b="1" dirty="0"/>
              <a:t>barely above subsistence </a:t>
            </a:r>
            <a:r>
              <a:rPr lang="en-US" dirty="0"/>
              <a:t>&gt; „What can we export?“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99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</a:p>
          <a:p>
            <a:r>
              <a:rPr lang="en-US" dirty="0"/>
              <a:t>Export!</a:t>
            </a:r>
          </a:p>
          <a:p>
            <a:r>
              <a:rPr lang="en-US" dirty="0"/>
              <a:t>Developing countries – </a:t>
            </a:r>
            <a:r>
              <a:rPr lang="en-US" b="1" dirty="0"/>
              <a:t>food, natural resources, textiles</a:t>
            </a:r>
          </a:p>
          <a:p>
            <a:r>
              <a:rPr lang="en-US" dirty="0"/>
              <a:t>China – </a:t>
            </a:r>
            <a:r>
              <a:rPr lang="en-US" b="1" dirty="0"/>
              <a:t>barely above subsistence </a:t>
            </a:r>
            <a:r>
              <a:rPr lang="en-US" dirty="0"/>
              <a:t>&gt; „What can we export?“</a:t>
            </a:r>
          </a:p>
          <a:p>
            <a:r>
              <a:rPr lang="en-US" b="1" dirty="0"/>
              <a:t>Oil</a:t>
            </a:r>
            <a:r>
              <a:rPr lang="cs-CZ" dirty="0"/>
              <a:t> </a:t>
            </a:r>
            <a:r>
              <a:rPr lang="en-US" dirty="0"/>
              <a:t>(!)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3310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</a:p>
          <a:p>
            <a:r>
              <a:rPr lang="en-US" dirty="0"/>
              <a:t>Export!</a:t>
            </a:r>
          </a:p>
          <a:p>
            <a:r>
              <a:rPr lang="en-US" dirty="0"/>
              <a:t>Developing countries – </a:t>
            </a:r>
            <a:r>
              <a:rPr lang="en-US" b="1" dirty="0"/>
              <a:t>food, natural resources, textiles</a:t>
            </a:r>
          </a:p>
          <a:p>
            <a:r>
              <a:rPr lang="en-US" dirty="0"/>
              <a:t>China – </a:t>
            </a:r>
            <a:r>
              <a:rPr lang="en-US" b="1" dirty="0"/>
              <a:t>barely above subsistence </a:t>
            </a:r>
            <a:r>
              <a:rPr lang="en-US" dirty="0"/>
              <a:t>&gt; „What can we export?“</a:t>
            </a:r>
          </a:p>
          <a:p>
            <a:r>
              <a:rPr lang="en-US" b="1" dirty="0"/>
              <a:t>Oil</a:t>
            </a:r>
            <a:r>
              <a:rPr lang="cs-CZ" dirty="0"/>
              <a:t> </a:t>
            </a:r>
            <a:r>
              <a:rPr lang="en-US" dirty="0"/>
              <a:t>(!) &gt; then we can afford to purchase equipment from Western Europe and Japan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319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F523D-1535-49E8-92C4-BD1A07BF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3834C-7397-4358-B9ED-B2B5B0A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a country gain foreign exchange?</a:t>
            </a:r>
          </a:p>
          <a:p>
            <a:r>
              <a:rPr lang="en-US" dirty="0"/>
              <a:t>Export!</a:t>
            </a:r>
          </a:p>
          <a:p>
            <a:r>
              <a:rPr lang="en-US" dirty="0"/>
              <a:t>Developing countries – </a:t>
            </a:r>
            <a:r>
              <a:rPr lang="en-US" b="1" dirty="0"/>
              <a:t>food, natural resources, textiles</a:t>
            </a:r>
          </a:p>
          <a:p>
            <a:r>
              <a:rPr lang="en-US" dirty="0"/>
              <a:t>China – </a:t>
            </a:r>
            <a:r>
              <a:rPr lang="en-US" b="1" dirty="0"/>
              <a:t>barely above subsistence </a:t>
            </a:r>
            <a:r>
              <a:rPr lang="en-US" dirty="0"/>
              <a:t>&gt; „What can we export?“</a:t>
            </a:r>
          </a:p>
          <a:p>
            <a:r>
              <a:rPr lang="en-US" b="1" dirty="0"/>
              <a:t>Oil</a:t>
            </a:r>
            <a:r>
              <a:rPr lang="cs-CZ" dirty="0"/>
              <a:t> </a:t>
            </a:r>
            <a:r>
              <a:rPr lang="en-US" dirty="0"/>
              <a:t>(!) &gt; then we can afford to purchase equipment from Western Europe and Japan</a:t>
            </a:r>
          </a:p>
          <a:p>
            <a:r>
              <a:rPr lang="en-US" dirty="0"/>
              <a:t>Oil production didn‘t work out &gt; need boost other exports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728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A79B9-36D8-4B60-B756-4D41CF050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China‘s situation in 1978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9853BB-EB1B-4F8B-BC55-3C86ADF51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„averted oil curse“ – lack of oil production </a:t>
            </a:r>
            <a:r>
              <a:rPr lang="en-US" b="1" dirty="0"/>
              <a:t>forced China into reforms </a:t>
            </a:r>
            <a:r>
              <a:rPr lang="en-US" dirty="0"/>
              <a:t>that led to far more significant growth than oil could ever deliver</a:t>
            </a:r>
          </a:p>
        </p:txBody>
      </p:sp>
    </p:spTree>
    <p:extLst>
      <p:ext uri="{BB962C8B-B14F-4D97-AF65-F5344CB8AC3E}">
        <p14:creationId xmlns:p14="http://schemas.microsoft.com/office/powerpoint/2010/main" val="13894951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7CC24-4A3A-430A-8A41-EF03504A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AC3A1-FE61-4780-9D75-21C915AD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overhaul </a:t>
            </a:r>
            <a:r>
              <a:rPr lang="en-US" dirty="0"/>
              <a:t>of the rural economy</a:t>
            </a:r>
          </a:p>
          <a:p>
            <a:r>
              <a:rPr lang="en-US" dirty="0"/>
              <a:t>Huang – the most significant and drastic reform</a:t>
            </a:r>
          </a:p>
        </p:txBody>
      </p:sp>
    </p:spTree>
    <p:extLst>
      <p:ext uri="{BB962C8B-B14F-4D97-AF65-F5344CB8AC3E}">
        <p14:creationId xmlns:p14="http://schemas.microsoft.com/office/powerpoint/2010/main" val="21188604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7CC24-4A3A-430A-8A41-EF03504A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AC3A1-FE61-4780-9D75-21C915AD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overhaul </a:t>
            </a:r>
            <a:r>
              <a:rPr lang="en-US" dirty="0"/>
              <a:t>of the rural economy</a:t>
            </a:r>
          </a:p>
          <a:p>
            <a:r>
              <a:rPr lang="en-US" b="1" dirty="0"/>
              <a:t>Most collective land was distributed back among the peasants </a:t>
            </a:r>
            <a:r>
              <a:rPr lang="en-US" dirty="0"/>
              <a:t>(= what they hoped for in 1949!)</a:t>
            </a:r>
          </a:p>
        </p:txBody>
      </p:sp>
    </p:spTree>
    <p:extLst>
      <p:ext uri="{BB962C8B-B14F-4D97-AF65-F5344CB8AC3E}">
        <p14:creationId xmlns:p14="http://schemas.microsoft.com/office/powerpoint/2010/main" val="146648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2C33C-240A-42EA-A1A5-2E99C400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last time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8CCF5-AC42-452A-8BD7-12D66AC6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was Maoism distinctive from Marxism and Leninism?</a:t>
            </a:r>
          </a:p>
          <a:p>
            <a:r>
              <a:rPr lang="en-US" dirty="0"/>
              <a:t>Which sector of the economy did the Communists try to develop at the expense of which other sector?</a:t>
            </a:r>
          </a:p>
          <a:p>
            <a:r>
              <a:rPr lang="en-US" dirty="0"/>
              <a:t>When did China attempt to copy the Soviet model with Soviet aid? What happened to their relations then?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518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7CC24-4A3A-430A-8A41-EF03504A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AC3A1-FE61-4780-9D75-21C915AD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overhaul </a:t>
            </a:r>
            <a:r>
              <a:rPr lang="en-US" dirty="0"/>
              <a:t>of the rural economy</a:t>
            </a:r>
          </a:p>
          <a:p>
            <a:r>
              <a:rPr lang="en-US" b="1" dirty="0"/>
              <a:t>Most collective land was distributed back among the peasants </a:t>
            </a:r>
            <a:r>
              <a:rPr lang="en-US" dirty="0"/>
              <a:t>(= what they hoped for in 1949!)</a:t>
            </a:r>
          </a:p>
          <a:p>
            <a:r>
              <a:rPr lang="en-US" b="1" dirty="0"/>
              <a:t>Legalization of enterprise </a:t>
            </a:r>
            <a:r>
              <a:rPr lang="en-US" dirty="0"/>
              <a:t>&gt; </a:t>
            </a:r>
            <a:r>
              <a:rPr lang="en-US" b="1" dirty="0"/>
              <a:t>farmers can further process their products </a:t>
            </a:r>
            <a:r>
              <a:rPr lang="en-US" dirty="0"/>
              <a:t>– turn cotton into clothes, or milk into yogurt, etc.</a:t>
            </a:r>
          </a:p>
        </p:txBody>
      </p:sp>
    </p:spTree>
    <p:extLst>
      <p:ext uri="{BB962C8B-B14F-4D97-AF65-F5344CB8AC3E}">
        <p14:creationId xmlns:p14="http://schemas.microsoft.com/office/powerpoint/2010/main" val="4004651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7CC24-4A3A-430A-8A41-EF03504A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AC3A1-FE61-4780-9D75-21C915AD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overhaul </a:t>
            </a:r>
            <a:r>
              <a:rPr lang="en-US" dirty="0"/>
              <a:t>of the rural economy</a:t>
            </a:r>
          </a:p>
          <a:p>
            <a:r>
              <a:rPr lang="en-US" b="1" dirty="0"/>
              <a:t>Most collective land was distributed back among the peasants </a:t>
            </a:r>
            <a:r>
              <a:rPr lang="en-US" dirty="0"/>
              <a:t>(= what they hoped for in 1949!)</a:t>
            </a:r>
          </a:p>
          <a:p>
            <a:r>
              <a:rPr lang="en-US" b="1" dirty="0"/>
              <a:t>Legalization of enterprise </a:t>
            </a:r>
            <a:r>
              <a:rPr lang="en-US" dirty="0"/>
              <a:t>&gt; </a:t>
            </a:r>
            <a:r>
              <a:rPr lang="en-US" b="1" dirty="0"/>
              <a:t>farmers can further process their products </a:t>
            </a:r>
            <a:r>
              <a:rPr lang="en-US" dirty="0"/>
              <a:t>– turn cotton into clothes, or milk into yogurt, etc.</a:t>
            </a:r>
          </a:p>
          <a:p>
            <a:r>
              <a:rPr lang="en-US" dirty="0"/>
              <a:t>&gt; </a:t>
            </a:r>
            <a:r>
              <a:rPr lang="en-US" b="1" dirty="0"/>
              <a:t>„township and village enterprises“</a:t>
            </a:r>
            <a:r>
              <a:rPr lang="cs-CZ" b="1" dirty="0"/>
              <a:t> (</a:t>
            </a:r>
            <a:r>
              <a:rPr lang="cs-CZ" b="1" dirty="0" err="1"/>
              <a:t>TVEs</a:t>
            </a:r>
            <a:r>
              <a:rPr lang="cs-CZ" b="1" dirty="0"/>
              <a:t>)</a:t>
            </a:r>
            <a:r>
              <a:rPr lang="en-US" b="1" dirty="0"/>
              <a:t> </a:t>
            </a:r>
            <a:r>
              <a:rPr lang="en-US" dirty="0"/>
              <a:t>– formally public, </a:t>
            </a:r>
            <a:r>
              <a:rPr lang="en-US" b="1" dirty="0"/>
              <a:t>de facto usually private</a:t>
            </a:r>
          </a:p>
        </p:txBody>
      </p:sp>
    </p:spTree>
    <p:extLst>
      <p:ext uri="{BB962C8B-B14F-4D97-AF65-F5344CB8AC3E}">
        <p14:creationId xmlns:p14="http://schemas.microsoft.com/office/powerpoint/2010/main" val="40340733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7CC24-4A3A-430A-8A41-EF03504A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AC3A1-FE61-4780-9D75-21C915AD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Major overhaul </a:t>
            </a:r>
            <a:r>
              <a:rPr lang="en-US" dirty="0"/>
              <a:t>of the rural economy</a:t>
            </a:r>
          </a:p>
          <a:p>
            <a:r>
              <a:rPr lang="en-US" b="1" dirty="0"/>
              <a:t>Most collective land was distributed back among the peasants </a:t>
            </a:r>
            <a:r>
              <a:rPr lang="en-US" dirty="0"/>
              <a:t>(= what they hoped for in 1949!)</a:t>
            </a:r>
          </a:p>
          <a:p>
            <a:r>
              <a:rPr lang="en-US" b="1" dirty="0"/>
              <a:t>Legalization of enterprise </a:t>
            </a:r>
            <a:r>
              <a:rPr lang="en-US" dirty="0"/>
              <a:t>&gt; </a:t>
            </a:r>
            <a:r>
              <a:rPr lang="en-US" b="1" dirty="0"/>
              <a:t>farmers can further process their products </a:t>
            </a:r>
            <a:r>
              <a:rPr lang="en-US" dirty="0"/>
              <a:t>– turn cotton into clothes, or milk into yogurt, etc.</a:t>
            </a:r>
          </a:p>
          <a:p>
            <a:r>
              <a:rPr lang="en-US" dirty="0"/>
              <a:t>&gt; </a:t>
            </a:r>
            <a:r>
              <a:rPr lang="en-US" b="1" dirty="0"/>
              <a:t>„township and village enterprises“</a:t>
            </a:r>
            <a:r>
              <a:rPr lang="cs-CZ" b="1" dirty="0"/>
              <a:t> (</a:t>
            </a:r>
            <a:r>
              <a:rPr lang="cs-CZ" b="1" dirty="0" err="1"/>
              <a:t>TVEs</a:t>
            </a:r>
            <a:r>
              <a:rPr lang="cs-CZ" b="1" dirty="0"/>
              <a:t>)</a:t>
            </a:r>
            <a:r>
              <a:rPr lang="en-US" b="1" dirty="0"/>
              <a:t> </a:t>
            </a:r>
            <a:r>
              <a:rPr lang="en-US" dirty="0"/>
              <a:t>– formally public, </a:t>
            </a:r>
            <a:r>
              <a:rPr lang="en-US" b="1" dirty="0"/>
              <a:t>de facto usually private</a:t>
            </a:r>
          </a:p>
          <a:p>
            <a:r>
              <a:rPr lang="en-US" b="1" dirty="0"/>
              <a:t>Local banks and funds </a:t>
            </a:r>
            <a:r>
              <a:rPr lang="en-US" dirty="0"/>
              <a:t>– collection of savings, investment</a:t>
            </a:r>
          </a:p>
        </p:txBody>
      </p:sp>
    </p:spTree>
    <p:extLst>
      <p:ext uri="{BB962C8B-B14F-4D97-AF65-F5344CB8AC3E}">
        <p14:creationId xmlns:p14="http://schemas.microsoft.com/office/powerpoint/2010/main" val="18881292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F0D31-63B6-445B-A271-14D8CF4C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48CA8-3DAC-4D3B-885B-36E815EF8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Rural sector – </a:t>
            </a:r>
            <a:r>
              <a:rPr lang="en-US" b="1" dirty="0"/>
              <a:t>became far more commercial than the cities during the 1980‘s!</a:t>
            </a:r>
          </a:p>
          <a:p>
            <a:r>
              <a:rPr lang="en-US" dirty="0"/>
              <a:t>Poverty alleviation, </a:t>
            </a:r>
            <a:r>
              <a:rPr lang="en-US" b="1" dirty="0"/>
              <a:t>lifting people out of agriculture</a:t>
            </a:r>
          </a:p>
        </p:txBody>
      </p:sp>
    </p:spTree>
    <p:extLst>
      <p:ext uri="{BB962C8B-B14F-4D97-AF65-F5344CB8AC3E}">
        <p14:creationId xmlns:p14="http://schemas.microsoft.com/office/powerpoint/2010/main" val="32742012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F0D31-63B6-445B-A271-14D8CF4C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48CA8-3DAC-4D3B-885B-36E815EF8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Rural sector – </a:t>
            </a:r>
            <a:r>
              <a:rPr lang="en-US" b="1" dirty="0"/>
              <a:t>became far more commercial than the cities during the 1980‘s!</a:t>
            </a:r>
          </a:p>
          <a:p>
            <a:r>
              <a:rPr lang="en-US" dirty="0"/>
              <a:t>Poverty alleviation, </a:t>
            </a:r>
            <a:r>
              <a:rPr lang="en-US" b="1" dirty="0"/>
              <a:t>lifting people out of agriculture</a:t>
            </a:r>
          </a:p>
          <a:p>
            <a:r>
              <a:rPr lang="en-US" dirty="0"/>
              <a:t>Small-scale industrialization – (what the Great Leap Forward hoped for!)</a:t>
            </a:r>
          </a:p>
        </p:txBody>
      </p:sp>
    </p:spTree>
    <p:extLst>
      <p:ext uri="{BB962C8B-B14F-4D97-AF65-F5344CB8AC3E}">
        <p14:creationId xmlns:p14="http://schemas.microsoft.com/office/powerpoint/2010/main" val="1182843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F0D31-63B6-445B-A271-14D8CF4C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48CA8-3DAC-4D3B-885B-36E815EF8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Rural sector – </a:t>
            </a:r>
            <a:r>
              <a:rPr lang="en-US" b="1" dirty="0"/>
              <a:t>became far more commercial than the cities during the 1980‘s!</a:t>
            </a:r>
          </a:p>
          <a:p>
            <a:r>
              <a:rPr lang="en-US" dirty="0"/>
              <a:t>Poverty alleviation, </a:t>
            </a:r>
            <a:r>
              <a:rPr lang="en-US" b="1" dirty="0"/>
              <a:t>lifting people out of agriculture</a:t>
            </a:r>
          </a:p>
          <a:p>
            <a:r>
              <a:rPr lang="en-US" dirty="0"/>
              <a:t>Small-scale industrialization – (what the Great Leap Forward hoped for!)</a:t>
            </a:r>
          </a:p>
          <a:p>
            <a:r>
              <a:rPr lang="en-US" b="1" dirty="0"/>
              <a:t>Rural areas were no longer squeezed for cash by the state</a:t>
            </a:r>
          </a:p>
        </p:txBody>
      </p:sp>
    </p:spTree>
    <p:extLst>
      <p:ext uri="{BB962C8B-B14F-4D97-AF65-F5344CB8AC3E}">
        <p14:creationId xmlns:p14="http://schemas.microsoft.com/office/powerpoint/2010/main" val="183191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F0D31-63B6-445B-A271-14D8CF4C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- agriculture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48CA8-3DAC-4D3B-885B-36E815EF8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Rural sector – </a:t>
            </a:r>
            <a:r>
              <a:rPr lang="en-US" b="1" dirty="0"/>
              <a:t>became far more commercial than the cities during the 1980‘s!</a:t>
            </a:r>
          </a:p>
          <a:p>
            <a:r>
              <a:rPr lang="en-US" dirty="0"/>
              <a:t>Poverty alleviation, </a:t>
            </a:r>
            <a:r>
              <a:rPr lang="en-US" b="1" dirty="0"/>
              <a:t>lifting people out of agriculture</a:t>
            </a:r>
          </a:p>
          <a:p>
            <a:r>
              <a:rPr lang="en-US" dirty="0"/>
              <a:t>Small-scale industrialization – (what the Great Leap Forward hoped for!)</a:t>
            </a:r>
          </a:p>
          <a:p>
            <a:r>
              <a:rPr lang="en-US" b="1" dirty="0"/>
              <a:t>Rural areas were no longer squeezed for cash by the state</a:t>
            </a:r>
          </a:p>
          <a:p>
            <a:r>
              <a:rPr lang="en-US" dirty="0"/>
              <a:t>Some </a:t>
            </a:r>
            <a:r>
              <a:rPr lang="en-US" dirty="0" err="1"/>
              <a:t>succes</a:t>
            </a:r>
            <a:r>
              <a:rPr lang="cs-CZ" dirty="0"/>
              <a:t>s</a:t>
            </a:r>
            <a:r>
              <a:rPr lang="en-US" dirty="0" err="1"/>
              <a:t>ful</a:t>
            </a:r>
            <a:r>
              <a:rPr lang="en-US" dirty="0"/>
              <a:t> entrepreneurs moved into the cities</a:t>
            </a:r>
          </a:p>
        </p:txBody>
      </p:sp>
    </p:spTree>
    <p:extLst>
      <p:ext uri="{BB962C8B-B14F-4D97-AF65-F5344CB8AC3E}">
        <p14:creationId xmlns:p14="http://schemas.microsoft.com/office/powerpoint/2010/main" val="29910650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76B58-0AC1-438D-B792-AF3C055F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urban areas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D56F-66E1-471F-8DE1-4583DABF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„Dual-prices“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06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76B58-0AC1-438D-B792-AF3C055F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urban areas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D56F-66E1-471F-8DE1-4583DABF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„Dual-prices“ </a:t>
            </a:r>
            <a:r>
              <a:rPr lang="en-US" dirty="0"/>
              <a:t>– state-owned enterprises (</a:t>
            </a:r>
            <a:r>
              <a:rPr lang="en-US" b="1" dirty="0"/>
              <a:t>SOEs) must fulfill the plan</a:t>
            </a:r>
            <a:r>
              <a:rPr lang="en-US" dirty="0"/>
              <a:t>, then they can </a:t>
            </a:r>
            <a:r>
              <a:rPr lang="en-US" b="1" dirty="0"/>
              <a:t>sell any surplus products </a:t>
            </a:r>
            <a:r>
              <a:rPr lang="en-US" dirty="0"/>
              <a:t>and keep the profits</a:t>
            </a:r>
          </a:p>
        </p:txBody>
      </p:sp>
    </p:spTree>
    <p:extLst>
      <p:ext uri="{BB962C8B-B14F-4D97-AF65-F5344CB8AC3E}">
        <p14:creationId xmlns:p14="http://schemas.microsoft.com/office/powerpoint/2010/main" val="23613888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76B58-0AC1-438D-B792-AF3C055F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urban areas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D56F-66E1-471F-8DE1-4583DABF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„Dual-prices“ </a:t>
            </a:r>
            <a:r>
              <a:rPr lang="en-US" dirty="0"/>
              <a:t>– state-owned enterprises (</a:t>
            </a:r>
            <a:r>
              <a:rPr lang="en-US" b="1" dirty="0"/>
              <a:t>SOEs) must fulfill the plan</a:t>
            </a:r>
            <a:r>
              <a:rPr lang="en-US" dirty="0"/>
              <a:t>, then they can </a:t>
            </a:r>
            <a:r>
              <a:rPr lang="en-US" b="1" dirty="0"/>
              <a:t>sell any surplus products </a:t>
            </a:r>
            <a:r>
              <a:rPr lang="en-US" dirty="0"/>
              <a:t>and keep the profits</a:t>
            </a:r>
          </a:p>
          <a:p>
            <a:r>
              <a:rPr lang="en-US" dirty="0"/>
              <a:t>&gt; </a:t>
            </a:r>
            <a:r>
              <a:rPr lang="en-US" b="1" dirty="0"/>
              <a:t>official prices within the plan + market prices</a:t>
            </a:r>
          </a:p>
        </p:txBody>
      </p:sp>
    </p:spTree>
    <p:extLst>
      <p:ext uri="{BB962C8B-B14F-4D97-AF65-F5344CB8AC3E}">
        <p14:creationId xmlns:p14="http://schemas.microsoft.com/office/powerpoint/2010/main" val="384748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2C33C-240A-42EA-A1A5-2E99C400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last time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8CCF5-AC42-452A-8BD7-12D66AC6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was Maoism distinctive from Marxism and Leninism?</a:t>
            </a:r>
          </a:p>
          <a:p>
            <a:r>
              <a:rPr lang="en-US" dirty="0"/>
              <a:t>Which sector of the economy did the Communists try to develop at the expense of which other sector?</a:t>
            </a:r>
          </a:p>
          <a:p>
            <a:r>
              <a:rPr lang="en-US" dirty="0"/>
              <a:t>When did China attempt to copy the Soviet model with Soviet aid? What happened to their relations then?</a:t>
            </a:r>
          </a:p>
          <a:p>
            <a:r>
              <a:rPr lang="en-US" dirty="0"/>
              <a:t>Was the Great Leap Forward an example of </a:t>
            </a:r>
            <a:r>
              <a:rPr lang="en-US" b="1" dirty="0"/>
              <a:t>central</a:t>
            </a:r>
            <a:r>
              <a:rPr lang="en-US" dirty="0"/>
              <a:t> planning?</a:t>
            </a:r>
          </a:p>
        </p:txBody>
      </p:sp>
    </p:spTree>
    <p:extLst>
      <p:ext uri="{BB962C8B-B14F-4D97-AF65-F5344CB8AC3E}">
        <p14:creationId xmlns:p14="http://schemas.microsoft.com/office/powerpoint/2010/main" val="24741215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76B58-0AC1-438D-B792-AF3C055F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urban areas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D56F-66E1-471F-8DE1-4583DABF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„Dual-prices“ </a:t>
            </a:r>
            <a:r>
              <a:rPr lang="en-US" dirty="0"/>
              <a:t>– state-owned enterprises (</a:t>
            </a:r>
            <a:r>
              <a:rPr lang="en-US" b="1" dirty="0"/>
              <a:t>SOEs) must fulfill the plan</a:t>
            </a:r>
            <a:r>
              <a:rPr lang="en-US" dirty="0"/>
              <a:t>, then they can </a:t>
            </a:r>
            <a:r>
              <a:rPr lang="en-US" b="1" dirty="0"/>
              <a:t>sell any surplus products </a:t>
            </a:r>
            <a:r>
              <a:rPr lang="en-US" dirty="0"/>
              <a:t>and keep the profits</a:t>
            </a:r>
          </a:p>
          <a:p>
            <a:r>
              <a:rPr lang="en-US" dirty="0"/>
              <a:t>&gt; </a:t>
            </a:r>
            <a:r>
              <a:rPr lang="en-US" b="1" dirty="0"/>
              <a:t>official prices within the plan + market prices</a:t>
            </a:r>
          </a:p>
          <a:p>
            <a:r>
              <a:rPr lang="en-US" b="1" dirty="0"/>
              <a:t>Typical style of reforms </a:t>
            </a:r>
            <a:r>
              <a:rPr lang="en-US" dirty="0"/>
              <a:t>– a university or research center can start an enterprises and commercialize some invention made there</a:t>
            </a:r>
          </a:p>
        </p:txBody>
      </p:sp>
    </p:spTree>
    <p:extLst>
      <p:ext uri="{BB962C8B-B14F-4D97-AF65-F5344CB8AC3E}">
        <p14:creationId xmlns:p14="http://schemas.microsoft.com/office/powerpoint/2010/main" val="12038089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76B58-0AC1-438D-B792-AF3C055F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urban areas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9D56F-66E1-471F-8DE1-4583DABF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„Dual-prices“ </a:t>
            </a:r>
            <a:r>
              <a:rPr lang="en-US" dirty="0"/>
              <a:t>– state-owned enterprises (</a:t>
            </a:r>
            <a:r>
              <a:rPr lang="en-US" b="1" dirty="0"/>
              <a:t>SOEs) must fulfill the plan</a:t>
            </a:r>
            <a:r>
              <a:rPr lang="en-US" dirty="0"/>
              <a:t>, then they can </a:t>
            </a:r>
            <a:r>
              <a:rPr lang="en-US" b="1" dirty="0"/>
              <a:t>sell any surplus products </a:t>
            </a:r>
            <a:r>
              <a:rPr lang="en-US" dirty="0"/>
              <a:t>and keep the profits</a:t>
            </a:r>
          </a:p>
          <a:p>
            <a:r>
              <a:rPr lang="en-US" dirty="0"/>
              <a:t>&gt; </a:t>
            </a:r>
            <a:r>
              <a:rPr lang="en-US" b="1" dirty="0"/>
              <a:t>official prices within the plan + market prices</a:t>
            </a:r>
          </a:p>
          <a:p>
            <a:r>
              <a:rPr lang="en-US" b="1" dirty="0"/>
              <a:t>Typical style of reforms </a:t>
            </a:r>
            <a:r>
              <a:rPr lang="en-US" dirty="0"/>
              <a:t>– a university or research center can start an </a:t>
            </a:r>
            <a:r>
              <a:rPr lang="en-US" dirty="0" err="1"/>
              <a:t>ente</a:t>
            </a:r>
            <a:r>
              <a:rPr lang="cs-CZ" dirty="0"/>
              <a:t>r</a:t>
            </a:r>
            <a:r>
              <a:rPr lang="en-US" dirty="0" err="1"/>
              <a:t>prises</a:t>
            </a:r>
            <a:r>
              <a:rPr lang="en-US" dirty="0"/>
              <a:t> and commercialize some invention made there</a:t>
            </a:r>
          </a:p>
          <a:p>
            <a:r>
              <a:rPr lang="en-US" dirty="0"/>
              <a:t>Far fewer true private enterprises than in the countryside!</a:t>
            </a:r>
            <a:endParaRPr lang="cs-CZ" dirty="0"/>
          </a:p>
          <a:p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privatizations</a:t>
            </a:r>
            <a:r>
              <a:rPr lang="cs-CZ" dirty="0"/>
              <a:t> –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private</a:t>
            </a:r>
            <a:r>
              <a:rPr lang="cs-CZ" b="1" dirty="0"/>
              <a:t> </a:t>
            </a:r>
            <a:r>
              <a:rPr lang="cs-CZ" b="1" dirty="0" err="1"/>
              <a:t>sector</a:t>
            </a:r>
            <a:r>
              <a:rPr lang="cs-CZ" b="1" dirty="0"/>
              <a:t> </a:t>
            </a:r>
            <a:r>
              <a:rPr lang="cs-CZ" b="1" dirty="0" err="1"/>
              <a:t>grew</a:t>
            </a:r>
            <a:r>
              <a:rPr lang="cs-CZ" b="1" dirty="0"/>
              <a:t> </a:t>
            </a:r>
            <a:r>
              <a:rPr lang="cs-CZ" b="1" dirty="0" err="1"/>
              <a:t>next</a:t>
            </a:r>
            <a:r>
              <a:rPr lang="cs-CZ" b="1" dirty="0"/>
              <a:t> 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sector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39159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70420-981E-4067-810D-1F0AEB2D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urban areas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486B-7C73-45CF-9E61-EFCF02CD5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motivation and production </a:t>
            </a:r>
          </a:p>
          <a:p>
            <a:r>
              <a:rPr lang="en-US" b="1" dirty="0"/>
              <a:t>Significant corruption </a:t>
            </a:r>
            <a:r>
              <a:rPr lang="en-US" dirty="0"/>
              <a:t>– typical result of intermingling of private and public resources and interests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7638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economic zones (SEZs)</a:t>
            </a:r>
          </a:p>
        </p:txBody>
      </p:sp>
    </p:spTree>
    <p:extLst>
      <p:ext uri="{BB962C8B-B14F-4D97-AF65-F5344CB8AC3E}">
        <p14:creationId xmlns:p14="http://schemas.microsoft.com/office/powerpoint/2010/main" val="42850989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economic zones (SEZs) </a:t>
            </a:r>
          </a:p>
          <a:p>
            <a:r>
              <a:rPr lang="en-US" dirty="0"/>
              <a:t>– </a:t>
            </a:r>
            <a:r>
              <a:rPr lang="en-US" b="1" dirty="0" err="1"/>
              <a:t>Goungdong</a:t>
            </a:r>
            <a:r>
              <a:rPr lang="en-US" b="1" dirty="0"/>
              <a:t> and </a:t>
            </a:r>
            <a:r>
              <a:rPr lang="en-US" b="1" dirty="0" err="1"/>
              <a:t>Fujien</a:t>
            </a:r>
            <a:endParaRPr lang="en-US" b="1" dirty="0"/>
          </a:p>
          <a:p>
            <a:r>
              <a:rPr lang="en-US" dirty="0"/>
              <a:t>= </a:t>
            </a:r>
            <a:r>
              <a:rPr lang="en-US" b="1" dirty="0"/>
              <a:t>close to Hong Kong and Taiwan</a:t>
            </a:r>
          </a:p>
        </p:txBody>
      </p:sp>
    </p:spTree>
    <p:extLst>
      <p:ext uri="{BB962C8B-B14F-4D97-AF65-F5344CB8AC3E}">
        <p14:creationId xmlns:p14="http://schemas.microsoft.com/office/powerpoint/2010/main" val="3840918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BF3F3-0AED-42C4-85A8-1E6FD46E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F0D30018-959F-4BB4-95AB-D3D1F07ADF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322" y="1825625"/>
            <a:ext cx="4935355" cy="4351338"/>
          </a:xfrm>
        </p:spPr>
      </p:pic>
    </p:spTree>
    <p:extLst>
      <p:ext uri="{BB962C8B-B14F-4D97-AF65-F5344CB8AC3E}">
        <p14:creationId xmlns:p14="http://schemas.microsoft.com/office/powerpoint/2010/main" val="27709930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economic zones (SEZs) </a:t>
            </a:r>
          </a:p>
          <a:p>
            <a:r>
              <a:rPr lang="en-US" dirty="0"/>
              <a:t>– </a:t>
            </a:r>
            <a:r>
              <a:rPr lang="en-US" dirty="0" err="1"/>
              <a:t>Goungdong</a:t>
            </a:r>
            <a:r>
              <a:rPr lang="en-US" dirty="0"/>
              <a:t> and </a:t>
            </a:r>
            <a:r>
              <a:rPr lang="en-US" dirty="0" err="1"/>
              <a:t>Fujien</a:t>
            </a:r>
            <a:endParaRPr lang="en-US" dirty="0"/>
          </a:p>
          <a:p>
            <a:r>
              <a:rPr lang="en-US" dirty="0"/>
              <a:t>= close to Hong Kong and Taiwan</a:t>
            </a:r>
          </a:p>
          <a:p>
            <a:r>
              <a:rPr lang="en-US" dirty="0"/>
              <a:t>HK had bigger exports that all of China in 1978 (!)</a:t>
            </a:r>
          </a:p>
        </p:txBody>
      </p:sp>
    </p:spTree>
    <p:extLst>
      <p:ext uri="{BB962C8B-B14F-4D97-AF65-F5344CB8AC3E}">
        <p14:creationId xmlns:p14="http://schemas.microsoft.com/office/powerpoint/2010/main" val="9283198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economic zones (SEZs) </a:t>
            </a:r>
          </a:p>
          <a:p>
            <a:r>
              <a:rPr lang="en-US" dirty="0"/>
              <a:t>= </a:t>
            </a:r>
            <a:r>
              <a:rPr lang="en-US" b="1" dirty="0"/>
              <a:t>special legal regime allowing the use cheap Chinese </a:t>
            </a:r>
            <a:r>
              <a:rPr lang="en-US" b="1" dirty="0" err="1"/>
              <a:t>labour</a:t>
            </a:r>
            <a:r>
              <a:rPr lang="en-US" b="1" dirty="0"/>
              <a:t> force to work for Taiwanese and HK companies</a:t>
            </a:r>
          </a:p>
        </p:txBody>
      </p:sp>
    </p:spTree>
    <p:extLst>
      <p:ext uri="{BB962C8B-B14F-4D97-AF65-F5344CB8AC3E}">
        <p14:creationId xmlns:p14="http://schemas.microsoft.com/office/powerpoint/2010/main" val="9767176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economic zones (SEZs) </a:t>
            </a:r>
          </a:p>
          <a:p>
            <a:r>
              <a:rPr lang="en-US" dirty="0"/>
              <a:t>= </a:t>
            </a:r>
            <a:r>
              <a:rPr lang="en-US" b="1" dirty="0"/>
              <a:t>special legal regime allowing the use cheap Chinese </a:t>
            </a:r>
            <a:r>
              <a:rPr lang="en-US" b="1" dirty="0" err="1"/>
              <a:t>labour</a:t>
            </a:r>
            <a:r>
              <a:rPr lang="en-US" b="1" dirty="0"/>
              <a:t> force to work for Taiwanese and HK companies </a:t>
            </a:r>
          </a:p>
          <a:p>
            <a:r>
              <a:rPr lang="en-US" b="1" dirty="0"/>
              <a:t>Textile industry</a:t>
            </a:r>
            <a:r>
              <a:rPr lang="en-US" dirty="0"/>
              <a:t>, later more sophisticated products – electronics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0546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economic zones (SEZs) </a:t>
            </a:r>
          </a:p>
          <a:p>
            <a:r>
              <a:rPr lang="en-US" dirty="0"/>
              <a:t>= </a:t>
            </a:r>
            <a:r>
              <a:rPr lang="en-US" b="1" dirty="0"/>
              <a:t>special legal regime allowing the use cheap Chinese </a:t>
            </a:r>
            <a:r>
              <a:rPr lang="en-US" b="1" dirty="0" err="1"/>
              <a:t>labour</a:t>
            </a:r>
            <a:r>
              <a:rPr lang="en-US" b="1" dirty="0"/>
              <a:t> force to work for Taiwanese and HK companies </a:t>
            </a:r>
          </a:p>
          <a:p>
            <a:r>
              <a:rPr lang="en-US" b="1" dirty="0"/>
              <a:t>Textile industry</a:t>
            </a:r>
            <a:r>
              <a:rPr lang="en-US" dirty="0"/>
              <a:t>, later more sophisticated products – electronics</a:t>
            </a:r>
            <a:endParaRPr lang="cs-CZ" dirty="0"/>
          </a:p>
          <a:p>
            <a:r>
              <a:rPr lang="cs-CZ" dirty="0"/>
              <a:t>FDI, export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9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2C33C-240A-42EA-A1A5-2E99C400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last time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8CCF5-AC42-452A-8BD7-12D66AC6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was Maoism distinctive from Marxism and Leninism?</a:t>
            </a:r>
          </a:p>
          <a:p>
            <a:r>
              <a:rPr lang="en-US" dirty="0"/>
              <a:t>Which sector of the economy did the Communists try to develop at the expense of which other sector?</a:t>
            </a:r>
          </a:p>
          <a:p>
            <a:r>
              <a:rPr lang="en-US" dirty="0"/>
              <a:t>When did China attempt to copy the Soviet model with Soviet aid? What happened to their relations then?</a:t>
            </a:r>
          </a:p>
          <a:p>
            <a:r>
              <a:rPr lang="en-US" dirty="0"/>
              <a:t>Was the Great Leap Forward an example of </a:t>
            </a:r>
            <a:r>
              <a:rPr lang="en-US" b="1" dirty="0"/>
              <a:t>central</a:t>
            </a:r>
            <a:r>
              <a:rPr lang="en-US" dirty="0"/>
              <a:t> planning?</a:t>
            </a:r>
          </a:p>
          <a:p>
            <a:r>
              <a:rPr lang="en-US" dirty="0"/>
              <a:t>How did China‘s economic model in the 1960‘s and 1970‘s differ from the Soviet model?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383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major source of growth in the 1980s!</a:t>
            </a:r>
          </a:p>
          <a:p>
            <a:r>
              <a:rPr lang="en-US" b="1" dirty="0"/>
              <a:t>The economy was still relatively closed, most trade was domestic</a:t>
            </a:r>
          </a:p>
        </p:txBody>
      </p:sp>
    </p:spTree>
    <p:extLst>
      <p:ext uri="{BB962C8B-B14F-4D97-AF65-F5344CB8AC3E}">
        <p14:creationId xmlns:p14="http://schemas.microsoft.com/office/powerpoint/2010/main" val="2775932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major source of growth in the 1980s!</a:t>
            </a:r>
          </a:p>
          <a:p>
            <a:r>
              <a:rPr lang="en-US" b="1" dirty="0"/>
              <a:t>The economy was still relatively closed, most trade was domestic</a:t>
            </a:r>
          </a:p>
          <a:p>
            <a:r>
              <a:rPr lang="en-US" dirty="0"/>
              <a:t>Trade with HK and Taiwan raised revenue necessary to </a:t>
            </a:r>
            <a:r>
              <a:rPr lang="en-US" b="1" dirty="0"/>
              <a:t>finance imports</a:t>
            </a:r>
          </a:p>
        </p:txBody>
      </p:sp>
    </p:spTree>
    <p:extLst>
      <p:ext uri="{BB962C8B-B14F-4D97-AF65-F5344CB8AC3E}">
        <p14:creationId xmlns:p14="http://schemas.microsoft.com/office/powerpoint/2010/main" val="38451531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major source of growth in the 1980s!</a:t>
            </a:r>
          </a:p>
          <a:p>
            <a:r>
              <a:rPr lang="en-US" b="1" dirty="0"/>
              <a:t>The economy was still relatively closed, most trade was domestic</a:t>
            </a:r>
          </a:p>
          <a:p>
            <a:r>
              <a:rPr lang="en-US" dirty="0"/>
              <a:t>Trade with HK and Taiwan raised revenue necessary to </a:t>
            </a:r>
            <a:r>
              <a:rPr lang="en-US" b="1" dirty="0"/>
              <a:t>finance imports</a:t>
            </a:r>
          </a:p>
          <a:p>
            <a:r>
              <a:rPr lang="en-US" b="1" dirty="0"/>
              <a:t>„Export processing“ </a:t>
            </a:r>
            <a:r>
              <a:rPr lang="en-US" dirty="0"/>
              <a:t>– all the stuff Taiwanese companies make in China has to be exported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00368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55BA6-443C-4F1F-BD3E-E34A7D96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Reforms – foreign trade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56E8A-536C-42D3-A274-7EA403B7D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major source of growth in the 1980s!</a:t>
            </a:r>
          </a:p>
          <a:p>
            <a:r>
              <a:rPr lang="en-US" b="1" dirty="0"/>
              <a:t>The economy was still relatively closed, most trade was domestic</a:t>
            </a:r>
          </a:p>
          <a:p>
            <a:r>
              <a:rPr lang="en-US" dirty="0"/>
              <a:t>Trade with HK and Taiwan raised revenue necessary to </a:t>
            </a:r>
            <a:r>
              <a:rPr lang="en-US" b="1" dirty="0"/>
              <a:t>finance imports</a:t>
            </a:r>
          </a:p>
          <a:p>
            <a:r>
              <a:rPr lang="en-US" b="1" dirty="0"/>
              <a:t>„Export processing“ </a:t>
            </a:r>
            <a:r>
              <a:rPr lang="en-US" dirty="0"/>
              <a:t>– all the stuff Taiwanese companies make in China has to be exported – </a:t>
            </a:r>
            <a:r>
              <a:rPr lang="en-US" b="1" dirty="0"/>
              <a:t>so it does not compete with Chinese companies</a:t>
            </a:r>
          </a:p>
        </p:txBody>
      </p:sp>
    </p:spTree>
    <p:extLst>
      <p:ext uri="{BB962C8B-B14F-4D97-AF65-F5344CB8AC3E}">
        <p14:creationId xmlns:p14="http://schemas.microsoft.com/office/powerpoint/2010/main" val="13196018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EFC62-B004-43E5-AB03-6512228C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E9172-01B4-4C7F-B574-34F3E6C6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1980s- discussion about political reform</a:t>
            </a:r>
          </a:p>
          <a:p>
            <a:r>
              <a:rPr lang="en-US" dirty="0"/>
              <a:t>Deng – „party elder“ – </a:t>
            </a:r>
            <a:r>
              <a:rPr lang="en-US" b="1" dirty="0"/>
              <a:t>informal influence</a:t>
            </a:r>
          </a:p>
          <a:p>
            <a:r>
              <a:rPr lang="en-US" dirty="0"/>
              <a:t>Desire to separate the Party and the state, introduce term-limits for officials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653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EFC62-B004-43E5-AB03-6512228C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E9172-01B4-4C7F-B574-34F3E6C6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1980s- discussion about political reform</a:t>
            </a:r>
          </a:p>
          <a:p>
            <a:r>
              <a:rPr lang="en-US" dirty="0"/>
              <a:t>Deng – „party elder“ – </a:t>
            </a:r>
            <a:r>
              <a:rPr lang="en-US" b="1" dirty="0"/>
              <a:t>informal influence</a:t>
            </a:r>
          </a:p>
          <a:p>
            <a:r>
              <a:rPr lang="en-US" dirty="0"/>
              <a:t>Desire to separate the Party and the state, introduce term-limits for officials</a:t>
            </a:r>
          </a:p>
          <a:p>
            <a:r>
              <a:rPr lang="en-US" b="1" dirty="0"/>
              <a:t>Feud between reformists and „conservatives“ </a:t>
            </a:r>
            <a:r>
              <a:rPr lang="en-US" dirty="0"/>
              <a:t>– unreconstructed Maoists over both economic and political reforms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7023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EFC62-B004-43E5-AB03-6512228C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E9172-01B4-4C7F-B574-34F3E6C6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1980s- discussion about political reform</a:t>
            </a:r>
          </a:p>
          <a:p>
            <a:r>
              <a:rPr lang="en-US" dirty="0"/>
              <a:t>Deng – „party elder“ – </a:t>
            </a:r>
            <a:r>
              <a:rPr lang="en-US" b="1" dirty="0"/>
              <a:t>informal influence</a:t>
            </a:r>
          </a:p>
          <a:p>
            <a:r>
              <a:rPr lang="en-US" dirty="0"/>
              <a:t>Desire to separate the Party and the state, introduce term-limits for officials</a:t>
            </a:r>
          </a:p>
          <a:p>
            <a:r>
              <a:rPr lang="en-US" b="1" dirty="0"/>
              <a:t>Feud between reformists and „conservatives“ </a:t>
            </a:r>
            <a:r>
              <a:rPr lang="en-US" dirty="0"/>
              <a:t>– unreconstructed Maoists over both economic and political reforms</a:t>
            </a:r>
          </a:p>
          <a:p>
            <a:r>
              <a:rPr lang="en-US" dirty="0"/>
              <a:t>General Secretary – </a:t>
            </a:r>
            <a:r>
              <a:rPr lang="en-US" b="1" dirty="0"/>
              <a:t>Hu</a:t>
            </a:r>
            <a:r>
              <a:rPr lang="cs-CZ" dirty="0"/>
              <a:t> </a:t>
            </a:r>
            <a:r>
              <a:rPr lang="cs-CZ" dirty="0" err="1"/>
              <a:t>Yaobang</a:t>
            </a:r>
            <a:r>
              <a:rPr lang="en-US" dirty="0"/>
              <a:t>, followed by </a:t>
            </a:r>
            <a:r>
              <a:rPr lang="en-US" b="1" dirty="0"/>
              <a:t>Zhao</a:t>
            </a:r>
            <a:r>
              <a:rPr lang="cs-CZ" dirty="0"/>
              <a:t> </a:t>
            </a:r>
            <a:r>
              <a:rPr lang="cs-CZ" dirty="0" err="1"/>
              <a:t>Ziyang</a:t>
            </a:r>
            <a:r>
              <a:rPr lang="en-US" dirty="0"/>
              <a:t> – </a:t>
            </a:r>
            <a:r>
              <a:rPr lang="en-US" b="1" dirty="0"/>
              <a:t>both favored some form of political liberalization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9044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EFC62-B004-43E5-AB03-6512228C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E9172-01B4-4C7F-B574-34F3E6C6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 – dismissed because of pressure of conservatives in 198</a:t>
            </a:r>
            <a:r>
              <a:rPr lang="cs-CZ" dirty="0"/>
              <a:t>7</a:t>
            </a:r>
            <a:endParaRPr lang="en-US" dirty="0"/>
          </a:p>
          <a:p>
            <a:r>
              <a:rPr lang="en-US" dirty="0"/>
              <a:t>Died in early 1989</a:t>
            </a:r>
          </a:p>
          <a:p>
            <a:r>
              <a:rPr lang="en-US" b="1" dirty="0"/>
              <a:t>Demonstrations in large Chinese cities </a:t>
            </a:r>
            <a:r>
              <a:rPr lang="en-US" dirty="0"/>
              <a:t>– calls for more political reforms (also economic demands – lower inequality etc.)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0030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D28AF-8ADA-4E74-961E-10E3DAC77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text, obloha, exteriér, lidé&#10;&#10;Popis byl vytvořen automaticky">
            <a:extLst>
              <a:ext uri="{FF2B5EF4-FFF2-40B4-BE49-F238E27FC236}">
                <a16:creationId xmlns:a16="http://schemas.microsoft.com/office/drawing/2014/main" id="{0EBF7BF1-AA52-43FB-83FD-A898B5FAF4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429" y="1825625"/>
            <a:ext cx="6223142" cy="4351338"/>
          </a:xfrm>
        </p:spPr>
      </p:pic>
    </p:spTree>
    <p:extLst>
      <p:ext uri="{BB962C8B-B14F-4D97-AF65-F5344CB8AC3E}">
        <p14:creationId xmlns:p14="http://schemas.microsoft.com/office/powerpoint/2010/main" val="28919040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BD008-D9A8-42AD-98E3-EA77EED0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D4838-FEC3-452B-8FF5-7FE1DE63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CCP – more </a:t>
            </a:r>
            <a:r>
              <a:rPr lang="en-US" b="1" dirty="0"/>
              <a:t>behind the scenes infighting</a:t>
            </a:r>
          </a:p>
        </p:txBody>
      </p:sp>
    </p:spTree>
    <p:extLst>
      <p:ext uri="{BB962C8B-B14F-4D97-AF65-F5344CB8AC3E}">
        <p14:creationId xmlns:p14="http://schemas.microsoft.com/office/powerpoint/2010/main" val="1718419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C3713-34E9-4F77-A728-3DDCEB32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Today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CEE666-037D-41FB-8107-224D84802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Reforms in the late 1970‘s and 1980‘s</a:t>
            </a:r>
          </a:p>
          <a:p>
            <a:r>
              <a:rPr lang="en-US" dirty="0"/>
              <a:t>The Tiananmen </a:t>
            </a:r>
            <a:r>
              <a:rPr lang="en-US" dirty="0" err="1"/>
              <a:t>inte</a:t>
            </a:r>
            <a:r>
              <a:rPr lang="cs-CZ" dirty="0" err="1"/>
              <a:t>rlude</a:t>
            </a:r>
            <a:endParaRPr lang="en-US" dirty="0"/>
          </a:p>
          <a:p>
            <a:r>
              <a:rPr lang="en-US" dirty="0"/>
              <a:t>Continuing reforms in the 1990‘s and 2000s</a:t>
            </a:r>
          </a:p>
          <a:p>
            <a:r>
              <a:rPr lang="en-US" dirty="0"/>
              <a:t>Opening up to foreign trade, export-led growth</a:t>
            </a:r>
          </a:p>
          <a:p>
            <a:r>
              <a:rPr lang="en-US" dirty="0"/>
              <a:t>Until circa the Financial crisis</a:t>
            </a:r>
          </a:p>
        </p:txBody>
      </p:sp>
    </p:spTree>
    <p:extLst>
      <p:ext uri="{BB962C8B-B14F-4D97-AF65-F5344CB8AC3E}">
        <p14:creationId xmlns:p14="http://schemas.microsoft.com/office/powerpoint/2010/main" val="33712149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BD008-D9A8-42AD-98E3-EA77EED0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D4838-FEC3-452B-8FF5-7FE1DE63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CCP – more </a:t>
            </a:r>
            <a:r>
              <a:rPr lang="en-US" b="1" dirty="0"/>
              <a:t>behind the scenes infighting</a:t>
            </a:r>
          </a:p>
          <a:p>
            <a:r>
              <a:rPr lang="en-US" dirty="0"/>
              <a:t>General Secretary </a:t>
            </a:r>
            <a:r>
              <a:rPr lang="en-US" b="1" dirty="0"/>
              <a:t>Zhao</a:t>
            </a:r>
            <a:r>
              <a:rPr lang="en-US" dirty="0"/>
              <a:t> – supported the protesters</a:t>
            </a:r>
          </a:p>
          <a:p>
            <a:r>
              <a:rPr lang="en-US" dirty="0"/>
              <a:t>Prime minister </a:t>
            </a:r>
            <a:r>
              <a:rPr lang="en-US" b="1" dirty="0"/>
              <a:t>Li </a:t>
            </a:r>
            <a:r>
              <a:rPr lang="en-US" dirty="0"/>
              <a:t>– favored a harsh crackdown</a:t>
            </a:r>
          </a:p>
        </p:txBody>
      </p:sp>
    </p:spTree>
    <p:extLst>
      <p:ext uri="{BB962C8B-B14F-4D97-AF65-F5344CB8AC3E}">
        <p14:creationId xmlns:p14="http://schemas.microsoft.com/office/powerpoint/2010/main" val="20521261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BD008-D9A8-42AD-98E3-EA77EED0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D4838-FEC3-452B-8FF5-7FE1DE63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CCP – more </a:t>
            </a:r>
            <a:r>
              <a:rPr lang="en-US" b="1" dirty="0"/>
              <a:t>behind the scenes infighting</a:t>
            </a:r>
          </a:p>
          <a:p>
            <a:r>
              <a:rPr lang="en-US" dirty="0"/>
              <a:t>General Secretary </a:t>
            </a:r>
            <a:r>
              <a:rPr lang="en-US" b="1" dirty="0"/>
              <a:t>Zhao</a:t>
            </a:r>
            <a:r>
              <a:rPr lang="en-US" dirty="0"/>
              <a:t> – supported the protesters</a:t>
            </a:r>
          </a:p>
          <a:p>
            <a:r>
              <a:rPr lang="en-US" dirty="0"/>
              <a:t>Prime minister </a:t>
            </a:r>
            <a:r>
              <a:rPr lang="en-US" b="1" dirty="0"/>
              <a:t>Li </a:t>
            </a:r>
            <a:r>
              <a:rPr lang="en-US" dirty="0"/>
              <a:t>– favored a harsh crackdown</a:t>
            </a:r>
          </a:p>
          <a:p>
            <a:r>
              <a:rPr lang="en-US" dirty="0"/>
              <a:t>Deng (chairman of the military committee!) – </a:t>
            </a:r>
            <a:r>
              <a:rPr lang="en-US" b="1" dirty="0"/>
              <a:t>undecided, in the end he reluctantly joined the conservatives</a:t>
            </a:r>
          </a:p>
        </p:txBody>
      </p:sp>
    </p:spTree>
    <p:extLst>
      <p:ext uri="{BB962C8B-B14F-4D97-AF65-F5344CB8AC3E}">
        <p14:creationId xmlns:p14="http://schemas.microsoft.com/office/powerpoint/2010/main" val="30982020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BD008-D9A8-42AD-98E3-EA77EED0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D4838-FEC3-452B-8FF5-7FE1DE63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CCP – more </a:t>
            </a:r>
            <a:r>
              <a:rPr lang="en-US" b="1" dirty="0"/>
              <a:t>behind the scenes infighting</a:t>
            </a:r>
          </a:p>
          <a:p>
            <a:r>
              <a:rPr lang="en-US" dirty="0"/>
              <a:t>General Secretary </a:t>
            </a:r>
            <a:r>
              <a:rPr lang="en-US" b="1" dirty="0"/>
              <a:t>Zhao</a:t>
            </a:r>
            <a:r>
              <a:rPr lang="en-US" dirty="0"/>
              <a:t> – supported the protesters</a:t>
            </a:r>
          </a:p>
          <a:p>
            <a:r>
              <a:rPr lang="en-US" dirty="0"/>
              <a:t>Prime minister </a:t>
            </a:r>
            <a:r>
              <a:rPr lang="en-US" b="1" dirty="0"/>
              <a:t>Li </a:t>
            </a:r>
            <a:r>
              <a:rPr lang="en-US" dirty="0"/>
              <a:t>– favored a harsh crackdown</a:t>
            </a:r>
          </a:p>
          <a:p>
            <a:r>
              <a:rPr lang="en-US" dirty="0"/>
              <a:t>Deng (chairman of the military committee!) – </a:t>
            </a:r>
            <a:r>
              <a:rPr lang="en-US" b="1" dirty="0"/>
              <a:t>undecided, in the end he reluctantly joined the conservatives</a:t>
            </a:r>
          </a:p>
          <a:p>
            <a:r>
              <a:rPr lang="en-US" dirty="0"/>
              <a:t>&gt; </a:t>
            </a:r>
            <a:r>
              <a:rPr lang="en-US" b="1" dirty="0"/>
              <a:t>martial law</a:t>
            </a:r>
            <a:r>
              <a:rPr lang="en-US" dirty="0"/>
              <a:t>, army units gathered around Beijing</a:t>
            </a:r>
          </a:p>
          <a:p>
            <a:r>
              <a:rPr lang="en-US" dirty="0"/>
              <a:t>„</a:t>
            </a:r>
            <a:r>
              <a:rPr lang="en-US" b="1" dirty="0"/>
              <a:t>June the 4th incident</a:t>
            </a:r>
            <a:r>
              <a:rPr lang="en-US" dirty="0"/>
              <a:t>“ – massacre of protesters</a:t>
            </a:r>
          </a:p>
        </p:txBody>
      </p:sp>
    </p:spTree>
    <p:extLst>
      <p:ext uri="{BB962C8B-B14F-4D97-AF65-F5344CB8AC3E}">
        <p14:creationId xmlns:p14="http://schemas.microsoft.com/office/powerpoint/2010/main" val="224738448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BD008-D9A8-42AD-98E3-EA77EED0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D4838-FEC3-452B-8FF5-7FE1DE63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CCP – more </a:t>
            </a:r>
            <a:r>
              <a:rPr lang="en-US" b="1" dirty="0"/>
              <a:t>behind the scenes infighting</a:t>
            </a:r>
          </a:p>
          <a:p>
            <a:r>
              <a:rPr lang="en-US" dirty="0"/>
              <a:t>General Secretary </a:t>
            </a:r>
            <a:r>
              <a:rPr lang="en-US" b="1" dirty="0"/>
              <a:t>Zhao</a:t>
            </a:r>
            <a:r>
              <a:rPr lang="en-US" dirty="0"/>
              <a:t> – supported the protesters</a:t>
            </a:r>
          </a:p>
          <a:p>
            <a:r>
              <a:rPr lang="en-US" dirty="0"/>
              <a:t>Prime minister </a:t>
            </a:r>
            <a:r>
              <a:rPr lang="en-US" b="1" dirty="0"/>
              <a:t>Li </a:t>
            </a:r>
            <a:r>
              <a:rPr lang="en-US" dirty="0"/>
              <a:t>– favored a harsh crackdown</a:t>
            </a:r>
          </a:p>
          <a:p>
            <a:r>
              <a:rPr lang="en-US" dirty="0"/>
              <a:t>Deng (chairman of the military committee!) – </a:t>
            </a:r>
            <a:r>
              <a:rPr lang="en-US" b="1" dirty="0"/>
              <a:t>undecided, in the end he reluctantly joined the conservatives</a:t>
            </a:r>
          </a:p>
          <a:p>
            <a:r>
              <a:rPr lang="en-US" dirty="0"/>
              <a:t>&gt; </a:t>
            </a:r>
            <a:r>
              <a:rPr lang="en-US" b="1" dirty="0"/>
              <a:t>martial law</a:t>
            </a:r>
            <a:r>
              <a:rPr lang="en-US" dirty="0"/>
              <a:t>, army units gathered around Beijing</a:t>
            </a:r>
          </a:p>
          <a:p>
            <a:r>
              <a:rPr lang="en-US" dirty="0"/>
              <a:t>„</a:t>
            </a:r>
            <a:r>
              <a:rPr lang="en-US" b="1" dirty="0"/>
              <a:t>June the 4th incident</a:t>
            </a:r>
            <a:r>
              <a:rPr lang="en-US" dirty="0"/>
              <a:t>“ – massacre of protesters</a:t>
            </a:r>
          </a:p>
          <a:p>
            <a:r>
              <a:rPr lang="en-US" dirty="0"/>
              <a:t>Followed by (less violent) </a:t>
            </a:r>
            <a:r>
              <a:rPr lang="en-US" b="1" dirty="0"/>
              <a:t>crackdowns in other cities</a:t>
            </a:r>
          </a:p>
        </p:txBody>
      </p:sp>
    </p:spTree>
    <p:extLst>
      <p:ext uri="{BB962C8B-B14F-4D97-AF65-F5344CB8AC3E}">
        <p14:creationId xmlns:p14="http://schemas.microsoft.com/office/powerpoint/2010/main" val="39465395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A08BC-8B9B-424E-9F9C-3BEA6217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Tiananmen interlude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ED991-9102-4530-84A8-3D20E4B48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Party conservatives led by Li Peng seized power, Zhao dismissed – spent the rest of his life under house arrest</a:t>
            </a:r>
          </a:p>
          <a:p>
            <a:r>
              <a:rPr lang="en-US" b="1" dirty="0"/>
              <a:t>Attempt to overturn the economic reforms – central planning briefly reinstated!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44874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</p:txBody>
      </p:sp>
    </p:spTree>
    <p:extLst>
      <p:ext uri="{BB962C8B-B14F-4D97-AF65-F5344CB8AC3E}">
        <p14:creationId xmlns:p14="http://schemas.microsoft.com/office/powerpoint/2010/main" val="13345889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2724E-93B3-4F2C-A8FC-0305B37D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Zástupný obsah 4" descr="Obsah obrázku osoba, skupina, lidé, dav&#10;&#10;Popis byl vytvořen automaticky">
            <a:extLst>
              <a:ext uri="{FF2B5EF4-FFF2-40B4-BE49-F238E27FC236}">
                <a16:creationId xmlns:a16="http://schemas.microsoft.com/office/drawing/2014/main" id="{0B464075-796A-4533-A28E-D5885355F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234" y="1825625"/>
            <a:ext cx="6547532" cy="4351338"/>
          </a:xfrm>
        </p:spPr>
      </p:pic>
    </p:spTree>
    <p:extLst>
      <p:ext uri="{BB962C8B-B14F-4D97-AF65-F5344CB8AC3E}">
        <p14:creationId xmlns:p14="http://schemas.microsoft.com/office/powerpoint/2010/main" val="4193548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</p:txBody>
      </p:sp>
    </p:spTree>
    <p:extLst>
      <p:ext uri="{BB962C8B-B14F-4D97-AF65-F5344CB8AC3E}">
        <p14:creationId xmlns:p14="http://schemas.microsoft.com/office/powerpoint/2010/main" val="128756176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F0BE-C5DA-4B8E-82E1-F6B0EC6A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Zástupný obsah 8" descr="Obsah obrázku oblek, oblečení, osoba, oblečený&#10;&#10;Popis byl vytvořen automaticky">
            <a:extLst>
              <a:ext uri="{FF2B5EF4-FFF2-40B4-BE49-F238E27FC236}">
                <a16:creationId xmlns:a16="http://schemas.microsoft.com/office/drawing/2014/main" id="{C30C3D1C-7087-4CA5-82C9-D8290419F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342" y="2400300"/>
            <a:ext cx="4736496" cy="3352801"/>
          </a:xfrm>
        </p:spPr>
      </p:pic>
    </p:spTree>
    <p:extLst>
      <p:ext uri="{BB962C8B-B14F-4D97-AF65-F5344CB8AC3E}">
        <p14:creationId xmlns:p14="http://schemas.microsoft.com/office/powerpoint/2010/main" val="424467284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2F3BB-6CDC-46F1-AC08-027CF235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59F8A-5ABB-4084-9F92-0FABACCA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1992 – Deng‘s </a:t>
            </a:r>
            <a:r>
              <a:rPr lang="en-US" b="1" dirty="0"/>
              <a:t>Southern Tour </a:t>
            </a:r>
            <a:r>
              <a:rPr lang="en-US" dirty="0"/>
              <a:t>&gt; push for reviving the reforms</a:t>
            </a:r>
          </a:p>
          <a:p>
            <a:r>
              <a:rPr lang="en-US" b="1" dirty="0"/>
              <a:t>New party leadership </a:t>
            </a:r>
            <a:r>
              <a:rPr lang="en-US" dirty="0"/>
              <a:t>– </a:t>
            </a:r>
            <a:r>
              <a:rPr lang="en-US" b="1" dirty="0"/>
              <a:t>Jiang </a:t>
            </a:r>
            <a:r>
              <a:rPr lang="en-US" b="1" dirty="0" err="1"/>
              <a:t>Zenmin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Zhu </a:t>
            </a:r>
            <a:r>
              <a:rPr lang="en-US" b="1" dirty="0" err="1"/>
              <a:t>Rongji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reliable party loyalists</a:t>
            </a:r>
          </a:p>
          <a:p>
            <a:r>
              <a:rPr lang="en-US" dirty="0"/>
              <a:t>Jiang and Zhu – from Shanghai – very conservative during the 1980s, almost no liberalization!</a:t>
            </a:r>
          </a:p>
          <a:p>
            <a:r>
              <a:rPr lang="en-US" b="1" dirty="0"/>
              <a:t>Return to a pro-market policy</a:t>
            </a:r>
            <a:r>
              <a:rPr lang="en-US" dirty="0"/>
              <a:t>, but with more </a:t>
            </a:r>
            <a:r>
              <a:rPr lang="en-US" b="1" dirty="0"/>
              <a:t>cautious approach </a:t>
            </a:r>
            <a:r>
              <a:rPr lang="en-US" dirty="0"/>
              <a:t>than in the 1980s – fear of another Tiananmen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3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F462D-8A7A-449F-B670-49865B6E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Literature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65EB8-058D-47E2-9ED7-D374332B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746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873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  <a:p>
            <a:r>
              <a:rPr lang="en-US" dirty="0"/>
              <a:t>Increased rural illiteracy!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6932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0DE2-EE70-4C2D-9AF8-8A8CCD2A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E2DD7-25CF-4CE5-AA02-6E7C13B9E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gradually reforming the </a:t>
            </a:r>
            <a:r>
              <a:rPr lang="en-US" b="1" dirty="0"/>
              <a:t>urban economy – again at the expense of the countryside!</a:t>
            </a:r>
          </a:p>
          <a:p>
            <a:r>
              <a:rPr lang="en-US" b="1" dirty="0"/>
              <a:t>Higher taxes in for rural farmers and entrepreneurs </a:t>
            </a:r>
            <a:r>
              <a:rPr lang="en-US" dirty="0"/>
              <a:t>&gt; more inequality between cities and villages</a:t>
            </a:r>
          </a:p>
          <a:p>
            <a:r>
              <a:rPr lang="en-US" dirty="0"/>
              <a:t>Increased rural illiteracy!</a:t>
            </a:r>
          </a:p>
          <a:p>
            <a:r>
              <a:rPr lang="en-US" dirty="0"/>
              <a:t>Resources invested in urban areas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773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 and large projects</a:t>
            </a:r>
          </a:p>
        </p:txBody>
      </p:sp>
    </p:spTree>
    <p:extLst>
      <p:ext uri="{BB962C8B-B14F-4D97-AF65-F5344CB8AC3E}">
        <p14:creationId xmlns:p14="http://schemas.microsoft.com/office/powerpoint/2010/main" val="27729786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 and large projects</a:t>
            </a:r>
          </a:p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</p:txBody>
      </p:sp>
    </p:spTree>
    <p:extLst>
      <p:ext uri="{BB962C8B-B14F-4D97-AF65-F5344CB8AC3E}">
        <p14:creationId xmlns:p14="http://schemas.microsoft.com/office/powerpoint/2010/main" val="242313311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 and large projects</a:t>
            </a:r>
          </a:p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  <a:p>
            <a:r>
              <a:rPr lang="en-US" dirty="0"/>
              <a:t>SOEs transformed into </a:t>
            </a:r>
            <a:r>
              <a:rPr lang="en-US" b="1" dirty="0"/>
              <a:t>joint-stock companies, </a:t>
            </a:r>
            <a:r>
              <a:rPr lang="en-US" dirty="0"/>
              <a:t>but</a:t>
            </a:r>
            <a:r>
              <a:rPr lang="en-US" b="1" dirty="0"/>
              <a:t> the Party usually retains the controlling voting block</a:t>
            </a:r>
          </a:p>
        </p:txBody>
      </p:sp>
    </p:spTree>
    <p:extLst>
      <p:ext uri="{BB962C8B-B14F-4D97-AF65-F5344CB8AC3E}">
        <p14:creationId xmlns:p14="http://schemas.microsoft.com/office/powerpoint/2010/main" val="247717745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3523-FF05-4170-9478-C209B33A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6C045-F7E5-4055-991B-1A901B8E6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b="1" dirty="0"/>
              <a:t>advanced technologies and large projects</a:t>
            </a:r>
          </a:p>
          <a:p>
            <a:r>
              <a:rPr lang="en-US" b="1" dirty="0"/>
              <a:t>Sophisticated infrastructure </a:t>
            </a:r>
            <a:r>
              <a:rPr lang="en-US" dirty="0"/>
              <a:t>– high speed trains connecting major cities</a:t>
            </a:r>
          </a:p>
          <a:p>
            <a:r>
              <a:rPr lang="en-US" dirty="0"/>
              <a:t>SOEs transformed into </a:t>
            </a:r>
            <a:r>
              <a:rPr lang="en-US" b="1" dirty="0"/>
              <a:t>joint-stock companies, </a:t>
            </a:r>
            <a:r>
              <a:rPr lang="en-US" dirty="0"/>
              <a:t>but</a:t>
            </a:r>
            <a:r>
              <a:rPr lang="en-US" b="1" dirty="0"/>
              <a:t> the Party usually retains the controlling voting block</a:t>
            </a:r>
          </a:p>
          <a:p>
            <a:r>
              <a:rPr lang="en-US" dirty="0"/>
              <a:t>Industrial policy –– </a:t>
            </a:r>
            <a:r>
              <a:rPr lang="en-US" b="1" dirty="0"/>
              <a:t>„</a:t>
            </a:r>
            <a:r>
              <a:rPr lang="en-US" b="1" dirty="0">
                <a:solidFill>
                  <a:srgbClr val="FF0000"/>
                </a:solidFill>
              </a:rPr>
              <a:t>national champions</a:t>
            </a:r>
            <a:r>
              <a:rPr lang="en-US" b="1" dirty="0"/>
              <a:t>“ – support of highly advanced companies such as Huawei </a:t>
            </a:r>
            <a:r>
              <a:rPr lang="en-US" dirty="0"/>
              <a:t>– attempts to push them to the global cutting edge</a:t>
            </a:r>
          </a:p>
        </p:txBody>
      </p:sp>
    </p:spTree>
    <p:extLst>
      <p:ext uri="{BB962C8B-B14F-4D97-AF65-F5344CB8AC3E}">
        <p14:creationId xmlns:p14="http://schemas.microsoft.com/office/powerpoint/2010/main" val="35163645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„</a:t>
            </a:r>
            <a:r>
              <a:rPr lang="en-US" b="1" dirty="0"/>
              <a:t>Letting go of the small</a:t>
            </a:r>
            <a:r>
              <a:rPr lang="en-US" dirty="0"/>
              <a:t>“ – small companies can be privatized and left to their own devices</a:t>
            </a:r>
          </a:p>
          <a:p>
            <a:r>
              <a:rPr lang="en-US" dirty="0"/>
              <a:t>If they go bankrupt, who cares?</a:t>
            </a:r>
          </a:p>
        </p:txBody>
      </p:sp>
    </p:spTree>
    <p:extLst>
      <p:ext uri="{BB962C8B-B14F-4D97-AF65-F5344CB8AC3E}">
        <p14:creationId xmlns:p14="http://schemas.microsoft.com/office/powerpoint/2010/main" val="225696405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</p:txBody>
      </p:sp>
    </p:spTree>
    <p:extLst>
      <p:ext uri="{BB962C8B-B14F-4D97-AF65-F5344CB8AC3E}">
        <p14:creationId xmlns:p14="http://schemas.microsoft.com/office/powerpoint/2010/main" val="403731204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</p:txBody>
      </p:sp>
    </p:spTree>
    <p:extLst>
      <p:ext uri="{BB962C8B-B14F-4D97-AF65-F5344CB8AC3E}">
        <p14:creationId xmlns:p14="http://schemas.microsoft.com/office/powerpoint/2010/main" val="2900725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B6F09-0F23-4CA5-996D-C8669226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Obrázek 6" descr="Obsah obrázku text, voda, loďka, vodní skútr&#10;&#10;Popis byl vytvořen automaticky">
            <a:extLst>
              <a:ext uri="{FF2B5EF4-FFF2-40B4-BE49-F238E27FC236}">
                <a16:creationId xmlns:a16="http://schemas.microsoft.com/office/drawing/2014/main" id="{80DDE13D-4D88-4E8B-9A66-659F5B780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908" y="1428108"/>
            <a:ext cx="2890464" cy="4593444"/>
          </a:xfrm>
          <a:prstGeom prst="rect">
            <a:avLst/>
          </a:prstGeom>
        </p:spPr>
      </p:pic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8940ACBC-BFE6-4BA3-8CED-FC60F787D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3591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</p:txBody>
      </p:sp>
    </p:spTree>
    <p:extLst>
      <p:ext uri="{BB962C8B-B14F-4D97-AF65-F5344CB8AC3E}">
        <p14:creationId xmlns:p14="http://schemas.microsoft.com/office/powerpoint/2010/main" val="258870726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79A2-C6FA-4F86-9DE1-004AE868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48B51-D334-454A-993C-0D92174A3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state must nurture the big ones </a:t>
            </a:r>
            <a:r>
              <a:rPr lang="en-US" dirty="0"/>
              <a:t>&gt; economies of scale, export, prestige….</a:t>
            </a:r>
          </a:p>
          <a:p>
            <a:r>
              <a:rPr lang="en-US" b="1" dirty="0"/>
              <a:t>Largest firms </a:t>
            </a:r>
            <a:r>
              <a:rPr lang="en-US" dirty="0"/>
              <a:t>– monopolistic construction companies (housing, infrastructure, electrical grid)</a:t>
            </a:r>
            <a:r>
              <a:rPr lang="cs-CZ" dirty="0"/>
              <a:t> -</a:t>
            </a:r>
            <a:r>
              <a:rPr lang="en-US" dirty="0"/>
              <a:t> </a:t>
            </a:r>
            <a:r>
              <a:rPr lang="en-US" b="1" dirty="0"/>
              <a:t>remained as SOEs</a:t>
            </a:r>
          </a:p>
          <a:p>
            <a:r>
              <a:rPr lang="en-US" b="1" dirty="0"/>
              <a:t>Financial sector (banks) </a:t>
            </a:r>
            <a:r>
              <a:rPr lang="en-US" dirty="0"/>
              <a:t>– continues to be </a:t>
            </a:r>
            <a:r>
              <a:rPr lang="en-US" b="1" dirty="0"/>
              <a:t>overwhelmingly state owned</a:t>
            </a:r>
          </a:p>
          <a:p>
            <a:r>
              <a:rPr lang="en-US" dirty="0"/>
              <a:t>&gt; Chinese foreign investment is based on state-owned capital!</a:t>
            </a:r>
          </a:p>
        </p:txBody>
      </p:sp>
    </p:spTree>
    <p:extLst>
      <p:ext uri="{BB962C8B-B14F-4D97-AF65-F5344CB8AC3E}">
        <p14:creationId xmlns:p14="http://schemas.microsoft.com/office/powerpoint/2010/main" val="399981244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Stunning growth of major cities </a:t>
            </a:r>
            <a:endParaRPr lang="cs-CZ" b="1" dirty="0"/>
          </a:p>
          <a:p>
            <a:r>
              <a:rPr lang="en-US" dirty="0"/>
              <a:t>– shiny skyscrapers in downtown Shanghai </a:t>
            </a:r>
            <a:r>
              <a:rPr lang="en-US" dirty="0" err="1"/>
              <a:t>etc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&gt; overawed foreign visitors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5618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</p:txBody>
      </p:sp>
    </p:spTree>
    <p:extLst>
      <p:ext uri="{BB962C8B-B14F-4D97-AF65-F5344CB8AC3E}">
        <p14:creationId xmlns:p14="http://schemas.microsoft.com/office/powerpoint/2010/main" val="295692179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FA42F-1F83-4B8A-A565-E224CFFE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B661F-1B4A-41B2-B81D-463F63E80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– </a:t>
            </a:r>
            <a:r>
              <a:rPr lang="en-US" b="1" dirty="0"/>
              <a:t>large rate of investment, relatively small growth of consumption</a:t>
            </a:r>
          </a:p>
          <a:p>
            <a:r>
              <a:rPr lang="en-US" dirty="0"/>
              <a:t>= huge growth, but you can‘t enjoy its fruit, new wealth is immediately reinvested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56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</p:txBody>
      </p:sp>
    </p:spTree>
    <p:extLst>
      <p:ext uri="{BB962C8B-B14F-4D97-AF65-F5344CB8AC3E}">
        <p14:creationId xmlns:p14="http://schemas.microsoft.com/office/powerpoint/2010/main" val="101037059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</p:txBody>
      </p:sp>
    </p:spTree>
    <p:extLst>
      <p:ext uri="{BB962C8B-B14F-4D97-AF65-F5344CB8AC3E}">
        <p14:creationId xmlns:p14="http://schemas.microsoft.com/office/powerpoint/2010/main" val="32542550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</a:p>
        </p:txBody>
      </p:sp>
    </p:spTree>
    <p:extLst>
      <p:ext uri="{BB962C8B-B14F-4D97-AF65-F5344CB8AC3E}">
        <p14:creationId xmlns:p14="http://schemas.microsoft.com/office/powerpoint/2010/main" val="273924323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</a:p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</p:txBody>
      </p:sp>
    </p:spTree>
    <p:extLst>
      <p:ext uri="{BB962C8B-B14F-4D97-AF65-F5344CB8AC3E}">
        <p14:creationId xmlns:p14="http://schemas.microsoft.com/office/powerpoint/2010/main" val="27810747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77D93-B4DA-4BA9-9A9C-803F44F3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reform and opening 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84314C-CBA8-40BA-88BE-5D144CA3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foreign </a:t>
            </a:r>
            <a:r>
              <a:rPr lang="en-US" b="1" dirty="0"/>
              <a:t>direct investment (FDI) and export </a:t>
            </a:r>
            <a:r>
              <a:rPr lang="en-US" dirty="0"/>
              <a:t>– integrating China into the world economy</a:t>
            </a:r>
          </a:p>
          <a:p>
            <a:r>
              <a:rPr lang="en-US" dirty="0"/>
              <a:t>x 1980s – mostly homegrown growth</a:t>
            </a:r>
          </a:p>
          <a:p>
            <a:r>
              <a:rPr lang="en-US" dirty="0"/>
              <a:t>FDI = </a:t>
            </a:r>
            <a:r>
              <a:rPr lang="en-US" b="1" dirty="0"/>
              <a:t>source of foreign technologies</a:t>
            </a:r>
          </a:p>
          <a:p>
            <a:r>
              <a:rPr lang="en-US" dirty="0"/>
              <a:t>Push to attract investors – </a:t>
            </a:r>
            <a:r>
              <a:rPr lang="en-US" b="1" dirty="0"/>
              <a:t>financial incentives, offer of access to China‘s already huge market</a:t>
            </a:r>
          </a:p>
          <a:p>
            <a:r>
              <a:rPr lang="en-US" b="1" dirty="0"/>
              <a:t>Subcontractors, joint-ventures </a:t>
            </a:r>
            <a:r>
              <a:rPr lang="en-US" dirty="0"/>
              <a:t>– investors need to commit themselves to </a:t>
            </a:r>
            <a:r>
              <a:rPr lang="en-US" b="1" dirty="0"/>
              <a:t>transfer their know-how to Chinese counterparts</a:t>
            </a:r>
          </a:p>
          <a:p>
            <a:r>
              <a:rPr lang="en-US" dirty="0"/>
              <a:t>Sometimes outright IP theft</a:t>
            </a:r>
          </a:p>
        </p:txBody>
      </p:sp>
    </p:spTree>
    <p:extLst>
      <p:ext uri="{BB962C8B-B14F-4D97-AF65-F5344CB8AC3E}">
        <p14:creationId xmlns:p14="http://schemas.microsoft.com/office/powerpoint/2010/main" val="7907521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3517</Words>
  <Application>Microsoft Office PowerPoint</Application>
  <PresentationFormat>Širokoúhlá obrazovka</PresentationFormat>
  <Paragraphs>368</Paragraphs>
  <Slides>102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102</vt:i4>
      </vt:variant>
    </vt:vector>
  </HeadingPairs>
  <TitlesOfParts>
    <vt:vector size="106" baseType="lpstr">
      <vt:lpstr>Arial</vt:lpstr>
      <vt:lpstr>Calibri</vt:lpstr>
      <vt:lpstr>Calibri Light</vt:lpstr>
      <vt:lpstr>Motiv Office</vt:lpstr>
      <vt:lpstr>Reforms after 1978</vt:lpstr>
      <vt:lpstr>Questions from last time</vt:lpstr>
      <vt:lpstr>Questions from last time</vt:lpstr>
      <vt:lpstr>Questions from last time</vt:lpstr>
      <vt:lpstr>Questions from last time</vt:lpstr>
      <vt:lpstr>Questions from last time</vt:lpstr>
      <vt:lpstr>Today</vt:lpstr>
      <vt:lpstr>Literature</vt:lpstr>
      <vt:lpstr>Prezentace aplikace PowerPoint</vt:lpstr>
      <vt:lpstr>Prezentace aplikace PowerPoint</vt:lpstr>
      <vt:lpstr>Prezentace aplikace PowerPoint</vt:lpstr>
      <vt:lpstr>Prezentace aplikace PowerPoint</vt:lpstr>
      <vt:lpstr>The end of Maoism</vt:lpstr>
      <vt:lpstr>The end of Maoism</vt:lpstr>
      <vt:lpstr>Prezentace aplikace PowerPoint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China‘s situation in 1978</vt:lpstr>
      <vt:lpstr>Reforms - agriculture</vt:lpstr>
      <vt:lpstr>Reforms - agriculture</vt:lpstr>
      <vt:lpstr>Reforms - agriculture</vt:lpstr>
      <vt:lpstr>Reforms - agriculture</vt:lpstr>
      <vt:lpstr>Reforms - agriculture</vt:lpstr>
      <vt:lpstr>Reforms - agriculture</vt:lpstr>
      <vt:lpstr>Reforms - agriculture</vt:lpstr>
      <vt:lpstr>Reforms - agriculture</vt:lpstr>
      <vt:lpstr>Reforms - agriculture</vt:lpstr>
      <vt:lpstr>Reforms – urban areas</vt:lpstr>
      <vt:lpstr>Reforms – urban areas</vt:lpstr>
      <vt:lpstr>Reforms – urban areas</vt:lpstr>
      <vt:lpstr>Reforms – urban areas</vt:lpstr>
      <vt:lpstr>Reforms – urban areas</vt:lpstr>
      <vt:lpstr>Reforms – urban areas</vt:lpstr>
      <vt:lpstr>Reforms – foreign trade</vt:lpstr>
      <vt:lpstr>Reforms – foreign trade</vt:lpstr>
      <vt:lpstr>Prezentace aplikace PowerPoint</vt:lpstr>
      <vt:lpstr>Reforms – foreign trade</vt:lpstr>
      <vt:lpstr>Reforms – foreign trade</vt:lpstr>
      <vt:lpstr>Reforms – foreign trade</vt:lpstr>
      <vt:lpstr>Reforms – foreign trade</vt:lpstr>
      <vt:lpstr>Reforms – foreign trade</vt:lpstr>
      <vt:lpstr>Reforms – foreign trade</vt:lpstr>
      <vt:lpstr>Reforms – foreign trade</vt:lpstr>
      <vt:lpstr>Reforms – foreign trade</vt:lpstr>
      <vt:lpstr>The Tiananmen interlude</vt:lpstr>
      <vt:lpstr>The Tiananmen interlude</vt:lpstr>
      <vt:lpstr>The Tiananmen interlude</vt:lpstr>
      <vt:lpstr>The Tiananmen interlude</vt:lpstr>
      <vt:lpstr>Prezentace aplikace PowerPoint</vt:lpstr>
      <vt:lpstr>The Tiananmen interlude</vt:lpstr>
      <vt:lpstr>The Tiananmen interlude</vt:lpstr>
      <vt:lpstr>The Tiananmen interlude</vt:lpstr>
      <vt:lpstr>The Tiananmen interlude</vt:lpstr>
      <vt:lpstr>The Tiananmen interlude</vt:lpstr>
      <vt:lpstr>The Tiananmen interlude</vt:lpstr>
      <vt:lpstr>Return to reform and opening up</vt:lpstr>
      <vt:lpstr>Prezentace aplikace PowerPoint</vt:lpstr>
      <vt:lpstr>Return to reform and opening up</vt:lpstr>
      <vt:lpstr>Prezentace aplikace PowerPoint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Return to reform and opening up</vt:lpstr>
      <vt:lpstr>Next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Reforms after 1978</dc:title>
  <dc:creator>Petr Svatoň</dc:creator>
  <cp:lastModifiedBy>Petr Svatoň</cp:lastModifiedBy>
  <cp:revision>51</cp:revision>
  <dcterms:created xsi:type="dcterms:W3CDTF">2021-10-03T10:59:49Z</dcterms:created>
  <dcterms:modified xsi:type="dcterms:W3CDTF">2021-10-09T07:56:56Z</dcterms:modified>
</cp:coreProperties>
</file>