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375" r:id="rId6"/>
    <p:sldId id="483" r:id="rId7"/>
    <p:sldId id="515" r:id="rId8"/>
    <p:sldId id="516" r:id="rId9"/>
    <p:sldId id="517" r:id="rId10"/>
    <p:sldId id="378" r:id="rId11"/>
    <p:sldId id="377" r:id="rId12"/>
    <p:sldId id="518" r:id="rId13"/>
    <p:sldId id="519" r:id="rId14"/>
    <p:sldId id="520" r:id="rId15"/>
    <p:sldId id="484" r:id="rId16"/>
    <p:sldId id="521" r:id="rId17"/>
    <p:sldId id="523" r:id="rId18"/>
    <p:sldId id="485" r:id="rId19"/>
    <p:sldId id="522" r:id="rId20"/>
    <p:sldId id="524" r:id="rId21"/>
    <p:sldId id="525" r:id="rId22"/>
    <p:sldId id="526" r:id="rId23"/>
    <p:sldId id="527" r:id="rId24"/>
    <p:sldId id="528" r:id="rId25"/>
    <p:sldId id="486" r:id="rId26"/>
    <p:sldId id="487" r:id="rId27"/>
    <p:sldId id="529" r:id="rId28"/>
    <p:sldId id="299" r:id="rId29"/>
    <p:sldId id="379" r:id="rId30"/>
    <p:sldId id="488" r:id="rId31"/>
    <p:sldId id="300" r:id="rId32"/>
    <p:sldId id="380" r:id="rId33"/>
    <p:sldId id="381" r:id="rId34"/>
    <p:sldId id="530" r:id="rId35"/>
    <p:sldId id="301" r:id="rId36"/>
    <p:sldId id="382" r:id="rId37"/>
    <p:sldId id="532" r:id="rId38"/>
    <p:sldId id="531" r:id="rId39"/>
    <p:sldId id="302" r:id="rId40"/>
    <p:sldId id="481" r:id="rId41"/>
    <p:sldId id="384" r:id="rId42"/>
    <p:sldId id="385" r:id="rId43"/>
    <p:sldId id="533" r:id="rId44"/>
    <p:sldId id="534" r:id="rId45"/>
    <p:sldId id="496" r:id="rId46"/>
    <p:sldId id="535" r:id="rId47"/>
    <p:sldId id="536" r:id="rId48"/>
    <p:sldId id="495" r:id="rId49"/>
    <p:sldId id="537" r:id="rId50"/>
    <p:sldId id="538" r:id="rId51"/>
    <p:sldId id="539" r:id="rId52"/>
    <p:sldId id="386" r:id="rId53"/>
    <p:sldId id="540" r:id="rId54"/>
    <p:sldId id="489" r:id="rId55"/>
    <p:sldId id="541" r:id="rId56"/>
    <p:sldId id="542" r:id="rId57"/>
    <p:sldId id="490" r:id="rId58"/>
    <p:sldId id="491" r:id="rId59"/>
    <p:sldId id="482" r:id="rId60"/>
    <p:sldId id="543" r:id="rId61"/>
    <p:sldId id="544" r:id="rId62"/>
    <p:sldId id="492" r:id="rId63"/>
    <p:sldId id="545" r:id="rId64"/>
    <p:sldId id="546" r:id="rId65"/>
    <p:sldId id="547" r:id="rId66"/>
    <p:sldId id="494" r:id="rId67"/>
    <p:sldId id="548" r:id="rId68"/>
    <p:sldId id="549" r:id="rId69"/>
    <p:sldId id="493" r:id="rId70"/>
    <p:sldId id="550" r:id="rId71"/>
    <p:sldId id="503" r:id="rId72"/>
    <p:sldId id="551" r:id="rId73"/>
    <p:sldId id="552" r:id="rId74"/>
    <p:sldId id="553" r:id="rId75"/>
    <p:sldId id="554" r:id="rId76"/>
    <p:sldId id="504" r:id="rId77"/>
    <p:sldId id="555" r:id="rId78"/>
    <p:sldId id="556" r:id="rId79"/>
    <p:sldId id="557" r:id="rId80"/>
    <p:sldId id="560" r:id="rId81"/>
    <p:sldId id="505" r:id="rId82"/>
    <p:sldId id="558" r:id="rId83"/>
    <p:sldId id="559" r:id="rId84"/>
    <p:sldId id="497" r:id="rId85"/>
    <p:sldId id="561" r:id="rId86"/>
    <p:sldId id="562" r:id="rId87"/>
    <p:sldId id="564" r:id="rId88"/>
    <p:sldId id="563" r:id="rId89"/>
    <p:sldId id="565" r:id="rId90"/>
    <p:sldId id="509" r:id="rId91"/>
    <p:sldId id="575" r:id="rId92"/>
    <p:sldId id="576" r:id="rId93"/>
    <p:sldId id="577" r:id="rId94"/>
    <p:sldId id="511" r:id="rId95"/>
    <p:sldId id="589" r:id="rId96"/>
    <p:sldId id="590" r:id="rId97"/>
    <p:sldId id="582" r:id="rId98"/>
    <p:sldId id="501" r:id="rId99"/>
    <p:sldId id="571" r:id="rId100"/>
    <p:sldId id="572" r:id="rId101"/>
    <p:sldId id="573" r:id="rId102"/>
    <p:sldId id="502" r:id="rId103"/>
    <p:sldId id="566" r:id="rId104"/>
    <p:sldId id="498" r:id="rId105"/>
    <p:sldId id="567" r:id="rId106"/>
    <p:sldId id="568" r:id="rId107"/>
    <p:sldId id="578" r:id="rId108"/>
    <p:sldId id="570" r:id="rId109"/>
    <p:sldId id="579" r:id="rId110"/>
    <p:sldId id="591" r:id="rId111"/>
    <p:sldId id="592" r:id="rId112"/>
    <p:sldId id="593" r:id="rId113"/>
    <p:sldId id="594" r:id="rId114"/>
    <p:sldId id="580" r:id="rId115"/>
    <p:sldId id="581" r:id="rId116"/>
    <p:sldId id="506" r:id="rId117"/>
    <p:sldId id="574" r:id="rId118"/>
    <p:sldId id="507" r:id="rId119"/>
    <p:sldId id="583" r:id="rId120"/>
    <p:sldId id="585" r:id="rId121"/>
    <p:sldId id="586" r:id="rId122"/>
    <p:sldId id="508" r:id="rId123"/>
    <p:sldId id="512" r:id="rId124"/>
    <p:sldId id="595" r:id="rId125"/>
    <p:sldId id="597" r:id="rId126"/>
    <p:sldId id="598" r:id="rId127"/>
    <p:sldId id="599" r:id="rId128"/>
    <p:sldId id="513" r:id="rId129"/>
    <p:sldId id="600" r:id="rId130"/>
    <p:sldId id="601" r:id="rId131"/>
    <p:sldId id="602" r:id="rId132"/>
    <p:sldId id="514" r:id="rId133"/>
    <p:sldId id="604" r:id="rId134"/>
    <p:sldId id="603" r:id="rId135"/>
    <p:sldId id="605" r:id="rId136"/>
    <p:sldId id="389" r:id="rId137"/>
    <p:sldId id="390" r:id="rId138"/>
    <p:sldId id="391" r:id="rId139"/>
    <p:sldId id="392" r:id="rId140"/>
    <p:sldId id="393" r:id="rId141"/>
    <p:sldId id="274" r:id="rId142"/>
    <p:sldId id="275" r:id="rId143"/>
    <p:sldId id="394" r:id="rId144"/>
    <p:sldId id="395" r:id="rId145"/>
    <p:sldId id="276" r:id="rId146"/>
    <p:sldId id="396" r:id="rId147"/>
    <p:sldId id="397" r:id="rId148"/>
    <p:sldId id="398" r:id="rId149"/>
    <p:sldId id="277" r:id="rId150"/>
    <p:sldId id="399" r:id="rId151"/>
    <p:sldId id="278" r:id="rId152"/>
    <p:sldId id="400" r:id="rId153"/>
    <p:sldId id="401" r:id="rId154"/>
    <p:sldId id="402" r:id="rId155"/>
    <p:sldId id="403" r:id="rId156"/>
    <p:sldId id="279" r:id="rId157"/>
    <p:sldId id="281" r:id="rId158"/>
    <p:sldId id="404" r:id="rId159"/>
    <p:sldId id="405" r:id="rId160"/>
    <p:sldId id="282" r:id="rId161"/>
    <p:sldId id="406" r:id="rId162"/>
    <p:sldId id="407" r:id="rId163"/>
    <p:sldId id="408" r:id="rId164"/>
    <p:sldId id="259" r:id="rId16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5896-76B0-46BB-A04E-7F220561D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BAD7DE-AE90-4C38-B371-5C7903F10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BA0AAF-8CFE-4F94-BBEA-0B8218A7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870329-153C-4890-A868-47E11D54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597435-787F-452E-9F85-858AD30D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2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A4981-2193-4647-B0FF-3225D9CB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00EF7D-87BB-441C-B888-4282AA0FE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D95F29-D5C5-4022-97A2-A3D79474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8A6036-1DEA-4B51-BA6F-CD3A42B6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F7BB8-BB0A-4C38-88D2-D11BB255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15FF082-F20B-4B5C-AF30-642EA4159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3833BB-47BF-4AE8-9D6C-EB911E85C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CE7DB5-79C2-4163-A4BD-1CEB2F8C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9B45DE-C960-4B0A-9E32-A6F21723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A41355-83F3-4C63-8953-CCAAD31F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B1F7A-852E-4190-83C8-2B199C24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4062E-DFAB-4125-A6F2-C580725D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96718D-1E9E-455D-AF20-3A6161BB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628A97-95F1-41D6-889D-AD3D1A81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7BFF00-4A90-4430-ADA7-0D567E0E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09AC4-287F-4857-AF51-8658E318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0E6116-5440-444C-93F8-99849FCE5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CEC60A-AD09-47ED-B23E-0FB8A358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F78393-4B97-4D80-AF81-9CA10055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1AB203-DC69-4298-86F7-0B437174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E8462-5054-4991-B446-5A24B948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FAAB8-9F87-4080-8AA5-45F2A9EA9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4FF725-E4F4-442F-B95D-24CE2188B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0D9A2B-23C0-455A-AF6C-43EFEAA7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365D9-C2E1-443B-A93F-E1788CDC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271192-D37F-45E7-90F3-D700D06F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33EC3-DBAC-4249-9493-0CF36786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FDC389-8C36-490D-9837-31A9D0D9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7C4366-183C-4045-BEF1-0174BF661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37B44C-8E7D-4EFA-B375-F247C29DA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3120EA-8651-4A6E-94BF-659B0BB4B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DB7840-AC90-4725-80F8-1BBA6B15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BEC66D-DEE5-457E-86A5-D1735C98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5ABC9A-1EFC-484C-B1F6-7A8C4A0B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26A80-9D73-46B2-B323-EDF133BD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569C18-319A-4143-97BA-47B71A80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7B32BE-F38E-4682-8C89-54638B10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3FE9D4-900B-4B00-9A7B-849DD162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5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1D53FFB-C174-458A-A506-F408A7E3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5C36DA-10BB-45B8-9040-6816D210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F25264-0804-4FAC-935E-05CB5E17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77E6E-8037-4293-BCA5-BB5990DE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BE81EA-FA6A-4B7D-8AD8-08DD3886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7D800E-F01F-45B4-820B-FA07EAEA1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261337-CCEF-4179-B11A-B1F8D39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FA8A30-D7FE-4E73-959A-12AF02BD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4C8310-508F-45FC-9F60-AF35DD73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2CA78-C8C4-4107-BE9F-2B4F33EA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80F635-1611-4FD8-955D-D25B2F57B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14F6DA-1749-4D81-9642-CD55A9C5E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44A208-A4C2-42EB-B87A-B6B76068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6D9BB9-3790-45C2-98ED-83900EB8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FECD6E-82EE-4487-9786-59767C3D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9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ADD597-2978-44B3-A24C-B313C5F1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1BC295-C0E7-4C33-9CA5-F6141CFC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D5D21A-A852-4A7A-88EA-1CF74348F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7C20-5E06-45A3-A861-0316383C350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D51416-5A98-4ED3-94B6-E693229AF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A34063-3EB7-49B4-A998-C0CE6D5C6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3188-71DF-4D8D-A57C-6882A6E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3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4087E-3BDD-4EDC-B047-A5C315C56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Xi</a:t>
            </a:r>
            <a:r>
              <a:rPr lang="cs-CZ" dirty="0"/>
              <a:t> </a:t>
            </a:r>
            <a:r>
              <a:rPr lang="cs-CZ" dirty="0" err="1"/>
              <a:t>Jinping</a:t>
            </a:r>
            <a:r>
              <a:rPr lang="cs-CZ" dirty="0"/>
              <a:t> </a:t>
            </a:r>
            <a:r>
              <a:rPr lang="cs-CZ" dirty="0" err="1"/>
              <a:t>era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D043FF-B0E2-4ADC-BD59-98D5B18C0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China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, </a:t>
            </a:r>
            <a:r>
              <a:rPr lang="cs-CZ" dirty="0" err="1"/>
              <a:t>autumn</a:t>
            </a:r>
            <a:r>
              <a:rPr lang="cs-CZ" dirty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2009 – largest exporter in the world</a:t>
            </a:r>
            <a:endParaRPr lang="cs-CZ" b="1" dirty="0"/>
          </a:p>
          <a:p>
            <a:r>
              <a:rPr lang="en-US" b="1" dirty="0"/>
              <a:t>2011 – largest manufacturer</a:t>
            </a:r>
            <a:endParaRPr lang="cs-CZ" b="1" dirty="0"/>
          </a:p>
          <a:p>
            <a:r>
              <a:rPr lang="cs-CZ" b="1" dirty="0"/>
              <a:t>2012 – </a:t>
            </a:r>
            <a:r>
              <a:rPr lang="en-US" b="1" dirty="0"/>
              <a:t>largest GDP by purchasing power parity</a:t>
            </a:r>
          </a:p>
        </p:txBody>
      </p:sp>
    </p:spTree>
    <p:extLst>
      <p:ext uri="{BB962C8B-B14F-4D97-AF65-F5344CB8AC3E}">
        <p14:creationId xmlns:p14="http://schemas.microsoft.com/office/powerpoint/2010/main" val="38482451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– steam engine </a:t>
            </a:r>
            <a:r>
              <a:rPr lang="en-US" dirty="0"/>
              <a:t>&gt; textile industry, ships, trains</a:t>
            </a:r>
          </a:p>
          <a:p>
            <a:r>
              <a:rPr lang="en-US" b="1" dirty="0"/>
              <a:t>2nd – electricity and combustion engines </a:t>
            </a:r>
            <a:r>
              <a:rPr lang="en-US" dirty="0"/>
              <a:t>&gt; cars, planes; </a:t>
            </a:r>
            <a:r>
              <a:rPr lang="en-US" dirty="0" err="1"/>
              <a:t>lighbulbs</a:t>
            </a:r>
            <a:r>
              <a:rPr lang="en-US" dirty="0"/>
              <a:t> and domestic appliances</a:t>
            </a:r>
          </a:p>
          <a:p>
            <a:r>
              <a:rPr lang="en-US" b="1" dirty="0"/>
              <a:t>3rd – information technologies and electronics </a:t>
            </a:r>
            <a:r>
              <a:rPr lang="en-US" dirty="0"/>
              <a:t>– computers, phones, GPS – </a:t>
            </a:r>
            <a:r>
              <a:rPr lang="en-US" b="1" dirty="0"/>
              <a:t>human oversight!</a:t>
            </a:r>
          </a:p>
        </p:txBody>
      </p:sp>
    </p:spTree>
    <p:extLst>
      <p:ext uri="{BB962C8B-B14F-4D97-AF65-F5344CB8AC3E}">
        <p14:creationId xmlns:p14="http://schemas.microsoft.com/office/powerpoint/2010/main" val="6509672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– steam engine </a:t>
            </a:r>
            <a:r>
              <a:rPr lang="en-US" dirty="0"/>
              <a:t>&gt; textile industry, ships, trains</a:t>
            </a:r>
          </a:p>
          <a:p>
            <a:r>
              <a:rPr lang="en-US" b="1" dirty="0"/>
              <a:t>2nd – electricity and combustion engines </a:t>
            </a:r>
            <a:r>
              <a:rPr lang="en-US" dirty="0"/>
              <a:t>&gt; cars, planes; lightbulbs and domestic appliances</a:t>
            </a:r>
          </a:p>
          <a:p>
            <a:r>
              <a:rPr lang="en-US" b="1" dirty="0"/>
              <a:t>3rd – information technologies and electronics </a:t>
            </a:r>
            <a:r>
              <a:rPr lang="en-US" dirty="0"/>
              <a:t>– computers, phones, GPS – </a:t>
            </a:r>
            <a:r>
              <a:rPr lang="en-US" b="1" dirty="0"/>
              <a:t>human oversight! </a:t>
            </a:r>
          </a:p>
          <a:p>
            <a:r>
              <a:rPr lang="en-US" b="1" dirty="0"/>
              <a:t>4th – AI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autonomous</a:t>
            </a:r>
            <a:r>
              <a:rPr lang="en-US" b="1" dirty="0"/>
              <a:t> robots and machines, smart manufacturing etc.</a:t>
            </a:r>
          </a:p>
        </p:txBody>
      </p:sp>
    </p:spTree>
    <p:extLst>
      <p:ext uri="{BB962C8B-B14F-4D97-AF65-F5344CB8AC3E}">
        <p14:creationId xmlns:p14="http://schemas.microsoft.com/office/powerpoint/2010/main" val="17367315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C15BA-C793-479B-B7EF-CF3E6D8A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F8966-52BB-4767-B98D-B7BCB041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should seize the opportunity and become the leader in the 4th industrial revolution</a:t>
            </a:r>
          </a:p>
          <a:p>
            <a:r>
              <a:rPr lang="en-US" dirty="0"/>
              <a:t>&gt; </a:t>
            </a:r>
            <a:r>
              <a:rPr lang="en-US" b="1" dirty="0"/>
              <a:t>take a shortcut</a:t>
            </a:r>
            <a:r>
              <a:rPr lang="en-US" dirty="0"/>
              <a:t>, bypass some stages of development and go to the top</a:t>
            </a:r>
          </a:p>
          <a:p>
            <a:r>
              <a:rPr lang="en-US" dirty="0"/>
              <a:t>&gt; </a:t>
            </a:r>
            <a:r>
              <a:rPr lang="en-US" b="1" dirty="0"/>
              <a:t>leapfrog advanced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9427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7F18C-26D2-42F3-8C36-F4806718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42BCA-86B8-47D8-BD59-D5116110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same time – Brexit, Trump, terrorist attacks in France</a:t>
            </a:r>
            <a:r>
              <a:rPr lang="cs-CZ" dirty="0"/>
              <a:t> &gt; </a:t>
            </a:r>
            <a:r>
              <a:rPr lang="en-US" b="1" dirty="0"/>
              <a:t>even greater perception of Western decline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485963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7F18C-26D2-42F3-8C36-F4806718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42BCA-86B8-47D8-BD59-D5116110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same time – Brexit, Trump, terrorist attacks in France</a:t>
            </a:r>
            <a:r>
              <a:rPr lang="cs-CZ" dirty="0"/>
              <a:t> &gt; </a:t>
            </a:r>
            <a:r>
              <a:rPr lang="en-US" b="1" dirty="0"/>
              <a:t>even greater perception of Western decline</a:t>
            </a:r>
            <a:endParaRPr lang="cs-CZ" b="1" dirty="0"/>
          </a:p>
          <a:p>
            <a:r>
              <a:rPr lang="en-US" dirty="0"/>
              <a:t>&gt; </a:t>
            </a:r>
            <a:r>
              <a:rPr lang="en-US" b="1" dirty="0"/>
              <a:t>the West is weak and decadent, and cannot possibly withstand China‘s ability to mobilize resources </a:t>
            </a:r>
            <a:r>
              <a:rPr lang="en-US" dirty="0"/>
              <a:t>and make sacrifices for its common</a:t>
            </a:r>
            <a:r>
              <a:rPr lang="cs-CZ" dirty="0"/>
              <a:t> </a:t>
            </a:r>
            <a:r>
              <a:rPr lang="en-US" dirty="0"/>
              <a:t>future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5118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7F18C-26D2-42F3-8C36-F4806718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42BCA-86B8-47D8-BD59-D5116110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China</a:t>
            </a:r>
            <a:r>
              <a:rPr lang="cs-CZ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rediscovered</a:t>
            </a:r>
            <a:r>
              <a:rPr lang="en-US" b="1" dirty="0"/>
              <a:t> its</a:t>
            </a:r>
            <a:r>
              <a:rPr lang="cs-CZ" b="1" dirty="0"/>
              <a:t> </a:t>
            </a:r>
            <a:r>
              <a:rPr lang="en-US" b="1" dirty="0"/>
              <a:t>confidence after 40 years of basically uninterrupted growth and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071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DE00-9DC9-4C21-97D2-5DB90F7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BBBF6-BAAE-4C35-A87A-A4D1E906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traditional anti-liberal worldview</a:t>
            </a:r>
            <a:r>
              <a:rPr lang="cs-CZ" dirty="0"/>
              <a:t>:</a:t>
            </a:r>
          </a:p>
          <a:p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/>
              <a:t>Americans let their best minds focus on creating addictive social media; advertisement; financial services…</a:t>
            </a:r>
            <a:r>
              <a:rPr lang="cs-CZ" dirty="0"/>
              <a:t>“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769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DE00-9DC9-4C21-97D2-5DB90F7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BBBF6-BAAE-4C35-A87A-A4D1E906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traditional anti-liberal worldview</a:t>
            </a:r>
            <a:r>
              <a:rPr lang="cs-CZ" dirty="0"/>
              <a:t>:</a:t>
            </a:r>
          </a:p>
          <a:p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/>
              <a:t>Americans let their best minds focus on creating addictive social media; advertisement; financial services…</a:t>
            </a:r>
            <a:r>
              <a:rPr lang="cs-CZ" dirty="0"/>
              <a:t>“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&gt; </a:t>
            </a:r>
            <a:r>
              <a:rPr lang="cs-CZ" dirty="0"/>
              <a:t>„</a:t>
            </a:r>
            <a:r>
              <a:rPr lang="en-US" dirty="0"/>
              <a:t>We will focus on things that are actually valuable and useful</a:t>
            </a:r>
            <a:r>
              <a:rPr lang="cs-CZ" dirty="0"/>
              <a:t>“ = </a:t>
            </a:r>
            <a:r>
              <a:rPr lang="en-US" dirty="0"/>
              <a:t>high tech</a:t>
            </a:r>
          </a:p>
        </p:txBody>
      </p:sp>
    </p:spTree>
    <p:extLst>
      <p:ext uri="{BB962C8B-B14F-4D97-AF65-F5344CB8AC3E}">
        <p14:creationId xmlns:p14="http://schemas.microsoft.com/office/powerpoint/2010/main" val="36526732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DE00-9DC9-4C21-97D2-5DB90F7F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BBBF6-BAAE-4C35-A87A-A4D1E906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„techno-</a:t>
            </a:r>
            <a:r>
              <a:rPr lang="cs-CZ" b="1" dirty="0" err="1">
                <a:solidFill>
                  <a:srgbClr val="FF0000"/>
                </a:solidFill>
              </a:rPr>
              <a:t>nationalism</a:t>
            </a:r>
            <a:r>
              <a:rPr lang="cs-CZ" b="1" dirty="0">
                <a:solidFill>
                  <a:srgbClr val="FF0000"/>
                </a:solidFill>
              </a:rPr>
              <a:t>“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693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25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Huge growth of export, current account surplus </a:t>
            </a:r>
            <a:r>
              <a:rPr lang="cs-CZ" dirty="0"/>
              <a:t>(5 % </a:t>
            </a:r>
            <a:r>
              <a:rPr lang="cs-CZ" dirty="0" err="1"/>
              <a:t>of</a:t>
            </a:r>
            <a:r>
              <a:rPr lang="cs-CZ" dirty="0"/>
              <a:t> GDP in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982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  <a:p>
            <a:r>
              <a:rPr lang="en-US" dirty="0"/>
              <a:t>What is called </a:t>
            </a:r>
            <a:r>
              <a:rPr lang="en-US" b="1" dirty="0"/>
              <a:t>„tech“ in the West are mostly consumer-oriented services such as social media and financial apps</a:t>
            </a:r>
          </a:p>
        </p:txBody>
      </p:sp>
    </p:spTree>
    <p:extLst>
      <p:ext uri="{BB962C8B-B14F-4D97-AF65-F5344CB8AC3E}">
        <p14:creationId xmlns:p14="http://schemas.microsoft.com/office/powerpoint/2010/main" val="9607960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  <a:p>
            <a:r>
              <a:rPr lang="en-US" dirty="0"/>
              <a:t>What is called </a:t>
            </a:r>
            <a:r>
              <a:rPr lang="en-US" b="1" dirty="0"/>
              <a:t>„tech“ in the West are mostly consumer-oriented services such as social media and financial apps</a:t>
            </a:r>
          </a:p>
          <a:p>
            <a:r>
              <a:rPr lang="en-US" dirty="0"/>
              <a:t>China thinks this type of stuff is soft – </a:t>
            </a:r>
            <a:r>
              <a:rPr lang="en-US" b="1" dirty="0"/>
              <a:t>true tech is advanced manufacturing, material science, AI…</a:t>
            </a:r>
          </a:p>
        </p:txBody>
      </p:sp>
    </p:spTree>
    <p:extLst>
      <p:ext uri="{BB962C8B-B14F-4D97-AF65-F5344CB8AC3E}">
        <p14:creationId xmlns:p14="http://schemas.microsoft.com/office/powerpoint/2010/main" val="23549868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  <a:p>
            <a:r>
              <a:rPr lang="en-US" dirty="0"/>
              <a:t>What is called </a:t>
            </a:r>
            <a:r>
              <a:rPr lang="en-US" b="1" dirty="0"/>
              <a:t>„tech“ in the West are mostly consumer-oriented services such as social media and financial apps</a:t>
            </a:r>
          </a:p>
          <a:p>
            <a:r>
              <a:rPr lang="en-US" dirty="0"/>
              <a:t>China thinks this type of stuff is soft – </a:t>
            </a:r>
            <a:r>
              <a:rPr lang="en-US" b="1" dirty="0"/>
              <a:t>true tech is advanced manufacturing, material science, AI…</a:t>
            </a:r>
          </a:p>
          <a:p>
            <a:r>
              <a:rPr lang="en-US" dirty="0"/>
              <a:t>= things that have a high and measurable performance</a:t>
            </a:r>
          </a:p>
        </p:txBody>
      </p:sp>
    </p:spTree>
    <p:extLst>
      <p:ext uri="{BB962C8B-B14F-4D97-AF65-F5344CB8AC3E}">
        <p14:creationId xmlns:p14="http://schemas.microsoft.com/office/powerpoint/2010/main" val="320952649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68AE-FC04-450E-A78E-84CC29F7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7ED50-7617-4E81-89BE-59EB3CE8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Noah Smith – Why Is China Smashing Its Tech Industry?</a:t>
            </a:r>
          </a:p>
          <a:p>
            <a:endParaRPr lang="en-US" b="1" dirty="0"/>
          </a:p>
          <a:p>
            <a:r>
              <a:rPr lang="en-US" dirty="0"/>
              <a:t>What is called </a:t>
            </a:r>
            <a:r>
              <a:rPr lang="en-US" b="1" dirty="0"/>
              <a:t>„tech“ in the West are mostly consumer-oriented services such as social media and financial apps</a:t>
            </a:r>
          </a:p>
          <a:p>
            <a:r>
              <a:rPr lang="en-US" dirty="0"/>
              <a:t>China thinks this type of stuff is soft – </a:t>
            </a:r>
            <a:r>
              <a:rPr lang="en-US" b="1" dirty="0"/>
              <a:t>true tech is advanced manufacturing, material science, AI…</a:t>
            </a:r>
          </a:p>
          <a:p>
            <a:r>
              <a:rPr lang="en-US" dirty="0"/>
              <a:t>= things that have a high and measurable performance</a:t>
            </a:r>
          </a:p>
          <a:p>
            <a:r>
              <a:rPr lang="cs-CZ" dirty="0"/>
              <a:t>Smith -</a:t>
            </a:r>
            <a:r>
              <a:rPr lang="en-US" dirty="0"/>
              <a:t> would be useful in a war???</a:t>
            </a:r>
          </a:p>
        </p:txBody>
      </p:sp>
    </p:spTree>
    <p:extLst>
      <p:ext uri="{BB962C8B-B14F-4D97-AF65-F5344CB8AC3E}">
        <p14:creationId xmlns:p14="http://schemas.microsoft.com/office/powerpoint/2010/main" val="5454417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D7F60-B7A1-41D9-9E0B-7327AAB9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52580-24CE-4E4C-848C-DB838F7C9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critique - Naughton, Huang – </a:t>
            </a:r>
            <a:r>
              <a:rPr lang="en-US" b="1" dirty="0"/>
              <a:t>value does not necessarily come from technological prowess</a:t>
            </a:r>
          </a:p>
          <a:p>
            <a:r>
              <a:rPr lang="en-US" dirty="0"/>
              <a:t>Many things we value are quite rudimentary</a:t>
            </a:r>
          </a:p>
        </p:txBody>
      </p:sp>
    </p:spTree>
    <p:extLst>
      <p:ext uri="{BB962C8B-B14F-4D97-AF65-F5344CB8AC3E}">
        <p14:creationId xmlns:p14="http://schemas.microsoft.com/office/powerpoint/2010/main" val="39824048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D7F60-B7A1-41D9-9E0B-7327AAB9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52580-24CE-4E4C-848C-DB838F7C9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critique - Naughton, Huang – </a:t>
            </a:r>
            <a:r>
              <a:rPr lang="en-US" b="1" dirty="0"/>
              <a:t>value does not necessarily come from technological prowess</a:t>
            </a:r>
          </a:p>
          <a:p>
            <a:r>
              <a:rPr lang="en-US" dirty="0"/>
              <a:t>Many things we value are quite rudimentary</a:t>
            </a:r>
          </a:p>
          <a:p>
            <a:endParaRPr lang="en-US" dirty="0"/>
          </a:p>
          <a:p>
            <a:r>
              <a:rPr lang="en-US" dirty="0" err="1"/>
              <a:t>Krpec</a:t>
            </a:r>
            <a:r>
              <a:rPr lang="en-US" dirty="0"/>
              <a:t> – a kilogram of integrated circuits vs. a kilogram of Parma ham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65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A8F7E-ECD0-4674-BBDC-61D30525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 in China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E4D785-E7E0-49E4-9F45-B8F77D17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Announced in 2015</a:t>
            </a:r>
          </a:p>
          <a:p>
            <a:r>
              <a:rPr lang="en-US" dirty="0"/>
              <a:t>A truly large program of industrial policy – </a:t>
            </a:r>
            <a:r>
              <a:rPr lang="en-US" b="1" dirty="0"/>
              <a:t>bigger, more concrete and more ambitious than SEI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734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A8F7E-ECD0-4674-BBDC-61D30525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 in China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E4D785-E7E0-49E4-9F45-B8F77D17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Announced in 2015</a:t>
            </a:r>
          </a:p>
          <a:p>
            <a:r>
              <a:rPr lang="en-US" dirty="0"/>
              <a:t>A truly large program of industrial policy – </a:t>
            </a:r>
            <a:r>
              <a:rPr lang="en-US" b="1" dirty="0"/>
              <a:t>bigger, more concrete and more ambitious than SEI</a:t>
            </a:r>
          </a:p>
          <a:p>
            <a:r>
              <a:rPr lang="en-US" dirty="0"/>
              <a:t>Supported sectors – advanced technology fields – </a:t>
            </a:r>
            <a:r>
              <a:rPr lang="en-US" b="1" dirty="0"/>
              <a:t>AI, machine learning, internet of things, new materials, aerospace, biotechnology</a:t>
            </a:r>
            <a:r>
              <a:rPr lang="en-US" dirty="0"/>
              <a:t>…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689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8165-F05B-4D9A-A0C8-A71A37FA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75D7E-DD71-43C1-A38A-D81C9A2A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2016, meant as a more </a:t>
            </a:r>
            <a:r>
              <a:rPr lang="en-US" b="1" dirty="0"/>
              <a:t>general framework for existing programs</a:t>
            </a:r>
            <a:r>
              <a:rPr lang="en-US" dirty="0"/>
              <a:t> (MiC25, SEI, Internet Plus)</a:t>
            </a:r>
          </a:p>
        </p:txBody>
      </p:sp>
    </p:spTree>
    <p:extLst>
      <p:ext uri="{BB962C8B-B14F-4D97-AF65-F5344CB8AC3E}">
        <p14:creationId xmlns:p14="http://schemas.microsoft.com/office/powerpoint/2010/main" val="38954521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8165-F05B-4D9A-A0C8-A71A37FA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75D7E-DD71-43C1-A38A-D81C9A2A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2016, meant as a more </a:t>
            </a:r>
            <a:r>
              <a:rPr lang="en-US" b="1" dirty="0"/>
              <a:t>general framework for existing programs</a:t>
            </a:r>
            <a:r>
              <a:rPr lang="en-US" dirty="0"/>
              <a:t> (MiC25, SEI, Internet Plus)</a:t>
            </a:r>
          </a:p>
          <a:p>
            <a:r>
              <a:rPr lang="en-US" dirty="0"/>
              <a:t>Main idea – </a:t>
            </a:r>
            <a:r>
              <a:rPr lang="en-US" b="1" dirty="0"/>
              <a:t>AI is a general-purpose technology</a:t>
            </a:r>
          </a:p>
        </p:txBody>
      </p:sp>
    </p:spTree>
    <p:extLst>
      <p:ext uri="{BB962C8B-B14F-4D97-AF65-F5344CB8AC3E}">
        <p14:creationId xmlns:p14="http://schemas.microsoft.com/office/powerpoint/2010/main" val="59866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Huge growth of export, current account surplus </a:t>
            </a:r>
            <a:r>
              <a:rPr lang="cs-CZ" dirty="0"/>
              <a:t>(5 % </a:t>
            </a:r>
            <a:r>
              <a:rPr lang="cs-CZ" dirty="0" err="1"/>
              <a:t>of</a:t>
            </a:r>
            <a:r>
              <a:rPr lang="cs-CZ" dirty="0"/>
              <a:t> GDP in 2006) </a:t>
            </a:r>
            <a:r>
              <a:rPr lang="en-US" dirty="0"/>
              <a:t>= China finally overcame its problem of financing imports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14855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8165-F05B-4D9A-A0C8-A71A37FA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75D7E-DD71-43C1-A38A-D81C9A2A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2016, meant as a more </a:t>
            </a:r>
            <a:r>
              <a:rPr lang="en-US" b="1" dirty="0"/>
              <a:t>general framework for existing programs</a:t>
            </a:r>
            <a:r>
              <a:rPr lang="en-US" dirty="0"/>
              <a:t> (MiC25, SEI, Internet Plus)</a:t>
            </a:r>
          </a:p>
          <a:p>
            <a:r>
              <a:rPr lang="en-US" dirty="0"/>
              <a:t>Main idea – </a:t>
            </a:r>
            <a:r>
              <a:rPr lang="en-US" b="1" dirty="0"/>
              <a:t>AI is a general-purpose technology</a:t>
            </a:r>
          </a:p>
          <a:p>
            <a:r>
              <a:rPr lang="en-US" b="1" dirty="0"/>
              <a:t>The goal is to </a:t>
            </a:r>
            <a:r>
              <a:rPr lang="cs-CZ" b="1" dirty="0"/>
              <a:t>1) </a:t>
            </a:r>
            <a:r>
              <a:rPr lang="en-US" b="1" dirty="0">
                <a:solidFill>
                  <a:srgbClr val="FF0000"/>
                </a:solidFill>
              </a:rPr>
              <a:t>develop it </a:t>
            </a:r>
            <a:r>
              <a:rPr lang="en-US" b="1" dirty="0"/>
              <a:t>and then </a:t>
            </a:r>
            <a:r>
              <a:rPr lang="cs-CZ" b="1" dirty="0">
                <a:solidFill>
                  <a:srgbClr val="FF0000"/>
                </a:solidFill>
              </a:rPr>
              <a:t>2) </a:t>
            </a:r>
            <a:r>
              <a:rPr lang="en-US" b="1" dirty="0">
                <a:solidFill>
                  <a:srgbClr val="FF0000"/>
                </a:solidFill>
              </a:rPr>
              <a:t>implement it </a:t>
            </a:r>
            <a:r>
              <a:rPr lang="en-US" b="1" dirty="0"/>
              <a:t>in all sectors of the Chinese economy</a:t>
            </a:r>
          </a:p>
        </p:txBody>
      </p:sp>
    </p:spTree>
    <p:extLst>
      <p:ext uri="{BB962C8B-B14F-4D97-AF65-F5344CB8AC3E}">
        <p14:creationId xmlns:p14="http://schemas.microsoft.com/office/powerpoint/2010/main" val="158170447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8165-F05B-4D9A-A0C8-A71A37FA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75D7E-DD71-43C1-A38A-D81C9A2A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2016, meant as a more </a:t>
            </a:r>
            <a:r>
              <a:rPr lang="en-US" b="1" dirty="0"/>
              <a:t>general framework for existing programs</a:t>
            </a:r>
            <a:r>
              <a:rPr lang="en-US" dirty="0"/>
              <a:t> (MiC25, SEI, Internet Plus)</a:t>
            </a:r>
          </a:p>
          <a:p>
            <a:r>
              <a:rPr lang="en-US" dirty="0"/>
              <a:t>Main idea – </a:t>
            </a:r>
            <a:r>
              <a:rPr lang="en-US" b="1" dirty="0"/>
              <a:t>AI is a general-purpose technology</a:t>
            </a:r>
          </a:p>
          <a:p>
            <a:r>
              <a:rPr lang="en-US" b="1" dirty="0"/>
              <a:t>The goal is to </a:t>
            </a:r>
            <a:r>
              <a:rPr lang="cs-CZ" b="1" dirty="0"/>
              <a:t>1) </a:t>
            </a:r>
            <a:r>
              <a:rPr lang="en-US" b="1" dirty="0">
                <a:solidFill>
                  <a:srgbClr val="FF0000"/>
                </a:solidFill>
              </a:rPr>
              <a:t>develop it </a:t>
            </a:r>
            <a:r>
              <a:rPr lang="en-US" b="1" dirty="0"/>
              <a:t>and then </a:t>
            </a:r>
            <a:r>
              <a:rPr lang="cs-CZ" b="1" dirty="0">
                <a:solidFill>
                  <a:srgbClr val="FF0000"/>
                </a:solidFill>
              </a:rPr>
              <a:t>2) </a:t>
            </a:r>
            <a:r>
              <a:rPr lang="en-US" b="1" dirty="0">
                <a:solidFill>
                  <a:srgbClr val="FF0000"/>
                </a:solidFill>
              </a:rPr>
              <a:t>implement it </a:t>
            </a:r>
            <a:r>
              <a:rPr lang="en-US" b="1" dirty="0"/>
              <a:t>in all sectors of the Chinese economy</a:t>
            </a:r>
          </a:p>
          <a:p>
            <a:r>
              <a:rPr lang="en-US" b="1" dirty="0"/>
              <a:t>&gt; digitalization, smart cities, intelligent manufacturing</a:t>
            </a:r>
          </a:p>
        </p:txBody>
      </p:sp>
    </p:spTree>
    <p:extLst>
      <p:ext uri="{BB962C8B-B14F-4D97-AF65-F5344CB8AC3E}">
        <p14:creationId xmlns:p14="http://schemas.microsoft.com/office/powerpoint/2010/main" val="11934266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719A2-C2C0-4B1B-AD30-12DF7F2E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Driven Development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977AB-A9B1-4505-A038-8453BD2F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now has a </a:t>
            </a:r>
            <a:r>
              <a:rPr lang="en-US" b="1" dirty="0"/>
              <a:t>whole system of programs </a:t>
            </a:r>
            <a:r>
              <a:rPr lang="en-US" dirty="0"/>
              <a:t>to develop new technologies and support their adoption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20552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b="1" dirty="0"/>
              <a:t>tool</a:t>
            </a:r>
            <a:r>
              <a:rPr lang="en-US" dirty="0"/>
              <a:t> of industrial policy</a:t>
            </a:r>
          </a:p>
          <a:p>
            <a:r>
              <a:rPr lang="en-US" dirty="0"/>
              <a:t>The previous (MiC25 etc.) were programs laying out </a:t>
            </a:r>
            <a:r>
              <a:rPr lang="en-US" b="1" dirty="0"/>
              <a:t>goals</a:t>
            </a:r>
            <a:r>
              <a:rPr lang="en-US" dirty="0"/>
              <a:t>; this is about the </a:t>
            </a:r>
            <a:r>
              <a:rPr lang="en-US" b="1" dirty="0"/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34901688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US venture capital firms</a:t>
            </a:r>
          </a:p>
          <a:p>
            <a:r>
              <a:rPr lang="en-US" b="1" dirty="0"/>
              <a:t>But funded by SOEs and banks – indirect state capital</a:t>
            </a:r>
          </a:p>
        </p:txBody>
      </p:sp>
    </p:spTree>
    <p:extLst>
      <p:ext uri="{BB962C8B-B14F-4D97-AF65-F5344CB8AC3E}">
        <p14:creationId xmlns:p14="http://schemas.microsoft.com/office/powerpoint/2010/main" val="31301092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US venture capital firms</a:t>
            </a:r>
          </a:p>
          <a:p>
            <a:r>
              <a:rPr lang="en-US" b="1" dirty="0"/>
              <a:t>But funded by SOEs and banks – indirect state capital</a:t>
            </a:r>
          </a:p>
          <a:p>
            <a:r>
              <a:rPr lang="en-US" dirty="0"/>
              <a:t>„You have savings and profits? Give them to a designated fund!“</a:t>
            </a:r>
          </a:p>
        </p:txBody>
      </p:sp>
    </p:spTree>
    <p:extLst>
      <p:ext uri="{BB962C8B-B14F-4D97-AF65-F5344CB8AC3E}">
        <p14:creationId xmlns:p14="http://schemas.microsoft.com/office/powerpoint/2010/main" val="13019395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US venture capital firms</a:t>
            </a:r>
          </a:p>
          <a:p>
            <a:r>
              <a:rPr lang="en-US" b="1" dirty="0"/>
              <a:t>But funded by SOEs and banks – indirect state capital</a:t>
            </a:r>
          </a:p>
          <a:p>
            <a:r>
              <a:rPr lang="en-US" dirty="0"/>
              <a:t>„You have savings and profits? Give them to a designated fund!“</a:t>
            </a:r>
          </a:p>
          <a:p>
            <a:r>
              <a:rPr lang="en-US" dirty="0"/>
              <a:t>2019 – total commitment </a:t>
            </a:r>
            <a:r>
              <a:rPr lang="en-US" b="1" dirty="0"/>
              <a:t>1,6 trillion USD – 11 % of Chinese GDP</a:t>
            </a:r>
          </a:p>
        </p:txBody>
      </p:sp>
    </p:spTree>
    <p:extLst>
      <p:ext uri="{BB962C8B-B14F-4D97-AF65-F5344CB8AC3E}">
        <p14:creationId xmlns:p14="http://schemas.microsoft.com/office/powerpoint/2010/main" val="209177372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1096-0DF9-48DF-B054-E311CA7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Guidance Funds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B981-C871-41F0-A5AF-7AB9D40C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Investment</a:t>
            </a:r>
            <a:r>
              <a:rPr lang="en-US" dirty="0"/>
              <a:t> – both new startups and established firms</a:t>
            </a:r>
          </a:p>
        </p:txBody>
      </p:sp>
    </p:spTree>
    <p:extLst>
      <p:ext uri="{BB962C8B-B14F-4D97-AF65-F5344CB8AC3E}">
        <p14:creationId xmlns:p14="http://schemas.microsoft.com/office/powerpoint/2010/main" val="31416257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6099-E564-4F83-A2D9-B1BF954F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FD9A-B1C3-4B35-9979-141048EE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target of support – </a:t>
            </a:r>
            <a:r>
              <a:rPr lang="en-US" b="1" dirty="0"/>
              <a:t>semiconductors</a:t>
            </a:r>
          </a:p>
          <a:p>
            <a:r>
              <a:rPr lang="en-US" dirty="0"/>
              <a:t>= </a:t>
            </a:r>
            <a:r>
              <a:rPr lang="en-US" b="1" dirty="0"/>
              <a:t>chips</a:t>
            </a:r>
          </a:p>
          <a:p>
            <a:r>
              <a:rPr lang="en-US" dirty="0"/>
              <a:t>= brain of electronics, „DNA of technology“</a:t>
            </a:r>
          </a:p>
        </p:txBody>
      </p:sp>
    </p:spTree>
    <p:extLst>
      <p:ext uri="{BB962C8B-B14F-4D97-AF65-F5344CB8AC3E}">
        <p14:creationId xmlns:p14="http://schemas.microsoft.com/office/powerpoint/2010/main" val="282053375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6099-E564-4F83-A2D9-B1BF954F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FD9A-B1C3-4B35-9979-141048EE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target of support – </a:t>
            </a:r>
            <a:r>
              <a:rPr lang="en-US" b="1" dirty="0"/>
              <a:t>semiconductors</a:t>
            </a:r>
          </a:p>
          <a:p>
            <a:r>
              <a:rPr lang="en-US" dirty="0"/>
              <a:t>= </a:t>
            </a:r>
            <a:r>
              <a:rPr lang="en-US" b="1" dirty="0"/>
              <a:t>chips</a:t>
            </a:r>
          </a:p>
          <a:p>
            <a:r>
              <a:rPr lang="en-US" dirty="0"/>
              <a:t>= brain of electronics, „DNA of technology“</a:t>
            </a:r>
          </a:p>
          <a:p>
            <a:r>
              <a:rPr lang="en-US" dirty="0"/>
              <a:t>Necessary for China‘s technological goals</a:t>
            </a:r>
          </a:p>
        </p:txBody>
      </p:sp>
    </p:spTree>
    <p:extLst>
      <p:ext uri="{BB962C8B-B14F-4D97-AF65-F5344CB8AC3E}">
        <p14:creationId xmlns:p14="http://schemas.microsoft.com/office/powerpoint/2010/main" val="129388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Huge growth of export, current account surplus </a:t>
            </a:r>
            <a:r>
              <a:rPr lang="cs-CZ" dirty="0"/>
              <a:t>(5 % </a:t>
            </a:r>
            <a:r>
              <a:rPr lang="cs-CZ" dirty="0" err="1"/>
              <a:t>of</a:t>
            </a:r>
            <a:r>
              <a:rPr lang="cs-CZ" dirty="0"/>
              <a:t> GDP in 2006) </a:t>
            </a:r>
            <a:r>
              <a:rPr lang="en-US" dirty="0"/>
              <a:t>= China finally overcame its problem of financing imports</a:t>
            </a:r>
            <a:endParaRPr lang="cs-CZ" dirty="0"/>
          </a:p>
          <a:p>
            <a:r>
              <a:rPr lang="cs-CZ" dirty="0"/>
              <a:t>&gt;</a:t>
            </a:r>
            <a:r>
              <a:rPr lang="en-US" dirty="0"/>
              <a:t> </a:t>
            </a:r>
            <a:r>
              <a:rPr lang="en-US" b="1" dirty="0"/>
              <a:t>accumulation of foreign exchange </a:t>
            </a:r>
            <a:r>
              <a:rPr lang="en-US" dirty="0"/>
              <a:t>(mostly dollars)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1368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6099-E564-4F83-A2D9-B1BF954F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FD9A-B1C3-4B35-9979-141048EE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target of support – </a:t>
            </a:r>
            <a:r>
              <a:rPr lang="en-US" b="1" dirty="0"/>
              <a:t>semiconductors</a:t>
            </a:r>
          </a:p>
          <a:p>
            <a:r>
              <a:rPr lang="en-US" dirty="0"/>
              <a:t>= </a:t>
            </a:r>
            <a:r>
              <a:rPr lang="en-US" b="1" dirty="0"/>
              <a:t>chips</a:t>
            </a:r>
          </a:p>
          <a:p>
            <a:r>
              <a:rPr lang="en-US" dirty="0"/>
              <a:t>= brain of electronics, „DNA of technology“</a:t>
            </a:r>
          </a:p>
          <a:p>
            <a:r>
              <a:rPr lang="en-US" dirty="0"/>
              <a:t>Necessary for China‘s technological goals</a:t>
            </a:r>
          </a:p>
          <a:p>
            <a:r>
              <a:rPr lang="en-US" b="1" dirty="0"/>
              <a:t>China continues to be surprisingly weak and aims to improve its position</a:t>
            </a:r>
          </a:p>
        </p:txBody>
      </p:sp>
    </p:spTree>
    <p:extLst>
      <p:ext uri="{BB962C8B-B14F-4D97-AF65-F5344CB8AC3E}">
        <p14:creationId xmlns:p14="http://schemas.microsoft.com/office/powerpoint/2010/main" val="19187694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6099-E564-4F83-A2D9-B1BF954F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FD9A-B1C3-4B35-9979-141048EE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target of support – </a:t>
            </a:r>
            <a:r>
              <a:rPr lang="en-US" b="1" dirty="0"/>
              <a:t>semiconductors</a:t>
            </a:r>
          </a:p>
          <a:p>
            <a:r>
              <a:rPr lang="en-US" dirty="0"/>
              <a:t>= </a:t>
            </a:r>
            <a:r>
              <a:rPr lang="en-US" b="1" dirty="0"/>
              <a:t>chips</a:t>
            </a:r>
          </a:p>
          <a:p>
            <a:r>
              <a:rPr lang="en-US" dirty="0"/>
              <a:t>= brain of electronics, „DNA of technology“</a:t>
            </a:r>
          </a:p>
          <a:p>
            <a:r>
              <a:rPr lang="en-US" dirty="0"/>
              <a:t>Necessary for China‘s technological goals</a:t>
            </a:r>
          </a:p>
          <a:p>
            <a:r>
              <a:rPr lang="en-US" b="1" dirty="0"/>
              <a:t>China continues to be surprisingly weak and aims to improve its position</a:t>
            </a:r>
          </a:p>
          <a:p>
            <a:r>
              <a:rPr lang="en-US" b="1" dirty="0"/>
              <a:t>Next time!</a:t>
            </a:r>
          </a:p>
        </p:txBody>
      </p:sp>
    </p:spTree>
    <p:extLst>
      <p:ext uri="{BB962C8B-B14F-4D97-AF65-F5344CB8AC3E}">
        <p14:creationId xmlns:p14="http://schemas.microsoft.com/office/powerpoint/2010/main" val="131548454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26BE0-F6A3-439C-891E-5C08A46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of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9323A-F803-422B-8040-C662DE98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Bigger</a:t>
            </a:r>
            <a:r>
              <a:rPr lang="en-US" dirty="0"/>
              <a:t> (even relatively) than policies of Japan, Taiwan, South Korea </a:t>
            </a:r>
            <a:r>
              <a:rPr lang="en-US" dirty="0" err="1"/>
              <a:t>etc</a:t>
            </a:r>
            <a:r>
              <a:rPr lang="cs-CZ" dirty="0"/>
              <a:t>.</a:t>
            </a:r>
            <a:r>
              <a:rPr lang="en-US" dirty="0"/>
              <a:t> in the post-war period</a:t>
            </a:r>
          </a:p>
          <a:p>
            <a:r>
              <a:rPr lang="cs-CZ" b="1" dirty="0"/>
              <a:t>A </a:t>
            </a:r>
            <a:r>
              <a:rPr lang="en-US" b="1" dirty="0"/>
              <a:t>qualitatively different goal </a:t>
            </a:r>
            <a:r>
              <a:rPr lang="en-US" dirty="0"/>
              <a:t>– leadership</a:t>
            </a:r>
          </a:p>
        </p:txBody>
      </p:sp>
    </p:spTree>
    <p:extLst>
      <p:ext uri="{BB962C8B-B14F-4D97-AF65-F5344CB8AC3E}">
        <p14:creationId xmlns:p14="http://schemas.microsoft.com/office/powerpoint/2010/main" val="22808255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26BE0-F6A3-439C-891E-5C08A46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of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9323A-F803-422B-8040-C662DE98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Bigger</a:t>
            </a:r>
            <a:r>
              <a:rPr lang="en-US" dirty="0"/>
              <a:t> (even relatively) than policies of Japan, Taiwan, South Korea </a:t>
            </a:r>
            <a:r>
              <a:rPr lang="en-US" dirty="0" err="1"/>
              <a:t>etc</a:t>
            </a:r>
            <a:r>
              <a:rPr lang="cs-CZ" dirty="0"/>
              <a:t>.</a:t>
            </a:r>
            <a:r>
              <a:rPr lang="en-US" dirty="0"/>
              <a:t> in the post-war period</a:t>
            </a:r>
          </a:p>
          <a:p>
            <a:r>
              <a:rPr lang="cs-CZ" b="1" dirty="0"/>
              <a:t>A </a:t>
            </a:r>
            <a:r>
              <a:rPr lang="en-US" b="1" dirty="0"/>
              <a:t>qualitatively different goal </a:t>
            </a:r>
            <a:r>
              <a:rPr lang="en-US" dirty="0"/>
              <a:t>– leadership</a:t>
            </a:r>
          </a:p>
          <a:p>
            <a:endParaRPr lang="en-US" dirty="0"/>
          </a:p>
          <a:p>
            <a:r>
              <a:rPr lang="en-US" dirty="0"/>
              <a:t>Highly provocative – Naughton – </a:t>
            </a:r>
            <a:r>
              <a:rPr lang="en-US" b="1" dirty="0"/>
              <a:t>breaking of unwritten international rules</a:t>
            </a:r>
          </a:p>
        </p:txBody>
      </p:sp>
    </p:spTree>
    <p:extLst>
      <p:ext uri="{BB962C8B-B14F-4D97-AF65-F5344CB8AC3E}">
        <p14:creationId xmlns:p14="http://schemas.microsoft.com/office/powerpoint/2010/main" val="198850704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26BE0-F6A3-439C-891E-5C08A46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of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9323A-F803-422B-8040-C662DE98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Bigger</a:t>
            </a:r>
            <a:r>
              <a:rPr lang="en-US" dirty="0"/>
              <a:t> (even relatively) than policies of Japan, Taiwan, South Korea </a:t>
            </a:r>
            <a:r>
              <a:rPr lang="en-US" dirty="0" err="1"/>
              <a:t>etc</a:t>
            </a:r>
            <a:r>
              <a:rPr lang="cs-CZ" dirty="0"/>
              <a:t>.</a:t>
            </a:r>
            <a:r>
              <a:rPr lang="en-US" dirty="0"/>
              <a:t> in the post-war period</a:t>
            </a:r>
          </a:p>
          <a:p>
            <a:r>
              <a:rPr lang="cs-CZ" b="1" dirty="0"/>
              <a:t>A </a:t>
            </a:r>
            <a:r>
              <a:rPr lang="en-US" b="1" dirty="0"/>
              <a:t>qualitatively different goal </a:t>
            </a:r>
            <a:r>
              <a:rPr lang="en-US" dirty="0"/>
              <a:t>– leadership</a:t>
            </a:r>
          </a:p>
          <a:p>
            <a:endParaRPr lang="en-US" dirty="0"/>
          </a:p>
          <a:p>
            <a:r>
              <a:rPr lang="en-US" dirty="0"/>
              <a:t>Highly provocative – Naughton – </a:t>
            </a:r>
            <a:r>
              <a:rPr lang="en-US" b="1" dirty="0"/>
              <a:t>breaking of unwritten international rules</a:t>
            </a:r>
          </a:p>
          <a:p>
            <a:r>
              <a:rPr lang="en-US" dirty="0"/>
              <a:t>&gt; </a:t>
            </a:r>
            <a:r>
              <a:rPr lang="en-US" b="1" dirty="0"/>
              <a:t>backlash - </a:t>
            </a:r>
            <a:r>
              <a:rPr lang="en-US" dirty="0"/>
              <a:t>end of Western complacency about China</a:t>
            </a:r>
            <a:r>
              <a:rPr lang="cs-CZ" dirty="0"/>
              <a:t> – </a:t>
            </a:r>
            <a:r>
              <a:rPr lang="en-US" b="1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69627489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26BE0-F6A3-439C-891E-5C08A46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of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9323A-F803-422B-8040-C662DE98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Bigger</a:t>
            </a:r>
            <a:r>
              <a:rPr lang="en-US" dirty="0"/>
              <a:t> (even relatively) than policies of Japan, Taiwan, South Korea </a:t>
            </a:r>
            <a:r>
              <a:rPr lang="en-US" dirty="0" err="1"/>
              <a:t>etc</a:t>
            </a:r>
            <a:r>
              <a:rPr lang="cs-CZ" dirty="0"/>
              <a:t>.</a:t>
            </a:r>
            <a:r>
              <a:rPr lang="en-US" dirty="0"/>
              <a:t> in the post-war period</a:t>
            </a:r>
          </a:p>
          <a:p>
            <a:r>
              <a:rPr lang="cs-CZ" b="1" dirty="0"/>
              <a:t>A </a:t>
            </a:r>
            <a:r>
              <a:rPr lang="en-US" b="1" dirty="0"/>
              <a:t>qualitatively different goal </a:t>
            </a:r>
            <a:r>
              <a:rPr lang="en-US" dirty="0"/>
              <a:t>– leadership</a:t>
            </a:r>
          </a:p>
          <a:p>
            <a:endParaRPr lang="en-US" dirty="0"/>
          </a:p>
          <a:p>
            <a:r>
              <a:rPr lang="en-US" dirty="0"/>
              <a:t>Highly provocative – Naughton – </a:t>
            </a:r>
            <a:r>
              <a:rPr lang="en-US" b="1" dirty="0"/>
              <a:t>breaking of unwritten international rules</a:t>
            </a:r>
          </a:p>
          <a:p>
            <a:r>
              <a:rPr lang="en-US" dirty="0"/>
              <a:t>&gt; </a:t>
            </a:r>
            <a:r>
              <a:rPr lang="en-US" b="1" dirty="0"/>
              <a:t>backlash - </a:t>
            </a:r>
            <a:r>
              <a:rPr lang="en-US" dirty="0"/>
              <a:t>end of Western complacency about China</a:t>
            </a:r>
            <a:r>
              <a:rPr lang="cs-CZ" dirty="0"/>
              <a:t> – </a:t>
            </a:r>
            <a:r>
              <a:rPr lang="en-US" b="1" dirty="0"/>
              <a:t>US-China trade war</a:t>
            </a:r>
            <a:endParaRPr lang="cs-CZ" b="1" dirty="0"/>
          </a:p>
          <a:p>
            <a:r>
              <a:rPr lang="en-US" b="1" dirty="0"/>
              <a:t>Also next time</a:t>
            </a:r>
          </a:p>
        </p:txBody>
      </p:sp>
    </p:spTree>
    <p:extLst>
      <p:ext uri="{BB962C8B-B14F-4D97-AF65-F5344CB8AC3E}">
        <p14:creationId xmlns:p14="http://schemas.microsoft.com/office/powerpoint/2010/main" val="84509668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„How Asia works“ </a:t>
            </a:r>
            <a:r>
              <a:rPr lang="cs-CZ" b="1" dirty="0"/>
              <a:t>– </a:t>
            </a:r>
            <a:r>
              <a:rPr lang="cs-CZ" b="1" dirty="0" err="1"/>
              <a:t>Joe</a:t>
            </a:r>
            <a:r>
              <a:rPr lang="cs-CZ" b="1" dirty="0"/>
              <a:t> </a:t>
            </a:r>
            <a:r>
              <a:rPr lang="cs-CZ" b="1" dirty="0" err="1"/>
              <a:t>Studwell</a:t>
            </a:r>
            <a:endParaRPr lang="cs-CZ" b="1" dirty="0"/>
          </a:p>
          <a:p>
            <a:endParaRPr lang="en-US" b="1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F5907B2-0B81-423F-A634-BEE8E4A4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1690688"/>
            <a:ext cx="3171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9646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„How Asia works“ </a:t>
            </a:r>
            <a:r>
              <a:rPr lang="cs-CZ" b="1" dirty="0"/>
              <a:t>– </a:t>
            </a:r>
            <a:r>
              <a:rPr lang="cs-CZ" b="1" dirty="0" err="1"/>
              <a:t>Joe</a:t>
            </a:r>
            <a:r>
              <a:rPr lang="cs-CZ" b="1" dirty="0"/>
              <a:t> </a:t>
            </a:r>
            <a:r>
              <a:rPr lang="cs-CZ" b="1" dirty="0" err="1"/>
              <a:t>Studwell</a:t>
            </a:r>
            <a:endParaRPr lang="en-US" b="1" dirty="0"/>
          </a:p>
          <a:p>
            <a:r>
              <a:rPr lang="en-US" b="1" dirty="0"/>
              <a:t>1) Land reform</a:t>
            </a:r>
          </a:p>
          <a:p>
            <a:r>
              <a:rPr lang="en-US" b="1" dirty="0"/>
              <a:t>2) Industrial policy &gt; promotion of exports</a:t>
            </a:r>
          </a:p>
          <a:p>
            <a:r>
              <a:rPr lang="en-US" b="1" dirty="0"/>
              <a:t>3) State owned banks</a:t>
            </a:r>
            <a:r>
              <a:rPr lang="cs-CZ" b="1" dirty="0"/>
              <a:t> – </a:t>
            </a:r>
            <a:r>
              <a:rPr lang="en-US" b="1" dirty="0"/>
              <a:t>also promotion of industry</a:t>
            </a:r>
          </a:p>
        </p:txBody>
      </p:sp>
    </p:spTree>
    <p:extLst>
      <p:ext uri="{BB962C8B-B14F-4D97-AF65-F5344CB8AC3E}">
        <p14:creationId xmlns:p14="http://schemas.microsoft.com/office/powerpoint/2010/main" val="219976336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firms are not going to succeed on their own, </a:t>
            </a:r>
            <a:r>
              <a:rPr lang="en-US" b="1" dirty="0"/>
              <a:t>they need protection and help from the state (x free trade)</a:t>
            </a:r>
          </a:p>
        </p:txBody>
      </p:sp>
    </p:spTree>
    <p:extLst>
      <p:ext uri="{BB962C8B-B14F-4D97-AF65-F5344CB8AC3E}">
        <p14:creationId xmlns:p14="http://schemas.microsoft.com/office/powerpoint/2010/main" val="208589442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firms are not going to succeed on their own, </a:t>
            </a:r>
            <a:r>
              <a:rPr lang="en-US" b="1" dirty="0"/>
              <a:t>they need protection and help from the state (x free trade)</a:t>
            </a:r>
          </a:p>
          <a:p>
            <a:r>
              <a:rPr lang="en-US" dirty="0"/>
              <a:t>But they must be tested so that they don‘t become complacent &gt; </a:t>
            </a:r>
            <a:r>
              <a:rPr lang="en-US" b="1" dirty="0"/>
              <a:t>„export discipline“ </a:t>
            </a:r>
            <a:r>
              <a:rPr lang="en-US" dirty="0"/>
              <a:t>– they must be able to sell products abroad</a:t>
            </a:r>
          </a:p>
        </p:txBody>
      </p:sp>
    </p:spTree>
    <p:extLst>
      <p:ext uri="{BB962C8B-B14F-4D97-AF65-F5344CB8AC3E}">
        <p14:creationId xmlns:p14="http://schemas.microsoft.com/office/powerpoint/2010/main" val="276417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CCA97-2B2B-435A-ACF6-D9B29564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F4EFC-0E11-4BCF-AAD4-973C182E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China going to do with all this foreign exchange?</a:t>
            </a:r>
          </a:p>
        </p:txBody>
      </p:sp>
    </p:spTree>
    <p:extLst>
      <p:ext uri="{BB962C8B-B14F-4D97-AF65-F5344CB8AC3E}">
        <p14:creationId xmlns:p14="http://schemas.microsoft.com/office/powerpoint/2010/main" val="134812472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firms are not going to succeed on their own, </a:t>
            </a:r>
            <a:r>
              <a:rPr lang="en-US" b="1" dirty="0"/>
              <a:t>they need protection and help from the state (x free trade)</a:t>
            </a:r>
          </a:p>
          <a:p>
            <a:r>
              <a:rPr lang="en-US" dirty="0"/>
              <a:t>But they must be tested so that they don‘t become complacent &gt; </a:t>
            </a:r>
            <a:r>
              <a:rPr lang="en-US" b="1" dirty="0"/>
              <a:t>„export discipline“ </a:t>
            </a:r>
            <a:r>
              <a:rPr lang="en-US" dirty="0"/>
              <a:t>– they must be able to sell products abroad</a:t>
            </a:r>
          </a:p>
          <a:p>
            <a:r>
              <a:rPr lang="en-US" dirty="0"/>
              <a:t>Why abroad? Success in the closed domestic market doesn‘t prove anything</a:t>
            </a:r>
          </a:p>
        </p:txBody>
      </p:sp>
    </p:spTree>
    <p:extLst>
      <p:ext uri="{BB962C8B-B14F-4D97-AF65-F5344CB8AC3E}">
        <p14:creationId xmlns:p14="http://schemas.microsoft.com/office/powerpoint/2010/main" val="114628250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D6752-AF27-47DC-B9ED-67AACC42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9A366-4433-42BB-B0F4-2D5296F7F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Undervalued currency </a:t>
            </a:r>
            <a:r>
              <a:rPr lang="en-US" dirty="0"/>
              <a:t>– helps with export</a:t>
            </a:r>
          </a:p>
        </p:txBody>
      </p:sp>
    </p:spTree>
    <p:extLst>
      <p:ext uri="{BB962C8B-B14F-4D97-AF65-F5344CB8AC3E}">
        <p14:creationId xmlns:p14="http://schemas.microsoft.com/office/powerpoint/2010/main" val="204032650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6A88A-4904-4749-89B0-F21040B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C5DFF-00A7-4778-A1D1-EFACB287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– </a:t>
            </a:r>
            <a:r>
              <a:rPr lang="en-US" b="1" dirty="0"/>
              <a:t>somewhat similar, but even more statist</a:t>
            </a:r>
          </a:p>
          <a:p>
            <a:r>
              <a:rPr lang="en-US" dirty="0"/>
              <a:t>Most large enterprises continued to be state-owned (to this day)</a:t>
            </a:r>
          </a:p>
        </p:txBody>
      </p:sp>
    </p:spTree>
    <p:extLst>
      <p:ext uri="{BB962C8B-B14F-4D97-AF65-F5344CB8AC3E}">
        <p14:creationId xmlns:p14="http://schemas.microsoft.com/office/powerpoint/2010/main" val="256575929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6A88A-4904-4749-89B0-F21040B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C5DFF-00A7-4778-A1D1-EFACB287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– </a:t>
            </a:r>
            <a:r>
              <a:rPr lang="en-US" b="1" dirty="0"/>
              <a:t>somewhat similar, but even more statist</a:t>
            </a:r>
          </a:p>
          <a:p>
            <a:r>
              <a:rPr lang="en-US" dirty="0"/>
              <a:t>Most large enterprises continued to be state-owned (to this day)</a:t>
            </a:r>
          </a:p>
          <a:p>
            <a:r>
              <a:rPr lang="en-US" b="1" dirty="0"/>
              <a:t>No liberalization after successful growth</a:t>
            </a:r>
          </a:p>
        </p:txBody>
      </p:sp>
    </p:spTree>
    <p:extLst>
      <p:ext uri="{BB962C8B-B14F-4D97-AF65-F5344CB8AC3E}">
        <p14:creationId xmlns:p14="http://schemas.microsoft.com/office/powerpoint/2010/main" val="10499620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6A88A-4904-4749-89B0-F21040B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C5DFF-00A7-4778-A1D1-EFACB287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– </a:t>
            </a:r>
            <a:r>
              <a:rPr lang="en-US" b="1" dirty="0"/>
              <a:t>somewhat similar, but even more statist</a:t>
            </a:r>
          </a:p>
          <a:p>
            <a:r>
              <a:rPr lang="en-US" dirty="0"/>
              <a:t>Most large enterprises continued to be state-owned (to this day)</a:t>
            </a:r>
          </a:p>
          <a:p>
            <a:r>
              <a:rPr lang="en-US" b="1" dirty="0"/>
              <a:t>No liberalization after successful growth</a:t>
            </a:r>
          </a:p>
          <a:p>
            <a:r>
              <a:rPr lang="en-US" b="1" dirty="0"/>
              <a:t>J, K, T attempted to catch up, not to become the undisputed leader </a:t>
            </a:r>
            <a:r>
              <a:rPr lang="en-US" dirty="0"/>
              <a:t>(x China‘s ambitions for next generation Internet, AI….)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3347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DDF0-DE40-4C0F-A2FD-45F96D4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1A5F9-00FC-4299-BB4D-E6379CD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J, K, T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capitalism</a:t>
            </a:r>
            <a:r>
              <a:rPr lang="en-US" dirty="0"/>
              <a:t> which isn‘t possible yet</a:t>
            </a:r>
          </a:p>
          <a:p>
            <a:r>
              <a:rPr lang="en-US" dirty="0"/>
              <a:t>= more or less in line with Western theorists of protectionism – Alexander Hamilton, Friedrich List</a:t>
            </a:r>
          </a:p>
        </p:txBody>
      </p:sp>
    </p:spTree>
    <p:extLst>
      <p:ext uri="{BB962C8B-B14F-4D97-AF65-F5344CB8AC3E}">
        <p14:creationId xmlns:p14="http://schemas.microsoft.com/office/powerpoint/2010/main" val="424962086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DDF0-DE40-4C0F-A2FD-45F96D4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1A5F9-00FC-4299-BB4D-E6379CD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J, K, T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capitalism</a:t>
            </a:r>
            <a:r>
              <a:rPr lang="en-US" dirty="0"/>
              <a:t> which isn‘t possible yet</a:t>
            </a:r>
          </a:p>
          <a:p>
            <a:r>
              <a:rPr lang="en-US" dirty="0"/>
              <a:t>= more or less in line with Western theorists of protectionism – Alexander Hamilton, Friedrich List</a:t>
            </a:r>
          </a:p>
          <a:p>
            <a:r>
              <a:rPr lang="en-US" dirty="0"/>
              <a:t>CH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socialism</a:t>
            </a:r>
            <a:r>
              <a:rPr lang="en-US" dirty="0"/>
              <a:t> which isn‘t possible yet</a:t>
            </a:r>
          </a:p>
        </p:txBody>
      </p:sp>
    </p:spTree>
    <p:extLst>
      <p:ext uri="{BB962C8B-B14F-4D97-AF65-F5344CB8AC3E}">
        <p14:creationId xmlns:p14="http://schemas.microsoft.com/office/powerpoint/2010/main" val="364949476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DDF0-DE40-4C0F-A2FD-45F96D4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1A5F9-00FC-4299-BB4D-E6379CD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J, K, T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capitalism</a:t>
            </a:r>
            <a:r>
              <a:rPr lang="en-US" dirty="0"/>
              <a:t> which isn‘t possible yet</a:t>
            </a:r>
          </a:p>
          <a:p>
            <a:r>
              <a:rPr lang="en-US" dirty="0"/>
              <a:t>= more or less in line with Western theorists of protectionism – Alexander Hamilton, Friedrich List</a:t>
            </a:r>
          </a:p>
          <a:p>
            <a:r>
              <a:rPr lang="en-US" dirty="0"/>
              <a:t>CH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socialism</a:t>
            </a:r>
            <a:r>
              <a:rPr lang="en-US" dirty="0"/>
              <a:t> which isn‘t possible yet</a:t>
            </a:r>
          </a:p>
          <a:p>
            <a:r>
              <a:rPr lang="en-US" dirty="0"/>
              <a:t>= </a:t>
            </a:r>
            <a:r>
              <a:rPr lang="en-US" b="1" dirty="0"/>
              <a:t>China does not yet posses the capacity for planning and redistribution necessary to achieve socialism, so it has to accept markets</a:t>
            </a:r>
          </a:p>
        </p:txBody>
      </p:sp>
    </p:spTree>
    <p:extLst>
      <p:ext uri="{BB962C8B-B14F-4D97-AF65-F5344CB8AC3E}">
        <p14:creationId xmlns:p14="http://schemas.microsoft.com/office/powerpoint/2010/main" val="291059406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DDF0-DE40-4C0F-A2FD-45F96D4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1A5F9-00FC-4299-BB4D-E6379CD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CCP – China‘s advantage continues to be the ability to mobilize resources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9260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16229-C8A2-45F5-935C-9A66F974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21E68-20B4-4A3C-BC66-087A9263F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Import-substituting industrialization </a:t>
            </a:r>
            <a:r>
              <a:rPr lang="en-US" dirty="0"/>
              <a:t>(</a:t>
            </a:r>
            <a:r>
              <a:rPr lang="en-US" b="1" dirty="0"/>
              <a:t>ISI</a:t>
            </a:r>
            <a:r>
              <a:rPr lang="en-US" dirty="0"/>
              <a:t>)</a:t>
            </a:r>
          </a:p>
          <a:p>
            <a:r>
              <a:rPr lang="en-US" b="1" dirty="0"/>
              <a:t>Not so important for us</a:t>
            </a:r>
            <a:r>
              <a:rPr lang="en-US" dirty="0"/>
              <a:t>, but often discussed in IPE</a:t>
            </a:r>
          </a:p>
          <a:p>
            <a:r>
              <a:rPr lang="en-US" dirty="0"/>
              <a:t>Latin America, circa 1945-1980</a:t>
            </a:r>
          </a:p>
        </p:txBody>
      </p:sp>
    </p:spTree>
    <p:extLst>
      <p:ext uri="{BB962C8B-B14F-4D97-AF65-F5344CB8AC3E}">
        <p14:creationId xmlns:p14="http://schemas.microsoft.com/office/powerpoint/2010/main" val="354373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CCA97-2B2B-435A-ACF6-D9B29564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F4EFC-0E11-4BCF-AAD4-973C182E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China going to do with all this foreign exchange?</a:t>
            </a:r>
          </a:p>
          <a:p>
            <a:r>
              <a:rPr lang="en-US" b="1" dirty="0"/>
              <a:t>Keep it</a:t>
            </a:r>
            <a:r>
              <a:rPr lang="cs-CZ" b="1" dirty="0"/>
              <a:t> </a:t>
            </a:r>
            <a:r>
              <a:rPr lang="en-US" b="1" dirty="0"/>
              <a:t>as </a:t>
            </a:r>
            <a:r>
              <a:rPr lang="cs-CZ" b="1" dirty="0"/>
              <a:t>a </a:t>
            </a:r>
            <a:r>
              <a:rPr lang="en-US" b="1" dirty="0"/>
              <a:t>reserve – </a:t>
            </a:r>
            <a:r>
              <a:rPr lang="cs-CZ" b="1" dirty="0"/>
              <a:t>a </a:t>
            </a:r>
            <a:r>
              <a:rPr lang="en-US" b="1" dirty="0"/>
              <a:t>precaution against a monetary crisis</a:t>
            </a:r>
          </a:p>
        </p:txBody>
      </p:sp>
    </p:spTree>
    <p:extLst>
      <p:ext uri="{BB962C8B-B14F-4D97-AF65-F5344CB8AC3E}">
        <p14:creationId xmlns:p14="http://schemas.microsoft.com/office/powerpoint/2010/main" val="8040218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16229-C8A2-45F5-935C-9A66F974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21E68-20B4-4A3C-BC66-087A9263F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Protectionism, state-owned banks and large enterprises – similar to Asia</a:t>
            </a:r>
          </a:p>
        </p:txBody>
      </p:sp>
    </p:spTree>
    <p:extLst>
      <p:ext uri="{BB962C8B-B14F-4D97-AF65-F5344CB8AC3E}">
        <p14:creationId xmlns:p14="http://schemas.microsoft.com/office/powerpoint/2010/main" val="320220527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</a:p>
        </p:txBody>
      </p:sp>
    </p:spTree>
    <p:extLst>
      <p:ext uri="{BB962C8B-B14F-4D97-AF65-F5344CB8AC3E}">
        <p14:creationId xmlns:p14="http://schemas.microsoft.com/office/powerpoint/2010/main" val="70218905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</a:p>
          <a:p>
            <a:r>
              <a:rPr lang="en-US" b="1" dirty="0"/>
              <a:t>&gt; trade deficits &gt; financed by debt</a:t>
            </a:r>
          </a:p>
        </p:txBody>
      </p:sp>
    </p:spTree>
    <p:extLst>
      <p:ext uri="{BB962C8B-B14F-4D97-AF65-F5344CB8AC3E}">
        <p14:creationId xmlns:p14="http://schemas.microsoft.com/office/powerpoint/2010/main" val="319972149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</a:p>
          <a:p>
            <a:r>
              <a:rPr lang="en-US" b="1" dirty="0"/>
              <a:t>&gt; trade deficits &gt; financed by debt</a:t>
            </a:r>
          </a:p>
          <a:p>
            <a:r>
              <a:rPr lang="en-US" b="1" dirty="0"/>
              <a:t>Overvalued currencies – to pay back the debt </a:t>
            </a:r>
            <a:r>
              <a:rPr lang="en-US" dirty="0"/>
              <a:t>– but exacerbated the trade</a:t>
            </a:r>
            <a:r>
              <a:rPr lang="cs-CZ" dirty="0"/>
              <a:t> </a:t>
            </a:r>
            <a:r>
              <a:rPr lang="en-US" dirty="0"/>
              <a:t>deficits</a:t>
            </a:r>
          </a:p>
        </p:txBody>
      </p:sp>
    </p:spTree>
    <p:extLst>
      <p:ext uri="{BB962C8B-B14F-4D97-AF65-F5344CB8AC3E}">
        <p14:creationId xmlns:p14="http://schemas.microsoft.com/office/powerpoint/2010/main" val="323032016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</a:p>
          <a:p>
            <a:r>
              <a:rPr lang="en-US" b="1" dirty="0"/>
              <a:t>&gt; trade deficits &gt; financed by debt</a:t>
            </a:r>
          </a:p>
          <a:p>
            <a:r>
              <a:rPr lang="en-US" b="1" dirty="0"/>
              <a:t>Overvalued currencies – to pay back the debt </a:t>
            </a:r>
            <a:r>
              <a:rPr lang="en-US" dirty="0"/>
              <a:t>– but exacerbated the trade</a:t>
            </a:r>
            <a:r>
              <a:rPr lang="cs-CZ" dirty="0"/>
              <a:t> </a:t>
            </a:r>
            <a:r>
              <a:rPr lang="en-US" dirty="0"/>
              <a:t>deficits</a:t>
            </a:r>
          </a:p>
          <a:p>
            <a:r>
              <a:rPr lang="en-US" b="1" dirty="0"/>
              <a:t>Also – no sweeping land-reform </a:t>
            </a:r>
            <a:r>
              <a:rPr lang="en-US" dirty="0"/>
              <a:t>= surviving inequality, „old elite“</a:t>
            </a:r>
          </a:p>
        </p:txBody>
      </p:sp>
    </p:spTree>
    <p:extLst>
      <p:ext uri="{BB962C8B-B14F-4D97-AF65-F5344CB8AC3E}">
        <p14:creationId xmlns:p14="http://schemas.microsoft.com/office/powerpoint/2010/main" val="99412512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</a:p>
          <a:p>
            <a:r>
              <a:rPr lang="en-US" b="1" dirty="0"/>
              <a:t>&gt; trade deficits &gt; financed by debt</a:t>
            </a:r>
          </a:p>
          <a:p>
            <a:r>
              <a:rPr lang="en-US" b="1" dirty="0"/>
              <a:t>Overvalued currencies – to pay back the debt </a:t>
            </a:r>
            <a:r>
              <a:rPr lang="en-US" dirty="0"/>
              <a:t>– but exacerbated the trade</a:t>
            </a:r>
            <a:r>
              <a:rPr lang="cs-CZ" dirty="0"/>
              <a:t> </a:t>
            </a:r>
            <a:r>
              <a:rPr lang="en-US" dirty="0"/>
              <a:t>deficits</a:t>
            </a:r>
          </a:p>
          <a:p>
            <a:r>
              <a:rPr lang="en-US" b="1" dirty="0"/>
              <a:t>Also – no sweeping land-reform </a:t>
            </a:r>
            <a:r>
              <a:rPr lang="en-US" dirty="0"/>
              <a:t>= surviving inequality, „old elite“</a:t>
            </a:r>
          </a:p>
          <a:p>
            <a:r>
              <a:rPr lang="en-US" b="1" dirty="0"/>
              <a:t>1980s – bankruptcies, transition to free trade (IMF, WB)</a:t>
            </a:r>
          </a:p>
        </p:txBody>
      </p:sp>
    </p:spTree>
    <p:extLst>
      <p:ext uri="{BB962C8B-B14F-4D97-AF65-F5344CB8AC3E}">
        <p14:creationId xmlns:p14="http://schemas.microsoft.com/office/powerpoint/2010/main" val="256918021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D6266-D938-4A02-9B58-B73D9AE6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6B224-3F39-432A-9517-B28DB906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Economists – identification of ISI with protectionism and Asia with free markets </a:t>
            </a:r>
          </a:p>
          <a:p>
            <a:r>
              <a:rPr lang="en-US" b="1" dirty="0"/>
              <a:t>= misinterpretation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21804399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71F76-BC36-41E0-BBDB-BB1EC11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6F0B8-1AD4-44D5-B27A-AC91C972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Eastern Europe after 1989</a:t>
            </a:r>
          </a:p>
          <a:p>
            <a:r>
              <a:rPr lang="en-US" b="1" dirty="0"/>
              <a:t>= full transition towards free market capitalism</a:t>
            </a:r>
          </a:p>
          <a:p>
            <a:r>
              <a:rPr lang="en-US" b="1" dirty="0"/>
              <a:t>= privatization of enterprises, market prices, free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063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71F76-BC36-41E0-BBDB-BB1EC11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6F0B8-1AD4-44D5-B27A-AC91C972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idea – the Communist regimes have collapsed &gt;</a:t>
            </a:r>
            <a:r>
              <a:rPr lang="en-US" b="1" dirty="0"/>
              <a:t> there is no power capable of overseeing central planning</a:t>
            </a:r>
          </a:p>
        </p:txBody>
      </p:sp>
    </p:spTree>
    <p:extLst>
      <p:ext uri="{BB962C8B-B14F-4D97-AF65-F5344CB8AC3E}">
        <p14:creationId xmlns:p14="http://schemas.microsoft.com/office/powerpoint/2010/main" val="264458287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71F76-BC36-41E0-BBDB-BB1EC11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6F0B8-1AD4-44D5-B27A-AC91C972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idea – the Communist regimes have collapsed &gt;</a:t>
            </a:r>
            <a:r>
              <a:rPr lang="en-US" b="1" dirty="0"/>
              <a:t> there is no power capable of overseeing central planning </a:t>
            </a:r>
          </a:p>
          <a:p>
            <a:r>
              <a:rPr lang="en-US" dirty="0"/>
              <a:t>&gt; we must move quickly towards markets, </a:t>
            </a:r>
            <a:r>
              <a:rPr lang="en-US" b="1" dirty="0"/>
              <a:t>otherwise the managers of the SOE‘s will plunder the assets</a:t>
            </a:r>
          </a:p>
          <a:p>
            <a:r>
              <a:rPr lang="en-US" dirty="0"/>
              <a:t>= the need to dissolve public ownership relatively quickly, before it‘s completely hollowed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CCA97-2B2B-435A-ACF6-D9B29564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F4EFC-0E11-4BCF-AAD4-973C182E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China going to do with all this foreign exchange?</a:t>
            </a:r>
          </a:p>
          <a:p>
            <a:r>
              <a:rPr lang="en-US" b="1" dirty="0"/>
              <a:t>Keep it</a:t>
            </a:r>
            <a:r>
              <a:rPr lang="cs-CZ" b="1" dirty="0"/>
              <a:t> </a:t>
            </a:r>
            <a:r>
              <a:rPr lang="en-US" b="1" dirty="0"/>
              <a:t>as </a:t>
            </a:r>
            <a:r>
              <a:rPr lang="cs-CZ" b="1" dirty="0"/>
              <a:t>a </a:t>
            </a:r>
            <a:r>
              <a:rPr lang="en-US" b="1" dirty="0"/>
              <a:t>reserve – </a:t>
            </a:r>
            <a:r>
              <a:rPr lang="cs-CZ" b="1" dirty="0"/>
              <a:t>a </a:t>
            </a:r>
            <a:r>
              <a:rPr lang="en-US" b="1" dirty="0"/>
              <a:t>precaution against a monetary crisis</a:t>
            </a:r>
          </a:p>
          <a:p>
            <a:r>
              <a:rPr lang="en-US"/>
              <a:t>Anxiety </a:t>
            </a:r>
            <a:r>
              <a:rPr lang="en-US" dirty="0"/>
              <a:t>after the </a:t>
            </a:r>
            <a:r>
              <a:rPr lang="en-US" b="1" dirty="0"/>
              <a:t>Asian monetary crisis of 1997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1265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CBF83-4FF0-4168-8B3F-7F4EE201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B3726-AF68-4BAA-A58B-1E3A8BD3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Derided and discredited today </a:t>
            </a:r>
            <a:r>
              <a:rPr lang="en-US" dirty="0"/>
              <a:t>– collapse of Russia, Ukraine </a:t>
            </a:r>
            <a:r>
              <a:rPr lang="en-US" dirty="0" err="1"/>
              <a:t>etc</a:t>
            </a:r>
            <a:r>
              <a:rPr lang="en-US" dirty="0"/>
              <a:t>, poverty, rise of oligarchs</a:t>
            </a:r>
          </a:p>
        </p:txBody>
      </p:sp>
    </p:spTree>
    <p:extLst>
      <p:ext uri="{BB962C8B-B14F-4D97-AF65-F5344CB8AC3E}">
        <p14:creationId xmlns:p14="http://schemas.microsoft.com/office/powerpoint/2010/main" val="417795983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CBF83-4FF0-4168-8B3F-7F4EE201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B3726-AF68-4BAA-A58B-1E3A8BD3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Derided and discredited today </a:t>
            </a:r>
            <a:r>
              <a:rPr lang="en-US" dirty="0"/>
              <a:t>– collapse of Russia, Ukraine </a:t>
            </a:r>
            <a:r>
              <a:rPr lang="en-US" dirty="0" err="1"/>
              <a:t>etc</a:t>
            </a:r>
            <a:r>
              <a:rPr lang="en-US" dirty="0"/>
              <a:t>, poverty, rise of oligarchs</a:t>
            </a:r>
          </a:p>
          <a:p>
            <a:r>
              <a:rPr lang="en-US" dirty="0"/>
              <a:t>But – </a:t>
            </a:r>
            <a:r>
              <a:rPr lang="en-US" b="1" dirty="0"/>
              <a:t>Baltic countries, Poland, Czechia</a:t>
            </a:r>
            <a:r>
              <a:rPr lang="en-US" dirty="0"/>
              <a:t>, Slovakia, Slovenia, Hungary…</a:t>
            </a:r>
          </a:p>
          <a:p>
            <a:r>
              <a:rPr lang="en-US" dirty="0"/>
              <a:t>&gt; often reasonably successful!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15528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97EBE-ABD3-460F-9920-6E6CF7C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4E9C6-2959-4879-A580-F56B01FB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– We don‘t want shock therapy, because: </a:t>
            </a:r>
          </a:p>
          <a:p>
            <a:r>
              <a:rPr lang="en-US" dirty="0"/>
              <a:t>1) </a:t>
            </a:r>
            <a:r>
              <a:rPr lang="en-US" b="1" dirty="0"/>
              <a:t>we still basically believe that socialism will win in the end </a:t>
            </a:r>
          </a:p>
          <a:p>
            <a:r>
              <a:rPr lang="en-US" dirty="0"/>
              <a:t>2) </a:t>
            </a:r>
            <a:r>
              <a:rPr lang="en-US" b="1" dirty="0"/>
              <a:t>doing so would drastically curtail the Party‘s power</a:t>
            </a:r>
          </a:p>
        </p:txBody>
      </p:sp>
    </p:spTree>
    <p:extLst>
      <p:ext uri="{BB962C8B-B14F-4D97-AF65-F5344CB8AC3E}">
        <p14:creationId xmlns:p14="http://schemas.microsoft.com/office/powerpoint/2010/main" val="20668013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97EBE-ABD3-460F-9920-6E6CF7C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4E9C6-2959-4879-A580-F56B01FB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– We don‘t want shock therapy, because: </a:t>
            </a:r>
          </a:p>
          <a:p>
            <a:r>
              <a:rPr lang="en-US" dirty="0"/>
              <a:t>1) </a:t>
            </a:r>
            <a:r>
              <a:rPr lang="en-US" b="1" dirty="0"/>
              <a:t>we still basically believe that socialism will win in the end </a:t>
            </a:r>
          </a:p>
          <a:p>
            <a:r>
              <a:rPr lang="en-US" dirty="0"/>
              <a:t>2) </a:t>
            </a:r>
            <a:r>
              <a:rPr lang="en-US" b="1" dirty="0"/>
              <a:t>doing so would drastically curtail the Party‘s power</a:t>
            </a:r>
          </a:p>
          <a:p>
            <a:r>
              <a:rPr lang="en-US" dirty="0"/>
              <a:t>Eastern Europe – We don‘t want Chinese-style mixed economy because:</a:t>
            </a:r>
          </a:p>
          <a:p>
            <a:r>
              <a:rPr lang="en-US" dirty="0"/>
              <a:t>1) </a:t>
            </a:r>
            <a:r>
              <a:rPr lang="en-US" b="1" dirty="0"/>
              <a:t>we no longer believe in socialism</a:t>
            </a:r>
          </a:p>
          <a:p>
            <a:r>
              <a:rPr lang="en-US" dirty="0"/>
              <a:t>2) </a:t>
            </a:r>
            <a:r>
              <a:rPr lang="en-US" b="1" dirty="0"/>
              <a:t>doing so would mean keeping the security apparatus to oversee the SOEs</a:t>
            </a:r>
          </a:p>
        </p:txBody>
      </p:sp>
    </p:spTree>
    <p:extLst>
      <p:ext uri="{BB962C8B-B14F-4D97-AF65-F5344CB8AC3E}">
        <p14:creationId xmlns:p14="http://schemas.microsoft.com/office/powerpoint/2010/main" val="90437703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643C2-406B-4562-AF99-DA956E54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1E944-F0E9-4C0E-870D-FFAA7C468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B9892-8F2D-40FB-BC6A-0893421D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77DDE-2514-4946-A1E2-5FF979268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country has a </a:t>
            </a:r>
            <a:r>
              <a:rPr lang="en-US" b="1" dirty="0"/>
              <a:t>fixed exchange rate</a:t>
            </a:r>
            <a:endParaRPr lang="cs-CZ" b="1" dirty="0"/>
          </a:p>
          <a:p>
            <a:r>
              <a:rPr lang="en-US" b="1" dirty="0"/>
              <a:t>- </a:t>
            </a:r>
            <a:r>
              <a:rPr lang="en-US" dirty="0"/>
              <a:t>China does have a fixed exchange rate – the yuan was first tied to the US dollar, since 2005, it is pegged to a basket of currencies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396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B9892-8F2D-40FB-BC6A-0893421D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77DDE-2514-4946-A1E2-5FF979268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country has a </a:t>
            </a:r>
            <a:r>
              <a:rPr lang="en-US" b="1" dirty="0"/>
              <a:t>fixed exchange rate</a:t>
            </a:r>
          </a:p>
          <a:p>
            <a:r>
              <a:rPr lang="en-US" dirty="0"/>
              <a:t>Markets (banks etc.) think that the rate </a:t>
            </a:r>
            <a:r>
              <a:rPr lang="en-US" b="1" dirty="0"/>
              <a:t>is overvalued and unsustainable &gt; they start to sell the currency</a:t>
            </a:r>
          </a:p>
        </p:txBody>
      </p:sp>
    </p:spTree>
    <p:extLst>
      <p:ext uri="{BB962C8B-B14F-4D97-AF65-F5344CB8AC3E}">
        <p14:creationId xmlns:p14="http://schemas.microsoft.com/office/powerpoint/2010/main" val="91352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B9892-8F2D-40FB-BC6A-0893421D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77DDE-2514-4946-A1E2-5FF979268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country has a </a:t>
            </a:r>
            <a:r>
              <a:rPr lang="en-US" b="1" dirty="0"/>
              <a:t>fixed exchange rate</a:t>
            </a:r>
          </a:p>
          <a:p>
            <a:r>
              <a:rPr lang="en-US" dirty="0"/>
              <a:t>Markets (banks etc.) think that the rate </a:t>
            </a:r>
            <a:r>
              <a:rPr lang="en-US" b="1" dirty="0"/>
              <a:t>is overvalued and unsustainable &gt; they start to sell the currency</a:t>
            </a:r>
          </a:p>
          <a:p>
            <a:r>
              <a:rPr lang="en-US" dirty="0"/>
              <a:t>&gt; </a:t>
            </a:r>
            <a:r>
              <a:rPr lang="en-US" b="1" dirty="0"/>
              <a:t>pressure for devaluation</a:t>
            </a:r>
          </a:p>
        </p:txBody>
      </p:sp>
    </p:spTree>
    <p:extLst>
      <p:ext uri="{BB962C8B-B14F-4D97-AF65-F5344CB8AC3E}">
        <p14:creationId xmlns:p14="http://schemas.microsoft.com/office/powerpoint/2010/main" val="347631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74BFE-B493-48F5-B359-BD614D32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Repetition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45A6BF-E355-43F3-919B-D70DC9344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1) How does a country finance its imports?</a:t>
            </a:r>
          </a:p>
          <a:p>
            <a:r>
              <a:rPr lang="en-US" dirty="0"/>
              <a:t>2) What is the role of banks in an economy?</a:t>
            </a:r>
          </a:p>
          <a:p>
            <a:r>
              <a:rPr lang="en-US" dirty="0"/>
              <a:t>3) What happened with rural land during the 1980s?</a:t>
            </a:r>
          </a:p>
          <a:p>
            <a:r>
              <a:rPr lang="en-US" dirty="0"/>
              <a:t>4) What was the system of „dual prices“?</a:t>
            </a:r>
          </a:p>
          <a:p>
            <a:r>
              <a:rPr lang="en-US" dirty="0"/>
              <a:t>5) Where did FDI come from in the 1980s? Which areas were opened to it?</a:t>
            </a:r>
          </a:p>
          <a:p>
            <a:r>
              <a:rPr lang="en-US" dirty="0"/>
              <a:t>6) What happened to most SOEs during the 1990s?</a:t>
            </a:r>
            <a:endParaRPr lang="cs-CZ" dirty="0"/>
          </a:p>
          <a:p>
            <a:r>
              <a:rPr lang="cs-CZ" dirty="0"/>
              <a:t>7) </a:t>
            </a:r>
            <a:r>
              <a:rPr lang="en-US" dirty="0"/>
              <a:t>Did China‘s private sector originate is a program of privatization</a:t>
            </a:r>
            <a:r>
              <a:rPr lang="cs-CZ" dirty="0"/>
              <a:t>?</a:t>
            </a:r>
            <a:endParaRPr lang="en-US" dirty="0"/>
          </a:p>
          <a:p>
            <a:r>
              <a:rPr lang="cs-CZ" dirty="0"/>
              <a:t>8</a:t>
            </a:r>
            <a:r>
              <a:rPr lang="en-US" dirty="0"/>
              <a:t>) What was the purpose of the obligation of foreign investors to form joint ventures?</a:t>
            </a:r>
          </a:p>
          <a:p>
            <a:r>
              <a:rPr lang="cs-CZ" dirty="0"/>
              <a:t>9</a:t>
            </a:r>
            <a:r>
              <a:rPr lang="en-US" dirty="0"/>
              <a:t>) What is the meaning of the phrase „</a:t>
            </a:r>
            <a:r>
              <a:rPr lang="en-US" b="1" dirty="0"/>
              <a:t>national champions</a:t>
            </a:r>
            <a:r>
              <a:rPr lang="en-US" dirty="0"/>
              <a:t>“?</a:t>
            </a:r>
          </a:p>
        </p:txBody>
      </p:sp>
    </p:spTree>
    <p:extLst>
      <p:ext uri="{BB962C8B-B14F-4D97-AF65-F5344CB8AC3E}">
        <p14:creationId xmlns:p14="http://schemas.microsoft.com/office/powerpoint/2010/main" val="394993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B9892-8F2D-40FB-BC6A-0893421D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77DDE-2514-4946-A1E2-5FF979268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country has a </a:t>
            </a:r>
            <a:r>
              <a:rPr lang="en-US" b="1" dirty="0"/>
              <a:t>fixed exchange rate</a:t>
            </a:r>
          </a:p>
          <a:p>
            <a:r>
              <a:rPr lang="en-US" dirty="0"/>
              <a:t>Markets (banks etc.) think that the rate </a:t>
            </a:r>
            <a:r>
              <a:rPr lang="en-US" b="1" dirty="0"/>
              <a:t>is overvalued and unsustainable &gt; they start to sell the currency</a:t>
            </a:r>
          </a:p>
          <a:p>
            <a:r>
              <a:rPr lang="en-US" dirty="0"/>
              <a:t>&gt; </a:t>
            </a:r>
            <a:r>
              <a:rPr lang="en-US" b="1" dirty="0"/>
              <a:t>pressure for devaluation</a:t>
            </a:r>
          </a:p>
          <a:p>
            <a:r>
              <a:rPr lang="en-US" dirty="0"/>
              <a:t>The central bank needs </a:t>
            </a:r>
            <a:r>
              <a:rPr lang="en-US" b="1" dirty="0"/>
              <a:t>to start buying the currency </a:t>
            </a:r>
            <a:r>
              <a:rPr lang="en-US" dirty="0"/>
              <a:t>to keep the same rate – </a:t>
            </a:r>
            <a:r>
              <a:rPr lang="en-US" b="1" dirty="0"/>
              <a:t>they need foreign currencies to do this!</a:t>
            </a:r>
          </a:p>
        </p:txBody>
      </p:sp>
    </p:spTree>
    <p:extLst>
      <p:ext uri="{BB962C8B-B14F-4D97-AF65-F5344CB8AC3E}">
        <p14:creationId xmlns:p14="http://schemas.microsoft.com/office/powerpoint/2010/main" val="62953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B9892-8F2D-40FB-BC6A-0893421D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77DDE-2514-4946-A1E2-5FF979268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country has a </a:t>
            </a:r>
            <a:r>
              <a:rPr lang="en-US" b="1" dirty="0"/>
              <a:t>fixed exchange rate</a:t>
            </a:r>
          </a:p>
          <a:p>
            <a:r>
              <a:rPr lang="en-US" dirty="0"/>
              <a:t>Markets (banks etc.) think that the rate </a:t>
            </a:r>
            <a:r>
              <a:rPr lang="en-US" b="1" dirty="0"/>
              <a:t>is overvalued and unsustainable &gt; they start to sell the currency</a:t>
            </a:r>
          </a:p>
          <a:p>
            <a:r>
              <a:rPr lang="en-US" dirty="0"/>
              <a:t>&gt; </a:t>
            </a:r>
            <a:r>
              <a:rPr lang="en-US" b="1" dirty="0"/>
              <a:t>pressure for devaluation</a:t>
            </a:r>
          </a:p>
          <a:p>
            <a:r>
              <a:rPr lang="en-US" dirty="0"/>
              <a:t>The central bank needs </a:t>
            </a:r>
            <a:r>
              <a:rPr lang="en-US" b="1" dirty="0"/>
              <a:t>to start buying the currency </a:t>
            </a:r>
            <a:r>
              <a:rPr lang="en-US" dirty="0"/>
              <a:t>to keep the same rate – </a:t>
            </a:r>
            <a:r>
              <a:rPr lang="en-US" b="1" dirty="0"/>
              <a:t>they need foreign currencies to do this!</a:t>
            </a:r>
          </a:p>
          <a:p>
            <a:r>
              <a:rPr lang="en-US" dirty="0"/>
              <a:t>If they fail &gt; </a:t>
            </a:r>
            <a:r>
              <a:rPr lang="en-US" b="1" dirty="0"/>
              <a:t>increased interest rates to stop the capital flight </a:t>
            </a:r>
            <a:r>
              <a:rPr lang="en-US" dirty="0"/>
              <a:t>&gt; drop of domestic credit &gt; </a:t>
            </a:r>
            <a:r>
              <a:rPr lang="en-US" b="1" dirty="0"/>
              <a:t>domestic recession</a:t>
            </a:r>
          </a:p>
        </p:txBody>
      </p:sp>
    </p:spTree>
    <p:extLst>
      <p:ext uri="{BB962C8B-B14F-4D97-AF65-F5344CB8AC3E}">
        <p14:creationId xmlns:p14="http://schemas.microsoft.com/office/powerpoint/2010/main" val="187281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89D36-E9DF-4D6C-9C82-969B45B6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92AA6-E6D8-4470-BB1D-CB810D2B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= in the end, the Central bank usually </a:t>
            </a:r>
            <a:r>
              <a:rPr lang="en-US" b="1" dirty="0"/>
              <a:t>freezes the creation of money</a:t>
            </a:r>
            <a:r>
              <a:rPr lang="en-US" dirty="0"/>
              <a:t>, which stops capital flight, but creates recession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253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89D36-E9DF-4D6C-9C82-969B45B6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92AA6-E6D8-4470-BB1D-CB810D2B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= in the end, the Central bank usually </a:t>
            </a:r>
            <a:r>
              <a:rPr lang="en-US" b="1" dirty="0"/>
              <a:t>freezes the creation of money</a:t>
            </a:r>
            <a:r>
              <a:rPr lang="en-US" dirty="0"/>
              <a:t>, which stops capital flight, but creates recession</a:t>
            </a:r>
            <a:endParaRPr lang="cs-CZ" dirty="0"/>
          </a:p>
          <a:p>
            <a:r>
              <a:rPr lang="en-US" dirty="0"/>
              <a:t>Did anything like this ever happen here? </a:t>
            </a:r>
          </a:p>
          <a:p>
            <a:r>
              <a:rPr lang="en-US" dirty="0"/>
              <a:t>Yes, in </a:t>
            </a:r>
            <a:r>
              <a:rPr lang="en-US" b="1" dirty="0"/>
              <a:t>1997</a:t>
            </a:r>
            <a:r>
              <a:rPr lang="cs-CZ" dirty="0"/>
              <a:t>!</a:t>
            </a:r>
            <a:r>
              <a:rPr lang="en-US" dirty="0"/>
              <a:t> (like the Asian crisis!)</a:t>
            </a:r>
          </a:p>
        </p:txBody>
      </p:sp>
    </p:spTree>
    <p:extLst>
      <p:ext uri="{BB962C8B-B14F-4D97-AF65-F5344CB8AC3E}">
        <p14:creationId xmlns:p14="http://schemas.microsoft.com/office/powerpoint/2010/main" val="3994615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89D36-E9DF-4D6C-9C82-969B45B6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92AA6-E6D8-4470-BB1D-CB810D2B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= in the end, the Central bank usually freezes the creation of money, which stops capital flight, but creates recession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8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CB2FD-B878-4515-8537-57742880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works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050E5-BB64-44E7-8844-FD77B9E3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fears this scenario, so it keeps large reserves of foreign currency</a:t>
            </a:r>
            <a:endParaRPr lang="cs-CZ" dirty="0"/>
          </a:p>
          <a:p>
            <a:endParaRPr lang="cs-CZ" dirty="0"/>
          </a:p>
          <a:p>
            <a:r>
              <a:rPr lang="en-US" dirty="0"/>
              <a:t>&gt; if you sit upon a huge pile of dollars, you can defeat a speculative attack</a:t>
            </a:r>
          </a:p>
          <a:p>
            <a:r>
              <a:rPr lang="en-US" dirty="0"/>
              <a:t>Actually, you can </a:t>
            </a:r>
            <a:r>
              <a:rPr lang="en-US" b="1" dirty="0"/>
              <a:t>deter it</a:t>
            </a:r>
          </a:p>
        </p:txBody>
      </p:sp>
    </p:spTree>
    <p:extLst>
      <p:ext uri="{BB962C8B-B14F-4D97-AF65-F5344CB8AC3E}">
        <p14:creationId xmlns:p14="http://schemas.microsoft.com/office/powerpoint/2010/main" val="4068048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C31F-7378-4C73-8919-5866B7A0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1B34E-AC6E-4209-AD6C-46663ACCB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 can you do with foreign exchange?</a:t>
            </a:r>
          </a:p>
          <a:p>
            <a:r>
              <a:rPr lang="en-US" dirty="0"/>
              <a:t>= you don‘t use it to buy imports, you don‘t want to keep it as reserves</a:t>
            </a:r>
          </a:p>
        </p:txBody>
      </p:sp>
    </p:spTree>
    <p:extLst>
      <p:ext uri="{BB962C8B-B14F-4D97-AF65-F5344CB8AC3E}">
        <p14:creationId xmlns:p14="http://schemas.microsoft.com/office/powerpoint/2010/main" val="91922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C31F-7378-4C73-8919-5866B7A0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1B34E-AC6E-4209-AD6C-46663ACCB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 can you do with foreign exchange?</a:t>
            </a:r>
          </a:p>
          <a:p>
            <a:r>
              <a:rPr lang="en-US" dirty="0"/>
              <a:t>= you don‘t use it to buy imports, you don‘t want to keep it as reserves</a:t>
            </a:r>
          </a:p>
          <a:p>
            <a:r>
              <a:rPr lang="en-US" b="1"/>
              <a:t>Foreign investment </a:t>
            </a:r>
            <a:r>
              <a:rPr lang="en-US"/>
              <a:t>– purchases of Western companies; </a:t>
            </a:r>
            <a:r>
              <a:rPr lang="en-US" b="1"/>
              <a:t>Belt and Road Initiative</a:t>
            </a:r>
          </a:p>
        </p:txBody>
      </p:sp>
    </p:spTree>
    <p:extLst>
      <p:ext uri="{BB962C8B-B14F-4D97-AF65-F5344CB8AC3E}">
        <p14:creationId xmlns:p14="http://schemas.microsoft.com/office/powerpoint/2010/main" val="726661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A11FE-08DC-4BA6-9E6B-3EB9A777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7DF70-4B57-40B4-A2FD-F6641FE9D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exporter of advanced technology products already by 2005!</a:t>
            </a:r>
          </a:p>
          <a:p>
            <a:r>
              <a:rPr lang="en-US" dirty="0"/>
              <a:t>= laptops, mobile phones, scanners, cameras, medical equipment</a:t>
            </a:r>
          </a:p>
        </p:txBody>
      </p:sp>
    </p:spTree>
    <p:extLst>
      <p:ext uri="{BB962C8B-B14F-4D97-AF65-F5344CB8AC3E}">
        <p14:creationId xmlns:p14="http://schemas.microsoft.com/office/powerpoint/2010/main" val="128835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A11FE-08DC-4BA6-9E6B-3EB9A777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7DF70-4B57-40B4-A2FD-F6641FE9D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exporter of advanced technology products already by 2005!</a:t>
            </a:r>
          </a:p>
          <a:p>
            <a:r>
              <a:rPr lang="en-US" dirty="0"/>
              <a:t>= laptops, mobile phones, scanners, cameras, medical equipment</a:t>
            </a:r>
          </a:p>
          <a:p>
            <a:r>
              <a:rPr lang="en-US" b="1" dirty="0"/>
              <a:t>Growth continued at breakneck speed – over 10 % a year </a:t>
            </a:r>
            <a:r>
              <a:rPr lang="en-US" dirty="0"/>
              <a:t>– even though the base was already quite large</a:t>
            </a:r>
          </a:p>
        </p:txBody>
      </p:sp>
    </p:spTree>
    <p:extLst>
      <p:ext uri="{BB962C8B-B14F-4D97-AF65-F5344CB8AC3E}">
        <p14:creationId xmlns:p14="http://schemas.microsoft.com/office/powerpoint/2010/main" val="201611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8B1D4E-BADC-4F8F-BD85-17EC885A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9AE4B-7162-4A89-ADFD-3083BFC0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</a:t>
            </a:r>
            <a:r>
              <a:rPr lang="cs-CZ" dirty="0" err="1"/>
              <a:t>strength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2000s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fallout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2008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Xi</a:t>
            </a:r>
            <a:r>
              <a:rPr lang="cs-CZ" dirty="0"/>
              <a:t> </a:t>
            </a:r>
            <a:r>
              <a:rPr lang="cs-CZ" dirty="0" err="1"/>
              <a:t>Jinping</a:t>
            </a:r>
            <a:r>
              <a:rPr lang="cs-CZ" dirty="0"/>
              <a:t> and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ambitions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99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A11FE-08DC-4BA6-9E6B-3EB9A777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7DF70-4B57-40B4-A2FD-F6641FE9D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exporter of advanced technology products already by 2005!</a:t>
            </a:r>
          </a:p>
          <a:p>
            <a:r>
              <a:rPr lang="en-US" dirty="0"/>
              <a:t>= laptops, mobile phones, scanners, cameras, medical equipment</a:t>
            </a:r>
          </a:p>
          <a:p>
            <a:r>
              <a:rPr lang="en-US" b="1" dirty="0"/>
              <a:t>Growth continued at breakneck speed – over 10 % a year </a:t>
            </a:r>
            <a:r>
              <a:rPr lang="en-US" dirty="0"/>
              <a:t>– even though the base was already quite large</a:t>
            </a:r>
          </a:p>
          <a:p>
            <a:r>
              <a:rPr lang="en-US" dirty="0"/>
              <a:t>= biggest story of the decade; the West overlooked it</a:t>
            </a:r>
          </a:p>
        </p:txBody>
      </p:sp>
    </p:spTree>
    <p:extLst>
      <p:ext uri="{BB962C8B-B14F-4D97-AF65-F5344CB8AC3E}">
        <p14:creationId xmlns:p14="http://schemas.microsoft.com/office/powerpoint/2010/main" val="1182825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4C9E0-D6E1-41F0-8A6B-4F7A48CB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E61D9-8176-4057-8D97-FA25B8F3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2002</a:t>
            </a:r>
            <a:r>
              <a:rPr lang="en-US" dirty="0"/>
              <a:t> – change in Party leadership – </a:t>
            </a:r>
            <a:r>
              <a:rPr lang="en-US" b="1" dirty="0"/>
              <a:t>Hu Jintao and Wen Jiabao</a:t>
            </a:r>
          </a:p>
          <a:p>
            <a:r>
              <a:rPr lang="en-US" dirty="0"/>
              <a:t>Only transfer of power without a purge in PRC‘s history!</a:t>
            </a:r>
          </a:p>
        </p:txBody>
      </p:sp>
    </p:spTree>
    <p:extLst>
      <p:ext uri="{BB962C8B-B14F-4D97-AF65-F5344CB8AC3E}">
        <p14:creationId xmlns:p14="http://schemas.microsoft.com/office/powerpoint/2010/main" val="3011233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4C9E0-D6E1-41F0-8A6B-4F7A48CB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E61D9-8176-4057-8D97-FA25B8F3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2002</a:t>
            </a:r>
            <a:r>
              <a:rPr lang="en-US" dirty="0"/>
              <a:t> – change in Party leadership – </a:t>
            </a:r>
            <a:r>
              <a:rPr lang="en-US" b="1" dirty="0"/>
              <a:t>Hu Jintao and Wen Jiabao</a:t>
            </a:r>
          </a:p>
          <a:p>
            <a:r>
              <a:rPr lang="en-US" dirty="0"/>
              <a:t>Only transfer of power without a purge in PRC‘s history!</a:t>
            </a:r>
          </a:p>
          <a:p>
            <a:r>
              <a:rPr lang="en-US" b="1" dirty="0"/>
              <a:t>Theoretically – generations of party leadership – change every 10 years (1992-2002-2012-2022)</a:t>
            </a:r>
          </a:p>
        </p:txBody>
      </p:sp>
    </p:spTree>
    <p:extLst>
      <p:ext uri="{BB962C8B-B14F-4D97-AF65-F5344CB8AC3E}">
        <p14:creationId xmlns:p14="http://schemas.microsoft.com/office/powerpoint/2010/main" val="499902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4C9E0-D6E1-41F0-8A6B-4F7A48CB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E61D9-8176-4057-8D97-FA25B8F3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2002</a:t>
            </a:r>
            <a:r>
              <a:rPr lang="en-US" dirty="0"/>
              <a:t> – change in Party leadership – </a:t>
            </a:r>
            <a:r>
              <a:rPr lang="en-US" b="1" dirty="0"/>
              <a:t>Hu Jintao and Wen Jiabao</a:t>
            </a:r>
          </a:p>
          <a:p>
            <a:r>
              <a:rPr lang="en-US" dirty="0"/>
              <a:t>Only transfer of power without a purge in PRC‘s history!</a:t>
            </a:r>
          </a:p>
          <a:p>
            <a:r>
              <a:rPr lang="en-US" b="1" dirty="0"/>
              <a:t>Theoretically – generations of party leadership – change every 10 years (1992-2002-2012-2022)</a:t>
            </a:r>
          </a:p>
          <a:p>
            <a:r>
              <a:rPr lang="en-US" dirty="0"/>
              <a:t>Hu leadership – continuation of previous policies</a:t>
            </a:r>
          </a:p>
          <a:p>
            <a:r>
              <a:rPr lang="en-US" b="1" dirty="0"/>
              <a:t>More resources devoted to social spending </a:t>
            </a:r>
            <a:r>
              <a:rPr lang="en-US" dirty="0"/>
              <a:t>– healthcare, education</a:t>
            </a:r>
            <a:r>
              <a:rPr lang="cs-CZ" dirty="0"/>
              <a:t>, </a:t>
            </a:r>
            <a:r>
              <a:rPr lang="en-US" dirty="0"/>
              <a:t>alleviation of rural poverty</a:t>
            </a:r>
          </a:p>
        </p:txBody>
      </p:sp>
    </p:spTree>
    <p:extLst>
      <p:ext uri="{BB962C8B-B14F-4D97-AF65-F5344CB8AC3E}">
        <p14:creationId xmlns:p14="http://schemas.microsoft.com/office/powerpoint/2010/main" val="2448818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Fears that China will fall into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b="1" dirty="0"/>
              <a:t>„middle income trap“</a:t>
            </a:r>
          </a:p>
        </p:txBody>
      </p:sp>
    </p:spTree>
    <p:extLst>
      <p:ext uri="{BB962C8B-B14F-4D97-AF65-F5344CB8AC3E}">
        <p14:creationId xmlns:p14="http://schemas.microsoft.com/office/powerpoint/2010/main" val="2858076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Fears that China will fall into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b="1" dirty="0"/>
              <a:t>„middle income trap“</a:t>
            </a:r>
          </a:p>
          <a:p>
            <a:r>
              <a:rPr lang="en-US" dirty="0"/>
              <a:t>China continues to </a:t>
            </a:r>
            <a:r>
              <a:rPr lang="en-US" b="1" dirty="0"/>
              <a:t>specialize on low-value added activities within global value chains</a:t>
            </a:r>
          </a:p>
        </p:txBody>
      </p:sp>
    </p:spTree>
    <p:extLst>
      <p:ext uri="{BB962C8B-B14F-4D97-AF65-F5344CB8AC3E}">
        <p14:creationId xmlns:p14="http://schemas.microsoft.com/office/powerpoint/2010/main" val="153719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Fears that China will fall into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b="1" dirty="0"/>
              <a:t>„middle income trap“</a:t>
            </a:r>
          </a:p>
          <a:p>
            <a:r>
              <a:rPr lang="en-US" dirty="0"/>
              <a:t>China continues to </a:t>
            </a:r>
            <a:r>
              <a:rPr lang="en-US" b="1" dirty="0"/>
              <a:t>specialize on low-value added activities within global value chains</a:t>
            </a:r>
          </a:p>
          <a:p>
            <a:r>
              <a:rPr lang="en-US" dirty="0"/>
              <a:t>= it takes part in the production of sophisticated products organized by multinational companies, </a:t>
            </a:r>
            <a:r>
              <a:rPr lang="en-US" b="1" dirty="0"/>
              <a:t>who keep the most lucrative work elsewhere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20446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Fears that China will fall into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b="1" dirty="0"/>
              <a:t>„middle income trap“</a:t>
            </a:r>
          </a:p>
          <a:p>
            <a:r>
              <a:rPr lang="en-US" dirty="0"/>
              <a:t>China continues to </a:t>
            </a:r>
            <a:r>
              <a:rPr lang="en-US" b="1" dirty="0"/>
              <a:t>specialize on low-value added activities within global value chains</a:t>
            </a:r>
          </a:p>
          <a:p>
            <a:r>
              <a:rPr lang="en-US" dirty="0"/>
              <a:t>= it takes part in the production of sophisticated products organized by multinational companies, </a:t>
            </a:r>
            <a:r>
              <a:rPr lang="en-US" b="1" dirty="0"/>
              <a:t>who keep the most lucrative work elsewhere</a:t>
            </a:r>
            <a:endParaRPr lang="cs-CZ" b="1" dirty="0"/>
          </a:p>
          <a:p>
            <a:r>
              <a:rPr lang="en-US" dirty="0"/>
              <a:t>For example, China makes electronics, but cannot produce top notch semiconductors</a:t>
            </a:r>
          </a:p>
        </p:txBody>
      </p:sp>
    </p:spTree>
    <p:extLst>
      <p:ext uri="{BB962C8B-B14F-4D97-AF65-F5344CB8AC3E}">
        <p14:creationId xmlns:p14="http://schemas.microsoft.com/office/powerpoint/2010/main" val="2182162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3228C-710E-4E91-B2B9-25390DF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BF2BD-194A-4A24-8008-E4ABD9C1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Warning story – Japanese stagnation after 1990 </a:t>
            </a:r>
            <a:r>
              <a:rPr lang="en-US" dirty="0"/>
              <a:t>– after wages grew, export moved to cheaper locations like </a:t>
            </a:r>
            <a:r>
              <a:rPr lang="cs-CZ" dirty="0" err="1"/>
              <a:t>China</a:t>
            </a:r>
            <a:endParaRPr lang="en-US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6871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92AD2-C69D-4950-A2EB-A05C12EB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D4323-6A9A-4FBA-90EC-B1012D03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– the most value added processes are </a:t>
            </a:r>
            <a:r>
              <a:rPr lang="en-US" b="1" dirty="0"/>
              <a:t>at the start of production (research and development, design) and at the end (marketing, retailing)</a:t>
            </a:r>
          </a:p>
          <a:p>
            <a:r>
              <a:rPr lang="en-US" dirty="0"/>
              <a:t>The physical work in between can be done by anyone (= China)</a:t>
            </a:r>
            <a:endParaRPr lang="cs-CZ" dirty="0"/>
          </a:p>
          <a:p>
            <a:r>
              <a:rPr lang="en-US" b="1" dirty="0"/>
              <a:t>Smiley curve</a:t>
            </a:r>
          </a:p>
        </p:txBody>
      </p:sp>
    </p:spTree>
    <p:extLst>
      <p:ext uri="{BB962C8B-B14F-4D97-AF65-F5344CB8AC3E}">
        <p14:creationId xmlns:p14="http://schemas.microsoft.com/office/powerpoint/2010/main" val="286508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Slow, gradual liberalization continued into the new millennium</a:t>
            </a:r>
          </a:p>
        </p:txBody>
      </p:sp>
    </p:spTree>
    <p:extLst>
      <p:ext uri="{BB962C8B-B14F-4D97-AF65-F5344CB8AC3E}">
        <p14:creationId xmlns:p14="http://schemas.microsoft.com/office/powerpoint/2010/main" val="3763131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50A94-E282-4854-A381-AD982BFE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4130E0-C7AF-4E2D-BF68-24F97E160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84" y="2209800"/>
            <a:ext cx="5734691" cy="3477419"/>
          </a:xfrm>
        </p:spPr>
      </p:pic>
    </p:spTree>
    <p:extLst>
      <p:ext uri="{BB962C8B-B14F-4D97-AF65-F5344CB8AC3E}">
        <p14:creationId xmlns:p14="http://schemas.microsoft.com/office/powerpoint/2010/main" val="1545788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5EE5E-30D1-43CA-B990-C4824E3E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2FEF8A-C3B0-4860-9E82-64B252263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22" y="1825625"/>
            <a:ext cx="5609556" cy="4351338"/>
          </a:xfrm>
        </p:spPr>
      </p:pic>
    </p:spTree>
    <p:extLst>
      <p:ext uri="{BB962C8B-B14F-4D97-AF65-F5344CB8AC3E}">
        <p14:creationId xmlns:p14="http://schemas.microsoft.com/office/powerpoint/2010/main" val="1667731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needs to </a:t>
            </a:r>
            <a:r>
              <a:rPr lang="en-US" b="1" dirty="0"/>
              <a:t>move up the value chains</a:t>
            </a:r>
          </a:p>
        </p:txBody>
      </p:sp>
    </p:spTree>
    <p:extLst>
      <p:ext uri="{BB962C8B-B14F-4D97-AF65-F5344CB8AC3E}">
        <p14:creationId xmlns:p14="http://schemas.microsoft.com/office/powerpoint/2010/main" val="4151923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needs to </a:t>
            </a:r>
            <a:r>
              <a:rPr lang="en-US" b="1" dirty="0"/>
              <a:t>move up the value chains</a:t>
            </a:r>
          </a:p>
          <a:p>
            <a:r>
              <a:rPr lang="en-US" b="1" dirty="0"/>
              <a:t>Ideally to create its own brands which keep the best jobs in China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12654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needs to </a:t>
            </a:r>
            <a:r>
              <a:rPr lang="en-US" b="1" dirty="0"/>
              <a:t>move up the value chains</a:t>
            </a:r>
          </a:p>
          <a:p>
            <a:r>
              <a:rPr lang="en-US" b="1" dirty="0"/>
              <a:t>Ideally to create its own brands which keep the best jobs in China</a:t>
            </a:r>
            <a:endParaRPr lang="cs-CZ" b="1" dirty="0"/>
          </a:p>
          <a:p>
            <a:r>
              <a:rPr lang="en-US" dirty="0"/>
              <a:t>Outsource cheap labor to poorer countries</a:t>
            </a:r>
            <a:r>
              <a:rPr lang="cs-CZ" dirty="0"/>
              <a:t> – </a:t>
            </a:r>
            <a:r>
              <a:rPr lang="en-US" dirty="0"/>
              <a:t>Southeast Asia</a:t>
            </a:r>
          </a:p>
        </p:txBody>
      </p:sp>
    </p:spTree>
    <p:extLst>
      <p:ext uri="{BB962C8B-B14F-4D97-AF65-F5344CB8AC3E}">
        <p14:creationId xmlns:p14="http://schemas.microsoft.com/office/powerpoint/2010/main" val="1549317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BD0F-E3E1-4BAE-9687-FDE5412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277F3-B938-4133-B779-88F97764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Kennedy and Lim – the </a:t>
            </a:r>
            <a:r>
              <a:rPr lang="en-US" b="1" dirty="0"/>
              <a:t>innovation imperative</a:t>
            </a:r>
          </a:p>
          <a:p>
            <a:r>
              <a:rPr lang="en-US" dirty="0"/>
              <a:t>If a country wants to escape the middle-income trap, it must start to innovate (</a:t>
            </a:r>
            <a:r>
              <a:rPr lang="en-US" dirty="0" err="1"/>
              <a:t>RaD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6698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BD0F-E3E1-4BAE-9687-FDE5412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277F3-B938-4133-B779-88F97764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Kennedy and Lim – the </a:t>
            </a:r>
            <a:r>
              <a:rPr lang="en-US" b="1" dirty="0"/>
              <a:t>innovation imperative</a:t>
            </a:r>
          </a:p>
          <a:p>
            <a:r>
              <a:rPr lang="en-US" dirty="0"/>
              <a:t>If a country wants to escape the middle-income trap, it must start to innovate (</a:t>
            </a:r>
            <a:r>
              <a:rPr lang="en-US" dirty="0" err="1"/>
              <a:t>RaD</a:t>
            </a:r>
            <a:r>
              <a:rPr lang="en-US" dirty="0"/>
              <a:t>)</a:t>
            </a:r>
          </a:p>
          <a:p>
            <a:r>
              <a:rPr lang="en-US" dirty="0"/>
              <a:t>Three types of possible actions:</a:t>
            </a:r>
          </a:p>
          <a:p>
            <a:r>
              <a:rPr lang="en-US" b="1" dirty="0"/>
              <a:t>1) Domestic innovation and research</a:t>
            </a:r>
          </a:p>
          <a:p>
            <a:r>
              <a:rPr lang="en-US" b="1" dirty="0"/>
              <a:t>2) Purchase of foreign technologies</a:t>
            </a:r>
          </a:p>
          <a:p>
            <a:r>
              <a:rPr lang="en-US" b="1" dirty="0"/>
              <a:t>3) Theft of foreign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36772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BD0F-E3E1-4BAE-9687-FDE5412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277F3-B938-4133-B779-88F97764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Kennedy and Lim – the </a:t>
            </a:r>
            <a:r>
              <a:rPr lang="en-US" b="1" dirty="0"/>
              <a:t>innovation imperative</a:t>
            </a:r>
          </a:p>
          <a:p>
            <a:r>
              <a:rPr lang="en-US" dirty="0"/>
              <a:t>If a country wants to escape the middle-income trap, it must start to innovate (</a:t>
            </a:r>
            <a:r>
              <a:rPr lang="en-US" dirty="0" err="1"/>
              <a:t>RaD</a:t>
            </a:r>
            <a:r>
              <a:rPr lang="en-US" dirty="0"/>
              <a:t>)</a:t>
            </a:r>
          </a:p>
          <a:p>
            <a:r>
              <a:rPr lang="en-US" dirty="0"/>
              <a:t>Three types of possible actions:</a:t>
            </a:r>
          </a:p>
          <a:p>
            <a:r>
              <a:rPr lang="en-US" b="1" dirty="0"/>
              <a:t>1) Domestic innovation and research</a:t>
            </a:r>
          </a:p>
          <a:p>
            <a:r>
              <a:rPr lang="en-US" b="1" dirty="0"/>
              <a:t>2) Purchase of foreign technologies</a:t>
            </a:r>
          </a:p>
          <a:p>
            <a:r>
              <a:rPr lang="en-US" b="1" dirty="0"/>
              <a:t>3) Theft of foreign technologies</a:t>
            </a:r>
          </a:p>
          <a:p>
            <a:r>
              <a:rPr lang="en-US" dirty="0"/>
              <a:t>&gt; China practices all three at a large scale</a:t>
            </a:r>
          </a:p>
        </p:txBody>
      </p:sp>
    </p:spTree>
    <p:extLst>
      <p:ext uri="{BB962C8B-B14F-4D97-AF65-F5344CB8AC3E}">
        <p14:creationId xmlns:p14="http://schemas.microsoft.com/office/powerpoint/2010/main" val="2159808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Technology will compensate for growing wages </a:t>
            </a:r>
            <a:r>
              <a:rPr lang="en-US" dirty="0"/>
              <a:t>– China will remain a competitive exporter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66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EAF8-4D3B-4337-9481-EF5B26C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Averting a middle-income trap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4C6FF-61B7-4180-AA68-4402608A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Technology will compensate for growing wages </a:t>
            </a:r>
            <a:r>
              <a:rPr lang="en-US" dirty="0"/>
              <a:t>– China will remain a competitive exporter</a:t>
            </a:r>
            <a:endParaRPr lang="cs-CZ" dirty="0"/>
          </a:p>
          <a:p>
            <a:endParaRPr lang="cs-CZ" dirty="0"/>
          </a:p>
          <a:p>
            <a:r>
              <a:rPr lang="en-US" dirty="0"/>
              <a:t>How to do this? &gt; </a:t>
            </a:r>
            <a:r>
              <a:rPr lang="en-US" b="1" dirty="0"/>
              <a:t>industrial policy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2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Slow, gradual liberalization continued into the new millennium</a:t>
            </a:r>
          </a:p>
          <a:p>
            <a:r>
              <a:rPr lang="en-US" b="1" dirty="0"/>
              <a:t>China‘s most capitalist moment </a:t>
            </a:r>
            <a:r>
              <a:rPr lang="en-US" dirty="0"/>
              <a:t>– after entering the WTO</a:t>
            </a:r>
            <a:r>
              <a:rPr lang="cs-CZ" dirty="0"/>
              <a:t> in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13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3417A-CA9A-4E6B-9A98-2BCB6D15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58271-5D7B-4236-9A25-82C30943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en-US" b="1" dirty="0">
                <a:solidFill>
                  <a:srgbClr val="444444"/>
                </a:solidFill>
                <a:effectLst/>
              </a:rPr>
              <a:t>Industrial policy </a:t>
            </a:r>
            <a:r>
              <a:rPr lang="en-US" b="0" i="0" dirty="0">
                <a:solidFill>
                  <a:srgbClr val="444444"/>
                </a:solidFill>
                <a:effectLst/>
              </a:rPr>
              <a:t>is defined as the </a:t>
            </a:r>
            <a:r>
              <a:rPr lang="en-US" b="1" i="0" dirty="0">
                <a:solidFill>
                  <a:srgbClr val="444444"/>
                </a:solidFill>
                <a:effectLst/>
              </a:rPr>
              <a:t>strategic effort by the state to encourage </a:t>
            </a:r>
            <a:r>
              <a:rPr lang="en-US" b="1" dirty="0">
                <a:solidFill>
                  <a:srgbClr val="444444"/>
                </a:solidFill>
                <a:effectLst/>
              </a:rPr>
              <a:t>economic transformation</a:t>
            </a:r>
            <a:r>
              <a:rPr lang="en-US" b="1" i="1" dirty="0">
                <a:solidFill>
                  <a:srgbClr val="444444"/>
                </a:solidFill>
                <a:effectLst/>
              </a:rPr>
              <a:t>, </a:t>
            </a:r>
            <a:r>
              <a:rPr lang="en-US" b="1" i="0" dirty="0">
                <a:solidFill>
                  <a:srgbClr val="444444"/>
                </a:solidFill>
                <a:effectLst/>
              </a:rPr>
              <a:t>i.e. the shift from lower to higher productivity activities</a:t>
            </a:r>
            <a:r>
              <a:rPr lang="en-US" b="0" i="0" dirty="0">
                <a:solidFill>
                  <a:srgbClr val="444444"/>
                </a:solidFill>
                <a:effectLst/>
              </a:rPr>
              <a:t>, between or within sectors.</a:t>
            </a:r>
            <a:r>
              <a:rPr lang="cs-CZ" b="0" i="0" dirty="0">
                <a:solidFill>
                  <a:srgbClr val="444444"/>
                </a:solidFill>
                <a:effectLst/>
              </a:rPr>
              <a:t>“</a:t>
            </a:r>
          </a:p>
          <a:p>
            <a:endParaRPr lang="cs-CZ" dirty="0">
              <a:solidFill>
                <a:srgbClr val="444444"/>
              </a:solidFill>
            </a:endParaRPr>
          </a:p>
          <a:p>
            <a:r>
              <a:rPr lang="en-US" dirty="0">
                <a:solidFill>
                  <a:srgbClr val="444444"/>
                </a:solidFill>
              </a:rPr>
              <a:t>x </a:t>
            </a:r>
            <a:r>
              <a:rPr lang="en-US" b="1" dirty="0">
                <a:solidFill>
                  <a:srgbClr val="444444"/>
                </a:solidFill>
              </a:rPr>
              <a:t>trade policy </a:t>
            </a:r>
            <a:r>
              <a:rPr lang="en-US" dirty="0">
                <a:solidFill>
                  <a:srgbClr val="444444"/>
                </a:solidFill>
              </a:rPr>
              <a:t>– attempts to </a:t>
            </a:r>
            <a:r>
              <a:rPr lang="en-US" b="1" dirty="0">
                <a:solidFill>
                  <a:srgbClr val="444444"/>
                </a:solidFill>
              </a:rPr>
              <a:t>influence import and export</a:t>
            </a:r>
          </a:p>
        </p:txBody>
      </p:sp>
    </p:spTree>
    <p:extLst>
      <p:ext uri="{BB962C8B-B14F-4D97-AF65-F5344CB8AC3E}">
        <p14:creationId xmlns:p14="http://schemas.microsoft.com/office/powerpoint/2010/main" val="3460323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3417A-CA9A-4E6B-9A98-2BCB6D15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58271-5D7B-4236-9A25-82C30943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44444"/>
                </a:solidFill>
              </a:rPr>
              <a:t>Industrial policy </a:t>
            </a:r>
            <a:r>
              <a:rPr lang="en-US" dirty="0">
                <a:solidFill>
                  <a:srgbClr val="444444"/>
                </a:solidFill>
              </a:rPr>
              <a:t>- takes place </a:t>
            </a:r>
            <a:r>
              <a:rPr lang="en-US" b="1" dirty="0">
                <a:solidFill>
                  <a:srgbClr val="444444"/>
                </a:solidFill>
              </a:rPr>
              <a:t>within a country </a:t>
            </a:r>
            <a:r>
              <a:rPr lang="en-US" dirty="0">
                <a:solidFill>
                  <a:srgbClr val="444444"/>
                </a:solidFill>
              </a:rPr>
              <a:t>(subsidies, tax break, grants, privileged access to loans…)</a:t>
            </a:r>
          </a:p>
          <a:p>
            <a:r>
              <a:rPr lang="en-US" b="1" dirty="0">
                <a:solidFill>
                  <a:srgbClr val="444444"/>
                </a:solidFill>
              </a:rPr>
              <a:t>Trade policy </a:t>
            </a:r>
            <a:r>
              <a:rPr lang="en-US" dirty="0">
                <a:solidFill>
                  <a:srgbClr val="444444"/>
                </a:solidFill>
              </a:rPr>
              <a:t>– takes place </a:t>
            </a:r>
            <a:r>
              <a:rPr lang="en-US" b="1" dirty="0">
                <a:solidFill>
                  <a:srgbClr val="444444"/>
                </a:solidFill>
              </a:rPr>
              <a:t>at the border </a:t>
            </a:r>
            <a:r>
              <a:rPr lang="en-US" dirty="0">
                <a:solidFill>
                  <a:srgbClr val="444444"/>
                </a:solidFill>
              </a:rPr>
              <a:t>– tariffs and non-tariff barriers to trade</a:t>
            </a:r>
            <a:endParaRPr lang="cs-CZ" dirty="0">
              <a:solidFill>
                <a:srgbClr val="444444"/>
              </a:solidFill>
            </a:endParaRPr>
          </a:p>
          <a:p>
            <a:endParaRPr lang="cs-CZ" dirty="0">
              <a:solidFill>
                <a:srgbClr val="444444"/>
              </a:solidFill>
            </a:endParaRPr>
          </a:p>
          <a:p>
            <a:r>
              <a:rPr lang="en-US" dirty="0">
                <a:solidFill>
                  <a:srgbClr val="444444"/>
                </a:solidFill>
              </a:rPr>
              <a:t>&gt; China is far more active in industrial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01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2000, China‘s central government </a:t>
            </a:r>
            <a:r>
              <a:rPr lang="en-US" b="1" dirty="0"/>
              <a:t>did not directly attempt to develop specific sectors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23703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2000, China‘s central government </a:t>
            </a:r>
            <a:r>
              <a:rPr lang="en-US" b="1" dirty="0"/>
              <a:t>did not directly attempt to develop specific sectors of the economy</a:t>
            </a:r>
          </a:p>
          <a:p>
            <a:r>
              <a:rPr lang="en-US" dirty="0"/>
              <a:t>There were provincial programs + support for some SOEs and large corporations, </a:t>
            </a:r>
            <a:r>
              <a:rPr lang="en-US" b="1" dirty="0"/>
              <a:t>but no central coordinated plan</a:t>
            </a:r>
          </a:p>
        </p:txBody>
      </p:sp>
    </p:spTree>
    <p:extLst>
      <p:ext uri="{BB962C8B-B14F-4D97-AF65-F5344CB8AC3E}">
        <p14:creationId xmlns:p14="http://schemas.microsoft.com/office/powerpoint/2010/main" val="314065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Medium-Long Range Plan For Science and Technology (</a:t>
            </a:r>
            <a:r>
              <a:rPr lang="en-US" b="1" dirty="0"/>
              <a:t>MLP</a:t>
            </a:r>
            <a:r>
              <a:rPr lang="en-US" dirty="0"/>
              <a:t>) – </a:t>
            </a:r>
            <a:r>
              <a:rPr lang="en-US" b="1" dirty="0"/>
              <a:t>16 megaprojects</a:t>
            </a:r>
          </a:p>
        </p:txBody>
      </p:sp>
    </p:spTree>
    <p:extLst>
      <p:ext uri="{BB962C8B-B14F-4D97-AF65-F5344CB8AC3E}">
        <p14:creationId xmlns:p14="http://schemas.microsoft.com/office/powerpoint/2010/main" val="3284774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Medium-Long Range Plan For Science and Technology (</a:t>
            </a:r>
            <a:r>
              <a:rPr lang="en-US" b="1" dirty="0"/>
              <a:t>MLP</a:t>
            </a:r>
            <a:r>
              <a:rPr lang="en-US" dirty="0"/>
              <a:t>) – </a:t>
            </a:r>
            <a:r>
              <a:rPr lang="en-US" b="1" dirty="0"/>
              <a:t>16 megaprojects</a:t>
            </a:r>
          </a:p>
          <a:p>
            <a:r>
              <a:rPr lang="en-US" dirty="0"/>
              <a:t>- aircraft, semiconductors, intelligent computers, GMOs, novel drugs</a:t>
            </a:r>
          </a:p>
        </p:txBody>
      </p:sp>
    </p:spTree>
    <p:extLst>
      <p:ext uri="{BB962C8B-B14F-4D97-AF65-F5344CB8AC3E}">
        <p14:creationId xmlns:p14="http://schemas.microsoft.com/office/powerpoint/2010/main" val="2178636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DCCF-8F25-4BE5-985D-4CB1AF5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C8E8A-858D-4DDA-8AFB-9C23C5FB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Ambition </a:t>
            </a:r>
            <a:r>
              <a:rPr lang="en-US" b="1" dirty="0"/>
              <a:t>to invest 2,5% of GDP </a:t>
            </a:r>
            <a:r>
              <a:rPr lang="en-US" dirty="0"/>
              <a:t>into research and development by </a:t>
            </a:r>
            <a:r>
              <a:rPr lang="en-US" b="1" dirty="0"/>
              <a:t>2020</a:t>
            </a:r>
          </a:p>
          <a:p>
            <a:r>
              <a:rPr lang="en-US" b="1" dirty="0"/>
              <a:t>Almost achieved, </a:t>
            </a:r>
            <a:r>
              <a:rPr lang="en-US" b="1" dirty="0" err="1"/>
              <a:t>RaD</a:t>
            </a:r>
            <a:r>
              <a:rPr lang="en-US" b="1" dirty="0"/>
              <a:t> expenditures continue to grow quickly</a:t>
            </a:r>
          </a:p>
        </p:txBody>
      </p:sp>
    </p:spTree>
    <p:extLst>
      <p:ext uri="{BB962C8B-B14F-4D97-AF65-F5344CB8AC3E}">
        <p14:creationId xmlns:p14="http://schemas.microsoft.com/office/powerpoint/2010/main" val="7131233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7167-3E6A-47FA-B31D-9579114D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F08382C-DA54-42EB-ACF5-38A4F43F2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19" y="365125"/>
            <a:ext cx="9953381" cy="6389826"/>
          </a:xfrm>
        </p:spPr>
      </p:pic>
    </p:spTree>
    <p:extLst>
      <p:ext uri="{BB962C8B-B14F-4D97-AF65-F5344CB8AC3E}">
        <p14:creationId xmlns:p14="http://schemas.microsoft.com/office/powerpoint/2010/main" val="1904012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FA659-EDA4-4723-A106-63A957D9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E4E803-B0E9-4A94-A3DE-9442214AD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07" y="740734"/>
            <a:ext cx="6962485" cy="5641712"/>
          </a:xfrm>
        </p:spPr>
      </p:pic>
    </p:spTree>
    <p:extLst>
      <p:ext uri="{BB962C8B-B14F-4D97-AF65-F5344CB8AC3E}">
        <p14:creationId xmlns:p14="http://schemas.microsoft.com/office/powerpoint/2010/main" val="4224919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936CE-C01A-4DC8-BDAC-05CDB13D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F6B9D-EA71-4690-B895-972B8D6A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MLP – </a:t>
            </a:r>
            <a:r>
              <a:rPr lang="en-US" b="1" dirty="0"/>
              <a:t>investments into science and research</a:t>
            </a:r>
            <a:r>
              <a:rPr lang="en-US" dirty="0"/>
              <a:t>, </a:t>
            </a:r>
            <a:r>
              <a:rPr lang="en-US" b="1" dirty="0"/>
              <a:t>not support for specifically chosen companies</a:t>
            </a:r>
          </a:p>
        </p:txBody>
      </p:sp>
    </p:spTree>
    <p:extLst>
      <p:ext uri="{BB962C8B-B14F-4D97-AF65-F5344CB8AC3E}">
        <p14:creationId xmlns:p14="http://schemas.microsoft.com/office/powerpoint/2010/main" val="341295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Exports and imports – </a:t>
            </a:r>
            <a:r>
              <a:rPr lang="en-US" b="1" dirty="0"/>
              <a:t>5 % of GDP each in 1978</a:t>
            </a:r>
          </a:p>
          <a:p>
            <a:r>
              <a:rPr lang="en-US" dirty="0"/>
              <a:t>World average is about </a:t>
            </a:r>
            <a:r>
              <a:rPr lang="en-US" b="1" dirty="0"/>
              <a:t>20 % for each</a:t>
            </a:r>
          </a:p>
        </p:txBody>
      </p:sp>
    </p:spTree>
    <p:extLst>
      <p:ext uri="{BB962C8B-B14F-4D97-AF65-F5344CB8AC3E}">
        <p14:creationId xmlns:p14="http://schemas.microsoft.com/office/powerpoint/2010/main" val="1136768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936CE-C01A-4DC8-BDAC-05CDB13D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F6B9D-EA71-4690-B895-972B8D6A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– to catch up with industry leaders</a:t>
            </a:r>
          </a:p>
        </p:txBody>
      </p:sp>
    </p:spTree>
    <p:extLst>
      <p:ext uri="{BB962C8B-B14F-4D97-AF65-F5344CB8AC3E}">
        <p14:creationId xmlns:p14="http://schemas.microsoft.com/office/powerpoint/2010/main" val="3994799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936CE-C01A-4DC8-BDAC-05CDB13D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F6B9D-EA71-4690-B895-972B8D6A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– to catch up with industry leaders</a:t>
            </a:r>
          </a:p>
          <a:p>
            <a:r>
              <a:rPr lang="en-US" b="1" dirty="0"/>
              <a:t>=</a:t>
            </a:r>
            <a:r>
              <a:rPr lang="en-US" dirty="0"/>
              <a:t> typical goal of industrial policy – use governmental incentives to </a:t>
            </a:r>
            <a:r>
              <a:rPr lang="en-US" b="1" dirty="0"/>
              <a:t>learn and adopt foreign technologies</a:t>
            </a:r>
          </a:p>
          <a:p>
            <a:r>
              <a:rPr lang="en-US" dirty="0"/>
              <a:t>= similar to policies of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3586375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DF1F-0261-4BA8-838C-7F4CC6C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Financial crisis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04F3B-1CDD-46D1-AF49-3DFCA09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</a:t>
            </a:r>
            <a:r>
              <a:rPr lang="en-US" b="1" dirty="0"/>
              <a:t>huge injections of state capital into the economy</a:t>
            </a:r>
          </a:p>
          <a:p>
            <a:r>
              <a:rPr lang="en-US" b="1" dirty="0"/>
              <a:t>Use of state banks and SOEs!</a:t>
            </a:r>
          </a:p>
        </p:txBody>
      </p:sp>
    </p:spTree>
    <p:extLst>
      <p:ext uri="{BB962C8B-B14F-4D97-AF65-F5344CB8AC3E}">
        <p14:creationId xmlns:p14="http://schemas.microsoft.com/office/powerpoint/2010/main" val="17941423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DF1F-0261-4BA8-838C-7F4CC6C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Financial crisis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04F3B-1CDD-46D1-AF49-3DFCA09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huge injections of state capital into the economy</a:t>
            </a:r>
          </a:p>
          <a:p>
            <a:r>
              <a:rPr lang="en-US" dirty="0"/>
              <a:t>Use of state banks and SOEs!</a:t>
            </a:r>
          </a:p>
          <a:p>
            <a:r>
              <a:rPr lang="en-US" dirty="0"/>
              <a:t>Successful – </a:t>
            </a:r>
            <a:r>
              <a:rPr lang="en-US" b="1" dirty="0"/>
              <a:t>return to growth as early as 2010</a:t>
            </a:r>
          </a:p>
          <a:p>
            <a:r>
              <a:rPr lang="en-US" dirty="0"/>
              <a:t>= </a:t>
            </a:r>
            <a:r>
              <a:rPr lang="en-US" b="1" dirty="0"/>
              <a:t>positive experience </a:t>
            </a:r>
            <a:r>
              <a:rPr lang="en-US" dirty="0"/>
              <a:t>with a large state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389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DF1F-0261-4BA8-838C-7F4CC6C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Financial crisis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04F3B-1CDD-46D1-AF49-3DFCA09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cs-CZ" dirty="0"/>
              <a:t> </a:t>
            </a:r>
            <a:r>
              <a:rPr lang="en-US" dirty="0"/>
              <a:t>perception that the </a:t>
            </a:r>
            <a:r>
              <a:rPr lang="en-US" b="1" dirty="0"/>
              <a:t>Western model of capitalism has failed</a:t>
            </a:r>
          </a:p>
        </p:txBody>
      </p:sp>
    </p:spTree>
    <p:extLst>
      <p:ext uri="{BB962C8B-B14F-4D97-AF65-F5344CB8AC3E}">
        <p14:creationId xmlns:p14="http://schemas.microsoft.com/office/powerpoint/2010/main" val="2193579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3DF1F-0261-4BA8-838C-7F4CC6CD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Financial crisis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04F3B-1CDD-46D1-AF49-3DFCA09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cs-CZ" dirty="0"/>
              <a:t> </a:t>
            </a:r>
            <a:r>
              <a:rPr lang="en-US" dirty="0"/>
              <a:t>perception that the </a:t>
            </a:r>
            <a:r>
              <a:rPr lang="en-US" b="1" dirty="0"/>
              <a:t>Western model of capitalism has failed</a:t>
            </a:r>
          </a:p>
          <a:p>
            <a:r>
              <a:rPr lang="en-US" dirty="0"/>
              <a:t>&gt; China should </a:t>
            </a:r>
            <a:r>
              <a:rPr lang="en-US" b="1" dirty="0"/>
              <a:t>use the advantages of its state capitalist model more often </a:t>
            </a:r>
            <a:r>
              <a:rPr lang="en-US" dirty="0"/>
              <a:t>and more forcefully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46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FFF23-32F0-46ED-B44D-A2D52E3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588A9-85A5-496C-B248-E874493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Wen – </a:t>
            </a:r>
            <a:r>
              <a:rPr lang="en-US" b="1" dirty="0"/>
              <a:t>it is during periods of crisis when great technological revolutions take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051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FFF23-32F0-46ED-B44D-A2D52E3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588A9-85A5-496C-B248-E874493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Wen – it is during periods of crisis when great technological revolutions take place</a:t>
            </a:r>
          </a:p>
          <a:p>
            <a:r>
              <a:rPr lang="en-US" dirty="0"/>
              <a:t>&gt; </a:t>
            </a:r>
            <a:r>
              <a:rPr lang="en-US" b="1" dirty="0"/>
              <a:t>this time, China is not going to miss it!</a:t>
            </a:r>
          </a:p>
        </p:txBody>
      </p:sp>
    </p:spTree>
    <p:extLst>
      <p:ext uri="{BB962C8B-B14F-4D97-AF65-F5344CB8AC3E}">
        <p14:creationId xmlns:p14="http://schemas.microsoft.com/office/powerpoint/2010/main" val="1364100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FFF23-32F0-46ED-B44D-A2D52E3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588A9-85A5-496C-B248-E874493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Wen – it is during periods of crisis when great technological revolutions take place</a:t>
            </a:r>
          </a:p>
          <a:p>
            <a:r>
              <a:rPr lang="en-US" dirty="0"/>
              <a:t>&gt; </a:t>
            </a:r>
            <a:r>
              <a:rPr lang="en-US" b="1" dirty="0"/>
              <a:t>this time, China is not going to miss it!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Seize the commanding heights of the new technological revolution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25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53DB-D765-438A-ADBE-74E6858F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572EA-033D-4151-9E3A-1B5C3267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 – </a:t>
            </a:r>
            <a:r>
              <a:rPr lang="en-US" b="1" dirty="0"/>
              <a:t>new and more ambitious policy</a:t>
            </a:r>
            <a:endParaRPr lang="cs-CZ" b="1" dirty="0"/>
          </a:p>
          <a:p>
            <a:r>
              <a:rPr lang="en-US" dirty="0"/>
              <a:t>Ambition to not just catch up with </a:t>
            </a:r>
            <a:r>
              <a:rPr lang="en-US" b="1" dirty="0"/>
              <a:t>but to overtake leading countries and firms (=5G etc.)</a:t>
            </a:r>
          </a:p>
        </p:txBody>
      </p:sp>
    </p:spTree>
    <p:extLst>
      <p:ext uri="{BB962C8B-B14F-4D97-AF65-F5344CB8AC3E}">
        <p14:creationId xmlns:p14="http://schemas.microsoft.com/office/powerpoint/2010/main" val="426902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Exports and imports – </a:t>
            </a:r>
            <a:r>
              <a:rPr lang="en-US" b="1" dirty="0"/>
              <a:t>5 % of GDP each in 1978</a:t>
            </a:r>
          </a:p>
          <a:p>
            <a:r>
              <a:rPr lang="en-US" dirty="0"/>
              <a:t>World average is about </a:t>
            </a:r>
            <a:r>
              <a:rPr lang="en-US" b="1" dirty="0"/>
              <a:t>20 % for each</a:t>
            </a:r>
          </a:p>
          <a:p>
            <a:r>
              <a:rPr lang="en-US" b="1" dirty="0"/>
              <a:t>China reached this level by 2001</a:t>
            </a:r>
            <a:r>
              <a:rPr lang="en-US" dirty="0"/>
              <a:t>, its exports continued to soar after entering the WTO</a:t>
            </a:r>
          </a:p>
        </p:txBody>
      </p:sp>
    </p:spTree>
    <p:extLst>
      <p:ext uri="{BB962C8B-B14F-4D97-AF65-F5344CB8AC3E}">
        <p14:creationId xmlns:p14="http://schemas.microsoft.com/office/powerpoint/2010/main" val="27721928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53DB-D765-438A-ADBE-74E6858F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emerging industry (SEI)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572EA-033D-4151-9E3A-1B5C3267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 – </a:t>
            </a:r>
            <a:r>
              <a:rPr lang="en-US" b="1" dirty="0"/>
              <a:t>new and more ambitious policy</a:t>
            </a:r>
            <a:endParaRPr lang="cs-CZ" b="1" dirty="0"/>
          </a:p>
          <a:p>
            <a:r>
              <a:rPr lang="en-US" dirty="0"/>
              <a:t>Ambition to not just catch up with </a:t>
            </a:r>
            <a:r>
              <a:rPr lang="en-US" b="1" dirty="0"/>
              <a:t>but to overtake leading countries and firms (=5G etc.)</a:t>
            </a:r>
          </a:p>
          <a:p>
            <a:r>
              <a:rPr lang="en-US" dirty="0"/>
              <a:t>More direct – </a:t>
            </a:r>
            <a:r>
              <a:rPr lang="en-US" b="1" dirty="0"/>
              <a:t>cooperation with specific firms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43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 – </a:t>
            </a:r>
            <a:r>
              <a:rPr lang="en-US" b="1" dirty="0"/>
              <a:t>new leadership of the Party </a:t>
            </a:r>
            <a:endParaRPr lang="cs-CZ" b="1" dirty="0"/>
          </a:p>
          <a:p>
            <a:r>
              <a:rPr lang="en-US" dirty="0"/>
              <a:t>Conservative, authoritarian turn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87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 – </a:t>
            </a:r>
            <a:r>
              <a:rPr lang="en-US" b="1" dirty="0"/>
              <a:t>new leadership of the Party </a:t>
            </a:r>
            <a:endParaRPr lang="cs-CZ" b="1" dirty="0"/>
          </a:p>
          <a:p>
            <a:r>
              <a:rPr lang="en-US" dirty="0"/>
              <a:t>Conservative, authoritarian turn</a:t>
            </a:r>
          </a:p>
          <a:p>
            <a:r>
              <a:rPr lang="en-US" dirty="0"/>
              <a:t>Limiting the autonomy of regional governments and collective bodies, cult of personality – president for life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71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 – </a:t>
            </a:r>
            <a:r>
              <a:rPr lang="en-US" b="1" dirty="0"/>
              <a:t>new leadership of the Party </a:t>
            </a:r>
            <a:endParaRPr lang="cs-CZ" b="1" dirty="0"/>
          </a:p>
          <a:p>
            <a:r>
              <a:rPr lang="en-US" dirty="0"/>
              <a:t>Conservative, authoritarian turn</a:t>
            </a:r>
          </a:p>
          <a:p>
            <a:r>
              <a:rPr lang="en-US" dirty="0"/>
              <a:t>Limiting the autonomy of regional governments and collective bodies, cult of personality – president for life</a:t>
            </a:r>
          </a:p>
          <a:p>
            <a:r>
              <a:rPr lang="en-US" dirty="0"/>
              <a:t>Ethnic nationalism, clampdown on minorities, upholding of traditional gender norms </a:t>
            </a:r>
            <a:r>
              <a:rPr lang="cs-CZ" dirty="0"/>
              <a:t>(</a:t>
            </a:r>
            <a:r>
              <a:rPr lang="en-US" dirty="0"/>
              <a:t>ban on sissy boys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15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Economically – </a:t>
            </a:r>
            <a:r>
              <a:rPr lang="en-US" b="1" dirty="0"/>
              <a:t>strengthening the role of the state/Party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831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16E1-6234-4496-9761-63F2C1F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26DE4-CE7D-4A01-AB2F-8F642F2D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Economically – </a:t>
            </a:r>
            <a:r>
              <a:rPr lang="en-US" b="1" dirty="0"/>
              <a:t>strengthening the role of the state/Party</a:t>
            </a:r>
          </a:p>
          <a:p>
            <a:r>
              <a:rPr lang="en-US" dirty="0"/>
              <a:t>In the preceding era – </a:t>
            </a:r>
            <a:r>
              <a:rPr lang="en-US" b="1" dirty="0"/>
              <a:t>the private sector grew faster than the public sector</a:t>
            </a:r>
            <a:r>
              <a:rPr lang="en-US" dirty="0"/>
              <a:t> (in spite of policy!) and gradually overshadowed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15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7A3-EE17-4EB5-8BCC-7B7BCB4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E10F9-5CD3-47C1-8977-87107F83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corporations:</a:t>
            </a:r>
          </a:p>
          <a:p>
            <a:r>
              <a:rPr lang="en-US" dirty="0"/>
              <a:t>1) May pose a threat to the Party</a:t>
            </a:r>
          </a:p>
        </p:txBody>
      </p:sp>
    </p:spTree>
    <p:extLst>
      <p:ext uri="{BB962C8B-B14F-4D97-AF65-F5344CB8AC3E}">
        <p14:creationId xmlns:p14="http://schemas.microsoft.com/office/powerpoint/2010/main" val="38595732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7A3-EE17-4EB5-8BCC-7B7BCB4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E10F9-5CD3-47C1-8977-87107F83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corporations:</a:t>
            </a:r>
          </a:p>
          <a:p>
            <a:r>
              <a:rPr lang="en-US" dirty="0"/>
              <a:t>1) May pose a threat to the Party</a:t>
            </a:r>
          </a:p>
          <a:p>
            <a:r>
              <a:rPr lang="en-US" dirty="0"/>
              <a:t>2) Behave according to their selfish motives =</a:t>
            </a:r>
            <a:r>
              <a:rPr lang="cs-CZ" dirty="0"/>
              <a:t> </a:t>
            </a:r>
            <a:r>
              <a:rPr lang="en-US" b="1" dirty="0"/>
              <a:t>invest money according to what is most immediately profitable</a:t>
            </a:r>
            <a:r>
              <a:rPr lang="en-US" dirty="0"/>
              <a:t>, not what is most beneficial for China in the long rung</a:t>
            </a:r>
          </a:p>
        </p:txBody>
      </p:sp>
    </p:spTree>
    <p:extLst>
      <p:ext uri="{BB962C8B-B14F-4D97-AF65-F5344CB8AC3E}">
        <p14:creationId xmlns:p14="http://schemas.microsoft.com/office/powerpoint/2010/main" val="42347104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7A3-EE17-4EB5-8BCC-7B7BCB4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E10F9-5CD3-47C1-8977-87107F83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corporations:</a:t>
            </a:r>
          </a:p>
          <a:p>
            <a:r>
              <a:rPr lang="en-US" dirty="0"/>
              <a:t>1) May pose a threat to the Party</a:t>
            </a:r>
          </a:p>
          <a:p>
            <a:r>
              <a:rPr lang="en-US" dirty="0"/>
              <a:t>2) Behave according to their selfish motives =</a:t>
            </a:r>
            <a:r>
              <a:rPr lang="cs-CZ" dirty="0"/>
              <a:t> </a:t>
            </a:r>
            <a:r>
              <a:rPr lang="en-US" b="1" dirty="0"/>
              <a:t>invest money according to what is most immediately profitable</a:t>
            </a:r>
            <a:r>
              <a:rPr lang="en-US" dirty="0"/>
              <a:t>, not what is most beneficial for China in the long rung </a:t>
            </a:r>
            <a:endParaRPr lang="cs-CZ" dirty="0"/>
          </a:p>
          <a:p>
            <a:r>
              <a:rPr lang="cs-CZ" dirty="0"/>
              <a:t>= </a:t>
            </a:r>
            <a:r>
              <a:rPr lang="en-US" dirty="0"/>
              <a:t>they don‘t see the „big picture“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en-US" b="1" dirty="0"/>
              <a:t>divert resources from more important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570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7A3-EE17-4EB5-8BCC-7B7BCB4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E10F9-5CD3-47C1-8977-87107F83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corporations:</a:t>
            </a:r>
          </a:p>
          <a:p>
            <a:r>
              <a:rPr lang="en-US" dirty="0"/>
              <a:t>1) May pose a threat to the Party</a:t>
            </a:r>
          </a:p>
          <a:p>
            <a:r>
              <a:rPr lang="en-US" dirty="0"/>
              <a:t>2) Behave according to their selfish motives =</a:t>
            </a:r>
            <a:r>
              <a:rPr lang="cs-CZ" dirty="0"/>
              <a:t> </a:t>
            </a:r>
            <a:r>
              <a:rPr lang="en-US" b="1" dirty="0"/>
              <a:t>invest money according to what is most immediately profitable</a:t>
            </a:r>
            <a:r>
              <a:rPr lang="en-US" dirty="0"/>
              <a:t>, not what is most beneficial for China in the long rung </a:t>
            </a:r>
            <a:endParaRPr lang="cs-CZ" dirty="0"/>
          </a:p>
          <a:p>
            <a:r>
              <a:rPr lang="cs-CZ" dirty="0"/>
              <a:t>= </a:t>
            </a:r>
            <a:r>
              <a:rPr lang="en-US" dirty="0"/>
              <a:t>they don‘t see the „big picture“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en-US" b="1" dirty="0"/>
              <a:t>divert resources from more important causes</a:t>
            </a:r>
            <a:endParaRPr lang="en-US" dirty="0"/>
          </a:p>
          <a:p>
            <a:r>
              <a:rPr lang="en-US" dirty="0"/>
              <a:t>&gt; the Party must lead</a:t>
            </a:r>
            <a:r>
              <a:rPr lang="cs-CZ" dirty="0"/>
              <a:t> to </a:t>
            </a:r>
            <a:r>
              <a:rPr lang="en-US" b="1" dirty="0"/>
              <a:t>overcome this coordination problem</a:t>
            </a:r>
          </a:p>
        </p:txBody>
      </p:sp>
    </p:spTree>
    <p:extLst>
      <p:ext uri="{BB962C8B-B14F-4D97-AF65-F5344CB8AC3E}">
        <p14:creationId xmlns:p14="http://schemas.microsoft.com/office/powerpoint/2010/main" val="344144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Exports and imports – </a:t>
            </a:r>
            <a:r>
              <a:rPr lang="en-US" b="1" dirty="0"/>
              <a:t>5 % of GDP each in 1978</a:t>
            </a:r>
          </a:p>
          <a:p>
            <a:r>
              <a:rPr lang="en-US" dirty="0"/>
              <a:t>World average is about </a:t>
            </a:r>
            <a:r>
              <a:rPr lang="en-US" b="1" dirty="0"/>
              <a:t>20 % for each</a:t>
            </a:r>
          </a:p>
          <a:p>
            <a:r>
              <a:rPr lang="en-US" b="1" dirty="0"/>
              <a:t>China reached this level by 2001</a:t>
            </a:r>
            <a:r>
              <a:rPr lang="en-US" dirty="0"/>
              <a:t>, its exports continued to soar after entering the WTO</a:t>
            </a:r>
          </a:p>
          <a:p>
            <a:r>
              <a:rPr lang="en-US" dirty="0"/>
              <a:t>2006 – </a:t>
            </a:r>
            <a:r>
              <a:rPr lang="en-US" b="1" dirty="0"/>
              <a:t>exports stood at 35 % of GDP, imports at 30 % </a:t>
            </a:r>
            <a:r>
              <a:rPr lang="en-US" dirty="0"/>
              <a:t>&gt; 65 % together</a:t>
            </a:r>
          </a:p>
        </p:txBody>
      </p:sp>
    </p:spTree>
    <p:extLst>
      <p:ext uri="{BB962C8B-B14F-4D97-AF65-F5344CB8AC3E}">
        <p14:creationId xmlns:p14="http://schemas.microsoft.com/office/powerpoint/2010/main" val="32267106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859-7894-41B4-87FD-4F437E8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601FD-190E-4C3C-9BB2-6A19841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Creeping nationalization </a:t>
            </a:r>
            <a:r>
              <a:rPr lang="en-US" dirty="0"/>
              <a:t>&gt; private companies are being forced to accept a role for the Party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553684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859-7894-41B4-87FD-4F437E8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601FD-190E-4C3C-9BB2-6A19841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Creeping nationalization </a:t>
            </a:r>
            <a:r>
              <a:rPr lang="en-US" dirty="0"/>
              <a:t>&gt; private companies are being forced to accept a role for the Party in decision making</a:t>
            </a:r>
          </a:p>
          <a:p>
            <a:r>
              <a:rPr lang="en-US" dirty="0"/>
              <a:t>Veto right, founding of new party cells inside of businesses </a:t>
            </a:r>
          </a:p>
        </p:txBody>
      </p:sp>
    </p:spTree>
    <p:extLst>
      <p:ext uri="{BB962C8B-B14F-4D97-AF65-F5344CB8AC3E}">
        <p14:creationId xmlns:p14="http://schemas.microsoft.com/office/powerpoint/2010/main" val="28950323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859-7894-41B4-87FD-4F437E8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601FD-190E-4C3C-9BB2-6A19841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Creeping nationalization </a:t>
            </a:r>
            <a:r>
              <a:rPr lang="en-US" dirty="0"/>
              <a:t>&gt; private companies are being forced to accept a role for the Party in decision making</a:t>
            </a:r>
          </a:p>
          <a:p>
            <a:r>
              <a:rPr lang="en-US" dirty="0"/>
              <a:t>Veto right, founding of new party cells inside of businesses </a:t>
            </a:r>
          </a:p>
          <a:p>
            <a:r>
              <a:rPr lang="en-US" dirty="0"/>
              <a:t>Similar rules were often created in the 1990 for privatized SOEs, </a:t>
            </a:r>
            <a:r>
              <a:rPr lang="en-US" b="1" dirty="0"/>
              <a:t>here this régime is extended to formally purely private companies</a:t>
            </a:r>
          </a:p>
        </p:txBody>
      </p:sp>
    </p:spTree>
    <p:extLst>
      <p:ext uri="{BB962C8B-B14F-4D97-AF65-F5344CB8AC3E}">
        <p14:creationId xmlns:p14="http://schemas.microsoft.com/office/powerpoint/2010/main" val="41464447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859-7894-41B4-87FD-4F437E8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Xi Jinping 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601FD-190E-4C3C-9BB2-6A19841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Creeping nationalization </a:t>
            </a:r>
            <a:r>
              <a:rPr lang="en-US" dirty="0"/>
              <a:t>&gt; private companies are being forced to accept a role for the Party in decision making</a:t>
            </a:r>
          </a:p>
          <a:p>
            <a:r>
              <a:rPr lang="en-US" dirty="0"/>
              <a:t>Veto right, founding of new party cells inside of businesses </a:t>
            </a:r>
          </a:p>
          <a:p>
            <a:r>
              <a:rPr lang="en-US" dirty="0"/>
              <a:t>Similar rules were often created in the 1990 for privatized SOEs, </a:t>
            </a:r>
            <a:r>
              <a:rPr lang="en-US" b="1" dirty="0"/>
              <a:t>here this régime is extended to formally purely private companies</a:t>
            </a:r>
            <a:endParaRPr lang="cs-CZ" b="1" dirty="0"/>
          </a:p>
          <a:p>
            <a:endParaRPr lang="en-US" b="1" dirty="0"/>
          </a:p>
          <a:p>
            <a:r>
              <a:rPr lang="en-US" dirty="0"/>
              <a:t>&gt; </a:t>
            </a:r>
            <a:r>
              <a:rPr lang="en-US" b="1" dirty="0"/>
              <a:t>even greater obfuscation of the already blurry</a:t>
            </a:r>
            <a:r>
              <a:rPr lang="cs-CZ" b="1" dirty="0"/>
              <a:t> </a:t>
            </a:r>
            <a:r>
              <a:rPr lang="en-US" b="1" dirty="0"/>
              <a:t>line </a:t>
            </a:r>
            <a:r>
              <a:rPr lang="en-US" dirty="0"/>
              <a:t>between the public and private sector</a:t>
            </a:r>
            <a:r>
              <a:rPr lang="cs-CZ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513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C5FAA-B472-45C9-8D91-7A4C287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0EE18-B94F-45F4-B1B3-37F3CDD5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</a:t>
            </a:r>
            <a:r>
              <a:rPr lang="en-US" b="1" dirty="0"/>
              <a:t>AlphaGo </a:t>
            </a:r>
            <a:r>
              <a:rPr lang="cs-CZ" b="1" dirty="0"/>
              <a:t>(</a:t>
            </a:r>
            <a:r>
              <a:rPr lang="en-US" b="1" dirty="0"/>
              <a:t>Google</a:t>
            </a:r>
            <a:r>
              <a:rPr lang="cs-CZ" b="1" dirty="0"/>
              <a:t>) </a:t>
            </a:r>
            <a:r>
              <a:rPr lang="en-US" b="1" dirty="0"/>
              <a:t>defeated professional Go players</a:t>
            </a:r>
          </a:p>
        </p:txBody>
      </p:sp>
    </p:spTree>
    <p:extLst>
      <p:ext uri="{BB962C8B-B14F-4D97-AF65-F5344CB8AC3E}">
        <p14:creationId xmlns:p14="http://schemas.microsoft.com/office/powerpoint/2010/main" val="23803765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C5FAA-B472-45C9-8D91-7A4C287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0EE18-B94F-45F4-B1B3-37F3CDD5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</a:t>
            </a:r>
            <a:r>
              <a:rPr lang="en-US" b="1" dirty="0"/>
              <a:t>AlphaGo </a:t>
            </a:r>
            <a:r>
              <a:rPr lang="cs-CZ" b="1" dirty="0"/>
              <a:t>(</a:t>
            </a:r>
            <a:r>
              <a:rPr lang="en-US" b="1" dirty="0"/>
              <a:t>Google</a:t>
            </a:r>
            <a:r>
              <a:rPr lang="cs-CZ" b="1" dirty="0"/>
              <a:t>) </a:t>
            </a:r>
            <a:r>
              <a:rPr lang="en-US" b="1" dirty="0"/>
              <a:t>defeated professional Go players</a:t>
            </a:r>
          </a:p>
          <a:p>
            <a:r>
              <a:rPr lang="en-US" dirty="0"/>
              <a:t>- a traditional Asian game which is far more complex than chess</a:t>
            </a:r>
          </a:p>
          <a:p>
            <a:r>
              <a:rPr lang="en-US" dirty="0"/>
              <a:t>&gt; „</a:t>
            </a:r>
            <a:r>
              <a:rPr lang="en-US" b="1" dirty="0">
                <a:solidFill>
                  <a:srgbClr val="FF0000"/>
                </a:solidFill>
              </a:rPr>
              <a:t>Sputnik moment</a:t>
            </a: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218406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C5FAA-B472-45C9-8D91-7A4C287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0EE18-B94F-45F4-B1B3-37F3CDD5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</a:t>
            </a:r>
            <a:r>
              <a:rPr lang="en-US" b="1" dirty="0"/>
              <a:t>AlphaGo </a:t>
            </a:r>
            <a:r>
              <a:rPr lang="cs-CZ" b="1" dirty="0"/>
              <a:t>(</a:t>
            </a:r>
            <a:r>
              <a:rPr lang="en-US" b="1" dirty="0"/>
              <a:t>Google</a:t>
            </a:r>
            <a:r>
              <a:rPr lang="cs-CZ" b="1" dirty="0"/>
              <a:t>) </a:t>
            </a:r>
            <a:r>
              <a:rPr lang="en-US" b="1" dirty="0"/>
              <a:t>defeated professional Go players</a:t>
            </a:r>
          </a:p>
          <a:p>
            <a:r>
              <a:rPr lang="en-US" dirty="0"/>
              <a:t>- a traditional Asian game which is far more complex than chess</a:t>
            </a:r>
          </a:p>
          <a:p>
            <a:r>
              <a:rPr lang="en-US" dirty="0"/>
              <a:t>&gt; „</a:t>
            </a:r>
            <a:r>
              <a:rPr lang="en-US" b="1" dirty="0">
                <a:solidFill>
                  <a:srgbClr val="FF0000"/>
                </a:solidFill>
              </a:rPr>
              <a:t>Sputnik moment</a:t>
            </a:r>
            <a:r>
              <a:rPr lang="en-US" dirty="0"/>
              <a:t>“</a:t>
            </a:r>
          </a:p>
          <a:p>
            <a:r>
              <a:rPr lang="en-US" dirty="0"/>
              <a:t>„</a:t>
            </a:r>
            <a:r>
              <a:rPr lang="en-US" b="1" dirty="0"/>
              <a:t>AI gap</a:t>
            </a:r>
            <a:r>
              <a:rPr lang="en-US" dirty="0"/>
              <a:t>“ – like the missile gap during the Cold War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2633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FFF23-32F0-46ED-B44D-A2D52E3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588A9-85A5-496C-B248-E8744935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Wen – it is during periods of crisis when </a:t>
            </a:r>
            <a:r>
              <a:rPr lang="en-US" b="1" dirty="0"/>
              <a:t>great technological revolutions take place</a:t>
            </a:r>
          </a:p>
          <a:p>
            <a:r>
              <a:rPr lang="en-US" dirty="0"/>
              <a:t>&gt; this time, China is not going to miss it!</a:t>
            </a:r>
          </a:p>
          <a:p>
            <a:r>
              <a:rPr lang="en-US" dirty="0"/>
              <a:t>“Seize the commanding heights of the new technological revolution”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625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C5FAA-B472-45C9-8D91-7A4C287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0EE18-B94F-45F4-B1B3-37F3CDD5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</a:t>
            </a:r>
            <a:r>
              <a:rPr lang="en-US" b="1" dirty="0"/>
              <a:t>AlphaGo </a:t>
            </a:r>
            <a:r>
              <a:rPr lang="cs-CZ" b="1" dirty="0"/>
              <a:t>(</a:t>
            </a:r>
            <a:r>
              <a:rPr lang="en-US" b="1" dirty="0"/>
              <a:t>Google</a:t>
            </a:r>
            <a:r>
              <a:rPr lang="cs-CZ" b="1" dirty="0"/>
              <a:t>) </a:t>
            </a:r>
            <a:r>
              <a:rPr lang="en-US" b="1" dirty="0"/>
              <a:t>defeated professional Go players</a:t>
            </a:r>
          </a:p>
          <a:p>
            <a:r>
              <a:rPr lang="en-US" dirty="0"/>
              <a:t>- a traditional Asian game which is far more complex than chess</a:t>
            </a:r>
          </a:p>
          <a:p>
            <a:r>
              <a:rPr lang="en-US" dirty="0"/>
              <a:t>&gt; „</a:t>
            </a:r>
            <a:r>
              <a:rPr lang="en-US" b="1" dirty="0">
                <a:solidFill>
                  <a:srgbClr val="FF0000"/>
                </a:solidFill>
              </a:rPr>
              <a:t>Sputnik moment</a:t>
            </a:r>
            <a:r>
              <a:rPr lang="en-US" dirty="0"/>
              <a:t>“</a:t>
            </a:r>
          </a:p>
          <a:p>
            <a:r>
              <a:rPr lang="en-US" dirty="0"/>
              <a:t>„</a:t>
            </a:r>
            <a:r>
              <a:rPr lang="en-US" b="1" dirty="0"/>
              <a:t>AI gap</a:t>
            </a:r>
            <a:r>
              <a:rPr lang="en-US" dirty="0"/>
              <a:t>“ – like the missile gap during the Cold War</a:t>
            </a:r>
            <a:endParaRPr lang="cs-CZ" dirty="0"/>
          </a:p>
          <a:p>
            <a:endParaRPr lang="cs-CZ" dirty="0"/>
          </a:p>
          <a:p>
            <a:r>
              <a:rPr lang="cs-CZ" dirty="0"/>
              <a:t>&gt; „</a:t>
            </a:r>
            <a:r>
              <a:rPr lang="cs-CZ" dirty="0">
                <a:solidFill>
                  <a:srgbClr val="FF0000"/>
                </a:solidFill>
              </a:rPr>
              <a:t>AI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new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groundbreaking</a:t>
            </a:r>
            <a:r>
              <a:rPr lang="cs-CZ" dirty="0">
                <a:solidFill>
                  <a:srgbClr val="FF0000"/>
                </a:solidFill>
              </a:rPr>
              <a:t> technology </a:t>
            </a:r>
            <a:r>
              <a:rPr lang="cs-CZ" dirty="0" err="1">
                <a:solidFill>
                  <a:srgbClr val="FF0000"/>
                </a:solidFill>
              </a:rPr>
              <a:t>we</a:t>
            </a:r>
            <a:r>
              <a:rPr lang="cs-CZ" dirty="0">
                <a:solidFill>
                  <a:srgbClr val="FF0000"/>
                </a:solidFill>
              </a:rPr>
              <a:t> are </a:t>
            </a:r>
            <a:r>
              <a:rPr lang="cs-CZ" dirty="0" err="1">
                <a:solidFill>
                  <a:srgbClr val="FF0000"/>
                </a:solidFill>
              </a:rPr>
              <a:t>looking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/>
              <a:t>!“</a:t>
            </a:r>
          </a:p>
          <a:p>
            <a:r>
              <a:rPr lang="en-US" dirty="0"/>
              <a:t>A new economic era is beginning, China must take the lead</a:t>
            </a:r>
          </a:p>
        </p:txBody>
      </p:sp>
    </p:spTree>
    <p:extLst>
      <p:ext uri="{BB962C8B-B14F-4D97-AF65-F5344CB8AC3E}">
        <p14:creationId xmlns:p14="http://schemas.microsoft.com/office/powerpoint/2010/main" val="13680196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2D086-D454-43CB-AD8C-BE39B121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459246-8FC6-40E5-9546-0EEC7E51C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58" y="394415"/>
            <a:ext cx="4349828" cy="6098460"/>
          </a:xfrm>
        </p:spPr>
      </p:pic>
    </p:spTree>
    <p:extLst>
      <p:ext uri="{BB962C8B-B14F-4D97-AF65-F5344CB8AC3E}">
        <p14:creationId xmlns:p14="http://schemas.microsoft.com/office/powerpoint/2010/main" val="247964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7CAE-CF55-4979-852D-C9CD161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2000s – export-led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44FC-247B-4FA2-BAC8-7751A7DD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Exports and imports – </a:t>
            </a:r>
            <a:r>
              <a:rPr lang="en-US" b="1" dirty="0"/>
              <a:t>5 % of GDP each in 1978</a:t>
            </a:r>
          </a:p>
          <a:p>
            <a:r>
              <a:rPr lang="en-US" dirty="0"/>
              <a:t>World average is about </a:t>
            </a:r>
            <a:r>
              <a:rPr lang="en-US" b="1" dirty="0"/>
              <a:t>20 % for each</a:t>
            </a:r>
          </a:p>
          <a:p>
            <a:r>
              <a:rPr lang="en-US" b="1" dirty="0"/>
              <a:t>China reached this level by 2001</a:t>
            </a:r>
            <a:r>
              <a:rPr lang="en-US" dirty="0"/>
              <a:t>, its exports continued to soar after entering the WTO</a:t>
            </a:r>
          </a:p>
          <a:p>
            <a:r>
              <a:rPr lang="en-US" dirty="0"/>
              <a:t>2006 – </a:t>
            </a:r>
            <a:r>
              <a:rPr lang="en-US" b="1" dirty="0"/>
              <a:t>exports stood at 35 % of GDP, imports at 30 % </a:t>
            </a:r>
            <a:r>
              <a:rPr lang="en-US" dirty="0"/>
              <a:t>&gt; 65 % together</a:t>
            </a:r>
          </a:p>
          <a:p>
            <a:r>
              <a:rPr lang="en-US" dirty="0"/>
              <a:t>In the United States, the </a:t>
            </a:r>
            <a:r>
              <a:rPr lang="en-US" b="1" dirty="0"/>
              <a:t>sum is around 20 %!</a:t>
            </a:r>
          </a:p>
          <a:p>
            <a:r>
              <a:rPr lang="en-US" b="1" dirty="0"/>
              <a:t>= China was far more opened than the world average or comparably large countries!</a:t>
            </a:r>
          </a:p>
        </p:txBody>
      </p:sp>
    </p:spTree>
    <p:extLst>
      <p:ext uri="{BB962C8B-B14F-4D97-AF65-F5344CB8AC3E}">
        <p14:creationId xmlns:p14="http://schemas.microsoft.com/office/powerpoint/2010/main" val="5240328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EAF9-5FD6-43AE-83E2-6C4D695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triad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DBA1-33B8-4D3B-B212-93887229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b="1" dirty="0"/>
              <a:t>Collection of data </a:t>
            </a:r>
            <a:r>
              <a:rPr lang="en-US" dirty="0"/>
              <a:t>– sensors, cameras with facial recognition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Quick transfer of data </a:t>
            </a:r>
            <a:r>
              <a:rPr lang="en-US" dirty="0"/>
              <a:t>– next generation Internet</a:t>
            </a:r>
          </a:p>
          <a:p>
            <a:r>
              <a:rPr lang="en-US" dirty="0"/>
              <a:t>3) </a:t>
            </a:r>
            <a:r>
              <a:rPr lang="en-US" b="1" dirty="0"/>
              <a:t>Processing od data </a:t>
            </a:r>
            <a:r>
              <a:rPr lang="en-US" dirty="0"/>
              <a:t>– algorithms, advanced hardware</a:t>
            </a:r>
          </a:p>
        </p:txBody>
      </p:sp>
    </p:spTree>
    <p:extLst>
      <p:ext uri="{BB962C8B-B14F-4D97-AF65-F5344CB8AC3E}">
        <p14:creationId xmlns:p14="http://schemas.microsoft.com/office/powerpoint/2010/main" val="9827646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EAF9-5FD6-43AE-83E2-6C4D695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triad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DBA1-33B8-4D3B-B212-93887229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b="1" dirty="0"/>
              <a:t>Collection of data </a:t>
            </a:r>
            <a:r>
              <a:rPr lang="en-US" dirty="0"/>
              <a:t>– sensors, cameras with facial recognition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Quick transfer of data </a:t>
            </a:r>
            <a:r>
              <a:rPr lang="en-US" dirty="0"/>
              <a:t>– next generation Internet</a:t>
            </a:r>
          </a:p>
          <a:p>
            <a:r>
              <a:rPr lang="en-US" dirty="0"/>
              <a:t>3) </a:t>
            </a:r>
            <a:r>
              <a:rPr lang="en-US" b="1" dirty="0"/>
              <a:t>Processing od data </a:t>
            </a:r>
            <a:r>
              <a:rPr lang="en-US" dirty="0"/>
              <a:t>– algorithms, advanced hardware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cs-CZ" dirty="0"/>
              <a:t>a </a:t>
            </a:r>
            <a:r>
              <a:rPr lang="en-US" dirty="0"/>
              <a:t>car driven by computer stops at a red light, which reacts to sensors observing transport, which automatically reacts to traffic jam</a:t>
            </a:r>
          </a:p>
        </p:txBody>
      </p:sp>
    </p:spTree>
    <p:extLst>
      <p:ext uri="{BB962C8B-B14F-4D97-AF65-F5344CB8AC3E}">
        <p14:creationId xmlns:p14="http://schemas.microsoft.com/office/powerpoint/2010/main" val="18580515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EAF9-5FD6-43AE-83E2-6C4D695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triad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DBA1-33B8-4D3B-B212-93887229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b="1" dirty="0"/>
              <a:t>Collection of data </a:t>
            </a:r>
            <a:r>
              <a:rPr lang="en-US" dirty="0"/>
              <a:t>– sensors, cameras with facial recognition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Quick transfer of data </a:t>
            </a:r>
            <a:r>
              <a:rPr lang="en-US" dirty="0"/>
              <a:t>– next generation Internet</a:t>
            </a:r>
          </a:p>
          <a:p>
            <a:r>
              <a:rPr lang="en-US" dirty="0"/>
              <a:t>3) </a:t>
            </a:r>
            <a:r>
              <a:rPr lang="en-US" b="1" dirty="0"/>
              <a:t>Processing od data </a:t>
            </a:r>
            <a:r>
              <a:rPr lang="en-US" dirty="0"/>
              <a:t>– algorithms, advanced hardware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cs-CZ" dirty="0"/>
              <a:t>a </a:t>
            </a:r>
            <a:r>
              <a:rPr lang="en-US" dirty="0"/>
              <a:t>car driven by computer stops at a red light, which reacts to sensors observing transport, which automatically reacts to traffic jam</a:t>
            </a:r>
          </a:p>
          <a:p>
            <a:r>
              <a:rPr lang="en-US" dirty="0"/>
              <a:t>&gt; automatically operated factories or systems of transport</a:t>
            </a:r>
          </a:p>
        </p:txBody>
      </p:sp>
    </p:spTree>
    <p:extLst>
      <p:ext uri="{BB962C8B-B14F-4D97-AF65-F5344CB8AC3E}">
        <p14:creationId xmlns:p14="http://schemas.microsoft.com/office/powerpoint/2010/main" val="40049143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EEAF9-5FD6-43AE-83E2-6C4D695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triad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DBA1-33B8-4D3B-B212-93887229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b="1" dirty="0"/>
              <a:t>Collection of data </a:t>
            </a:r>
            <a:r>
              <a:rPr lang="en-US" dirty="0"/>
              <a:t>– sensors, cameras with facial recognition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Quick transfer of data </a:t>
            </a:r>
            <a:r>
              <a:rPr lang="en-US" dirty="0"/>
              <a:t>– next generation Internet</a:t>
            </a:r>
          </a:p>
          <a:p>
            <a:r>
              <a:rPr lang="en-US" dirty="0"/>
              <a:t>3) </a:t>
            </a:r>
            <a:r>
              <a:rPr lang="en-US" b="1" dirty="0"/>
              <a:t>Processing od data </a:t>
            </a:r>
            <a:r>
              <a:rPr lang="en-US" dirty="0"/>
              <a:t>– algorithms, advanced hardware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cs-CZ" dirty="0"/>
              <a:t>a </a:t>
            </a:r>
            <a:r>
              <a:rPr lang="en-US" dirty="0"/>
              <a:t>car driven by computer stops at a red light, which reacts to sensors observing transport, which automatically reacts to traffic jam</a:t>
            </a:r>
          </a:p>
          <a:p>
            <a:r>
              <a:rPr lang="en-US" dirty="0"/>
              <a:t>&gt; automatically operated factories or systems of transport</a:t>
            </a:r>
          </a:p>
          <a:p>
            <a:r>
              <a:rPr lang="en-US" dirty="0"/>
              <a:t>„</a:t>
            </a:r>
            <a:r>
              <a:rPr lang="en-US" b="1" dirty="0"/>
              <a:t>Digital central planning</a:t>
            </a:r>
            <a:r>
              <a:rPr lang="en-US" dirty="0"/>
              <a:t>“?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999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DAEA-81EC-49AF-B984-88276ACF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„New Era“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F9BAF-9192-4265-B18C-B3E4D465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1949-1976</a:t>
            </a:r>
            <a:r>
              <a:rPr lang="en-US" dirty="0"/>
              <a:t> – Maoism – </a:t>
            </a:r>
            <a:r>
              <a:rPr lang="en-US" b="1" dirty="0"/>
              <a:t>correct principles, but insufficient capacity </a:t>
            </a:r>
            <a:r>
              <a:rPr lang="en-US" dirty="0"/>
              <a:t>to implement them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027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DAEA-81EC-49AF-B984-88276ACF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„New Era“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F9BAF-9192-4265-B18C-B3E4D465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1949-1976</a:t>
            </a:r>
            <a:r>
              <a:rPr lang="en-US" dirty="0"/>
              <a:t> – Maoism – </a:t>
            </a:r>
            <a:r>
              <a:rPr lang="en-US" b="1" dirty="0"/>
              <a:t>correct principles, but insufficient capacity </a:t>
            </a:r>
            <a:r>
              <a:rPr lang="en-US" dirty="0"/>
              <a:t>to implement them</a:t>
            </a:r>
          </a:p>
          <a:p>
            <a:r>
              <a:rPr lang="en-US" b="1" dirty="0"/>
              <a:t>1978-2012</a:t>
            </a:r>
            <a:r>
              <a:rPr lang="en-US" dirty="0"/>
              <a:t> – Reform and Opening – </a:t>
            </a:r>
            <a:r>
              <a:rPr lang="en-US" b="1" dirty="0"/>
              <a:t>attempt to build up wealth </a:t>
            </a:r>
            <a:r>
              <a:rPr lang="en-US" dirty="0"/>
              <a:t>and strength at the cost of diverting from preferred values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801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DAEA-81EC-49AF-B984-88276ACF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„New Era“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F9BAF-9192-4265-B18C-B3E4D465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1949-1976</a:t>
            </a:r>
            <a:r>
              <a:rPr lang="en-US" dirty="0"/>
              <a:t> – Maoism – </a:t>
            </a:r>
            <a:r>
              <a:rPr lang="en-US" b="1" dirty="0"/>
              <a:t>correct principles, but insufficient capacity </a:t>
            </a:r>
            <a:r>
              <a:rPr lang="en-US" dirty="0"/>
              <a:t>to implement them</a:t>
            </a:r>
          </a:p>
          <a:p>
            <a:r>
              <a:rPr lang="en-US" b="1" dirty="0"/>
              <a:t>1978-2012 </a:t>
            </a:r>
            <a:r>
              <a:rPr lang="en-US" dirty="0"/>
              <a:t>– Reform and Opening – </a:t>
            </a:r>
            <a:r>
              <a:rPr lang="en-US" b="1" dirty="0"/>
              <a:t>attempt to build up wealth </a:t>
            </a:r>
            <a:r>
              <a:rPr lang="en-US" dirty="0"/>
              <a:t>and strength at the cost of diverting from preferred values</a:t>
            </a:r>
          </a:p>
          <a:p>
            <a:r>
              <a:rPr lang="en-US" b="1" dirty="0"/>
              <a:t>2012 -? </a:t>
            </a:r>
            <a:r>
              <a:rPr lang="en-US" dirty="0"/>
              <a:t>– </a:t>
            </a:r>
            <a:r>
              <a:rPr lang="en-US" b="1" dirty="0"/>
              <a:t>New Era </a:t>
            </a:r>
            <a:r>
              <a:rPr lang="en-US" dirty="0"/>
              <a:t>– </a:t>
            </a:r>
            <a:r>
              <a:rPr lang="en-US" b="1" dirty="0"/>
              <a:t>dialectical synthesis </a:t>
            </a:r>
            <a:r>
              <a:rPr lang="en-US" dirty="0"/>
              <a:t>– now China has the means to go back to a much more statist economy and to do so efficiently</a:t>
            </a:r>
            <a:r>
              <a:rPr lang="cs-CZ" dirty="0"/>
              <a:t> = </a:t>
            </a:r>
            <a:r>
              <a:rPr lang="en-US" b="1" dirty="0"/>
              <a:t>correct principles with capacity to implement them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695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35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– steam engine </a:t>
            </a:r>
            <a:r>
              <a:rPr lang="en-US" dirty="0"/>
              <a:t>&gt; textile industry, ships, trains</a:t>
            </a:r>
          </a:p>
        </p:txBody>
      </p:sp>
    </p:spTree>
    <p:extLst>
      <p:ext uri="{BB962C8B-B14F-4D97-AF65-F5344CB8AC3E}">
        <p14:creationId xmlns:p14="http://schemas.microsoft.com/office/powerpoint/2010/main" val="6220258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71109-03FD-4DD2-937F-25A05218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123A5-369C-4331-A826-8669E283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1st – steam engine </a:t>
            </a:r>
            <a:r>
              <a:rPr lang="en-US" dirty="0"/>
              <a:t>&gt; textile industry, ships, trains</a:t>
            </a:r>
          </a:p>
          <a:p>
            <a:r>
              <a:rPr lang="en-US" b="1" dirty="0"/>
              <a:t>2nd – electricity and combustion engines </a:t>
            </a:r>
            <a:r>
              <a:rPr lang="en-US" dirty="0"/>
              <a:t>&gt; cars, planes; </a:t>
            </a:r>
            <a:r>
              <a:rPr lang="en-US" dirty="0" err="1"/>
              <a:t>lighbulbs</a:t>
            </a:r>
            <a:r>
              <a:rPr lang="en-US" dirty="0"/>
              <a:t> and domestic appliances</a:t>
            </a:r>
          </a:p>
        </p:txBody>
      </p:sp>
    </p:spTree>
    <p:extLst>
      <p:ext uri="{BB962C8B-B14F-4D97-AF65-F5344CB8AC3E}">
        <p14:creationId xmlns:p14="http://schemas.microsoft.com/office/powerpoint/2010/main" val="196882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5795</Words>
  <Application>Microsoft Office PowerPoint</Application>
  <PresentationFormat>Širokoúhlá obrazovka</PresentationFormat>
  <Paragraphs>577</Paragraphs>
  <Slides>164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164</vt:i4>
      </vt:variant>
    </vt:vector>
  </HeadingPairs>
  <TitlesOfParts>
    <vt:vector size="168" baseType="lpstr">
      <vt:lpstr>Arial</vt:lpstr>
      <vt:lpstr>Calibri</vt:lpstr>
      <vt:lpstr>Calibri Light</vt:lpstr>
      <vt:lpstr>Motiv Office</vt:lpstr>
      <vt:lpstr>The Xi Jinping era</vt:lpstr>
      <vt:lpstr>Repetition from last time</vt:lpstr>
      <vt:lpstr>Today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How a monetary crisis works</vt:lpstr>
      <vt:lpstr>How a monetary crisis works</vt:lpstr>
      <vt:lpstr>How a monetary crisis works</vt:lpstr>
      <vt:lpstr>How a monetary crisis works</vt:lpstr>
      <vt:lpstr>How a monetary crisis works</vt:lpstr>
      <vt:lpstr>How a monetary crisis works</vt:lpstr>
      <vt:lpstr>How a monetary crisis works</vt:lpstr>
      <vt:lpstr>How a monetary crisis works</vt:lpstr>
      <vt:lpstr>How a monetary crisis works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The 2000s – export-led growth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Averting a middle-income trap</vt:lpstr>
      <vt:lpstr>Prezentace aplikace PowerPoint</vt:lpstr>
      <vt:lpstr>Prezentace aplikace PowerPoint</vt:lpstr>
      <vt:lpstr>Return of industrial policy</vt:lpstr>
      <vt:lpstr>Return of industrial policy</vt:lpstr>
      <vt:lpstr>MLP</vt:lpstr>
      <vt:lpstr>MLP</vt:lpstr>
      <vt:lpstr>MLP</vt:lpstr>
      <vt:lpstr>Prezentace aplikace PowerPoint</vt:lpstr>
      <vt:lpstr>Prezentace aplikace PowerPoint</vt:lpstr>
      <vt:lpstr>MLP</vt:lpstr>
      <vt:lpstr>MLP</vt:lpstr>
      <vt:lpstr>MLP</vt:lpstr>
      <vt:lpstr>2008 Financial crisis</vt:lpstr>
      <vt:lpstr>2008 Financial crisis</vt:lpstr>
      <vt:lpstr>2008 Financial crisis</vt:lpstr>
      <vt:lpstr>2008 Financial crisis</vt:lpstr>
      <vt:lpstr>Strategic emerging industry (SEI)</vt:lpstr>
      <vt:lpstr>Strategic emerging industry (SEI)</vt:lpstr>
      <vt:lpstr>Strategic emerging industry (SEI)</vt:lpstr>
      <vt:lpstr>Strategic emerging industry (SEI)</vt:lpstr>
      <vt:lpstr>Strategic emerging industry (SEI)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The Xi Jinping era</vt:lpstr>
      <vt:lpstr>Artificial intelligence</vt:lpstr>
      <vt:lpstr>Artificial intelligence</vt:lpstr>
      <vt:lpstr>Artificial intelligence</vt:lpstr>
      <vt:lpstr>Prezentace aplikace PowerPoint</vt:lpstr>
      <vt:lpstr>Artificial intelligence</vt:lpstr>
      <vt:lpstr>Prezentace aplikace PowerPoint</vt:lpstr>
      <vt:lpstr>The AI triad</vt:lpstr>
      <vt:lpstr>The AI triad</vt:lpstr>
      <vt:lpstr>The AI triad</vt:lpstr>
      <vt:lpstr>The AI triad</vt:lpstr>
      <vt:lpstr>„New Era“</vt:lpstr>
      <vt:lpstr>„New Era“</vt:lpstr>
      <vt:lpstr>„New Era“</vt:lpstr>
      <vt:lpstr>Industrial revolutions</vt:lpstr>
      <vt:lpstr>Industrial revolutions</vt:lpstr>
      <vt:lpstr>Industrial revolutions</vt:lpstr>
      <vt:lpstr>Industrial revolutions</vt:lpstr>
      <vt:lpstr>Industrial revolutions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Made in China 2025</vt:lpstr>
      <vt:lpstr>Made in China 2025</vt:lpstr>
      <vt:lpstr>Innovation Driven Development Strategy</vt:lpstr>
      <vt:lpstr>Innovation Driven Development Strategy</vt:lpstr>
      <vt:lpstr>Innovation Driven Development Strategy</vt:lpstr>
      <vt:lpstr>Innovation Driven Development Strategy</vt:lpstr>
      <vt:lpstr>Innovation Driven Development Strategy</vt:lpstr>
      <vt:lpstr>Industrial Guidance Funds</vt:lpstr>
      <vt:lpstr>Industrial Guidance Funds</vt:lpstr>
      <vt:lpstr>Industrial Guidance Funds</vt:lpstr>
      <vt:lpstr>Industrial Guidance Funds</vt:lpstr>
      <vt:lpstr>Industrial Guidance Funds</vt:lpstr>
      <vt:lpstr>Prezentace aplikace PowerPoint</vt:lpstr>
      <vt:lpstr>Prezentace aplikace PowerPoint</vt:lpstr>
      <vt:lpstr>Prezentace aplikace PowerPoint</vt:lpstr>
      <vt:lpstr>Prezentace aplikace PowerPoint</vt:lpstr>
      <vt:lpstr>Return of industrial policy</vt:lpstr>
      <vt:lpstr>Return of industrial policy</vt:lpstr>
      <vt:lpstr>Return of industrial policy</vt:lpstr>
      <vt:lpstr>Return of industrial policy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ISI</vt:lpstr>
      <vt:lpstr>ISI</vt:lpstr>
      <vt:lpstr>ISI</vt:lpstr>
      <vt:lpstr>ISI</vt:lpstr>
      <vt:lpstr>ISI</vt:lpstr>
      <vt:lpstr>ISI</vt:lpstr>
      <vt:lpstr>ISI</vt:lpstr>
      <vt:lpstr>ISI</vt:lpstr>
      <vt:lpstr>Shock therapy/Neoliberalism</vt:lpstr>
      <vt:lpstr>Shock therapy/Neoliberalism</vt:lpstr>
      <vt:lpstr>Shock therapy/Neoliberalism</vt:lpstr>
      <vt:lpstr>Shock therapy/Neoliberalism</vt:lpstr>
      <vt:lpstr>Shock therapy/Neoliberalism</vt:lpstr>
      <vt:lpstr>Shock therapy/Neoliberalism</vt:lpstr>
      <vt:lpstr>Shock therapy/Neoliberalism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Xi Jinping era</dc:title>
  <dc:creator>Petr Svatoň</dc:creator>
  <cp:lastModifiedBy>Petr Svatoň</cp:lastModifiedBy>
  <cp:revision>19</cp:revision>
  <dcterms:created xsi:type="dcterms:W3CDTF">2021-10-09T07:32:56Z</dcterms:created>
  <dcterms:modified xsi:type="dcterms:W3CDTF">2021-10-11T11:26:51Z</dcterms:modified>
</cp:coreProperties>
</file>