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j-lt"/>
                <a:ea typeface="+mj-ea"/>
                <a:cs typeface="+mj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21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21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21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21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22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23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jewishvirtuallibrary.org/jsource/US-Israel/securityofinfo.pdf" TargetMode="External"/><Relationship Id="rId3" Type="http://schemas.openxmlformats.org/officeDocument/2006/relationships/hyperlink" Target="https://www.jewishvirtuallibrary.org/jsource/US-Israel/mou0488.html" TargetMode="External"/><Relationship Id="rId4" Type="http://schemas.openxmlformats.org/officeDocument/2006/relationships/hyperlink" Target="https://www.jewishvirtuallibrary.org/jsource/US-Israel/moa98.html" TargetMode="External"/><Relationship Id="rId5" Type="http://schemas.openxmlformats.org/officeDocument/2006/relationships/hyperlink" Target="https://www.jewishvirtuallibrary.org/jsource/US-Israel/homelandmou.html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bigstory.ap.org/article/c9c7032393144183ae9a0c98b2ee3518/israel-appears-road-early-elections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Ideological Paradox</a:t>
            </a:r>
          </a:p>
        </p:txBody>
      </p:sp>
      <p:sp>
        <p:nvSpPr>
          <p:cNvPr id="120" name="Shape 120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Bureaucracy and Political Parties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6.jpeg" descr="image6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876" r="0" b="2876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52" name="Shape 15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Reagan Revolution</a:t>
            </a:r>
          </a:p>
        </p:txBody>
      </p:sp>
      <p:sp>
        <p:nvSpPr>
          <p:cNvPr id="153" name="Shape 151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1981-1989 Ronald Reagan (Republican) U.S. president.</a:t>
            </a:r>
          </a:p>
          <a:p>
            <a:pPr/>
            <a:r>
              <a:t>Conservative ideology</a:t>
            </a:r>
          </a:p>
          <a:p>
            <a:pPr lvl="1"/>
            <a:r>
              <a:t>political </a:t>
            </a:r>
          </a:p>
          <a:p>
            <a:pPr lvl="1"/>
            <a:r>
              <a:t>economic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7.jpeg" descr="image7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359" t="0" r="20359" b="0"/>
          <a:stretch>
            <a:fillRect/>
          </a:stretch>
        </p:blipFill>
        <p:spPr>
          <a:xfrm>
            <a:off x="6718299" y="2590800"/>
            <a:ext cx="5334005" cy="6286500"/>
          </a:xfrm>
          <a:prstGeom prst="rect">
            <a:avLst/>
          </a:prstGeom>
        </p:spPr>
      </p:pic>
      <p:sp>
        <p:nvSpPr>
          <p:cNvPr id="156" name="Shape 1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Paradox?</a:t>
            </a:r>
          </a:p>
        </p:txBody>
      </p:sp>
      <p:sp>
        <p:nvSpPr>
          <p:cNvPr id="157" name="Shape 155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4329" indent="-354329" defTabSz="543305">
              <a:spcBef>
                <a:spcPts val="3500"/>
              </a:spcBef>
              <a:defRPr sz="2600"/>
            </a:pPr>
            <a:r>
              <a:t>Conservative vs. secular conservative?</a:t>
            </a:r>
          </a:p>
          <a:p>
            <a:pPr lvl="1" marL="708659" indent="-354329" defTabSz="543305">
              <a:spcBef>
                <a:spcPts val="3500"/>
              </a:spcBef>
              <a:defRPr sz="2600"/>
            </a:pPr>
            <a:r>
              <a:t>religious conservatives in Israel have own parties</a:t>
            </a:r>
          </a:p>
          <a:p>
            <a:pPr lvl="1" marL="708659" indent="-354329" defTabSz="543305">
              <a:spcBef>
                <a:spcPts val="3500"/>
              </a:spcBef>
              <a:defRPr sz="2600"/>
            </a:pPr>
            <a:r>
              <a:t>tension between U.S. secular conservatives and market conservatives</a:t>
            </a:r>
          </a:p>
          <a:p>
            <a:pPr marL="354329" indent="-354329" defTabSz="543305">
              <a:spcBef>
                <a:spcPts val="3500"/>
              </a:spcBef>
              <a:defRPr sz="2600"/>
            </a:pPr>
            <a:r>
              <a:t>Peace Process</a:t>
            </a:r>
          </a:p>
          <a:p>
            <a:pPr lvl="1" marL="708659" indent="-354329" defTabSz="543305">
              <a:spcBef>
                <a:spcPts val="3500"/>
              </a:spcBef>
              <a:defRPr sz="2600"/>
            </a:pPr>
            <a:r>
              <a:t>Schultz Plan (1988)</a:t>
            </a:r>
          </a:p>
          <a:p>
            <a:pPr marL="354329" indent="-354329" defTabSz="543305">
              <a:spcBef>
                <a:spcPts val="3500"/>
              </a:spcBef>
              <a:defRPr sz="2600"/>
            </a:pPr>
            <a:r>
              <a:t>Economy (1987-88)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Restriction</a:t>
            </a:r>
          </a:p>
        </p:txBody>
      </p:sp>
      <p:sp>
        <p:nvSpPr>
          <p:cNvPr id="160" name="Shape 15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69">
              <a:spcBef>
                <a:spcPts val="3500"/>
              </a:spcBef>
              <a:defRPr sz="3200"/>
            </a:pPr>
            <a:r>
              <a:t>Departments</a:t>
            </a:r>
          </a:p>
          <a:p>
            <a:pPr lvl="1" marL="777240" indent="-388620" defTabSz="496569">
              <a:spcBef>
                <a:spcPts val="3500"/>
              </a:spcBef>
              <a:defRPr sz="3200"/>
            </a:pPr>
            <a:r>
              <a:t>personality (Baker)</a:t>
            </a:r>
          </a:p>
          <a:p>
            <a:pPr lvl="1" marL="777240" indent="-388620" defTabSz="496569">
              <a:spcBef>
                <a:spcPts val="3500"/>
              </a:spcBef>
              <a:defRPr sz="3200"/>
            </a:pPr>
            <a:r>
              <a:t>inter-office/departmental rivalry </a:t>
            </a:r>
          </a:p>
          <a:p>
            <a:pPr lvl="2" marL="1165860" indent="-388619" defTabSz="496569">
              <a:spcBef>
                <a:spcPts val="3500"/>
              </a:spcBef>
              <a:defRPr sz="3200"/>
            </a:pPr>
            <a:r>
              <a:t>famous Weinberger vs. Schultz 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Interest Groups</a:t>
            </a:r>
          </a:p>
          <a:p>
            <a:pPr lvl="1" marL="777240" indent="-388620" defTabSz="496569">
              <a:spcBef>
                <a:spcPts val="3500"/>
              </a:spcBef>
              <a:defRPr sz="3200"/>
            </a:pPr>
            <a:r>
              <a:t>AIPAC vs. J-street</a:t>
            </a:r>
          </a:p>
          <a:p>
            <a:pPr lvl="1" marL="777240" indent="-388620" defTabSz="496569">
              <a:spcBef>
                <a:spcPts val="3500"/>
              </a:spcBef>
              <a:defRPr sz="3200"/>
            </a:pPr>
            <a:r>
              <a:t>AAI (Arab-American Institute)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Paradox</a:t>
            </a:r>
          </a:p>
        </p:txBody>
      </p:sp>
      <p:sp>
        <p:nvSpPr>
          <p:cNvPr id="163" name="Shape 16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>
              <a:spcBef>
                <a:spcPts val="3000"/>
              </a:spcBef>
              <a:defRPr sz="2700"/>
            </a:pPr>
            <a:r>
              <a:t>AWAC sale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Iraq nuclear reactor (pre-emptive doctrine)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1982 Lebanon invasion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Israel as aggressor 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Foreign Military Aid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Sudan-Soviet refugees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“global” Jewry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Settlements (rainbow over an ancient land)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8.jpeg" descr="image8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488" t="0" r="4488" b="0"/>
          <a:stretch>
            <a:fillRect/>
          </a:stretch>
        </p:blipFill>
        <p:spPr>
          <a:xfrm>
            <a:off x="6718299" y="5092700"/>
            <a:ext cx="5334004" cy="3898900"/>
          </a:xfrm>
          <a:prstGeom prst="rect">
            <a:avLst/>
          </a:prstGeom>
        </p:spPr>
      </p:pic>
      <p:pic>
        <p:nvPicPr>
          <p:cNvPr id="166" name="image9.jpeg" descr="image9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1369" t="0" r="1369" b="0"/>
          <a:stretch>
            <a:fillRect/>
          </a:stretch>
        </p:blipFill>
        <p:spPr>
          <a:xfrm>
            <a:off x="6718300" y="762000"/>
            <a:ext cx="5334000" cy="3898900"/>
          </a:xfrm>
          <a:prstGeom prst="rect">
            <a:avLst/>
          </a:prstGeom>
        </p:spPr>
      </p:pic>
      <p:pic>
        <p:nvPicPr>
          <p:cNvPr id="167" name="image2.jpeg" descr="image2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8428" t="0" r="28428" b="0"/>
          <a:stretch>
            <a:fillRect/>
          </a:stretch>
        </p:blipFill>
        <p:spPr>
          <a:xfrm>
            <a:off x="952499" y="762884"/>
            <a:ext cx="5334002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MOU’s</a:t>
            </a:r>
          </a:p>
        </p:txBody>
      </p:sp>
      <p:sp>
        <p:nvSpPr>
          <p:cNvPr id="170" name="Shape 16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8890" indent="-278890" defTabSz="356361">
              <a:spcBef>
                <a:spcPts val="2500"/>
              </a:spcBef>
              <a:defRPr sz="2300"/>
            </a:pPr>
            <a:r>
              <a:t>October 23, 1975: Memorandum of Agreement regarding joint political, security and economic cooperation.</a:t>
            </a: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December 10, 1982: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General security of information agreement</a:t>
            </a:r>
            <a:r>
              <a:rPr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April 21, 1988: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Memorandum of Agreement on Security Cooperation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April 30, 1996: Counterterrorism cooperation accord to enhance capabilities to deter, prevent, respond to and investigate international terrorist acts or threats of international terrorist acts against Israel or the United States.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October 31, 1998: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Memorandum of Agreement on Security Cooperation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February 8, 2007: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Memorandum of Mutual Understanding on Homeland Security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Jewish Virtual Library: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https://www.jewishvirtuallibrary.org/jsource/US-Israel/MOUs.html https://www.jewishvirtuallibrary.org/jsource/US-Israel/MOUs.html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Mixed &amp; Missed Signals </a:t>
            </a:r>
          </a:p>
        </p:txBody>
      </p:sp>
      <p:sp>
        <p:nvSpPr>
          <p:cNvPr id="173" name="Shape 17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1513" indent="-221513" defTabSz="283044">
              <a:spcBef>
                <a:spcPts val="1900"/>
              </a:spcBef>
              <a:defRPr sz="1824"/>
            </a:pPr>
            <a:r>
              <a:t>1988 (Alignment to Likud)</a:t>
            </a:r>
          </a:p>
          <a:p>
            <a:pPr lvl="1" marL="443026" indent="-221513" defTabSz="283044">
              <a:spcBef>
                <a:spcPts val="1900"/>
              </a:spcBef>
              <a:defRPr sz="1824"/>
            </a:pPr>
            <a:r>
              <a:t>settlements</a:t>
            </a:r>
          </a:p>
          <a:p>
            <a:pPr marL="221513" indent="-221513" defTabSz="283044">
              <a:spcBef>
                <a:spcPts val="1900"/>
              </a:spcBef>
              <a:defRPr sz="1824"/>
            </a:pPr>
            <a:r>
              <a:t>1991 Gulf War</a:t>
            </a:r>
          </a:p>
          <a:p>
            <a:pPr marL="221513" indent="-221513" defTabSz="283044">
              <a:spcBef>
                <a:spcPts val="1900"/>
              </a:spcBef>
              <a:defRPr sz="1824"/>
            </a:pPr>
            <a:r>
              <a:t>1996 (Labor to Likud)</a:t>
            </a:r>
          </a:p>
          <a:p>
            <a:pPr lvl="1" marL="443026" indent="-221513" defTabSz="283044">
              <a:spcBef>
                <a:spcPts val="1900"/>
              </a:spcBef>
              <a:defRPr sz="1824"/>
            </a:pPr>
            <a:r>
              <a:t>Oslo II</a:t>
            </a:r>
          </a:p>
          <a:p>
            <a:pPr marL="221513" indent="-221513" defTabSz="283044">
              <a:spcBef>
                <a:spcPts val="1900"/>
              </a:spcBef>
              <a:defRPr sz="1824"/>
            </a:pPr>
            <a:r>
              <a:t>1999-2001 (Labor to Likud)</a:t>
            </a:r>
          </a:p>
          <a:p>
            <a:pPr lvl="1" marL="443026" indent="-221513" defTabSz="283044">
              <a:spcBef>
                <a:spcPts val="1900"/>
              </a:spcBef>
              <a:defRPr sz="1824"/>
            </a:pPr>
            <a:r>
              <a:t>Camp David with Clinton, Barak and Arafat</a:t>
            </a:r>
          </a:p>
          <a:p>
            <a:pPr marL="221513" indent="-221513" defTabSz="283044">
              <a:spcBef>
                <a:spcPts val="1900"/>
              </a:spcBef>
              <a:defRPr sz="1824"/>
            </a:pPr>
            <a:r>
              <a:t>2002-2006 (GWOT vs. ‘roadmap’) </a:t>
            </a:r>
          </a:p>
          <a:p>
            <a:pPr lvl="1" marL="443026" indent="-221513" defTabSz="283044">
              <a:spcBef>
                <a:spcPts val="1900"/>
              </a:spcBef>
              <a:defRPr sz="1824"/>
            </a:pPr>
            <a:r>
              <a:t>G.W.Bush and Sharon’s Kadima + Olmert</a:t>
            </a:r>
          </a:p>
          <a:p>
            <a:pPr marL="221513" indent="-221513" defTabSz="283044">
              <a:spcBef>
                <a:spcPts val="1900"/>
              </a:spcBef>
              <a:defRPr sz="1824"/>
            </a:pPr>
            <a:r>
              <a:t>2009-2015 (territories for peace)</a:t>
            </a:r>
          </a:p>
          <a:p>
            <a:pPr marL="221513" indent="-221513" defTabSz="283044">
              <a:spcBef>
                <a:spcPts val="1900"/>
              </a:spcBef>
              <a:defRPr sz="1824"/>
            </a:pPr>
            <a:r>
              <a:t>2016-present (“partners”)</a:t>
            </a:r>
          </a:p>
          <a:p>
            <a:pPr lvl="1" marL="443026" indent="-221513" defTabSz="283044">
              <a:spcBef>
                <a:spcPts val="1900"/>
              </a:spcBef>
              <a:defRPr sz="1824"/>
            </a:pPr>
            <a:r>
              <a:t>Trump and Netanyahu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10.jpeg" descr="image10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267" t="0" r="4267" b="0"/>
          <a:stretch>
            <a:fillRect/>
          </a:stretch>
        </p:blipFill>
        <p:spPr>
          <a:xfrm>
            <a:off x="6718299" y="5092700"/>
            <a:ext cx="5334003" cy="3898900"/>
          </a:xfrm>
          <a:prstGeom prst="rect">
            <a:avLst/>
          </a:prstGeom>
        </p:spPr>
      </p:pic>
      <p:pic>
        <p:nvPicPr>
          <p:cNvPr id="176" name="image11.jpeg" descr="image11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1495" t="0" r="1495" b="0"/>
          <a:stretch>
            <a:fillRect/>
          </a:stretch>
        </p:blipFill>
        <p:spPr>
          <a:xfrm>
            <a:off x="6718299" y="762000"/>
            <a:ext cx="5334003" cy="3898900"/>
          </a:xfrm>
          <a:prstGeom prst="rect">
            <a:avLst/>
          </a:prstGeom>
        </p:spPr>
      </p:pic>
      <p:pic>
        <p:nvPicPr>
          <p:cNvPr id="177" name="image12.jpeg" descr="image12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8281" t="0" r="28281" b="0"/>
          <a:stretch>
            <a:fillRect/>
          </a:stretch>
        </p:blipFill>
        <p:spPr>
          <a:xfrm>
            <a:off x="952499" y="762884"/>
            <a:ext cx="5334002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Misunderstood?</a:t>
            </a:r>
          </a:p>
        </p:txBody>
      </p:sp>
      <p:sp>
        <p:nvSpPr>
          <p:cNvPr id="180" name="Shape 17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“F_K, the jews, they don’t vote for us anyway”</a:t>
            </a:r>
          </a:p>
          <a:p>
            <a:pPr lvl="1"/>
            <a:r>
              <a:t>James Baker III, Secretary of State</a:t>
            </a:r>
          </a:p>
          <a:p>
            <a:pPr/>
            <a:r>
              <a:t>“Punishing us, like a child”</a:t>
            </a:r>
          </a:p>
          <a:p>
            <a:pPr lvl="1"/>
            <a:r>
              <a:t>M. Begin</a:t>
            </a:r>
          </a:p>
          <a:p>
            <a:pPr/>
            <a:r>
              <a:t>After 1979 and especially after 1994 different approaches: legal vs. diplomatic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7300"/>
            </a:lvl1pPr>
          </a:lstStyle>
          <a:p>
            <a:pPr/>
            <a:r>
              <a:t>Internal-External Variables</a:t>
            </a:r>
          </a:p>
        </p:txBody>
      </p:sp>
      <p:sp>
        <p:nvSpPr>
          <p:cNvPr id="183" name="Shape 18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615" indent="-356615" defTabSz="455673">
              <a:spcBef>
                <a:spcPts val="3200"/>
              </a:spcBef>
              <a:defRPr sz="2900"/>
            </a:pPr>
            <a:r>
              <a:t>Coalition and Unity Israeli governments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religious parties in Israel as “kingmakers”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smaller parties and personalities</a:t>
            </a:r>
          </a:p>
          <a:p>
            <a:pPr marL="356615" indent="-356615" defTabSz="455673">
              <a:spcBef>
                <a:spcPts val="3200"/>
              </a:spcBef>
              <a:defRPr sz="2900"/>
            </a:pPr>
            <a:r>
              <a:t>Divided government in the U.S.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Democratic president and Republican Congress or vise versa.</a:t>
            </a:r>
          </a:p>
          <a:p>
            <a:pPr marL="356615" indent="-356615" defTabSz="455673">
              <a:spcBef>
                <a:spcPts val="3200"/>
              </a:spcBef>
              <a:defRPr sz="2900"/>
            </a:pPr>
            <a:r>
              <a:t>Israeli-Palestinian peace process 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extremists and militant extremists hinder 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2.jpeg" descr="image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470" t="0" r="4470" b="0"/>
          <a:stretch>
            <a:fillRect/>
          </a:stretch>
        </p:blipFill>
        <p:spPr>
          <a:xfrm>
            <a:off x="6718300" y="5092700"/>
            <a:ext cx="5334000" cy="3898900"/>
          </a:xfrm>
          <a:prstGeom prst="rect">
            <a:avLst/>
          </a:prstGeom>
        </p:spPr>
      </p:pic>
      <p:pic>
        <p:nvPicPr>
          <p:cNvPr id="123" name="image3.jpeg" descr="image3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4397" t="0" r="4397" b="0"/>
          <a:stretch>
            <a:fillRect/>
          </a:stretch>
        </p:blipFill>
        <p:spPr>
          <a:xfrm>
            <a:off x="6718300" y="762000"/>
            <a:ext cx="5334000" cy="3898900"/>
          </a:xfrm>
          <a:prstGeom prst="rect">
            <a:avLst/>
          </a:prstGeom>
        </p:spPr>
      </p:pic>
      <p:pic>
        <p:nvPicPr>
          <p:cNvPr id="124" name="image4.jpeg" descr="image4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8669" t="0" r="28669" b="0"/>
          <a:stretch>
            <a:fillRect/>
          </a:stretch>
        </p:blipFill>
        <p:spPr>
          <a:xfrm>
            <a:off x="952497" y="762884"/>
            <a:ext cx="5334006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Promise Denied</a:t>
            </a:r>
          </a:p>
        </p:txBody>
      </p:sp>
      <p:sp>
        <p:nvSpPr>
          <p:cNvPr id="186" name="Shape 18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1991 Madrid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1993 Oslo Peace Accords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1997 Hebron 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West Bank withdrawal of Israeli troops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2000 Camp David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2002 Roadmap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2019-2020 “Trump Peace Plan”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Readings</a:t>
            </a:r>
          </a:p>
        </p:txBody>
      </p:sp>
      <p:sp>
        <p:nvSpPr>
          <p:cNvPr id="189" name="Shape 18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627" indent="-452627" defTabSz="578358">
              <a:spcBef>
                <a:spcPts val="4100"/>
              </a:spcBef>
              <a:defRPr sz="3700"/>
            </a:pPr>
            <a:r>
              <a:t>George P. Schultz </a:t>
            </a:r>
            <a:r>
              <a:rPr i="1"/>
              <a:t>Turmoil and Triumph: My Years as Secretary of State</a:t>
            </a:r>
            <a:r>
              <a:t>, New York: Scribner, 1993.</a:t>
            </a:r>
          </a:p>
          <a:p>
            <a:pPr marL="452627" indent="-452627" defTabSz="578358">
              <a:spcBef>
                <a:spcPts val="4100"/>
              </a:spcBef>
              <a:defRPr sz="3700"/>
            </a:pPr>
            <a:r>
              <a:t>Josef Federman (2014-12-02).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"Israeli government crumbles; new election planned"</a:t>
            </a:r>
            <a:r>
              <a:t>. Associated Press.“Netanyahu's own Likud party is divided between more-centrist old timers and a young guard of hard-line ideologues.”</a:t>
            </a:r>
          </a:p>
          <a:p>
            <a:pPr marL="452627" indent="-452627" defTabSz="578358">
              <a:spcBef>
                <a:spcPts val="4100"/>
              </a:spcBef>
              <a:defRPr sz="3700"/>
            </a:pPr>
            <a:r>
              <a:t>Dennis Ross (books and articles)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4.jpeg" descr="image4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2076" t="0" r="22076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27" name="Shape 12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U.S. and Israeli governments</a:t>
            </a:r>
          </a:p>
        </p:txBody>
      </p:sp>
      <p:sp>
        <p:nvSpPr>
          <p:cNvPr id="128" name="Shape 128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6229" indent="-316229" defTabSz="484886">
              <a:spcBef>
                <a:spcPts val="3100"/>
              </a:spcBef>
              <a:defRPr sz="2300"/>
            </a:pPr>
            <a:r>
              <a:t>From 1981 to 1984 Likud (Begin)</a:t>
            </a:r>
          </a:p>
          <a:p>
            <a:pPr marL="316229" indent="-316229" defTabSz="484886">
              <a:spcBef>
                <a:spcPts val="3100"/>
              </a:spcBef>
              <a:defRPr sz="2300"/>
            </a:pPr>
            <a:r>
              <a:t>From 1984 to 1988 unity government of Alignment and Likud (Peres and Shamir)</a:t>
            </a:r>
          </a:p>
          <a:p>
            <a:pPr marL="316229" indent="-316229" defTabSz="484886">
              <a:spcBef>
                <a:spcPts val="3100"/>
              </a:spcBef>
              <a:defRPr sz="2300"/>
            </a:pPr>
            <a:r>
              <a:t>From 1988-1992 Likud (Shamir)</a:t>
            </a:r>
          </a:p>
          <a:p>
            <a:pPr lvl="1" marL="632459" indent="-316229" defTabSz="484886">
              <a:spcBef>
                <a:spcPts val="3100"/>
              </a:spcBef>
              <a:defRPr sz="2300"/>
            </a:pPr>
            <a:r>
              <a:t>The Twelfth Knesset saw the rise of the ultra-orthodox religious parties as a significant force in Israeli politics, and as a crucial "swing" element which could determine which of the large 2 secular parties (Likud, Alignment) would get to form the coalition government.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.gif" descr="image1.gi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73825" y="3190554"/>
            <a:ext cx="6186969" cy="4124646"/>
          </a:xfrm>
          <a:prstGeom prst="rect">
            <a:avLst/>
          </a:prstGeom>
        </p:spPr>
      </p:pic>
      <p:sp>
        <p:nvSpPr>
          <p:cNvPr id="131" name="Shape 13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Secular right-wing</a:t>
            </a:r>
          </a:p>
        </p:txBody>
      </p:sp>
      <p:sp>
        <p:nvSpPr>
          <p:cNvPr id="132" name="Shape 132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8" indent="-308608" defTabSz="473201">
              <a:spcBef>
                <a:spcPts val="3000"/>
              </a:spcBef>
              <a:defRPr sz="2200"/>
            </a:pPr>
            <a:r>
              <a:t>The Likud was formed as a secular party as an alliance of several right-wing parties prior to the 1973 elections: Herut, Liberal Party, Free Centre, National List, Movement for Greater Israel. (5)</a:t>
            </a:r>
          </a:p>
          <a:p>
            <a:pPr marL="308608" indent="-308608" defTabSz="473201">
              <a:spcBef>
                <a:spcPts val="3000"/>
              </a:spcBef>
              <a:defRPr sz="2200"/>
            </a:pPr>
            <a:r>
              <a:t>Herut had been the largest right-wing party. </a:t>
            </a:r>
          </a:p>
          <a:p>
            <a:pPr marL="308608" indent="-308608" defTabSz="473201">
              <a:spcBef>
                <a:spcPts val="3000"/>
              </a:spcBef>
              <a:defRPr sz="2200"/>
            </a:pPr>
            <a:r>
              <a:t>It had been in coalition with the Liberals since 1965 (Gahal) with Herut as the senior partner. </a:t>
            </a:r>
          </a:p>
          <a:p>
            <a:pPr marL="308608" indent="-308608" defTabSz="473201">
              <a:spcBef>
                <a:spcPts val="3000"/>
              </a:spcBef>
              <a:defRPr sz="2200"/>
            </a:pPr>
            <a:r>
              <a:t>Herut remained the senior partner in the new grouping, named Likud, or "Consolidation", since it was the consolidation of the Israeli right.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5.jpeg" descr="image5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629" r="0" b="10629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35" name="Shape 13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Ideology</a:t>
            </a:r>
          </a:p>
        </p:txBody>
      </p:sp>
      <p:sp>
        <p:nvSpPr>
          <p:cNvPr id="136" name="Shape 136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600"/>
              </a:spcBef>
              <a:defRPr sz="2600"/>
            </a:pPr>
            <a:r>
              <a:t>Likud emphasizes national security policy based on a strong military force when threatened with continued enmity against Israel. </a:t>
            </a:r>
          </a:p>
          <a:p>
            <a:pPr marL="361950" indent="-361950" defTabSz="554990">
              <a:spcBef>
                <a:spcPts val="3600"/>
              </a:spcBef>
              <a:defRPr sz="2600"/>
            </a:pPr>
            <a:r>
              <a:t>It has shown reluctance to negotiate with its neighbors whom it believes continue to seek the destruction of the Jewish state. I</a:t>
            </a:r>
            <a:r>
              <a:rPr baseline="31999" sz="1000">
                <a:solidFill>
                  <a:srgbClr val="0645AD"/>
                </a:solidFill>
              </a:rPr>
              <a:t>[11]</a:t>
            </a:r>
            <a:endParaRPr baseline="31999" sz="1000">
              <a:solidFill>
                <a:srgbClr val="0645AD"/>
              </a:solidFill>
            </a:endParaRPr>
          </a:p>
          <a:p>
            <a:pPr marL="361950" indent="-361950" defTabSz="554990">
              <a:spcBef>
                <a:spcPts val="3600"/>
              </a:spcBef>
              <a:defRPr sz="2600"/>
            </a:pPr>
            <a:r>
              <a:t>As of 2014, the party remains divided between moderates and hard-liners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Ideology</a:t>
            </a:r>
          </a:p>
        </p:txBody>
      </p:sp>
      <p:sp>
        <p:nvSpPr>
          <p:cNvPr id="139" name="Shape 13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00"/>
            </a:pPr>
            <a:r>
              <a:t>Historically, Likud advocated free enterprise and nationalism, but it has compromised these ideals in practice, as its constituency has changed. </a:t>
            </a:r>
          </a:p>
          <a:p>
            <a:pPr marL="347472" indent="-347472" defTabSz="443991">
              <a:spcBef>
                <a:spcPts val="3100"/>
              </a:spcBef>
              <a:defRPr sz="2800"/>
            </a:pPr>
            <a:r>
              <a:t>Its support for populist economic programs are at odds with its free enterprise tradition but are meant to serve its largely nationalistic, lower-income voters in small towns and urban neighborhoods.</a:t>
            </a:r>
            <a:r>
              <a:rPr baseline="31999" sz="800">
                <a:solidFill>
                  <a:srgbClr val="0645AD"/>
                </a:solidFill>
              </a:rPr>
              <a:t>[</a:t>
            </a:r>
            <a:endParaRPr baseline="31999" sz="800">
              <a:solidFill>
                <a:srgbClr val="0645AD"/>
              </a:solidFill>
            </a:endParaRPr>
          </a:p>
          <a:p>
            <a:pPr marL="347472" indent="-347472" defTabSz="443991">
              <a:spcBef>
                <a:spcPts val="3100"/>
              </a:spcBef>
              <a:defRPr sz="2800"/>
            </a:pPr>
            <a:r>
              <a:t>While the party has played into the traditional sympathies of its voter base, the origins and ideology of Likud are very secular.</a:t>
            </a:r>
            <a:endParaRPr baseline="31999" sz="800">
              <a:solidFill>
                <a:srgbClr val="0645AD"/>
              </a:solidFill>
            </a:endParaRPr>
          </a:p>
          <a:p>
            <a:pPr marL="347472" indent="-347472" defTabSz="443991">
              <a:spcBef>
                <a:spcPts val="3100"/>
              </a:spcBef>
              <a:defRPr sz="2800"/>
            </a:pPr>
            <a:r>
              <a:t>Religious parties have come to view it as a more comfortable coalition partner than Labor.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Policies</a:t>
            </a:r>
          </a:p>
        </p:txBody>
      </p:sp>
      <p:sp>
        <p:nvSpPr>
          <p:cNvPr id="142" name="Shape 14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4047" indent="-384047" defTabSz="490727">
              <a:spcBef>
                <a:spcPts val="3500"/>
              </a:spcBef>
              <a:defRPr sz="3100"/>
            </a:pPr>
            <a:r>
              <a:t>The Likud party platform since mid-1990s claims to support free market capitalist and liberal agenda. Practically speaking it is a mixed economic policy. </a:t>
            </a:r>
          </a:p>
          <a:p>
            <a:pPr marL="384047" indent="-384047" defTabSz="490727">
              <a:spcBef>
                <a:spcPts val="3500"/>
              </a:spcBef>
              <a:defRPr sz="3100"/>
            </a:pPr>
            <a:r>
              <a:t>VAT, income and corporate taxes reduced. </a:t>
            </a:r>
          </a:p>
          <a:p>
            <a:pPr marL="384047" indent="-384047" defTabSz="490727">
              <a:spcBef>
                <a:spcPts val="3500"/>
              </a:spcBef>
              <a:defRPr sz="3100"/>
            </a:pPr>
            <a:r>
              <a:t>Free trade with the EU and USA, dismantled ‘monopoly’ operating in Israel.</a:t>
            </a:r>
          </a:p>
          <a:p>
            <a:pPr marL="384047" indent="-384047" defTabSz="490727">
              <a:spcBef>
                <a:spcPts val="3500"/>
              </a:spcBef>
              <a:defRPr sz="3100"/>
            </a:pPr>
            <a:r>
              <a:t>Additionally, privatized several government-owned companies, e.g., El Al and Bank Leumi and has tried to privatize land in Israel, (symbolically owned by the state in the name of the Jewish people).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.png" descr="image1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10508689" y="2590800"/>
            <a:ext cx="6350006" cy="1003300"/>
          </a:xfrm>
          <a:prstGeom prst="rect">
            <a:avLst/>
          </a:prstGeom>
        </p:spPr>
      </p:pic>
      <p:sp>
        <p:nvSpPr>
          <p:cNvPr id="145" name="Shape 1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Labor-Alignment</a:t>
            </a:r>
          </a:p>
        </p:txBody>
      </p:sp>
      <p:sp>
        <p:nvSpPr>
          <p:cNvPr id="146" name="Shape 146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4800" indent="-304800" defTabSz="467359">
              <a:spcBef>
                <a:spcPts val="3000"/>
              </a:spcBef>
              <a:defRPr sz="2200"/>
            </a:pPr>
            <a:r>
              <a:t>Labor party</a:t>
            </a:r>
          </a:p>
          <a:p>
            <a:pPr marL="304800" indent="-304800" defTabSz="467359">
              <a:spcBef>
                <a:spcPts val="3000"/>
              </a:spcBef>
              <a:defRPr sz="2200"/>
            </a:pPr>
            <a:r>
              <a:t>From 1977-1991 Alignment between centre-left parties </a:t>
            </a:r>
          </a:p>
          <a:p>
            <a:pPr marL="304800" indent="-304800" defTabSz="467359">
              <a:spcBef>
                <a:spcPts val="3000"/>
              </a:spcBef>
              <a:defRPr sz="2200"/>
            </a:pPr>
            <a:r>
              <a:t>Labor's original socialist ideology evolved into a program that supports both a market economy and social welfare programs.</a:t>
            </a:r>
          </a:p>
          <a:p>
            <a:pPr marL="304800" indent="-304800" defTabSz="467359">
              <a:spcBef>
                <a:spcPts val="3000"/>
              </a:spcBef>
              <a:defRPr sz="2200"/>
            </a:pPr>
            <a:r>
              <a:t>Since 1992 the party's foreign policy retains a strong orientation toward the US with its security policy maintaining a permanent peace with the Palestinians only based on agreements that are enforceable.</a:t>
            </a:r>
          </a:p>
          <a:p>
            <a:pPr lvl="1" marL="609600" indent="-304800" defTabSz="467359">
              <a:spcBef>
                <a:spcPts val="3000"/>
              </a:spcBef>
              <a:defRPr sz="2200"/>
            </a:pPr>
            <a:r>
              <a:t>“land for peace”</a:t>
            </a:r>
          </a:p>
        </p:txBody>
      </p:sp>
      <p:pic>
        <p:nvPicPr>
          <p:cNvPr id="14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7401" y="4146567"/>
            <a:ext cx="3697432" cy="3174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Multiple parties over the decades for 120-seat Knesse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195" indent="-425195" defTabSz="543305">
              <a:spcBef>
                <a:spcPts val="3900"/>
              </a:spcBef>
              <a:defRPr sz="3534"/>
            </a:pPr>
            <a:r>
              <a:t>Multiple parties over the decades for 120-seat Knesset. </a:t>
            </a:r>
          </a:p>
          <a:p>
            <a:pPr lvl="1" marL="850391" indent="-425195" defTabSz="543305">
              <a:spcBef>
                <a:spcPts val="3900"/>
              </a:spcBef>
              <a:defRPr sz="3534"/>
            </a:pPr>
            <a:r>
              <a:t>Kadema (2005-2009, centrist)</a:t>
            </a:r>
          </a:p>
          <a:p>
            <a:pPr lvl="1" marL="850391" indent="-425195" defTabSz="543305">
              <a:spcBef>
                <a:spcPts val="3900"/>
              </a:spcBef>
              <a:defRPr sz="3534"/>
            </a:pPr>
            <a:r>
              <a:t>Yisrael Beiteinu (conservative ‘Russian’)</a:t>
            </a:r>
          </a:p>
          <a:p>
            <a:pPr marL="0" indent="0" defTabSz="425195">
              <a:lnSpc>
                <a:spcPts val="3000"/>
              </a:lnSpc>
              <a:spcBef>
                <a:spcPts val="0"/>
              </a:spcBef>
              <a:buSzTx/>
              <a:buNone/>
              <a:defRPr sz="1302" u="sng">
                <a:solidFill>
                  <a:srgbClr val="0B008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marL="850391" indent="-425195" defTabSz="543305">
              <a:spcBef>
                <a:spcPts val="3900"/>
              </a:spcBef>
              <a:defRPr sz="3534"/>
            </a:pPr>
            <a:r>
              <a:t>Blue &amp; White (centrist and liberal political alliance)</a:t>
            </a:r>
          </a:p>
          <a:p>
            <a:pPr lvl="1" marL="850391" indent="-425195" defTabSz="543305">
              <a:spcBef>
                <a:spcPts val="3900"/>
              </a:spcBef>
              <a:defRPr sz="3534"/>
            </a:pPr>
            <a:r>
              <a:t>Yesh Atid (Yair Lapid-2012, centrist)</a:t>
            </a:r>
          </a:p>
          <a:p>
            <a:pPr lvl="1" marL="850391" indent="-425195" defTabSz="543305">
              <a:spcBef>
                <a:spcPts val="3900"/>
              </a:spcBef>
              <a:defRPr sz="3534"/>
            </a:pPr>
            <a:r>
              <a:t>Joint List (Arab party(ies) )</a:t>
            </a:r>
          </a:p>
          <a:p>
            <a:pPr marL="0" indent="0" defTabSz="425195">
              <a:lnSpc>
                <a:spcPts val="3000"/>
              </a:lnSpc>
              <a:spcBef>
                <a:spcPts val="0"/>
              </a:spcBef>
              <a:buSzTx/>
              <a:buNone/>
              <a:defRPr sz="1302">
                <a:solidFill>
                  <a:srgbClr val="0B008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