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3" r:id="rId3"/>
    <p:sldId id="286" r:id="rId4"/>
    <p:sldId id="288" r:id="rId5"/>
    <p:sldId id="289" r:id="rId6"/>
    <p:sldId id="281" r:id="rId7"/>
    <p:sldId id="266" r:id="rId8"/>
    <p:sldId id="267" r:id="rId9"/>
    <p:sldId id="268" r:id="rId10"/>
    <p:sldId id="269" r:id="rId11"/>
    <p:sldId id="270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2" autoAdjust="0"/>
    <p:restoredTop sz="94660"/>
  </p:normalViewPr>
  <p:slideViewPr>
    <p:cSldViewPr>
      <p:cViewPr varScale="1">
        <p:scale>
          <a:sx n="109" d="100"/>
          <a:sy n="109" d="100"/>
        </p:scale>
        <p:origin x="214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FA1A9-7E96-49D2-94AC-7455662747D9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F6DDA-D306-46D2-B682-11907C27E3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80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78C8B-F809-475B-9ADB-02E08F1CCD5A}" type="datetimeFigureOut">
              <a:rPr lang="cs-CZ" smtClean="0"/>
              <a:pPr/>
              <a:t>15.09.2021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0C609-1D9E-4720-9720-96C3E32C5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Mezinárodní instituce</a:t>
            </a:r>
            <a:br>
              <a:rPr lang="cs-CZ" b="1" dirty="0" smtClean="0"/>
            </a:br>
            <a:r>
              <a:rPr lang="cs-CZ" b="1" smtClean="0"/>
              <a:t>Úvodní poznámky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Zdeněk Kříž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režimy: struktura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1800" b="1" dirty="0" smtClean="0"/>
              <a:t>Struktura režimů</a:t>
            </a:r>
          </a:p>
          <a:p>
            <a:pPr algn="just">
              <a:buNone/>
            </a:pPr>
            <a:endParaRPr lang="cs-CZ" sz="1800" i="1" dirty="0" smtClean="0"/>
          </a:p>
          <a:p>
            <a:pPr algn="just">
              <a:buNone/>
            </a:pPr>
            <a:r>
              <a:rPr lang="cs-CZ" sz="1800" b="1" dirty="0" smtClean="0"/>
              <a:t>Principy  </a:t>
            </a:r>
            <a:r>
              <a:rPr lang="cs-CZ" sz="1800" i="1" dirty="0" smtClean="0"/>
              <a:t>- předpoklad jejich institucionální </a:t>
            </a:r>
            <a:r>
              <a:rPr lang="cs-CZ" sz="1800" dirty="0" smtClean="0"/>
              <a:t>struktury. </a:t>
            </a:r>
          </a:p>
          <a:p>
            <a:pPr algn="just">
              <a:buNone/>
            </a:pPr>
            <a:endParaRPr lang="cs-CZ" sz="1800" b="1" dirty="0" smtClean="0"/>
          </a:p>
          <a:p>
            <a:pPr algn="just">
              <a:buNone/>
            </a:pPr>
            <a:r>
              <a:rPr lang="cs-CZ" sz="1800" b="1" dirty="0" smtClean="0"/>
              <a:t>Normy </a:t>
            </a:r>
            <a:r>
              <a:rPr lang="cs-CZ" sz="1800" i="1" dirty="0" smtClean="0"/>
              <a:t>- </a:t>
            </a:r>
            <a:r>
              <a:rPr lang="cs-CZ" sz="1800" dirty="0" smtClean="0"/>
              <a:t>stěžejní část konstrukce režimů. Stanovují pro členy režimu všeobecné směrnice chování, a to ve formě práv a povinností. </a:t>
            </a:r>
          </a:p>
          <a:p>
            <a:pPr algn="just">
              <a:buNone/>
            </a:pPr>
            <a:endParaRPr lang="cs-CZ" sz="1800" b="1" dirty="0" smtClean="0"/>
          </a:p>
          <a:p>
            <a:pPr algn="just">
              <a:buNone/>
            </a:pPr>
            <a:r>
              <a:rPr lang="cs-CZ" sz="1800" b="1" dirty="0" smtClean="0"/>
              <a:t>Pravidla </a:t>
            </a:r>
            <a:r>
              <a:rPr lang="cs-CZ" sz="1800" i="1" dirty="0" smtClean="0"/>
              <a:t>- </a:t>
            </a:r>
            <a:r>
              <a:rPr lang="cs-CZ" sz="1800" dirty="0" smtClean="0"/>
              <a:t>silněji formalizovaná oblast režimů. Pravidla obsahují přesná ustanovení pro chování, která konkretizují normy, činí je přezkoumatelnými a umožňují jejich hodnocení.</a:t>
            </a:r>
          </a:p>
          <a:p>
            <a:pPr algn="just">
              <a:buNone/>
            </a:pPr>
            <a:endParaRPr lang="cs-CZ" sz="1800" b="1" dirty="0" smtClean="0"/>
          </a:p>
          <a:p>
            <a:pPr algn="just">
              <a:buNone/>
            </a:pPr>
            <a:r>
              <a:rPr lang="cs-CZ" sz="1800" b="1" dirty="0" smtClean="0"/>
              <a:t>Procedury </a:t>
            </a:r>
            <a:r>
              <a:rPr lang="cs-CZ" sz="1800" i="1" dirty="0" smtClean="0"/>
              <a:t>- </a:t>
            </a:r>
            <a:r>
              <a:rPr lang="cs-CZ" sz="1800" dirty="0" smtClean="0"/>
              <a:t>umožňují režimu reagovat na nejnovější vývoj, obsahují možnost změny režimu</a:t>
            </a:r>
            <a:r>
              <a:rPr lang="cs-CZ" sz="1800" b="1" dirty="0" smtClean="0"/>
              <a:t> (revizní, sankční, konzultační, verifikační či procedury regulující přijímání nových členů).</a:t>
            </a:r>
          </a:p>
          <a:p>
            <a:pPr>
              <a:buNone/>
            </a:pPr>
            <a:endParaRPr lang="cs-CZ" sz="1800" i="1" dirty="0" smtClean="0"/>
          </a:p>
          <a:p>
            <a:pPr>
              <a:buNone/>
            </a:pPr>
            <a:r>
              <a:rPr lang="cs-CZ" sz="1800" b="1" dirty="0" smtClean="0"/>
              <a:t>Principy a normy tvoří základní charakteristiku režimů. 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Změny v pravidlech a v rozhodovacích procedurách jsou změnami uvnitř režimu.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 smtClean="0"/>
              <a:t>Změny v principech a v normách jsou změnami režimu samotného.</a:t>
            </a: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Mezinárodní režimy: význam a přínos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1. Snižování nákladů.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b="1" i="1" dirty="0" smtClean="0"/>
          </a:p>
          <a:p>
            <a:pPr>
              <a:buNone/>
            </a:pPr>
            <a:r>
              <a:rPr lang="cs-CZ" sz="2400" b="1" dirty="0" smtClean="0"/>
              <a:t>2. Vytváří a udržuje veřejný statek</a:t>
            </a:r>
          </a:p>
          <a:p>
            <a:pPr>
              <a:buNone/>
            </a:pPr>
            <a:endParaRPr lang="cs-CZ" sz="2400" b="1" i="1" dirty="0" smtClean="0"/>
          </a:p>
          <a:p>
            <a:pPr>
              <a:buNone/>
            </a:pPr>
            <a:endParaRPr lang="cs-CZ" sz="2400" b="1" i="1" dirty="0" smtClean="0"/>
          </a:p>
          <a:p>
            <a:pPr>
              <a:buNone/>
            </a:pPr>
            <a:r>
              <a:rPr lang="cs-CZ" sz="2400" b="1" dirty="0" smtClean="0"/>
              <a:t>3. Měřítko pro správné chování</a:t>
            </a:r>
          </a:p>
          <a:p>
            <a:pPr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5040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Mezinárodní instituce a realismus I.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373616" cy="58326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b="1" dirty="0" smtClean="0"/>
              <a:t>Realismus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b="1" dirty="0" smtClean="0"/>
              <a:t>Mezinárodní </a:t>
            </a:r>
            <a:r>
              <a:rPr lang="cs-CZ" sz="2400" b="1" dirty="0"/>
              <a:t>vztahy jako na vztahy primárně konfliktní</a:t>
            </a:r>
            <a:r>
              <a:rPr lang="cs-CZ" sz="2400" dirty="0"/>
              <a:t>. </a:t>
            </a:r>
            <a:r>
              <a:rPr lang="cs-CZ" sz="2400" dirty="0" smtClean="0"/>
              <a:t>Mezinárodní dění </a:t>
            </a:r>
            <a:r>
              <a:rPr lang="cs-CZ" sz="2400" dirty="0"/>
              <a:t>je v realistickém pojetí primárně určováno rozložením moci mezi </a:t>
            </a:r>
            <a:r>
              <a:rPr lang="cs-CZ" sz="2400" dirty="0" smtClean="0"/>
              <a:t>jednotlivými </a:t>
            </a:r>
            <a:r>
              <a:rPr lang="cs-CZ" sz="2400" dirty="0"/>
              <a:t>státy. </a:t>
            </a:r>
            <a:endParaRPr lang="cs-CZ" sz="2400" dirty="0" smtClean="0"/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dirty="0" smtClean="0"/>
              <a:t>Instituce </a:t>
            </a:r>
            <a:r>
              <a:rPr lang="cs-CZ" sz="2400" dirty="0"/>
              <a:t>v minulosti nepatřily a ve větší míře nepatří ani v současnosti k hlavním </a:t>
            </a:r>
            <a:r>
              <a:rPr lang="cs-CZ" sz="2400" dirty="0" smtClean="0"/>
              <a:t>předmětům realistického výzkumu – zaměření na obecnou problematikou mezinárodní politiky a zejména </a:t>
            </a:r>
            <a:r>
              <a:rPr lang="cs-CZ" sz="2400" dirty="0"/>
              <a:t>na bezpečnost. </a:t>
            </a:r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/>
              <a:t>Skeptický </a:t>
            </a:r>
            <a:r>
              <a:rPr lang="cs-CZ" sz="2400" b="1" dirty="0"/>
              <a:t>pohled na instituce jako na zdroj mezinárodního dění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82029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896" y="0"/>
            <a:ext cx="8147248" cy="5040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Mezinárodní instituce a realismus II.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408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000" b="1" dirty="0" smtClean="0"/>
              <a:t>Instituce jsou vytvářeny </a:t>
            </a:r>
            <a:r>
              <a:rPr lang="cs-CZ" sz="2000" b="1" dirty="0"/>
              <a:t>mocensky nejsilnějšími státy, tedy velmocemi. </a:t>
            </a:r>
            <a:endParaRPr lang="cs-CZ" sz="2000" b="1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dirty="0" smtClean="0"/>
              <a:t>Podle </a:t>
            </a:r>
            <a:r>
              <a:rPr lang="cs-CZ" sz="2000" dirty="0"/>
              <a:t>převažujícího pojetí tedy realismus nepřisuzuje institucím samostatný </a:t>
            </a:r>
            <a:r>
              <a:rPr lang="cs-CZ" sz="2000" dirty="0" smtClean="0"/>
              <a:t>vliv a </a:t>
            </a:r>
            <a:r>
              <a:rPr lang="cs-CZ" sz="2000" dirty="0"/>
              <a:t>nepovažuje je za </a:t>
            </a:r>
            <a:r>
              <a:rPr lang="cs-CZ" sz="2000" dirty="0" smtClean="0"/>
              <a:t>nezávislou </a:t>
            </a:r>
            <a:r>
              <a:rPr lang="cs-CZ" sz="2000" dirty="0"/>
              <a:t>proměnnou. </a:t>
            </a:r>
            <a:endParaRPr lang="cs-CZ" sz="2000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 </a:t>
            </a:r>
          </a:p>
          <a:p>
            <a:pPr algn="just">
              <a:buNone/>
            </a:pPr>
            <a:r>
              <a:rPr lang="cs-CZ" sz="2000" dirty="0" smtClean="0"/>
              <a:t>Mezinárodní instituce jsou zprostředkující proměnná, </a:t>
            </a:r>
            <a:r>
              <a:rPr lang="cs-CZ" sz="2000" dirty="0"/>
              <a:t>která </a:t>
            </a:r>
            <a:r>
              <a:rPr lang="cs-CZ" sz="2000" dirty="0" smtClean="0"/>
              <a:t>určitým způsobem </a:t>
            </a:r>
            <a:r>
              <a:rPr lang="cs-CZ" sz="2000" dirty="0"/>
              <a:t>upravuje působení jiných, základních </a:t>
            </a:r>
            <a:r>
              <a:rPr lang="cs-CZ" sz="2000" dirty="0" smtClean="0"/>
              <a:t>proměnných.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dirty="0" smtClean="0"/>
              <a:t> </a:t>
            </a:r>
            <a:r>
              <a:rPr lang="cs-CZ" sz="2000" b="1" dirty="0" smtClean="0"/>
              <a:t>Realisté </a:t>
            </a:r>
            <a:r>
              <a:rPr lang="cs-CZ" sz="2000" b="1" dirty="0"/>
              <a:t>připouštějí tedy pouze regulativní vliv institucí, to </a:t>
            </a:r>
            <a:r>
              <a:rPr lang="cs-CZ" sz="2000" b="1" dirty="0" smtClean="0"/>
              <a:t>znamená, že </a:t>
            </a:r>
            <a:r>
              <a:rPr lang="cs-CZ" sz="2000" b="1" dirty="0"/>
              <a:t>instituce podle nich mohou ovlivňovat pouze jednání </a:t>
            </a:r>
            <a:r>
              <a:rPr lang="cs-CZ" sz="2000" b="1" dirty="0" smtClean="0"/>
              <a:t>států.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67044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16632"/>
            <a:ext cx="8186766" cy="45484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Teorie hegemonické stability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2400" dirty="0" smtClean="0"/>
              <a:t>vznik </a:t>
            </a:r>
            <a:r>
              <a:rPr lang="cs-CZ" sz="2400" dirty="0"/>
              <a:t>a vývoj režimů </a:t>
            </a:r>
            <a:r>
              <a:rPr lang="cs-CZ" sz="2400" dirty="0" smtClean="0"/>
              <a:t>determinuje především </a:t>
            </a:r>
            <a:r>
              <a:rPr lang="cs-CZ" sz="2400" dirty="0"/>
              <a:t>existence </a:t>
            </a:r>
            <a:r>
              <a:rPr lang="cs-CZ" sz="2400" dirty="0" smtClean="0"/>
              <a:t>hegemona </a:t>
            </a:r>
            <a:endParaRPr lang="cs-CZ" sz="2400" dirty="0"/>
          </a:p>
          <a:p>
            <a:pPr marL="0" indent="0"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2. mezinárodní </a:t>
            </a:r>
            <a:r>
              <a:rPr lang="cs-CZ" sz="2400" dirty="0"/>
              <a:t>instituce jako veřejné statky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dirty="0"/>
              <a:t>3. </a:t>
            </a:r>
            <a:r>
              <a:rPr lang="cs-CZ" sz="2400" dirty="0" smtClean="0"/>
              <a:t>v </a:t>
            </a:r>
            <a:r>
              <a:rPr lang="cs-CZ" sz="2400" dirty="0"/>
              <a:t>mezinárodní politice dochází k problémům kolektivního </a:t>
            </a:r>
            <a:r>
              <a:rPr lang="cs-CZ" sz="2400" dirty="0" smtClean="0"/>
              <a:t>jednání kvůli nevylučitelnosti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Hegemon ale </a:t>
            </a:r>
            <a:r>
              <a:rPr lang="cs-CZ" sz="2400" dirty="0"/>
              <a:t>bude </a:t>
            </a:r>
            <a:r>
              <a:rPr lang="cs-CZ" sz="2400" dirty="0" smtClean="0"/>
              <a:t>mít dostatečně </a:t>
            </a:r>
            <a:r>
              <a:rPr lang="cs-CZ" sz="2400" dirty="0"/>
              <a:t>silné prostředky a motivaci k tomu, aby veřejné statky </a:t>
            </a:r>
            <a:r>
              <a:rPr lang="cs-CZ" sz="2400" dirty="0" smtClean="0"/>
              <a:t>poskytoval, když to státy nebudou kvůli černému </a:t>
            </a:r>
            <a:r>
              <a:rPr lang="cs-CZ" sz="2400" dirty="0" err="1" smtClean="0"/>
              <a:t>pasažérství</a:t>
            </a:r>
            <a:r>
              <a:rPr lang="cs-CZ" sz="2400" dirty="0" smtClean="0"/>
              <a:t> ochotné.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33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Neorealismus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496944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b="1" dirty="0" smtClean="0"/>
              <a:t>Snaha států zabránit různě velkým relativním výnosům je imanentní.</a:t>
            </a:r>
            <a:endParaRPr lang="cs-CZ" sz="2400" b="1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b="1" dirty="0" smtClean="0"/>
              <a:t>Mezinárodní instituce - zmírňují problémy relativních </a:t>
            </a:r>
            <a:r>
              <a:rPr lang="cs-CZ" sz="2400" b="1" dirty="0"/>
              <a:t>výnosů</a:t>
            </a:r>
            <a:r>
              <a:rPr lang="cs-CZ" sz="2400" dirty="0"/>
              <a:t> a umožňují státům naplňovat jejich společné zájmy a spolupracovat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Velmoci „druhého řádu“ konkrétně podle </a:t>
            </a:r>
            <a:r>
              <a:rPr lang="cs-CZ" sz="2400" b="1" dirty="0" smtClean="0"/>
              <a:t>usilují </a:t>
            </a:r>
            <a:r>
              <a:rPr lang="cs-CZ" sz="2400" b="1" dirty="0"/>
              <a:t>o to, </a:t>
            </a:r>
            <a:r>
              <a:rPr lang="cs-CZ" sz="2400" b="1" dirty="0" smtClean="0"/>
              <a:t>aby pravidla </a:t>
            </a:r>
            <a:r>
              <a:rPr lang="cs-CZ" sz="2400" b="1" dirty="0"/>
              <a:t>instituce zvyšovala mocenskou symetrii mezi nimi a dominantní velmocí. </a:t>
            </a:r>
            <a:endParaRPr lang="cs-CZ" sz="2400" b="1" dirty="0" smtClean="0"/>
          </a:p>
          <a:p>
            <a:pPr marL="0" indent="0" algn="jus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60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Liberalismus: situační strukturalismus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400" b="1" dirty="0" smtClean="0"/>
              <a:t>Situační strukturalismus versus neoliberální </a:t>
            </a:r>
            <a:r>
              <a:rPr lang="cs-CZ" sz="2400" b="1" dirty="0" err="1" smtClean="0"/>
              <a:t>intitucionalismus</a:t>
            </a:r>
            <a:r>
              <a:rPr lang="cs-CZ" sz="2400" b="1" dirty="0" smtClean="0"/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4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b="1" dirty="0" smtClean="0"/>
              <a:t>Shoda - instituce </a:t>
            </a:r>
            <a:r>
              <a:rPr lang="cs-CZ" sz="2400" b="1" dirty="0"/>
              <a:t>pomáhají státům odstraňovat problémy kolektivního </a:t>
            </a:r>
            <a:r>
              <a:rPr lang="cs-CZ" sz="2400" b="1" dirty="0" smtClean="0"/>
              <a:t>jednání.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400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b="1" dirty="0" smtClean="0"/>
              <a:t>Situační strukturalismus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dirty="0" smtClean="0"/>
              <a:t>Instituce umožňují spolupráci </a:t>
            </a:r>
            <a:r>
              <a:rPr lang="cs-CZ" sz="2400" dirty="0"/>
              <a:t>v podmínkách koordinačních </a:t>
            </a:r>
            <a:r>
              <a:rPr lang="cs-CZ" sz="2400" dirty="0" smtClean="0"/>
              <a:t>problémů - usměrňují určitým způsobem </a:t>
            </a:r>
            <a:r>
              <a:rPr lang="cs-CZ" sz="2400" dirty="0"/>
              <a:t>očekávání </a:t>
            </a:r>
            <a:r>
              <a:rPr lang="cs-CZ" sz="2400" dirty="0" smtClean="0"/>
              <a:t>aktérů.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4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dirty="0" smtClean="0"/>
              <a:t>V </a:t>
            </a:r>
            <a:r>
              <a:rPr lang="cs-CZ" sz="2400" dirty="0"/>
              <a:t>situacích </a:t>
            </a:r>
            <a:r>
              <a:rPr lang="cs-CZ" sz="2400" dirty="0" err="1"/>
              <a:t>kolaborativních</a:t>
            </a:r>
            <a:r>
              <a:rPr lang="cs-CZ" sz="2400" dirty="0"/>
              <a:t> problémů </a:t>
            </a:r>
            <a:r>
              <a:rPr lang="cs-CZ" sz="2400" dirty="0" smtClean="0"/>
              <a:t>instituce vymezují </a:t>
            </a:r>
            <a:r>
              <a:rPr lang="cs-CZ" sz="2400" dirty="0"/>
              <a:t>konkrétní typy jednání a zajišťují, že toto jednání je </a:t>
            </a:r>
            <a:r>
              <a:rPr lang="cs-CZ" sz="2400" dirty="0" smtClean="0"/>
              <a:t>dodržováno.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13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Liberalismus: neoliberální </a:t>
            </a:r>
            <a:r>
              <a:rPr lang="cs-CZ" sz="3200" b="1" dirty="0" err="1" smtClean="0"/>
              <a:t>institucionalismus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964488" cy="63813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b="1" dirty="0" smtClean="0"/>
              <a:t>Neoliberální </a:t>
            </a:r>
            <a:r>
              <a:rPr lang="cs-CZ" sz="2400" b="1" dirty="0" err="1" smtClean="0"/>
              <a:t>institucionalisté</a:t>
            </a:r>
            <a:r>
              <a:rPr lang="cs-CZ" sz="2400" b="1" dirty="0" smtClean="0"/>
              <a:t> -  instituce vznikají </a:t>
            </a:r>
            <a:r>
              <a:rPr lang="cs-CZ" sz="2400" b="1" dirty="0"/>
              <a:t>proto, že je to v zájmu států</a:t>
            </a:r>
            <a:r>
              <a:rPr lang="cs-CZ" sz="2400" b="1" dirty="0" smtClean="0"/>
              <a:t>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Robert </a:t>
            </a:r>
            <a:r>
              <a:rPr lang="cs-CZ" sz="2400" dirty="0" err="1" smtClean="0"/>
              <a:t>Keohane</a:t>
            </a:r>
            <a:r>
              <a:rPr lang="cs-CZ" sz="2400" dirty="0" smtClean="0"/>
              <a:t>. 2005. </a:t>
            </a:r>
            <a:r>
              <a:rPr lang="cs-CZ" sz="2400" i="1" dirty="0" err="1" smtClean="0"/>
              <a:t>After</a:t>
            </a:r>
            <a:r>
              <a:rPr lang="cs-CZ" sz="2400" i="1" dirty="0" smtClean="0"/>
              <a:t> </a:t>
            </a:r>
            <a:r>
              <a:rPr lang="cs-CZ" sz="2400" i="1" dirty="0"/>
              <a:t>Hegemony. </a:t>
            </a:r>
            <a:r>
              <a:rPr lang="en-US" sz="2400" i="1" dirty="0"/>
              <a:t>Cooperation and Discord in the World Political </a:t>
            </a:r>
            <a:r>
              <a:rPr lang="en-US" sz="2400" i="1" dirty="0" smtClean="0"/>
              <a:t>Economy</a:t>
            </a:r>
            <a:r>
              <a:rPr lang="cs-CZ" sz="2400" i="1" dirty="0" smtClean="0"/>
              <a:t>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Funkce</a:t>
            </a:r>
            <a:r>
              <a:rPr lang="cs-CZ" sz="2400" dirty="0"/>
              <a:t>, které instituce plní. </a:t>
            </a: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Mezinárodní instituce 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algn="just">
              <a:buAutoNum type="arabicPeriod"/>
            </a:pPr>
            <a:r>
              <a:rPr lang="cs-CZ" sz="2400" dirty="0" smtClean="0"/>
              <a:t>vytvářejí </a:t>
            </a:r>
            <a:r>
              <a:rPr lang="cs-CZ" sz="2400" dirty="0"/>
              <a:t>standardy </a:t>
            </a:r>
            <a:r>
              <a:rPr lang="cs-CZ" sz="2400" dirty="0" smtClean="0"/>
              <a:t>jednání; </a:t>
            </a:r>
          </a:p>
          <a:p>
            <a:pPr algn="just">
              <a:buAutoNum type="arabicPeriod"/>
            </a:pPr>
            <a:endParaRPr lang="cs-CZ" sz="2400" dirty="0"/>
          </a:p>
          <a:p>
            <a:pPr algn="just">
              <a:buAutoNum type="arabicPeriod"/>
            </a:pPr>
            <a:r>
              <a:rPr lang="cs-CZ" sz="2400" dirty="0" smtClean="0"/>
              <a:t>snižují pocit nejistoty a poskytují informace </a:t>
            </a:r>
          </a:p>
          <a:p>
            <a:pPr algn="just">
              <a:buAutoNum type="arabicPeriod"/>
            </a:pPr>
            <a:endParaRPr lang="cs-CZ" sz="2400" dirty="0"/>
          </a:p>
          <a:p>
            <a:pPr algn="just">
              <a:buAutoNum type="arabicPeriod"/>
            </a:pPr>
            <a:r>
              <a:rPr lang="cs-CZ" sz="2400" dirty="0" smtClean="0"/>
              <a:t>snižují transakční náklady. </a:t>
            </a:r>
          </a:p>
        </p:txBody>
      </p:sp>
    </p:spTree>
    <p:extLst>
      <p:ext uri="{BB962C8B-B14F-4D97-AF65-F5344CB8AC3E}">
        <p14:creationId xmlns:p14="http://schemas.microsoft.com/office/powerpoint/2010/main" val="354504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Teorie komunikace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 smtClean="0"/>
              <a:t>Důležitá součást liberálního proudu kladoucí důraz na roli institucí </a:t>
            </a:r>
            <a:r>
              <a:rPr lang="cs-CZ" sz="1800" b="1" dirty="0" smtClean="0"/>
              <a:t>– </a:t>
            </a:r>
            <a:r>
              <a:rPr lang="cs-CZ" sz="1800" b="1" dirty="0" err="1" smtClean="0"/>
              <a:t>transakcionalismus</a:t>
            </a:r>
            <a:r>
              <a:rPr lang="cs-CZ" sz="1800" b="1" dirty="0" smtClean="0"/>
              <a:t>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Dynamika bezpečnostních režimů je závislá na kvantitě a kvalitě komunikačních kanálů.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Karel </a:t>
            </a:r>
            <a:r>
              <a:rPr lang="cs-CZ" sz="1800" b="1" dirty="0" err="1" smtClean="0"/>
              <a:t>Duetsch</a:t>
            </a:r>
            <a:r>
              <a:rPr lang="cs-CZ" sz="1800" b="1" dirty="0" smtClean="0"/>
              <a:t> – inspirace z kybernetiky – </a:t>
            </a:r>
            <a:r>
              <a:rPr lang="cs-CZ" sz="1800" dirty="0" smtClean="0"/>
              <a:t>bere se v potaz způsob výměny informací, komunikační kanály, kontrolní systémy a zpětná vazba. 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Kvalita vztahů mezi státy (kooperace-konflikt) se odvíjejí od množství a kvality interakcí mezi jednotlivci, vnitrostátními aktéry a byrokratickými institucemi.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dirty="0" smtClean="0"/>
              <a:t>Proti základní realistické tezi, že hlavní roli hraje kvalita mezivládních vztahů. 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Čím větší intenzita vztahů, tím menší pravděpodobnost vypuknutí války – vrcholem bezpečnostní společenství jako integrované společenství lidí cítící sounáležitost. 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Členové společenství čekávají, že se spory budou řešit mírovou cestou.</a:t>
            </a:r>
          </a:p>
        </p:txBody>
      </p:sp>
    </p:spTree>
    <p:extLst>
      <p:ext uri="{BB962C8B-B14F-4D97-AF65-F5344CB8AC3E}">
        <p14:creationId xmlns:p14="http://schemas.microsoft.com/office/powerpoint/2010/main" val="354504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Literatura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DUFFIELD, John. (2007) </a:t>
            </a:r>
            <a:r>
              <a:rPr lang="en-US" sz="1800" dirty="0" smtClean="0"/>
              <a:t>What are International Institutions? </a:t>
            </a:r>
            <a:r>
              <a:rPr lang="en-US" sz="1800" i="1" dirty="0" smtClean="0"/>
              <a:t>International Studies Review, </a:t>
            </a:r>
            <a:r>
              <a:rPr lang="en-US" sz="1800" dirty="0" smtClean="0"/>
              <a:t>No. 1, 1-22.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KRATOCHVÍL, Petr – DRULÁK, Petr. (2009) </a:t>
            </a:r>
            <a:r>
              <a:rPr lang="cs-CZ" sz="1800" i="1" dirty="0" smtClean="0"/>
              <a:t>Encyklopedie mezinárodních vztahů. </a:t>
            </a:r>
            <a:r>
              <a:rPr lang="cs-CZ" sz="1800" dirty="0" smtClean="0"/>
              <a:t>Praha: Portál, s. 101-104, 154-155, 161-166. 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KARLAS, J. (2007) Současné teorie mezinárodních institucí. </a:t>
            </a:r>
            <a:r>
              <a:rPr lang="cs-CZ" sz="1800" i="1" dirty="0" smtClean="0"/>
              <a:t>Mezinárodní vztahy</a:t>
            </a:r>
            <a:r>
              <a:rPr lang="cs-CZ" sz="1800" dirty="0" smtClean="0"/>
              <a:t>, 1, s. 66-85.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PŠEJA, Pavel, Petr SUCHÝ, Oldřich KRPEC a Zdeněk KŘÍŽ. </a:t>
            </a:r>
            <a:r>
              <a:rPr lang="cs-CZ" sz="1800" i="1" dirty="0" smtClean="0"/>
              <a:t>Moc a zájmy v mezinárodním systému. Procesy, aktéři a problémy v mezinárodních vztazích.</a:t>
            </a:r>
            <a:r>
              <a:rPr lang="cs-CZ" sz="1800" dirty="0" smtClean="0"/>
              <a:t> Brno: CDK, 2015, 119-129.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WAISOVÁ, Šárka. Teorie mezinárodních režimů, </a:t>
            </a:r>
            <a:r>
              <a:rPr lang="cs-CZ" sz="1800" i="1" dirty="0" smtClean="0"/>
              <a:t>Mezinárodní vztahy,</a:t>
            </a:r>
            <a:r>
              <a:rPr lang="cs-CZ" sz="1800" dirty="0" smtClean="0"/>
              <a:t> 2/2002, s. 49-66. </a:t>
            </a:r>
          </a:p>
        </p:txBody>
      </p:sp>
    </p:spTree>
    <p:extLst>
      <p:ext uri="{BB962C8B-B14F-4D97-AF65-F5344CB8AC3E}">
        <p14:creationId xmlns:p14="http://schemas.microsoft.com/office/powerpoint/2010/main" val="354504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147248" cy="504056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+mn-lt"/>
              </a:rPr>
              <a:t>Mezinárodní instituce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1687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b="1" dirty="0" smtClean="0"/>
              <a:t>Mezinárodní instituce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Trvalé soubory pravidel vymezující, jak by aktéři mezinárodních vztahů měli jednat.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b="1" dirty="0" smtClean="0"/>
              <a:t>Hlavní typy</a:t>
            </a:r>
          </a:p>
          <a:p>
            <a:pPr algn="just">
              <a:buNone/>
            </a:pPr>
            <a:endParaRPr lang="cs-CZ" sz="2400" b="1" dirty="0" smtClean="0"/>
          </a:p>
          <a:p>
            <a:pPr algn="just">
              <a:buAutoNum type="arabicPeriod"/>
            </a:pPr>
            <a:r>
              <a:rPr lang="cs-CZ" sz="2400" b="1" dirty="0" smtClean="0"/>
              <a:t>Mezinárodní normy (mezinárodní právo),  </a:t>
            </a:r>
          </a:p>
          <a:p>
            <a:pPr algn="just">
              <a:buAutoNum type="arabicPeriod"/>
            </a:pPr>
            <a:endParaRPr lang="cs-CZ" sz="2400" b="1" dirty="0"/>
          </a:p>
          <a:p>
            <a:pPr algn="just">
              <a:buAutoNum type="arabicPeriod"/>
            </a:pPr>
            <a:r>
              <a:rPr lang="cs-CZ" sz="2400" b="1" dirty="0" smtClean="0"/>
              <a:t>Mezinárodní organizace </a:t>
            </a:r>
          </a:p>
          <a:p>
            <a:pPr algn="just">
              <a:buAutoNum type="arabicPeriod"/>
            </a:pPr>
            <a:endParaRPr lang="cs-CZ" sz="2400" b="1" dirty="0" smtClean="0"/>
          </a:p>
          <a:p>
            <a:pPr algn="just">
              <a:buAutoNum type="arabicPeriod"/>
            </a:pPr>
            <a:r>
              <a:rPr lang="cs-CZ" sz="2400" b="1" dirty="0" smtClean="0"/>
              <a:t>Mezinárodní režimy.  </a:t>
            </a:r>
            <a:endParaRPr lang="cs-CZ" sz="2400" b="1" dirty="0"/>
          </a:p>
          <a:p>
            <a:pPr algn="just">
              <a:buNone/>
            </a:pP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6368" y="44624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normy (mezinárodní právo)  a prameny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3367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Mezinárodní právo má svůj původ v antickém Římě.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Současný termín je mezinárodní právo veřejné - </a:t>
            </a:r>
            <a:r>
              <a:rPr lang="cs-CZ" sz="1800" dirty="0" smtClean="0"/>
              <a:t>v podstatě se jedná o právo mezi státy.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 smtClean="0"/>
              <a:t>„J</a:t>
            </a:r>
            <a:r>
              <a:rPr lang="cs-CZ" sz="1800" i="1" dirty="0" smtClean="0"/>
              <a:t>e soubor právních pravidel, která upravují vzájemné vztahy rovných (asi) subjektů zpravidla států. Reguluje chování především států v rámci pravidel mezinárodních společenství. </a:t>
            </a:r>
            <a:r>
              <a:rPr lang="cs-CZ" sz="1800" b="1" i="1" dirty="0" smtClean="0"/>
              <a:t>Hlavním cíle je zajistit pokojné soužití států a vytvořit podmínky pro jejich vzájemnou spolupráci.“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Obecné mezinárodní právo</a:t>
            </a:r>
            <a:r>
              <a:rPr lang="cs-CZ" sz="1800" dirty="0" smtClean="0"/>
              <a:t> – zásadně obyčejové povahy, závazné pro všechny státy a subjekty mezinárodního práva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Volná plavba po moři – platí pro všechny subjekty mezinárodního práva.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dirty="0" smtClean="0"/>
              <a:t>Normy mezinárodního práva - </a:t>
            </a:r>
            <a:r>
              <a:rPr lang="cs-CZ" sz="1800" b="1" dirty="0" smtClean="0"/>
              <a:t>dispozitivní povaha - s</a:t>
            </a:r>
            <a:r>
              <a:rPr lang="cs-CZ" sz="1800" dirty="0" smtClean="0"/>
              <a:t>táty ve vzájemných vztazích se mohou od obsahu těchto pravidel odchýlit na základě smluvního vztahu.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Hlavní prameny </a:t>
            </a:r>
            <a:r>
              <a:rPr lang="cs-CZ" sz="1800" dirty="0" smtClean="0"/>
              <a:t>– mezinárodní smlouvy, mezinárodní obyčej a obecné právní zásady. </a:t>
            </a:r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normy (mezinárodní právo) II. 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Od vnitrostátního práva se liší</a:t>
            </a:r>
          </a:p>
          <a:p>
            <a:pPr algn="just">
              <a:lnSpc>
                <a:spcPct val="120000"/>
              </a:lnSpc>
              <a:buAutoNum type="alphaLcParenR"/>
            </a:pPr>
            <a:r>
              <a:rPr lang="cs-CZ" sz="2000" dirty="0" smtClean="0"/>
              <a:t>Jde o horizontálně decentralizovaný systém  mezi vzájemně rovnými subjekty, státy. </a:t>
            </a:r>
          </a:p>
          <a:p>
            <a:pPr algn="just">
              <a:lnSpc>
                <a:spcPct val="120000"/>
              </a:lnSpc>
              <a:buAutoNum type="alphaLcParenR"/>
            </a:pPr>
            <a:r>
              <a:rPr lang="cs-CZ" sz="2000" dirty="0" smtClean="0"/>
              <a:t>Mezinárodní právo má konsensuální povahu  - výsledek svobodně projevené vůle států.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000" b="1" dirty="0" smtClean="0"/>
              <a:t>Snahy o </a:t>
            </a:r>
            <a:r>
              <a:rPr lang="cs-CZ" sz="2000" b="1" dirty="0" err="1" smtClean="0"/>
              <a:t>vertikalizaci</a:t>
            </a:r>
            <a:r>
              <a:rPr lang="cs-CZ" sz="2000" b="1" dirty="0" smtClean="0"/>
              <a:t> a centralizaci mezinárodního práva.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000" b="1" dirty="0" smtClean="0"/>
              <a:t>Kogentní normy – nelze se od nich odchýlit.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Kodifikace</a:t>
            </a:r>
            <a:r>
              <a:rPr lang="cs-CZ" sz="2000" dirty="0" smtClean="0"/>
              <a:t> – zpracování obyčejového práva do smluvní podoby (týká se obecného mezinárodního práva).</a:t>
            </a:r>
          </a:p>
          <a:p>
            <a:pPr>
              <a:buNone/>
            </a:pPr>
            <a:r>
              <a:rPr lang="cs-CZ" sz="2000" dirty="0" smtClean="0"/>
              <a:t> </a:t>
            </a:r>
          </a:p>
          <a:p>
            <a:pPr>
              <a:buNone/>
            </a:pPr>
            <a:r>
              <a:rPr lang="cs-CZ" sz="2000" b="1" dirty="0" smtClean="0"/>
              <a:t>Např. Pařížský akt – 1928</a:t>
            </a:r>
            <a:r>
              <a:rPr lang="cs-CZ" sz="2000" dirty="0" smtClean="0"/>
              <a:t> – zákaz války jako prostředku mezinárodní politiky, tento akt přijala většina národů</a:t>
            </a:r>
          </a:p>
          <a:p>
            <a:pPr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Charta OSN – zákaz agresivní války.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Počátky mezinárodního práva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Současné MP odráží hodnoty, pravidla a praxi Západu.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Ucelený normativní systém – se vznikem národních států, v 18. století.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Hugo </a:t>
            </a:r>
            <a:r>
              <a:rPr lang="cs-CZ" sz="2000" b="1" dirty="0" err="1" smtClean="0"/>
              <a:t>Grotius</a:t>
            </a:r>
            <a:r>
              <a:rPr lang="cs-CZ" sz="2000" b="1" dirty="0" smtClean="0"/>
              <a:t> (1583-1645), </a:t>
            </a:r>
            <a:r>
              <a:rPr lang="cs-CZ" sz="2000" dirty="0" smtClean="0"/>
              <a:t>holandský právník, představitel přirozeného práva.  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i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i="1" dirty="0" smtClean="0"/>
              <a:t>Mare </a:t>
            </a:r>
            <a:r>
              <a:rPr lang="cs-CZ" sz="2000" i="1" dirty="0" err="1" smtClean="0"/>
              <a:t>Liberum</a:t>
            </a:r>
            <a:r>
              <a:rPr lang="cs-CZ" sz="2000" dirty="0" smtClean="0"/>
              <a:t> (1609); </a:t>
            </a:r>
            <a:r>
              <a:rPr lang="cs-CZ" sz="2000" b="1" dirty="0" smtClean="0"/>
              <a:t>Tři knihy o právu válečném a mírovém (</a:t>
            </a:r>
            <a:r>
              <a:rPr lang="cs-CZ" sz="2000" b="1" i="1" dirty="0" smtClean="0"/>
              <a:t>De iure belli et </a:t>
            </a:r>
            <a:r>
              <a:rPr lang="cs-CZ" sz="2000" b="1" i="1" dirty="0" err="1" smtClean="0"/>
              <a:t>pacis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libri</a:t>
            </a:r>
            <a:r>
              <a:rPr lang="cs-CZ" sz="2000" b="1" i="1" dirty="0" smtClean="0"/>
              <a:t> tres</a:t>
            </a:r>
            <a:r>
              <a:rPr lang="cs-CZ" sz="2000" b="1" dirty="0" smtClean="0"/>
              <a:t>, 1625).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17. století do poloviny 20. století  - dominantní vliv tradičního, </a:t>
            </a:r>
            <a:r>
              <a:rPr lang="cs-CZ" sz="2000" dirty="0" err="1" smtClean="0"/>
              <a:t>státocentrického</a:t>
            </a:r>
            <a:r>
              <a:rPr lang="cs-CZ" sz="2000" dirty="0" smtClean="0"/>
              <a:t> mezinárodního práva 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Od poloviny 20. století se formuje moderní mezinárodní právo, komplexnější, větší pluralita aktérů, omezuje užití vojenské síly a staví mezinárodní právo na piedestal.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organizace -  vymezení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Definice -  </a:t>
            </a:r>
            <a:r>
              <a:rPr lang="cs-CZ" sz="2000" dirty="0" smtClean="0"/>
              <a:t>trvalé společenstvím alespoň tří států, které bylo založeno mezinárodní smlouvou, má vlastní orgány a neustále usiluje o dosažení cíle, kvůli němuž bylo založeno.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Funkce – zvyšování efektivity mezinárodní spolupráce, u některých i oslabování anarchické povahy systému MZV a bezpečnostního dilematu.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b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b="1" dirty="0" smtClean="0"/>
              <a:t>Dnes cirka 250 vládních a tisíce nevládních.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Jejich počet narostl po druhé světové válce.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/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000" dirty="0" smtClean="0"/>
              <a:t>1945 - Organizace spojených národů (OSN).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147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organizace - klasifikace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1600" b="1" dirty="0" smtClean="0"/>
              <a:t>Podle </a:t>
            </a:r>
            <a:r>
              <a:rPr lang="cs-CZ" sz="1600" b="1" dirty="0"/>
              <a:t>typu </a:t>
            </a:r>
            <a:r>
              <a:rPr lang="cs-CZ" sz="1600" b="1" dirty="0" smtClean="0"/>
              <a:t>členství -  </a:t>
            </a:r>
            <a:r>
              <a:rPr lang="cs-CZ" sz="1600" dirty="0" smtClean="0"/>
              <a:t>a</a:t>
            </a:r>
            <a:r>
              <a:rPr lang="cs-CZ" sz="1600" dirty="0"/>
              <a:t>. mezinárodní vládní organizace (OSN, NATO, OBSE</a:t>
            </a:r>
            <a:r>
              <a:rPr lang="cs-CZ" sz="1600" dirty="0" smtClean="0"/>
              <a:t>...), b</a:t>
            </a:r>
            <a:r>
              <a:rPr lang="cs-CZ" sz="1600" dirty="0"/>
              <a:t>. mezinárodní nevládní organizace (Greenpeace, </a:t>
            </a:r>
            <a:r>
              <a:rPr lang="cs-CZ" sz="1600" dirty="0" err="1"/>
              <a:t>Amnesty</a:t>
            </a:r>
            <a:r>
              <a:rPr lang="cs-CZ" sz="1600" dirty="0"/>
              <a:t> International, Romský národní kongres</a:t>
            </a:r>
            <a:r>
              <a:rPr lang="cs-CZ" sz="1600" dirty="0" smtClean="0"/>
              <a:t>...), c</a:t>
            </a:r>
            <a:r>
              <a:rPr lang="cs-CZ" sz="1600" dirty="0"/>
              <a:t>. smíšené/hybridní organizace (Mezinárodní organizace práce, Hospodářská a sociální rada OSN – ECOSOC</a:t>
            </a:r>
            <a:r>
              <a:rPr lang="cs-CZ" sz="1600" dirty="0" smtClean="0"/>
              <a:t>...),d</a:t>
            </a:r>
            <a:r>
              <a:rPr lang="cs-CZ" sz="1600" dirty="0"/>
              <a:t>. </a:t>
            </a:r>
            <a:r>
              <a:rPr lang="cs-CZ" sz="1600" dirty="0" err="1"/>
              <a:t>transvládní</a:t>
            </a:r>
            <a:r>
              <a:rPr lang="cs-CZ" sz="1600" dirty="0"/>
              <a:t> organizace (euroregiony, Meziparlamentní unie, Evropský výbor guvernérů centrálních bank</a:t>
            </a:r>
            <a:r>
              <a:rPr lang="cs-CZ" sz="1600" dirty="0" smtClean="0"/>
              <a:t>...) e</a:t>
            </a:r>
            <a:r>
              <a:rPr lang="cs-CZ" sz="1600" dirty="0"/>
              <a:t>. nadnárodní korporace (Google, Shell, </a:t>
            </a:r>
            <a:r>
              <a:rPr lang="cs-CZ" sz="1600" dirty="0" smtClean="0"/>
              <a:t>Microsoft) 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2</a:t>
            </a:r>
            <a:r>
              <a:rPr lang="cs-CZ" sz="1600" b="1" dirty="0"/>
              <a:t>. Podle způsobu získání </a:t>
            </a:r>
            <a:r>
              <a:rPr lang="cs-CZ" sz="1600" b="1" dirty="0" smtClean="0"/>
              <a:t>členství </a:t>
            </a:r>
            <a:r>
              <a:rPr lang="cs-CZ" sz="1600" dirty="0" smtClean="0"/>
              <a:t>- a</a:t>
            </a:r>
            <a:r>
              <a:rPr lang="cs-CZ" sz="1600" dirty="0"/>
              <a:t>. exkluzivní (NATO, OECD</a:t>
            </a:r>
            <a:r>
              <a:rPr lang="cs-CZ" sz="1600" dirty="0" smtClean="0"/>
              <a:t>...), b</a:t>
            </a:r>
            <a:r>
              <a:rPr lang="cs-CZ" sz="1600" dirty="0"/>
              <a:t>. inkluzivní (Mezinárodní organizace pro míry a váhy...)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3</a:t>
            </a:r>
            <a:r>
              <a:rPr lang="cs-CZ" sz="1600" b="1" dirty="0"/>
              <a:t>. Podle geografického rozsahu </a:t>
            </a:r>
            <a:r>
              <a:rPr lang="cs-CZ" sz="1600" b="1" dirty="0" smtClean="0"/>
              <a:t>členství </a:t>
            </a:r>
            <a:r>
              <a:rPr lang="cs-CZ" sz="1600" dirty="0" smtClean="0"/>
              <a:t>a</a:t>
            </a:r>
            <a:r>
              <a:rPr lang="cs-CZ" sz="1600" dirty="0"/>
              <a:t>. regionální (exkluzivní, limitované, intenzivní; Rada Evropy, </a:t>
            </a:r>
            <a:r>
              <a:rPr lang="cs-CZ" sz="1600" dirty="0" err="1"/>
              <a:t>Mercosur</a:t>
            </a:r>
            <a:r>
              <a:rPr lang="cs-CZ" sz="1600" dirty="0" smtClean="0"/>
              <a:t>...), b</a:t>
            </a:r>
            <a:r>
              <a:rPr lang="cs-CZ" sz="1600" dirty="0"/>
              <a:t>. univerzální (inkluzivní, nelimitované, extenzivní; OSN, OECD, IMF...)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4</a:t>
            </a:r>
            <a:r>
              <a:rPr lang="cs-CZ" sz="1600" b="1" dirty="0"/>
              <a:t>. Podle cílů a pole </a:t>
            </a:r>
            <a:r>
              <a:rPr lang="cs-CZ" sz="1600" b="1" dirty="0" smtClean="0"/>
              <a:t>působnosti - </a:t>
            </a:r>
            <a:r>
              <a:rPr lang="cs-CZ" sz="1600" dirty="0" smtClean="0"/>
              <a:t>a</a:t>
            </a:r>
            <a:r>
              <a:rPr lang="cs-CZ" sz="1600" dirty="0"/>
              <a:t>. tematicky univerzalistické (OSN</a:t>
            </a:r>
            <a:r>
              <a:rPr lang="cs-CZ" sz="1600" dirty="0" smtClean="0"/>
              <a:t>...), b</a:t>
            </a:r>
            <a:r>
              <a:rPr lang="cs-CZ" sz="1600" dirty="0"/>
              <a:t>. tematicky specializované (WHO, WTO, většina nevládních</a:t>
            </a:r>
            <a:r>
              <a:rPr lang="cs-CZ" sz="1600" dirty="0" smtClean="0"/>
              <a:t>...), i</a:t>
            </a:r>
            <a:r>
              <a:rPr lang="cs-CZ" sz="1600" dirty="0"/>
              <a:t>. </a:t>
            </a:r>
            <a:r>
              <a:rPr lang="cs-CZ" sz="1600" dirty="0" smtClean="0"/>
              <a:t>Ekonomické, </a:t>
            </a:r>
            <a:r>
              <a:rPr lang="cs-CZ" sz="1600" dirty="0" err="1" smtClean="0"/>
              <a:t>ii</a:t>
            </a:r>
            <a:r>
              <a:rPr lang="cs-CZ" sz="1600" dirty="0"/>
              <a:t>. </a:t>
            </a:r>
            <a:r>
              <a:rPr lang="cs-CZ" sz="1600" b="1" dirty="0" smtClean="0"/>
              <a:t>bezpečnostní</a:t>
            </a:r>
            <a:r>
              <a:rPr lang="cs-CZ" sz="1600" dirty="0" smtClean="0"/>
              <a:t>, </a:t>
            </a:r>
            <a:r>
              <a:rPr lang="cs-CZ" sz="1600" dirty="0" err="1" smtClean="0"/>
              <a:t>iii</a:t>
            </a:r>
            <a:r>
              <a:rPr lang="cs-CZ" sz="1600" dirty="0"/>
              <a:t>. </a:t>
            </a:r>
            <a:r>
              <a:rPr lang="cs-CZ" sz="1600" dirty="0" smtClean="0"/>
              <a:t>Environmentální, </a:t>
            </a:r>
            <a:r>
              <a:rPr lang="cs-CZ" sz="1600" dirty="0" err="1" smtClean="0"/>
              <a:t>iv</a:t>
            </a:r>
            <a:r>
              <a:rPr lang="cs-CZ" sz="1600" dirty="0"/>
              <a:t>. </a:t>
            </a:r>
            <a:r>
              <a:rPr lang="cs-CZ" sz="1600" dirty="0" smtClean="0"/>
              <a:t>Lidskoprávní, v</a:t>
            </a:r>
            <a:r>
              <a:rPr lang="cs-CZ" sz="1600" dirty="0"/>
              <a:t>. </a:t>
            </a:r>
            <a:r>
              <a:rPr lang="cs-CZ" sz="1600" dirty="0" smtClean="0"/>
              <a:t>technické, </a:t>
            </a:r>
            <a:r>
              <a:rPr lang="cs-CZ" sz="1600" dirty="0" err="1" smtClean="0"/>
              <a:t>vi</a:t>
            </a:r>
            <a:r>
              <a:rPr lang="cs-CZ" sz="1600" dirty="0"/>
              <a:t>. vědecké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5</a:t>
            </a:r>
            <a:r>
              <a:rPr lang="cs-CZ" sz="1600" b="1" dirty="0"/>
              <a:t>. Podle druhů vztahů mezi členy a </a:t>
            </a:r>
            <a:r>
              <a:rPr lang="cs-CZ" sz="1600" b="1" dirty="0" smtClean="0"/>
              <a:t>nečleny - </a:t>
            </a:r>
            <a:r>
              <a:rPr lang="cs-CZ" sz="1600" dirty="0" smtClean="0"/>
              <a:t>a</a:t>
            </a:r>
            <a:r>
              <a:rPr lang="cs-CZ" sz="1600" dirty="0"/>
              <a:t>. budování kooperativních vztahů (IMF, WTO, Mezinárodní visegrádský fond</a:t>
            </a:r>
            <a:r>
              <a:rPr lang="cs-CZ" sz="1600" dirty="0" smtClean="0"/>
              <a:t>...), b</a:t>
            </a:r>
            <a:r>
              <a:rPr lang="cs-CZ" sz="1600" dirty="0"/>
              <a:t>. snižování konfliktního potenciálu mezi členy (OBSE</a:t>
            </a:r>
            <a:r>
              <a:rPr lang="cs-CZ" sz="1600" dirty="0" smtClean="0"/>
              <a:t>...), c</a:t>
            </a:r>
            <a:r>
              <a:rPr lang="cs-CZ" sz="1600" dirty="0"/>
              <a:t>. </a:t>
            </a:r>
            <a:r>
              <a:rPr lang="cs-CZ" sz="1600" dirty="0" smtClean="0"/>
              <a:t>snižování </a:t>
            </a:r>
            <a:r>
              <a:rPr lang="cs-CZ" sz="1600" dirty="0"/>
              <a:t>konfliktního potenciálu mezi členy a nečleny (NATO, Varšavská smlouva...)</a:t>
            </a:r>
          </a:p>
          <a:p>
            <a:pPr marL="0" indent="0" algn="just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600" b="1" dirty="0" smtClean="0"/>
              <a:t>6</a:t>
            </a:r>
            <a:r>
              <a:rPr lang="cs-CZ" sz="1600" b="1" dirty="0"/>
              <a:t>. Podle kategorií </a:t>
            </a:r>
            <a:r>
              <a:rPr lang="cs-CZ" sz="1600" b="1" dirty="0" smtClean="0"/>
              <a:t>členství </a:t>
            </a:r>
            <a:r>
              <a:rPr lang="cs-CZ" sz="1600" dirty="0" smtClean="0"/>
              <a:t>a</a:t>
            </a:r>
            <a:r>
              <a:rPr lang="cs-CZ" sz="1600" dirty="0"/>
              <a:t>. řádní </a:t>
            </a:r>
            <a:r>
              <a:rPr lang="cs-CZ" sz="1600" dirty="0" smtClean="0"/>
              <a:t>členové, b</a:t>
            </a:r>
            <a:r>
              <a:rPr lang="cs-CZ" sz="1600" dirty="0"/>
              <a:t>. přidružení </a:t>
            </a:r>
            <a:r>
              <a:rPr lang="cs-CZ" sz="1600" dirty="0" smtClean="0"/>
              <a:t>členové, c</a:t>
            </a:r>
            <a:r>
              <a:rPr lang="cs-CZ" sz="1600" dirty="0"/>
              <a:t>. pozorovatelé (Vatikán – </a:t>
            </a:r>
            <a:r>
              <a:rPr lang="cs-CZ" sz="1600" dirty="0" smtClean="0"/>
              <a:t>OSN</a:t>
            </a:r>
            <a:r>
              <a:rPr lang="cs-CZ" sz="1600" dirty="0"/>
              <a:t>)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82691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režimy- vymezení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428604"/>
            <a:ext cx="8641530" cy="62658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 smtClean="0"/>
              <a:t>Definice – </a:t>
            </a:r>
            <a:r>
              <a:rPr lang="cs-CZ" sz="1800" b="1" dirty="0" err="1" smtClean="0"/>
              <a:t>Krasner</a:t>
            </a:r>
            <a:r>
              <a:rPr lang="cs-CZ" sz="1800" b="1" dirty="0" smtClean="0"/>
              <a:t> – konsenzuální shoda v rámci  disciplíny.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8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1800" i="1" dirty="0" smtClean="0"/>
              <a:t>Mezinárodní režim je „implicitní nebo explicitní principy, normy, pravidla a rozhodovací procesy, v jejichž rámci konvergují očekávání aktérů v dané oblasti mezinárodních vztahů. Principy jsou názory na fakta, příčiny a spravedlnost. Normy jsou standardy chování definované v pojmech práv a povinností. Pravidla jsou specifická ustanovení ve formě zákazů a příkazů k jednání. Rozhodovací proces je tvořen směrodatnými opatřeními pro tvorbu a implementaci kolektivního výběru.“ 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1800" b="1" dirty="0" smtClean="0"/>
              <a:t>Mezinárodní režimy nejsou totožné s mezinárodními organizacemi! 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1800" dirty="0" smtClean="0"/>
              <a:t>Mezinárodní organizace jsou charakterizovány fyzickými formálními strukturami, jasným rozdělením činností a právním postavením. </a:t>
            </a:r>
          </a:p>
          <a:p>
            <a:pPr algn="just">
              <a:lnSpc>
                <a:spcPct val="120000"/>
              </a:lnSpc>
              <a:buNone/>
            </a:pPr>
            <a:endParaRPr lang="cs-CZ" sz="1800" dirty="0" smtClean="0"/>
          </a:p>
          <a:p>
            <a:pPr algn="just">
              <a:lnSpc>
                <a:spcPct val="120000"/>
              </a:lnSpc>
              <a:buNone/>
            </a:pPr>
            <a:r>
              <a:rPr lang="cs-CZ" sz="1800" b="1" dirty="0" smtClean="0"/>
              <a:t>Mezinárodní organizace mohou tvořit část režimu, jedna organizace může být dokonce součástí několika režimů, což platí i obráceně.</a:t>
            </a:r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40466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Mezinárodní režim: typy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b="1" dirty="0" smtClean="0"/>
              <a:t>Rozlišovat režimy a konvence, tj. </a:t>
            </a:r>
            <a:r>
              <a:rPr lang="cs-CZ" sz="2400" b="1" i="1" dirty="0" smtClean="0"/>
              <a:t>ad hoc uskupení. </a:t>
            </a:r>
          </a:p>
          <a:p>
            <a:pPr algn="just">
              <a:buNone/>
            </a:pPr>
            <a:endParaRPr lang="cs-CZ" sz="2400" i="1" dirty="0" smtClean="0"/>
          </a:p>
          <a:p>
            <a:pPr algn="just">
              <a:buNone/>
            </a:pPr>
            <a:r>
              <a:rPr lang="cs-CZ" sz="2400" b="1" dirty="0" smtClean="0"/>
              <a:t>Režim musíme chápat jako kvalitativně vyšší kategorii</a:t>
            </a:r>
            <a:r>
              <a:rPr lang="cs-CZ" sz="2400" dirty="0" smtClean="0"/>
              <a:t>, než jakou je uskupení, které se mění s každou změnou zájmu nebo rozdělení moci. </a:t>
            </a:r>
          </a:p>
          <a:p>
            <a:pPr algn="just">
              <a:buNone/>
            </a:pPr>
            <a:endParaRPr lang="cs-CZ" sz="2400" b="1" dirty="0"/>
          </a:p>
          <a:p>
            <a:pPr algn="just">
              <a:buNone/>
            </a:pPr>
            <a:r>
              <a:rPr lang="cs-CZ" sz="2400" b="1" dirty="0" smtClean="0"/>
              <a:t>Svou přechodnou podstatou konvence předcházejí režimům i organizacím</a:t>
            </a:r>
            <a:r>
              <a:rPr lang="cs-CZ" sz="2400" dirty="0"/>
              <a:t>.</a:t>
            </a:r>
            <a:r>
              <a:rPr lang="cs-CZ" sz="2400" dirty="0" smtClean="0"/>
              <a:t> 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Režimy vznikají na základě toho, že se aktéři vzdají nezávislého racionálního rozhodování,</a:t>
            </a:r>
          </a:p>
          <a:p>
            <a:pPr algn="just">
              <a:buNone/>
            </a:pPr>
            <a:r>
              <a:rPr lang="cs-CZ" sz="2400" dirty="0" smtClean="0"/>
              <a:t>aby mohli jednat v situaci dilematu společných zájmů a společné averze. 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/>
              <a:t>Dva druhy režimů, a to režimy spolupracující a koordinující. 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067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1688</Words>
  <Application>Microsoft Office PowerPoint</Application>
  <PresentationFormat>Předvádění na obrazovce (4:3)</PresentationFormat>
  <Paragraphs>201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sady Office</vt:lpstr>
      <vt:lpstr>Mezinárodní instituce Úvodní poznámky</vt:lpstr>
      <vt:lpstr>Mezinárodní instituce</vt:lpstr>
      <vt:lpstr>Mezinárodní normy (mezinárodní právo)  a prameny</vt:lpstr>
      <vt:lpstr>Mezinárodní normy (mezinárodní právo) II. </vt:lpstr>
      <vt:lpstr>Počátky mezinárodního práva</vt:lpstr>
      <vt:lpstr>Mezinárodní organizace -  vymezení</vt:lpstr>
      <vt:lpstr>Mezinárodní organizace - klasifikace</vt:lpstr>
      <vt:lpstr>Mezinárodní režimy- vymezení</vt:lpstr>
      <vt:lpstr>Mezinárodní režim: typy</vt:lpstr>
      <vt:lpstr>Mezinárodní režimy: struktura</vt:lpstr>
      <vt:lpstr>Mezinárodní režimy: význam a přínos</vt:lpstr>
      <vt:lpstr>Mezinárodní instituce a realismus I.</vt:lpstr>
      <vt:lpstr>Mezinárodní instituce a realismus II.</vt:lpstr>
      <vt:lpstr>Teorie hegemonické stability</vt:lpstr>
      <vt:lpstr>Neorealismus</vt:lpstr>
      <vt:lpstr>Liberalismus: situační strukturalismus</vt:lpstr>
      <vt:lpstr>Liberalismus: neoliberální institucionalismus</vt:lpstr>
      <vt:lpstr>Teorie komunikace</vt:lpstr>
      <vt:lpstr>Literatura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Zdenek Kriz</dc:creator>
  <cp:lastModifiedBy>Ucitel</cp:lastModifiedBy>
  <cp:revision>64</cp:revision>
  <dcterms:created xsi:type="dcterms:W3CDTF">2016-02-16T04:50:23Z</dcterms:created>
  <dcterms:modified xsi:type="dcterms:W3CDTF">2021-09-15T11:11:48Z</dcterms:modified>
</cp:coreProperties>
</file>