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96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98" r:id="rId17"/>
    <p:sldId id="269" r:id="rId18"/>
    <p:sldId id="274" r:id="rId19"/>
    <p:sldId id="297" r:id="rId20"/>
    <p:sldId id="270" r:id="rId21"/>
  </p:sldIdLst>
  <p:sldSz cx="9144000" cy="5143500" type="screen16x9"/>
  <p:notesSz cx="6858000" cy="9144000"/>
  <p:embeddedFontLs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856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65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46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7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2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80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11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81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93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5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70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8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2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691668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601794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27879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1890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7153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9168965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162645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7203553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9631724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614095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315162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945208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0569913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05DA-16E2-411B-985C-8F886646A22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89998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119721" y="2165826"/>
            <a:ext cx="4455435" cy="14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3600" b="1" dirty="0" smtClean="0">
                <a:solidFill>
                  <a:srgbClr val="000000"/>
                </a:solidFill>
              </a:rPr>
              <a:t>Téma a úvod seminární práce</a:t>
            </a:r>
          </a:p>
          <a:p>
            <a:pPr lvl="0" algn="ctr" rtl="0">
              <a:spcBef>
                <a:spcPts val="0"/>
              </a:spcBef>
              <a:buNone/>
            </a:pPr>
            <a:endParaRPr lang="cs" sz="36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cs" sz="2200" dirty="0" smtClean="0">
                <a:solidFill>
                  <a:srgbClr val="000000"/>
                </a:solidFill>
              </a:rPr>
              <a:t>POL1100b Úvod do problematiky psaní odborného textu</a:t>
            </a:r>
            <a:endParaRPr lang="cs" sz="2200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Strukturace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obecné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zakotvení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konkrétní výzkumná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otázka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postupu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nastínění výsledků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Zaměřenost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do úvodu nepatří nic, co je z hlediska celého textu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zbytečné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 následujícím text nemá být nic, co by čtenáře překvapilo (neobjevilo se v úvodu)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Rozsah úvodní kapitoly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odvíjí se od délky textu (podobně jako abstrakt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optimální rozsah je cca 10 % textu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Doporučená struktura úvodu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b="1" dirty="0">
                <a:latin typeface="Arial"/>
                <a:ea typeface="Arial"/>
                <a:cs typeface="Arial"/>
                <a:sym typeface="Arial"/>
              </a:rPr>
              <a:t>ustavení výzkumného tématu autorem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stručné představení a posouzení příspěvků předchozího výzkumu z “naší oblasti”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doložení důležitosti, zajímavosti, problematičnosti či jiné relevance zkoumaného tématu</a:t>
            </a:r>
          </a:p>
          <a:p>
            <a:pPr marL="685800" lvl="0" indent="-457200" rtl="0">
              <a:spcBef>
                <a:spcPts val="0"/>
              </a:spcBef>
              <a:buFont typeface="+mj-lt"/>
              <a:buAutoNum type="arabicParenR" startAt="2"/>
            </a:pPr>
            <a:r>
              <a:rPr lang="cs" b="1" dirty="0">
                <a:latin typeface="Arial"/>
                <a:ea typeface="Arial"/>
                <a:cs typeface="Arial"/>
                <a:sym typeface="Arial"/>
              </a:rPr>
              <a:t>identifikace “mezery” v dosavadním výzkumu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naznačení mezery v dosavadním výzkumu a vznesení otázky o rozšíření dosavadní znalosti problému</a:t>
            </a:r>
          </a:p>
          <a:p>
            <a:pPr marL="685800" lvl="0" indent="-457200" rtl="0">
              <a:spcBef>
                <a:spcPts val="0"/>
              </a:spcBef>
              <a:buFont typeface="+mj-lt"/>
              <a:buAutoNum type="arabicParenR" startAt="3"/>
            </a:pPr>
            <a:r>
              <a:rPr lang="cs" b="1" dirty="0">
                <a:latin typeface="Arial"/>
                <a:ea typeface="Arial"/>
                <a:cs typeface="Arial"/>
                <a:sym typeface="Arial"/>
              </a:rPr>
              <a:t>vyplnění výzkumné “mezery” naším přínosem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vysvětlíme, jak budeme k problému přistupovat my: nastíníme smysl výzkumu, formulujeme otázku či hypotézu, shrneme základní zjištění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06"/>
            <a:ext cx="9144000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226503"/>
            <a:ext cx="8520599" cy="507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dirty="0" err="1" smtClean="0"/>
              <a:t>surovinkou</a:t>
            </a:r>
            <a:r>
              <a:rPr lang="cs-CZ" dirty="0" smtClean="0"/>
              <a:t> vídeňského </a:t>
            </a:r>
            <a:r>
              <a:rPr lang="cs-CZ" dirty="0" err="1" smtClean="0"/>
              <a:t>Sachrova</a:t>
            </a:r>
            <a:r>
              <a:rPr lang="cs-CZ" dirty="0" smtClean="0"/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dirty="0" smtClean="0"/>
              <a:t>Ačkoli existuje řada studií o zdravotních efektech čokolády (Pralinka 2000, Oříšek 2009), o její historii (Dortík 2009, </a:t>
            </a:r>
            <a:r>
              <a:rPr lang="cs-CZ" dirty="0" err="1" smtClean="0"/>
              <a:t>Strawberry</a:t>
            </a:r>
            <a:r>
              <a:rPr lang="cs-CZ" dirty="0" smtClean="0"/>
              <a:t> 2010), o její výrobě (</a:t>
            </a:r>
            <a:r>
              <a:rPr lang="cs-CZ" dirty="0" err="1" smtClean="0"/>
              <a:t>Factory</a:t>
            </a:r>
            <a:r>
              <a:rPr lang="cs-CZ" dirty="0" smtClean="0"/>
              <a:t> 2012, Cukrář 2017), překvapivě málo pozornosti bylo věnováno chování spotřebitelů. 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dirty="0" smtClean="0"/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6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226503"/>
            <a:ext cx="8520599" cy="507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surovinkou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vídeňského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Sachrova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Ačkoli existuje řada studií o zdravotních efektech čokolády (Pralinka 2000, Oříšek 2009), o její historii (Dortík 2009,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Strawberry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2010), o její výrobě (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Factory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2012, Cukrář 2017), překvapivě málo pozornosti bylo věnováno chování spotřebitelů. </a:t>
            </a:r>
            <a:r>
              <a:rPr lang="cs-CZ" dirty="0" smtClean="0">
                <a:solidFill>
                  <a:srgbClr val="00B050"/>
                </a:solidFill>
              </a:rPr>
              <a:t>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123800"/>
            <a:ext cx="8520599" cy="39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Vít Hloušek (2012): Věci veřejné: politické podnikání strany typu firmy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461450"/>
            <a:ext cx="8520599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14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Volební úspěch strany Věci Veřejné (VV) v parlamentních volbách 2010 znamenal dosti citelnou inovaci české stranické soutěže. Do parlamentu se dostala strana, která sice nebyla zcela nová, která se však dlouhodobě profilovala v rovině pražské komunální politiky a do celostátních vod zamířila až v roce 2009. Zároveň to byla strana s takřka nulovou personální a politickou kontinuitou s existujícími stranami, strana, která se profilovala na postojích kritiky establishmentu a stávající politické garnitury. Kombinací několika výrazných či atraktivních politiků a populistického programu získala sympatizanty a později i voliče.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Pod povrchem však tato strana svou organizací a způsobem fungování připomínala spíše soukromou firmu. Právě na tyto aspekty činnosti VV se v následujícím příspěvku zaměříme. </a:t>
            </a:r>
          </a:p>
          <a:p>
            <a:pPr>
              <a:spcBef>
                <a:spcPts val="0"/>
              </a:spcBef>
              <a:buNone/>
            </a:pPr>
            <a:r>
              <a:rPr lang="cs" sz="1400">
                <a:latin typeface="Arial"/>
                <a:ea typeface="Arial"/>
                <a:cs typeface="Arial"/>
                <a:sym typeface="Arial"/>
              </a:rPr>
              <a:t>Příspěvek je pojat jako </a:t>
            </a:r>
            <a:r>
              <a:rPr lang="cs" sz="14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případová studie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1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Neklade si za cíl srovnávat, ale spíše shrnout a analyzovat vybrané aspekty fungování strany Věci veřejné (VV).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 Samozřejmě nelze vyloučit, že se v budoucnu objeví i další strany, které by bylo možno podřadit pod organizačně-vývojový model strany-firmy (business-firmparty). Spíše naopak, (nejen) v českém politickém prostředí lze do budoucna vznik a prosazení se podobně fungující strany dokonce očekávat. </a:t>
            </a:r>
            <a:r>
              <a:rPr lang="cs" sz="1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Avšak v tomto příspěvku půjde jen o detailní popis, analýzu a zhodnocení fungování strany Věci veřejné. </a:t>
            </a:r>
            <a:r>
              <a:rPr lang="cs" sz="1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Je také důležité upozornit na fakt, že dosavadní studie se zaměřovaly spíše na transfer podnikatelských praktik do politického prostředí u majoritních stran a menší strany zůstávaly opomíjeny. I proto může být analýza VV přínosná i v širším kontextu vývoje středoevropských stran a stranických systémů.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v semináři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Zformulujte „úvod“ k fiktivní studii na jakékoli Vámi oblíbené téma.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Pracujete ve dvojicích.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83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Struktura odborného 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03631"/>
            <a:ext cx="6891959" cy="3817782"/>
          </a:xfrm>
        </p:spPr>
        <p:txBody>
          <a:bodyPr/>
          <a:lstStyle/>
          <a:p>
            <a:r>
              <a:rPr lang="cs-CZ" dirty="0" smtClean="0"/>
              <a:t>Makrostruktura a mikrostruktura (příští hodina)</a:t>
            </a:r>
          </a:p>
          <a:p>
            <a:endParaRPr lang="cs-CZ" dirty="0"/>
          </a:p>
          <a:p>
            <a:r>
              <a:rPr lang="cs-CZ" dirty="0" smtClean="0"/>
              <a:t>IMRD = </a:t>
            </a:r>
            <a:r>
              <a:rPr lang="cs-CZ" dirty="0" err="1" smtClean="0"/>
              <a:t>Introduction</a:t>
            </a:r>
            <a:r>
              <a:rPr lang="cs-CZ" dirty="0" smtClean="0"/>
              <a:t> + </a:t>
            </a:r>
            <a:r>
              <a:rPr lang="cs-CZ" dirty="0" err="1" smtClean="0"/>
              <a:t>Methods</a:t>
            </a:r>
            <a:r>
              <a:rPr lang="cs-CZ" dirty="0" smtClean="0"/>
              <a:t> + </a:t>
            </a:r>
            <a:r>
              <a:rPr lang="cs-CZ" dirty="0" err="1" smtClean="0"/>
              <a:t>Results</a:t>
            </a:r>
            <a:r>
              <a:rPr lang="cs-CZ" dirty="0" smtClean="0"/>
              <a:t> + </a:t>
            </a:r>
            <a:r>
              <a:rPr lang="cs-CZ" dirty="0" err="1" smtClean="0"/>
              <a:t>Discussion</a:t>
            </a:r>
            <a:r>
              <a:rPr lang="cs-CZ" dirty="0" smtClean="0"/>
              <a:t> (</a:t>
            </a:r>
            <a:r>
              <a:rPr lang="cs-CZ" dirty="0" err="1" smtClean="0"/>
              <a:t>Conclusion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Logická návaznost – vymezení textu + popis postupu (a dat) + představení výsledků + shrnutí</a:t>
            </a:r>
          </a:p>
          <a:p>
            <a:r>
              <a:rPr lang="cs-CZ" dirty="0" smtClean="0"/>
              <a:t>Jasné směřování textu v návaznosti na stanovený výzkumný problém/výzkumnou otázku </a:t>
            </a:r>
            <a:r>
              <a:rPr lang="cs-CZ" dirty="0" err="1" smtClean="0"/>
              <a:t>vs</a:t>
            </a:r>
            <a:r>
              <a:rPr lang="cs-CZ" dirty="0" smtClean="0"/>
              <a:t> „plevelné“ kapitoly</a:t>
            </a:r>
          </a:p>
          <a:p>
            <a:r>
              <a:rPr lang="cs-CZ" dirty="0" smtClean="0"/>
              <a:t>Každá věta vztažena k cíli práce</a:t>
            </a:r>
          </a:p>
          <a:p>
            <a:pPr marL="73483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772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Seminární úkol: Téma seminárních prací.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Krátce představte téma vaší seminární práce, vysvětlete, proč jste si téma vybrali a kde jste hledali zdroje.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Seminární úkol č. 4 - úvod a struktura SP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Zadání </a:t>
            </a:r>
            <a:r>
              <a:rPr lang="cs-CZ" b="1" dirty="0"/>
              <a:t>písemného úkolu č. 4 na Seminář 4 </a:t>
            </a:r>
            <a:r>
              <a:rPr lang="cs-CZ" dirty="0"/>
              <a:t>– cvičení k úvodu a struktuře seminární práce (IS). Vypracování úvodu a struktury seminární práce s navržením podrobného obsahu jednotlivých kapitol.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rtl="0">
              <a:spcBef>
                <a:spcPts val="0"/>
              </a:spcBef>
              <a:buNone/>
            </a:pPr>
            <a:r>
              <a:rPr lang="c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Další setkání </a:t>
            </a:r>
            <a:r>
              <a:rPr lang="c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23. 11. </a:t>
            </a:r>
            <a:endParaRPr lang="cs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lang="c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Struktura seminární práce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b="1" dirty="0">
                <a:latin typeface="Arial"/>
                <a:ea typeface="Arial"/>
                <a:cs typeface="Arial"/>
                <a:sym typeface="Arial"/>
              </a:rPr>
              <a:t>Úvod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Teorie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Data a metody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Empiricko-analytická část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Závěr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Seznam zdrojů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Přílohy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Úvod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Seminární úkol č. 1: Přečtěte si úvody a zamyslete se, jaký typ informace obsahují a jak jsou dané informace uvedeny.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78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Cíle úvodu SP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400" dirty="0" smtClean="0">
                <a:latin typeface="Arial"/>
                <a:ea typeface="Arial"/>
                <a:cs typeface="Arial"/>
                <a:sym typeface="Arial"/>
              </a:rPr>
              <a:t>zasazení tématu do kontextu</a:t>
            </a: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obhájit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důvod, </a:t>
            </a: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proč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text </a:t>
            </a: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vznikl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(od obecné diskuze k vyprofilování konkrétní výzkumné otázky či hypotézy)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získat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pozornost čtenáře - zaujmout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struktury textu - mapa pro čtenáře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Čemu je dobré se věnovat v úvodu?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-  představení cíle práce a jeho zarámování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zmínění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několika stěžejních zdrojů - teoretické zakotvení výzkumu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prezentace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(provokativní)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myšlenky či otázky, která čtenáře zaujme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vymezení tématu geograficky a na časové ose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dat a zdrojů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představení metody, kterou použijeme k zodpovězení hlavní otázky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(vysvětlení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členění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kapitol)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(S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hrnutí výsledků)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1. věta/odstavec má zachytit čtenářovu pozornost, zakotvuje tematickou oblast, v níž se nachází problém; vyhýbáme se pejorativním výrazům, vulgarismům i žurnalismům</a:t>
            </a:r>
          </a:p>
          <a:p>
            <a:pPr lvl="0">
              <a:spcBef>
                <a:spcPts val="0"/>
              </a:spcBef>
              <a:buNone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Marek Antoš (2013): Volební obvody ve volbách do Senátu </a:t>
            </a:r>
            <a:r>
              <a:rPr lang="cs" sz="1400" i="1" dirty="0">
                <a:latin typeface="Arial"/>
                <a:ea typeface="Arial"/>
                <a:cs typeface="Arial"/>
                <a:sym typeface="Arial"/>
              </a:rPr>
              <a:t>„F. Zakaria říká, že pokud se politikům svěří kreslení hranic volebních obvodů, pak přestává platit, že si voliči vybírají své politiky, a místo toho si politici začnou vybírat své voliče (Tomášek 2010). Je to jen drobná nadsázka: volební obvody, jejich podoba a způsob vytváření či změn jsou klíčovým parametrem většinových volebních systémů. Platí to také o systému používaném ve volbách do Senátu, přesto jeho volební obvody doposud zůstaly poněkud stranou zájmu českých volebních specialistů</a:t>
            </a:r>
            <a:r>
              <a:rPr lang="cs" sz="1400" i="1" dirty="0" smtClean="0">
                <a:latin typeface="Arial"/>
                <a:ea typeface="Arial"/>
                <a:cs typeface="Arial"/>
                <a:sym typeface="Arial"/>
              </a:rPr>
              <a:t>.“</a:t>
            </a:r>
          </a:p>
          <a:p>
            <a:pPr lvl="0">
              <a:spcBef>
                <a:spcPts val="0"/>
              </a:spcBef>
              <a:buNone/>
            </a:pPr>
            <a:endParaRPr lang="cs" sz="1400" i="1" dirty="0" smtClean="0">
              <a:latin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sz="1400" dirty="0" smtClean="0">
                <a:latin typeface="Arial"/>
                <a:cs typeface="Arial"/>
                <a:sym typeface="Arial"/>
              </a:rPr>
              <a:t>Coffé et al. (2007):</a:t>
            </a:r>
            <a:r>
              <a:rPr lang="cs" sz="1400" i="1" dirty="0" smtClean="0">
                <a:latin typeface="Arial"/>
                <a:cs typeface="Arial"/>
                <a:sym typeface="Arial"/>
              </a:rPr>
              <a:t> „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growth of right-wing extremism is a major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many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European democracies. The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antisystem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combined with ethno-centrist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extreme right-wing parties is considered a threat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well functioning of the democratic process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" sz="1400" i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Jazyk (jako v celé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práci)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- odborný, citově nezabarvené obraty, pozor na gramatické a stylistické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chyby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lang="cs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Vyhýbáme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se vágním slibům a obratům typu: “pokusím se zjistit”, “zkusím odpovědět”, nepodloženým tvrzením a subjektivním výrazům “myslím si”, “každý by souhlasil”, “bezpochyby”, apod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Na druhou stranu platí snaha upoutat čtenářovu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pozornost (jak?)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1409</Words>
  <Application>Microsoft Office PowerPoint</Application>
  <PresentationFormat>Předvádění na obrazovce (16:9)</PresentationFormat>
  <Paragraphs>104</Paragraphs>
  <Slides>20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Economica</vt:lpstr>
      <vt:lpstr>Arial</vt:lpstr>
      <vt:lpstr>Calibri Light</vt:lpstr>
      <vt:lpstr>Calibri</vt:lpstr>
      <vt:lpstr>Motiv Office</vt:lpstr>
      <vt:lpstr>Prezentace aplikace PowerPoint</vt:lpstr>
      <vt:lpstr>Seminární úkol: Téma seminárních prací.</vt:lpstr>
      <vt:lpstr>Struktura seminární práce</vt:lpstr>
      <vt:lpstr>Úvod</vt:lpstr>
      <vt:lpstr>Seminární úkol č. 1: Přečtěte si úvody a zamyslete se, jaký typ informace obsahují a jak jsou dané informace uvedeny.</vt:lpstr>
      <vt:lpstr>Cíle úvodu SP</vt:lpstr>
      <vt:lpstr>Čemu je dobré se věnovat v úvodu?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Doporučená struktura úvodu</vt:lpstr>
      <vt:lpstr>Prezentace aplikace PowerPoint</vt:lpstr>
      <vt:lpstr>Prezentace aplikace PowerPoint</vt:lpstr>
      <vt:lpstr>Prezentace aplikace PowerPoint</vt:lpstr>
      <vt:lpstr>Vít Hloušek (2012): Věci veřejné: politické podnikání strany typu firmy</vt:lpstr>
      <vt:lpstr>Úkol v semináři</vt:lpstr>
      <vt:lpstr>Struktura odborného textu</vt:lpstr>
      <vt:lpstr>Seminární úkol č. 4 - úvod a struktura 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</dc:creator>
  <cp:lastModifiedBy>Vlastimil Havlík</cp:lastModifiedBy>
  <cp:revision>24</cp:revision>
  <dcterms:modified xsi:type="dcterms:W3CDTF">2021-11-09T09:01:18Z</dcterms:modified>
</cp:coreProperties>
</file>