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9" r:id="rId4"/>
    <p:sldId id="283" r:id="rId5"/>
    <p:sldId id="284" r:id="rId6"/>
    <p:sldId id="257" r:id="rId7"/>
    <p:sldId id="258" r:id="rId8"/>
    <p:sldId id="261" r:id="rId9"/>
    <p:sldId id="263" r:id="rId10"/>
    <p:sldId id="262" r:id="rId11"/>
    <p:sldId id="286" r:id="rId12"/>
    <p:sldId id="287" r:id="rId13"/>
    <p:sldId id="285" r:id="rId14"/>
    <p:sldId id="264" r:id="rId15"/>
    <p:sldId id="265" r:id="rId16"/>
    <p:sldId id="290" r:id="rId17"/>
    <p:sldId id="288" r:id="rId18"/>
    <p:sldId id="289" r:id="rId19"/>
    <p:sldId id="269" r:id="rId20"/>
    <p:sldId id="270" r:id="rId21"/>
    <p:sldId id="271" r:id="rId22"/>
    <p:sldId id="272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444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737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896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389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924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686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816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364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529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060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236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EA7E9-1B92-4043-B473-B7E5B96B50D7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919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Volební paradoxy I.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POLb1108 Mýty a fakta voleb</a:t>
            </a:r>
            <a:endParaRPr lang="sk-SK" dirty="0"/>
          </a:p>
          <a:p>
            <a:r>
              <a:rPr lang="sk-SK" dirty="0"/>
              <a:t>Daniel Kerekes</a:t>
            </a:r>
          </a:p>
        </p:txBody>
      </p:sp>
    </p:spTree>
    <p:extLst>
      <p:ext uri="{BB962C8B-B14F-4D97-AF65-F5344CB8AC3E}">
        <p14:creationId xmlns:p14="http://schemas.microsoft.com/office/powerpoint/2010/main" val="331001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555139"/>
              </p:ext>
            </p:extLst>
          </p:nvPr>
        </p:nvGraphicFramePr>
        <p:xfrm>
          <a:off x="113385" y="1279017"/>
          <a:ext cx="8917230" cy="4299965"/>
        </p:xfrm>
        <a:graphic>
          <a:graphicData uri="http://schemas.openxmlformats.org/drawingml/2006/table">
            <a:tbl>
              <a:tblPr firstRow="1" firstCol="1" bandRow="1"/>
              <a:tblGrid>
                <a:gridCol w="1888122">
                  <a:extLst>
                    <a:ext uri="{9D8B030D-6E8A-4147-A177-3AD203B41FA5}">
                      <a16:colId xmlns:a16="http://schemas.microsoft.com/office/drawing/2014/main" val="204907107"/>
                    </a:ext>
                  </a:extLst>
                </a:gridCol>
                <a:gridCol w="1084288">
                  <a:extLst>
                    <a:ext uri="{9D8B030D-6E8A-4147-A177-3AD203B41FA5}">
                      <a16:colId xmlns:a16="http://schemas.microsoft.com/office/drawing/2014/main" val="3761080208"/>
                    </a:ext>
                  </a:extLst>
                </a:gridCol>
                <a:gridCol w="1486205">
                  <a:extLst>
                    <a:ext uri="{9D8B030D-6E8A-4147-A177-3AD203B41FA5}">
                      <a16:colId xmlns:a16="http://schemas.microsoft.com/office/drawing/2014/main" val="3064408872"/>
                    </a:ext>
                  </a:extLst>
                </a:gridCol>
                <a:gridCol w="1486205">
                  <a:extLst>
                    <a:ext uri="{9D8B030D-6E8A-4147-A177-3AD203B41FA5}">
                      <a16:colId xmlns:a16="http://schemas.microsoft.com/office/drawing/2014/main" val="1100438701"/>
                    </a:ext>
                  </a:extLst>
                </a:gridCol>
                <a:gridCol w="1486205">
                  <a:extLst>
                    <a:ext uri="{9D8B030D-6E8A-4147-A177-3AD203B41FA5}">
                      <a16:colId xmlns:a16="http://schemas.microsoft.com/office/drawing/2014/main" val="3897839758"/>
                    </a:ext>
                  </a:extLst>
                </a:gridCol>
                <a:gridCol w="1486205">
                  <a:extLst>
                    <a:ext uri="{9D8B030D-6E8A-4147-A177-3AD203B41FA5}">
                      <a16:colId xmlns:a16="http://schemas.microsoft.com/office/drawing/2014/main" val="1196901658"/>
                    </a:ext>
                  </a:extLst>
                </a:gridCol>
              </a:tblGrid>
              <a:tr h="256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</a:rPr>
                        <a:t>Kraj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</a:rPr>
                        <a:t>Hlasy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</a:rPr>
                        <a:t>1. skrutinium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</a:rPr>
                        <a:t>Zbytek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</a:rPr>
                        <a:t>2. skrutinium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Mandáty spolu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036593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Hlavní město Praha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592279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</a:rPr>
                        <a:t>23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Garamond" panose="02020404030301010803" pitchFamily="18" charset="0"/>
                        </a:rPr>
                        <a:t>0,45287875188089200</a:t>
                      </a:r>
                      <a:endParaRPr lang="sk-SK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</a:rPr>
                        <a:t>24</a:t>
                      </a:r>
                      <a:endParaRPr lang="sk-SK" sz="20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064312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</a:rPr>
                        <a:t>Středočeský kraj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632836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25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Garamond" panose="02020404030301010803" pitchFamily="18" charset="0"/>
                        </a:rPr>
                        <a:t>0,05884216361764420</a:t>
                      </a:r>
                      <a:endParaRPr lang="sk-SK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25</a:t>
                      </a:r>
                      <a:endParaRPr lang="sk-SK" sz="20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694325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Jihočeský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313048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Garamond" panose="02020404030301010803" pitchFamily="18" charset="0"/>
                        </a:rPr>
                        <a:t>0,39597687495050200</a:t>
                      </a:r>
                      <a:endParaRPr lang="sk-SK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12</a:t>
                      </a:r>
                      <a:endParaRPr lang="sk-SK" sz="20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450138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Plzeňský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</a:rPr>
                        <a:t>279841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Garamond" panose="02020404030301010803" pitchFamily="18" charset="0"/>
                        </a:rPr>
                        <a:t>0,08105646630236760</a:t>
                      </a:r>
                      <a:endParaRPr lang="sk-SK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</a:rPr>
                        <a:t>11</a:t>
                      </a:r>
                      <a:endParaRPr lang="sk-SK" sz="20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862749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Karlovarský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</a:rPr>
                        <a:t>127593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Garamond" panose="02020404030301010803" pitchFamily="18" charset="0"/>
                        </a:rPr>
                        <a:t>0,05238774055595120</a:t>
                      </a:r>
                      <a:endParaRPr lang="sk-SK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sk-SK" sz="20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00646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Ústecký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368308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Garamond" panose="02020404030301010803" pitchFamily="18" charset="0"/>
                        </a:rPr>
                        <a:t>0,58414508592698200</a:t>
                      </a:r>
                      <a:endParaRPr lang="sk-SK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15</a:t>
                      </a:r>
                      <a:endParaRPr lang="sk-SK" sz="20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248685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Liberecký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214099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Garamond" panose="02020404030301010803" pitchFamily="18" charset="0"/>
                        </a:rPr>
                        <a:t>0,47782529500277200</a:t>
                      </a:r>
                      <a:endParaRPr lang="sk-SK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</a:rPr>
                        <a:t>9</a:t>
                      </a:r>
                      <a:endParaRPr lang="sk-SK" sz="20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91285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Královéhradecký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278417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</a:rPr>
                        <a:t>11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Garamond" panose="02020404030301010803" pitchFamily="18" charset="0"/>
                        </a:rPr>
                        <a:t>0,02466935930941720</a:t>
                      </a:r>
                      <a:endParaRPr lang="sk-SK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11</a:t>
                      </a:r>
                      <a:endParaRPr lang="sk-SK" sz="20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058168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Pardubický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257987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Garamond" panose="02020404030301010803" pitchFamily="18" charset="0"/>
                        </a:rPr>
                        <a:t>0,21568860378553900</a:t>
                      </a:r>
                      <a:endParaRPr lang="sk-SK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10</a:t>
                      </a:r>
                      <a:endParaRPr lang="sk-SK" sz="20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493777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Kraj Vysočina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263977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</a:rPr>
                        <a:t>10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Garamond" panose="02020404030301010803" pitchFamily="18" charset="0"/>
                        </a:rPr>
                        <a:t>0,45287875188089000</a:t>
                      </a:r>
                      <a:endParaRPr lang="sk-SK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</a:rPr>
                        <a:t>10</a:t>
                      </a:r>
                      <a:endParaRPr lang="sk-SK" sz="20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726481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Jihomoravský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555588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22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Garamond" panose="02020404030301010803" pitchFamily="18" charset="0"/>
                        </a:rPr>
                        <a:t>0,00000000000000000</a:t>
                      </a:r>
                      <a:endParaRPr lang="sk-SK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</a:rPr>
                        <a:t>22</a:t>
                      </a:r>
                      <a:endParaRPr lang="sk-SK" sz="20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546665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Olomoucký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307227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Garamond" panose="02020404030301010803" pitchFamily="18" charset="0"/>
                        </a:rPr>
                        <a:t>0,16547873604181400</a:t>
                      </a:r>
                      <a:endParaRPr lang="sk-SK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12</a:t>
                      </a:r>
                      <a:endParaRPr lang="sk-SK" sz="20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551767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Zlínský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302417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Garamond" panose="02020404030301010803" pitchFamily="18" charset="0"/>
                        </a:rPr>
                        <a:t>0,97501385919062300</a:t>
                      </a:r>
                      <a:endParaRPr lang="sk-SK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</a:rPr>
                        <a:t>12</a:t>
                      </a:r>
                      <a:endParaRPr lang="sk-SK" sz="20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143185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Moravskoslezský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557282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22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Garamond" panose="02020404030301010803" pitchFamily="18" charset="0"/>
                        </a:rPr>
                        <a:t>0,06707848261661550</a:t>
                      </a:r>
                      <a:endParaRPr lang="sk-SK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</a:rPr>
                        <a:t>22</a:t>
                      </a:r>
                      <a:endParaRPr lang="sk-SK" sz="20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075033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</a:rPr>
                        <a:t>Spolu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</a:rPr>
                        <a:t>5050899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</a:rPr>
                        <a:t>196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</a:rPr>
                        <a:t>200</a:t>
                      </a:r>
                      <a:endParaRPr lang="sk-SK" sz="20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477799"/>
                  </a:ext>
                </a:extLst>
              </a:tr>
            </a:tbl>
          </a:graphicData>
        </a:graphic>
      </p:graphicFrame>
      <p:sp>
        <p:nvSpPr>
          <p:cNvPr id="3" name="Obdĺžnik 2"/>
          <p:cNvSpPr/>
          <p:nvPr/>
        </p:nvSpPr>
        <p:spPr>
          <a:xfrm>
            <a:off x="248259" y="6039521"/>
            <a:ext cx="203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RMČ (kvóta): 25254</a:t>
            </a:r>
          </a:p>
        </p:txBody>
      </p:sp>
    </p:spTree>
    <p:extLst>
      <p:ext uri="{BB962C8B-B14F-4D97-AF65-F5344CB8AC3E}">
        <p14:creationId xmlns:p14="http://schemas.microsoft.com/office/powerpoint/2010/main" val="213621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ual Coffee Grinder,IMAVO Vintage Style Wooden Coffee Grinder Roller  Grain Mill Hand Crank Coffee Grinders Kitchen &amp;amp; Dining Coffee, Tea &amp;amp;  Espresso galeriaslastorres.com">
            <a:extLst>
              <a:ext uri="{FF2B5EF4-FFF2-40B4-BE49-F238E27FC236}">
                <a16:creationId xmlns:a16="http://schemas.microsoft.com/office/drawing/2014/main" id="{CFC2A164-9BE3-4307-85BF-AA1FF391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047750"/>
            <a:ext cx="3886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2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F94A94-6C2F-491D-82A4-711F944D4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664752"/>
              </p:ext>
            </p:extLst>
          </p:nvPr>
        </p:nvGraphicFramePr>
        <p:xfrm>
          <a:off x="2396358" y="1465897"/>
          <a:ext cx="4351284" cy="3926205"/>
        </p:xfrm>
        <a:graphic>
          <a:graphicData uri="http://schemas.openxmlformats.org/drawingml/2006/table">
            <a:tbl>
              <a:tblPr firstRow="1" lastRow="1">
                <a:tableStyleId>{9D7B26C5-4107-4FEC-AEDC-1716B250A1EF}</a:tableStyleId>
              </a:tblPr>
              <a:tblGrid>
                <a:gridCol w="2175642">
                  <a:extLst>
                    <a:ext uri="{9D8B030D-6E8A-4147-A177-3AD203B41FA5}">
                      <a16:colId xmlns:a16="http://schemas.microsoft.com/office/drawing/2014/main" val="715443961"/>
                    </a:ext>
                  </a:extLst>
                </a:gridCol>
                <a:gridCol w="2175642">
                  <a:extLst>
                    <a:ext uri="{9D8B030D-6E8A-4147-A177-3AD203B41FA5}">
                      <a16:colId xmlns:a16="http://schemas.microsoft.com/office/drawing/2014/main" val="342510979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strana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mandáty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442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ANO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5413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Spolu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5286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ČSSD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70769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Přísaha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08146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SPD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57053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PirSTAN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83209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KSČM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5813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200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38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06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B887D8-3947-407F-B6FE-5DF07566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971"/>
            <a:ext cx="9144000" cy="5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10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356620"/>
              </p:ext>
            </p:extLst>
          </p:nvPr>
        </p:nvGraphicFramePr>
        <p:xfrm>
          <a:off x="299546" y="73575"/>
          <a:ext cx="8544908" cy="3406050"/>
        </p:xfrm>
        <a:graphic>
          <a:graphicData uri="http://schemas.openxmlformats.org/drawingml/2006/table">
            <a:tbl>
              <a:tblPr firstRow="1" firstCol="1" bandRow="1"/>
              <a:tblGrid>
                <a:gridCol w="1554283">
                  <a:extLst>
                    <a:ext uri="{9D8B030D-6E8A-4147-A177-3AD203B41FA5}">
                      <a16:colId xmlns:a16="http://schemas.microsoft.com/office/drawing/2014/main" val="536596283"/>
                    </a:ext>
                  </a:extLst>
                </a:gridCol>
                <a:gridCol w="776736">
                  <a:extLst>
                    <a:ext uri="{9D8B030D-6E8A-4147-A177-3AD203B41FA5}">
                      <a16:colId xmlns:a16="http://schemas.microsoft.com/office/drawing/2014/main" val="1980526565"/>
                    </a:ext>
                  </a:extLst>
                </a:gridCol>
                <a:gridCol w="776736">
                  <a:extLst>
                    <a:ext uri="{9D8B030D-6E8A-4147-A177-3AD203B41FA5}">
                      <a16:colId xmlns:a16="http://schemas.microsoft.com/office/drawing/2014/main" val="2946120099"/>
                    </a:ext>
                  </a:extLst>
                </a:gridCol>
                <a:gridCol w="776736">
                  <a:extLst>
                    <a:ext uri="{9D8B030D-6E8A-4147-A177-3AD203B41FA5}">
                      <a16:colId xmlns:a16="http://schemas.microsoft.com/office/drawing/2014/main" val="3378320957"/>
                    </a:ext>
                  </a:extLst>
                </a:gridCol>
                <a:gridCol w="776736">
                  <a:extLst>
                    <a:ext uri="{9D8B030D-6E8A-4147-A177-3AD203B41FA5}">
                      <a16:colId xmlns:a16="http://schemas.microsoft.com/office/drawing/2014/main" val="4136762044"/>
                    </a:ext>
                  </a:extLst>
                </a:gridCol>
                <a:gridCol w="645430">
                  <a:extLst>
                    <a:ext uri="{9D8B030D-6E8A-4147-A177-3AD203B41FA5}">
                      <a16:colId xmlns:a16="http://schemas.microsoft.com/office/drawing/2014/main" val="1558869378"/>
                    </a:ext>
                  </a:extLst>
                </a:gridCol>
                <a:gridCol w="908043">
                  <a:extLst>
                    <a:ext uri="{9D8B030D-6E8A-4147-A177-3AD203B41FA5}">
                      <a16:colId xmlns:a16="http://schemas.microsoft.com/office/drawing/2014/main" val="84509676"/>
                    </a:ext>
                  </a:extLst>
                </a:gridCol>
                <a:gridCol w="776736">
                  <a:extLst>
                    <a:ext uri="{9D8B030D-6E8A-4147-A177-3AD203B41FA5}">
                      <a16:colId xmlns:a16="http://schemas.microsoft.com/office/drawing/2014/main" val="2980662093"/>
                    </a:ext>
                  </a:extLst>
                </a:gridCol>
                <a:gridCol w="776736">
                  <a:extLst>
                    <a:ext uri="{9D8B030D-6E8A-4147-A177-3AD203B41FA5}">
                      <a16:colId xmlns:a16="http://schemas.microsoft.com/office/drawing/2014/main" val="175555921"/>
                    </a:ext>
                  </a:extLst>
                </a:gridCol>
                <a:gridCol w="776736">
                  <a:extLst>
                    <a:ext uri="{9D8B030D-6E8A-4147-A177-3AD203B41FA5}">
                      <a16:colId xmlns:a16="http://schemas.microsoft.com/office/drawing/2014/main" val="4290241842"/>
                    </a:ext>
                  </a:extLst>
                </a:gridCol>
              </a:tblGrid>
              <a:tr h="223695">
                <a:tc>
                  <a:txBody>
                    <a:bodyPr/>
                    <a:lstStyle/>
                    <a:p>
                      <a:pPr algn="ctr"/>
                      <a:endParaRPr lang="sk-SK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ČSSD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Přísaha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SPD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PirSTAN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KSČM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249890"/>
                  </a:ext>
                </a:extLst>
              </a:tr>
              <a:tr h="22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Hlavní město Praha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148334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77272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35191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20596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106023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54870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59228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592279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029827"/>
                  </a:ext>
                </a:extLst>
              </a:tr>
              <a:tr h="22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Středočeský kraj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122046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93451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57818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25916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41928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132602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95792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63283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632836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431296"/>
                  </a:ext>
                </a:extLst>
              </a:tr>
              <a:tr h="22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Jihočeský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65822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40553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25668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21163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22462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53862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52214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31304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313048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994045"/>
                  </a:ext>
                </a:extLst>
              </a:tr>
              <a:tr h="22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Plzeňský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61786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32157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30360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13840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15890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52853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44971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27984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279841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720222"/>
                  </a:ext>
                </a:extLst>
              </a:tr>
              <a:tr h="22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Karlovarský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27883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13176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4394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10888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27852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21850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12760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127593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981423"/>
                  </a:ext>
                </a:extLst>
              </a:tr>
              <a:tr h="22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Ústecký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79127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32387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23806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8473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29118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81102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77466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36829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368308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622378"/>
                  </a:ext>
                </a:extLst>
              </a:tr>
              <a:tr h="22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Liberecký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37811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34132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15576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17852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48352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32213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21409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214099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363676"/>
                  </a:ext>
                </a:extLst>
              </a:tr>
              <a:tr h="22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Královéhradecký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52888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36762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20723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19348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23009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57751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40093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27843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278417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61170"/>
                  </a:ext>
                </a:extLst>
              </a:tr>
              <a:tr h="22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Pardubický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54520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28707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18867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20452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18198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52628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38817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25798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257987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123028"/>
                  </a:ext>
                </a:extLst>
              </a:tr>
              <a:tr h="22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 Vysočina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61384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24191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44982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28134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18257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42402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18230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26397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263977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311871"/>
                  </a:ext>
                </a:extLst>
              </a:tr>
              <a:tr h="22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Jihomoravský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130060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55531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39758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58201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36798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98283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81398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55559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555588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298703"/>
                  </a:ext>
                </a:extLst>
              </a:tr>
              <a:tr h="22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Olomoucký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68686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23935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18662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24544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27405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60634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52639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30722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307227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4390"/>
                  </a:ext>
                </a:extLst>
              </a:tr>
              <a:tr h="22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Zlínský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59388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28227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17337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40483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31162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56079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39500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30241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302417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401989"/>
                  </a:ext>
                </a:extLst>
              </a:tr>
              <a:tr h="22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Moravskoslezský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149290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34872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30853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40989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44046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102301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99203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55728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557282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679986"/>
                  </a:ext>
                </a:extLst>
              </a:tr>
            </a:tbl>
          </a:graphicData>
        </a:graphic>
      </p:graphicFrame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287640"/>
              </p:ext>
            </p:extLst>
          </p:nvPr>
        </p:nvGraphicFramePr>
        <p:xfrm>
          <a:off x="299546" y="3510125"/>
          <a:ext cx="8544908" cy="3330338"/>
        </p:xfrm>
        <a:graphic>
          <a:graphicData uri="http://schemas.openxmlformats.org/drawingml/2006/table">
            <a:tbl>
              <a:tblPr firstRow="1" firstCol="1" bandRow="1"/>
              <a:tblGrid>
                <a:gridCol w="1523980">
                  <a:extLst>
                    <a:ext uri="{9D8B030D-6E8A-4147-A177-3AD203B41FA5}">
                      <a16:colId xmlns:a16="http://schemas.microsoft.com/office/drawing/2014/main" val="991802885"/>
                    </a:ext>
                  </a:extLst>
                </a:gridCol>
                <a:gridCol w="780945">
                  <a:extLst>
                    <a:ext uri="{9D8B030D-6E8A-4147-A177-3AD203B41FA5}">
                      <a16:colId xmlns:a16="http://schemas.microsoft.com/office/drawing/2014/main" val="1190996226"/>
                    </a:ext>
                  </a:extLst>
                </a:gridCol>
                <a:gridCol w="779998">
                  <a:extLst>
                    <a:ext uri="{9D8B030D-6E8A-4147-A177-3AD203B41FA5}">
                      <a16:colId xmlns:a16="http://schemas.microsoft.com/office/drawing/2014/main" val="663334650"/>
                    </a:ext>
                  </a:extLst>
                </a:gridCol>
                <a:gridCol w="779998">
                  <a:extLst>
                    <a:ext uri="{9D8B030D-6E8A-4147-A177-3AD203B41FA5}">
                      <a16:colId xmlns:a16="http://schemas.microsoft.com/office/drawing/2014/main" val="1784737575"/>
                    </a:ext>
                  </a:extLst>
                </a:gridCol>
                <a:gridCol w="779998">
                  <a:extLst>
                    <a:ext uri="{9D8B030D-6E8A-4147-A177-3AD203B41FA5}">
                      <a16:colId xmlns:a16="http://schemas.microsoft.com/office/drawing/2014/main" val="3788212842"/>
                    </a:ext>
                  </a:extLst>
                </a:gridCol>
                <a:gridCol w="675133">
                  <a:extLst>
                    <a:ext uri="{9D8B030D-6E8A-4147-A177-3AD203B41FA5}">
                      <a16:colId xmlns:a16="http://schemas.microsoft.com/office/drawing/2014/main" val="3653671598"/>
                    </a:ext>
                  </a:extLst>
                </a:gridCol>
                <a:gridCol w="884862">
                  <a:extLst>
                    <a:ext uri="{9D8B030D-6E8A-4147-A177-3AD203B41FA5}">
                      <a16:colId xmlns:a16="http://schemas.microsoft.com/office/drawing/2014/main" val="2511103494"/>
                    </a:ext>
                  </a:extLst>
                </a:gridCol>
                <a:gridCol w="779998">
                  <a:extLst>
                    <a:ext uri="{9D8B030D-6E8A-4147-A177-3AD203B41FA5}">
                      <a16:colId xmlns:a16="http://schemas.microsoft.com/office/drawing/2014/main" val="1745621285"/>
                    </a:ext>
                  </a:extLst>
                </a:gridCol>
                <a:gridCol w="779998">
                  <a:extLst>
                    <a:ext uri="{9D8B030D-6E8A-4147-A177-3AD203B41FA5}">
                      <a16:colId xmlns:a16="http://schemas.microsoft.com/office/drawing/2014/main" val="2810363422"/>
                    </a:ext>
                  </a:extLst>
                </a:gridCol>
                <a:gridCol w="779998">
                  <a:extLst>
                    <a:ext uri="{9D8B030D-6E8A-4147-A177-3AD203B41FA5}">
                      <a16:colId xmlns:a16="http://schemas.microsoft.com/office/drawing/2014/main" val="2784697643"/>
                    </a:ext>
                  </a:extLst>
                </a:gridCol>
              </a:tblGrid>
              <a:tr h="218287">
                <a:tc>
                  <a:txBody>
                    <a:bodyPr/>
                    <a:lstStyle/>
                    <a:p>
                      <a:pPr algn="ctr"/>
                      <a:endParaRPr lang="sk-SK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ČSSD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Přísaha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SPD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PirSTAN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KSČM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588686"/>
                  </a:ext>
                </a:extLst>
              </a:tr>
              <a:tr h="21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Hlavní město Praha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148334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77272</a:t>
                      </a:r>
                      <a:endParaRPr lang="sk-SK" sz="20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35191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20596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106024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54870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59228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592280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796821"/>
                  </a:ext>
                </a:extLst>
              </a:tr>
              <a:tr h="21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Středočeský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122046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93451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57818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25916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41928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132602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95792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63283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632836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001749"/>
                  </a:ext>
                </a:extLst>
              </a:tr>
              <a:tr h="21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Jihočeský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65822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40553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25668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21163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22462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53862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52214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31304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313048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352367"/>
                  </a:ext>
                </a:extLst>
              </a:tr>
              <a:tr h="21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Plzeňský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61786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32157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30360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13840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15890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52853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44971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27984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279841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243884"/>
                  </a:ext>
                </a:extLst>
              </a:tr>
              <a:tr h="21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Karlovarský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27883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13176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4394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10888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27852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21850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12760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127593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194685"/>
                  </a:ext>
                </a:extLst>
              </a:tr>
              <a:tr h="21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Ústecký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79127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32387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23806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8473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29118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81102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77466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36829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368308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819641"/>
                  </a:ext>
                </a:extLst>
              </a:tr>
              <a:tr h="21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Liberecký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37811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34132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15576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17852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48352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32213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21409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214099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2418"/>
                  </a:ext>
                </a:extLst>
              </a:tr>
              <a:tr h="21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Královéhradecký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52888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36762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20723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19348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23009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57751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40093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27843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278417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154770"/>
                  </a:ext>
                </a:extLst>
              </a:tr>
              <a:tr h="21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Pardubický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54520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28707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18867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20452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18198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52628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38817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25798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257987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549094"/>
                  </a:ext>
                </a:extLst>
              </a:tr>
              <a:tr h="21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 Vysočina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61384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24191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44982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28134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18257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42402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18230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26397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263977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440990"/>
                  </a:ext>
                </a:extLst>
              </a:tr>
              <a:tr h="21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Jihomoravský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130060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55531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39758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58201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36798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98283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81398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55559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555588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194187"/>
                  </a:ext>
                </a:extLst>
              </a:tr>
              <a:tr h="21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Olomoucký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68686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23935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18662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24544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27405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60634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52639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30722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307227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021955"/>
                  </a:ext>
                </a:extLst>
              </a:tr>
              <a:tr h="21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Zlínský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59388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28227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17337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40483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31162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56079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39500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30241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302417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629851"/>
                  </a:ext>
                </a:extLst>
              </a:tr>
              <a:tr h="21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Moravskoslezský kraj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149290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34872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30853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40989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44046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102301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99203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55728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557282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16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6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931239"/>
              </p:ext>
            </p:extLst>
          </p:nvPr>
        </p:nvGraphicFramePr>
        <p:xfrm>
          <a:off x="615772" y="133340"/>
          <a:ext cx="7886700" cy="3048000"/>
        </p:xfrm>
        <a:graphic>
          <a:graphicData uri="http://schemas.openxmlformats.org/drawingml/2006/table">
            <a:tbl>
              <a:tblPr firstRow="1" firstCol="1" bandRow="1"/>
              <a:tblGrid>
                <a:gridCol w="1314450">
                  <a:extLst>
                    <a:ext uri="{9D8B030D-6E8A-4147-A177-3AD203B41FA5}">
                      <a16:colId xmlns:a16="http://schemas.microsoft.com/office/drawing/2014/main" val="20490710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76108020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6440887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004387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9783975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9690165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Hlasy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skrutinium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Zbytek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skrutinium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Mandáty spolu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036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Hlavní město Praha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592279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0,45287875188089200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0643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Středočeský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632836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0,05884216361764420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694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Jihočeský kraj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313048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0,39597687495050200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450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Plzeňský kraj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279841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0,08105646630236760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8627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Karlovarský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127593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0,05238774055595120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006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Ústecký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368308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0,58414508592698200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2486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Liberecký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214099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0,47782529500277200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91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Královéhradecký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278417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0,02466935930941720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0581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Pardubický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257987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0,21568860378553900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4937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 Vysočina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263977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0,45287875188089000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7264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Jihomoravský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555588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0,00000000000000000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546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Olomoucký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307227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0,16547873604181400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5517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Zlínský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302417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0,97501385919062300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1431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Moravskoslezský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557282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0,06707848261661550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0750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5050899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477799"/>
                  </a:ext>
                </a:extLst>
              </a:tr>
            </a:tbl>
          </a:graphicData>
        </a:graphic>
      </p:graphicFrame>
      <p:sp>
        <p:nvSpPr>
          <p:cNvPr id="3" name="Obdĺžnik 2"/>
          <p:cNvSpPr/>
          <p:nvPr/>
        </p:nvSpPr>
        <p:spPr>
          <a:xfrm>
            <a:off x="615772" y="3104324"/>
            <a:ext cx="203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RMČ (kvóta): 25254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3178"/>
              </p:ext>
            </p:extLst>
          </p:nvPr>
        </p:nvGraphicFramePr>
        <p:xfrm>
          <a:off x="615772" y="3434761"/>
          <a:ext cx="7886700" cy="3048000"/>
        </p:xfrm>
        <a:graphic>
          <a:graphicData uri="http://schemas.openxmlformats.org/drawingml/2006/table">
            <a:tbl>
              <a:tblPr firstRow="1" firstCol="1" bandRow="1"/>
              <a:tblGrid>
                <a:gridCol w="1314450">
                  <a:extLst>
                    <a:ext uri="{9D8B030D-6E8A-4147-A177-3AD203B41FA5}">
                      <a16:colId xmlns:a16="http://schemas.microsoft.com/office/drawing/2014/main" val="297435147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3727243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9855392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31881093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51739217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6923812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Hlasy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skrutinium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Zbytek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skrutinium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Mandáty spolu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381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Hlavní město Praha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592280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0,45198970500890900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797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Středočeský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632836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0,05784993070679080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293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Jihočeský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313048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0,39548604236784800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258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Plzeňský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279841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0,08061769946545280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1288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Karlovarský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127593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0,05218768560681040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433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Ústecký kraj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368308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0,58356761037418400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6127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Liberecký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214099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0,47748960601861000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1099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Královéhradecký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278417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0,02423282518313210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51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Pardubický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257987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0,21528410215798900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3926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 Vysočina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263977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0,45246485844387300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2480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Jihomoravský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555588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0,99912888536923500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1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Olomoucký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307227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0,16499703029103200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436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Zlínský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302417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0,97453969510987900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1348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Moravskoslezský kraj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557282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0,06620471193823010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6066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5050900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712971"/>
                  </a:ext>
                </a:extLst>
              </a:tr>
            </a:tbl>
          </a:graphicData>
        </a:graphic>
      </p:graphicFrame>
      <p:sp>
        <p:nvSpPr>
          <p:cNvPr id="5" name="Obdĺžnik 4"/>
          <p:cNvSpPr/>
          <p:nvPr/>
        </p:nvSpPr>
        <p:spPr>
          <a:xfrm>
            <a:off x="615772" y="6437411"/>
            <a:ext cx="203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RMČ (kvóta): </a:t>
            </a:r>
            <a:r>
              <a:rPr lang="sk-SK" dirty="0">
                <a:solidFill>
                  <a:srgbClr val="FF0000"/>
                </a:solidFill>
              </a:rPr>
              <a:t>25255</a:t>
            </a:r>
          </a:p>
        </p:txBody>
      </p:sp>
    </p:spTree>
    <p:extLst>
      <p:ext uri="{BB962C8B-B14F-4D97-AF65-F5344CB8AC3E}">
        <p14:creationId xmlns:p14="http://schemas.microsoft.com/office/powerpoint/2010/main" val="311880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ual Coffee Grinder,IMAVO Vintage Style Wooden Coffee Grinder Roller  Grain Mill Hand Crank Coffee Grinders Kitchen &amp;amp; Dining Coffee, Tea &amp;amp;  Espresso galeriaslastorres.com">
            <a:extLst>
              <a:ext uri="{FF2B5EF4-FFF2-40B4-BE49-F238E27FC236}">
                <a16:creationId xmlns:a16="http://schemas.microsoft.com/office/drawing/2014/main" id="{CFC2A164-9BE3-4307-85BF-AA1FF391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047750"/>
            <a:ext cx="3886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76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3516FE-B718-4719-B730-317DD0AA1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2" r="1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27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F94A94-6C2F-491D-82A4-711F944D4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591980"/>
              </p:ext>
            </p:extLst>
          </p:nvPr>
        </p:nvGraphicFramePr>
        <p:xfrm>
          <a:off x="2081047" y="2390808"/>
          <a:ext cx="6327228" cy="3926205"/>
        </p:xfrm>
        <a:graphic>
          <a:graphicData uri="http://schemas.openxmlformats.org/drawingml/2006/table">
            <a:tbl>
              <a:tblPr firstRow="1" lastRow="1">
                <a:tableStyleId>{9D7B26C5-4107-4FEC-AEDC-1716B250A1EF}</a:tableStyleId>
              </a:tblPr>
              <a:tblGrid>
                <a:gridCol w="2109076">
                  <a:extLst>
                    <a:ext uri="{9D8B030D-6E8A-4147-A177-3AD203B41FA5}">
                      <a16:colId xmlns:a16="http://schemas.microsoft.com/office/drawing/2014/main" val="715443961"/>
                    </a:ext>
                  </a:extLst>
                </a:gridCol>
                <a:gridCol w="2109076">
                  <a:extLst>
                    <a:ext uri="{9D8B030D-6E8A-4147-A177-3AD203B41FA5}">
                      <a16:colId xmlns:a16="http://schemas.microsoft.com/office/drawing/2014/main" val="3425109799"/>
                    </a:ext>
                  </a:extLst>
                </a:gridCol>
                <a:gridCol w="2109076">
                  <a:extLst>
                    <a:ext uri="{9D8B030D-6E8A-4147-A177-3AD203B41FA5}">
                      <a16:colId xmlns:a16="http://schemas.microsoft.com/office/drawing/2014/main" val="19324646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strana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pred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442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ANO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5413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Spolu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5286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ČSSD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70769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Přísaha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08146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SPD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57053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PirSTAN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44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83209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KSČM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34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5813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200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200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3834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5182802-F359-4962-9CE2-B735EDE4F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94" y="31875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31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Alabamský</a:t>
            </a:r>
            <a:r>
              <a:rPr lang="sk-SK" dirty="0"/>
              <a:t> paradox</a:t>
            </a: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099745"/>
              </p:ext>
            </p:extLst>
          </p:nvPr>
        </p:nvGraphicFramePr>
        <p:xfrm>
          <a:off x="991671" y="2353468"/>
          <a:ext cx="7096257" cy="1520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751">
                  <a:extLst>
                    <a:ext uri="{9D8B030D-6E8A-4147-A177-3AD203B41FA5}">
                      <a16:colId xmlns:a16="http://schemas.microsoft.com/office/drawing/2014/main" val="1389763969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2018878726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101809283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398674153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1001499485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2679368486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5763780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Strana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Hlasy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Delenie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Zvyšok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1.scr.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2.scr.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Spolu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18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6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4,285714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0,285714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88931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B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4,285714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0,285714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8082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C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1,428571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0,428571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2348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Spolu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9619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Kvóta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1,4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560279"/>
                  </a:ext>
                </a:extLst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812367"/>
              </p:ext>
            </p:extLst>
          </p:nvPr>
        </p:nvGraphicFramePr>
        <p:xfrm>
          <a:off x="991672" y="4536442"/>
          <a:ext cx="7096257" cy="1572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751">
                  <a:extLst>
                    <a:ext uri="{9D8B030D-6E8A-4147-A177-3AD203B41FA5}">
                      <a16:colId xmlns:a16="http://schemas.microsoft.com/office/drawing/2014/main" val="1990963599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1101667124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1319583956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3249740339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1875846774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3849635179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1687479512"/>
                    </a:ext>
                  </a:extLst>
                </a:gridCol>
              </a:tblGrid>
              <a:tr h="263842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Strana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Hlasy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Delenie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Zvyšok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1.scr.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2.scr.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Spolu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2085835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A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4,714286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0,714286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5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6969022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B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4,714286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0,714286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5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6577815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C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1,571429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0,571429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9018687"/>
                  </a:ext>
                </a:extLst>
              </a:tr>
              <a:tr h="222242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Spolu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440093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Kvóta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1,272727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0567640"/>
                  </a:ext>
                </a:extLst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991671" y="1837410"/>
            <a:ext cx="16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10 mandátov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991671" y="4020384"/>
            <a:ext cx="141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11 mandátov</a:t>
            </a:r>
          </a:p>
        </p:txBody>
      </p:sp>
    </p:spTree>
    <p:extLst>
      <p:ext uri="{BB962C8B-B14F-4D97-AF65-F5344CB8AC3E}">
        <p14:creationId xmlns:p14="http://schemas.microsoft.com/office/powerpoint/2010/main" val="104059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F05160A2-EA93-4974-A436-901AB967A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16" r="585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22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Populačný paradox</a:t>
            </a: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496419"/>
              </p:ext>
            </p:extLst>
          </p:nvPr>
        </p:nvGraphicFramePr>
        <p:xfrm>
          <a:off x="916232" y="1394475"/>
          <a:ext cx="7311536" cy="2280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3630">
                  <a:extLst>
                    <a:ext uri="{9D8B030D-6E8A-4147-A177-3AD203B41FA5}">
                      <a16:colId xmlns:a16="http://schemas.microsoft.com/office/drawing/2014/main" val="2645579218"/>
                    </a:ext>
                  </a:extLst>
                </a:gridCol>
                <a:gridCol w="874651">
                  <a:extLst>
                    <a:ext uri="{9D8B030D-6E8A-4147-A177-3AD203B41FA5}">
                      <a16:colId xmlns:a16="http://schemas.microsoft.com/office/drawing/2014/main" val="3442188152"/>
                    </a:ext>
                  </a:extLst>
                </a:gridCol>
                <a:gridCol w="874651">
                  <a:extLst>
                    <a:ext uri="{9D8B030D-6E8A-4147-A177-3AD203B41FA5}">
                      <a16:colId xmlns:a16="http://schemas.microsoft.com/office/drawing/2014/main" val="2593809166"/>
                    </a:ext>
                  </a:extLst>
                </a:gridCol>
                <a:gridCol w="874651">
                  <a:extLst>
                    <a:ext uri="{9D8B030D-6E8A-4147-A177-3AD203B41FA5}">
                      <a16:colId xmlns:a16="http://schemas.microsoft.com/office/drawing/2014/main" val="277238131"/>
                    </a:ext>
                  </a:extLst>
                </a:gridCol>
                <a:gridCol w="874651">
                  <a:extLst>
                    <a:ext uri="{9D8B030D-6E8A-4147-A177-3AD203B41FA5}">
                      <a16:colId xmlns:a16="http://schemas.microsoft.com/office/drawing/2014/main" val="1706900148"/>
                    </a:ext>
                  </a:extLst>
                </a:gridCol>
                <a:gridCol w="874651">
                  <a:extLst>
                    <a:ext uri="{9D8B030D-6E8A-4147-A177-3AD203B41FA5}">
                      <a16:colId xmlns:a16="http://schemas.microsoft.com/office/drawing/2014/main" val="1029331425"/>
                    </a:ext>
                  </a:extLst>
                </a:gridCol>
                <a:gridCol w="874651">
                  <a:extLst>
                    <a:ext uri="{9D8B030D-6E8A-4147-A177-3AD203B41FA5}">
                      <a16:colId xmlns:a16="http://schemas.microsoft.com/office/drawing/2014/main" val="3651908563"/>
                    </a:ext>
                  </a:extLst>
                </a:gridCol>
              </a:tblGrid>
              <a:tr h="217115"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hlasy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delenie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1.scr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zvyšok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2.scr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Spolu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1997078"/>
                  </a:ext>
                </a:extLst>
              </a:tr>
              <a:tr h="21711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Smer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880 111</a:t>
                      </a:r>
                      <a:endParaRPr lang="sk-SK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62,47239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62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0,472388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62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769665"/>
                  </a:ext>
                </a:extLst>
              </a:tr>
              <a:tr h="21711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SDKÚ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390 042</a:t>
                      </a:r>
                      <a:endParaRPr lang="sk-SK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27,68612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27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0,686116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712685"/>
                  </a:ext>
                </a:extLst>
              </a:tr>
              <a:tr h="21711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SaS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307 287</a:t>
                      </a:r>
                      <a:endParaRPr lang="sk-SK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21,81197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0,811968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404410"/>
                  </a:ext>
                </a:extLst>
              </a:tr>
              <a:tr h="21711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KDH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215 755</a:t>
                      </a:r>
                      <a:endParaRPr lang="sk-SK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15,31481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15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0,314807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15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9604749"/>
                  </a:ext>
                </a:extLst>
              </a:tr>
              <a:tr h="21711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MOST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205 538</a:t>
                      </a:r>
                      <a:endParaRPr lang="sk-SK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14,58958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0,58958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4897438"/>
                  </a:ext>
                </a:extLst>
              </a:tr>
              <a:tr h="21711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SNS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128 490</a:t>
                      </a:r>
                      <a:endParaRPr lang="sk-SK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9,120528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9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0,120528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9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4135340"/>
                  </a:ext>
                </a:extLst>
              </a:tr>
              <a:tr h="21711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Spolu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2 127 223</a:t>
                      </a:r>
                      <a:endParaRPr lang="sk-SK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148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5347493"/>
                  </a:ext>
                </a:extLst>
              </a:tr>
              <a:tr h="21711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Kvóta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14088</a:t>
                      </a:r>
                      <a:endParaRPr lang="sk-SK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4353372"/>
                  </a:ext>
                </a:extLst>
              </a:tr>
            </a:tbl>
          </a:graphicData>
        </a:graphic>
      </p:graphicFrame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527309"/>
              </p:ext>
            </p:extLst>
          </p:nvPr>
        </p:nvGraphicFramePr>
        <p:xfrm>
          <a:off x="916240" y="3955413"/>
          <a:ext cx="3249568" cy="2280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392">
                  <a:extLst>
                    <a:ext uri="{9D8B030D-6E8A-4147-A177-3AD203B41FA5}">
                      <a16:colId xmlns:a16="http://schemas.microsoft.com/office/drawing/2014/main" val="2474189997"/>
                    </a:ext>
                  </a:extLst>
                </a:gridCol>
                <a:gridCol w="812392">
                  <a:extLst>
                    <a:ext uri="{9D8B030D-6E8A-4147-A177-3AD203B41FA5}">
                      <a16:colId xmlns:a16="http://schemas.microsoft.com/office/drawing/2014/main" val="4130113550"/>
                    </a:ext>
                  </a:extLst>
                </a:gridCol>
                <a:gridCol w="652937">
                  <a:extLst>
                    <a:ext uri="{9D8B030D-6E8A-4147-A177-3AD203B41FA5}">
                      <a16:colId xmlns:a16="http://schemas.microsoft.com/office/drawing/2014/main" val="3808200296"/>
                    </a:ext>
                  </a:extLst>
                </a:gridCol>
                <a:gridCol w="971847">
                  <a:extLst>
                    <a:ext uri="{9D8B030D-6E8A-4147-A177-3AD203B41FA5}">
                      <a16:colId xmlns:a16="http://schemas.microsoft.com/office/drawing/2014/main" val="838208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predtým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+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potom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3216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Smer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880 111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10000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890 111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981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SDKÚ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390 042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500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390 542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10465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SaS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307 287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11000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318 287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62321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KDH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215 755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2000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217 755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90872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MOST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205 538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205 538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86091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SNS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128 490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5000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133 490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68582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Spolu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2 155 723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00180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Kvóta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14276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5600263"/>
                  </a:ext>
                </a:extLst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19446"/>
              </p:ext>
            </p:extLst>
          </p:nvPr>
        </p:nvGraphicFramePr>
        <p:xfrm>
          <a:off x="4165808" y="3955412"/>
          <a:ext cx="4061960" cy="2280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392">
                  <a:extLst>
                    <a:ext uri="{9D8B030D-6E8A-4147-A177-3AD203B41FA5}">
                      <a16:colId xmlns:a16="http://schemas.microsoft.com/office/drawing/2014/main" val="276090114"/>
                    </a:ext>
                  </a:extLst>
                </a:gridCol>
                <a:gridCol w="812392">
                  <a:extLst>
                    <a:ext uri="{9D8B030D-6E8A-4147-A177-3AD203B41FA5}">
                      <a16:colId xmlns:a16="http://schemas.microsoft.com/office/drawing/2014/main" val="2683512323"/>
                    </a:ext>
                  </a:extLst>
                </a:gridCol>
                <a:gridCol w="812392">
                  <a:extLst>
                    <a:ext uri="{9D8B030D-6E8A-4147-A177-3AD203B41FA5}">
                      <a16:colId xmlns:a16="http://schemas.microsoft.com/office/drawing/2014/main" val="4281344315"/>
                    </a:ext>
                  </a:extLst>
                </a:gridCol>
                <a:gridCol w="812392">
                  <a:extLst>
                    <a:ext uri="{9D8B030D-6E8A-4147-A177-3AD203B41FA5}">
                      <a16:colId xmlns:a16="http://schemas.microsoft.com/office/drawing/2014/main" val="248265652"/>
                    </a:ext>
                  </a:extLst>
                </a:gridCol>
                <a:gridCol w="812392">
                  <a:extLst>
                    <a:ext uri="{9D8B030D-6E8A-4147-A177-3AD203B41FA5}">
                      <a16:colId xmlns:a16="http://schemas.microsoft.com/office/drawing/2014/main" val="192721872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delenie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1.scr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zvyšok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2.scr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Spolu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2884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62,35017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62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0,350168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62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3880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27,35654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0,356542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27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2124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22,29525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0,295251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23405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15,25322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0,253222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15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247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14,39745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0,39745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63826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9,350658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9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0,350658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9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647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149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9490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9524876"/>
                  </a:ext>
                </a:extLst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916232" y="6331683"/>
            <a:ext cx="328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Spracované podľa: </a:t>
            </a:r>
            <a:r>
              <a:rPr lang="sk-SK" dirty="0" err="1"/>
              <a:t>Dančišin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592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Paradox nového štátu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1907 – vznik Oklahomy</a:t>
            </a:r>
          </a:p>
          <a:p>
            <a:r>
              <a:rPr lang="sk-SK" dirty="0"/>
              <a:t>Komora reprezentantov: 386 kresiel</a:t>
            </a:r>
          </a:p>
          <a:p>
            <a:r>
              <a:rPr lang="sk-SK" dirty="0"/>
              <a:t>Zámer zväčšiť komoru tak, aby sa neukrátili iné štáty.</a:t>
            </a:r>
          </a:p>
          <a:p>
            <a:r>
              <a:rPr lang="sk-SK" dirty="0"/>
              <a:t>Na Oklahomu pripadalo 5 kresiel</a:t>
            </a:r>
          </a:p>
          <a:p>
            <a:r>
              <a:rPr lang="sk-SK" dirty="0"/>
              <a:t>Výsledok?</a:t>
            </a:r>
          </a:p>
          <a:p>
            <a:pPr lvl="1"/>
            <a:r>
              <a:rPr lang="sk-SK" dirty="0"/>
              <a:t>Nová komora: 391 kresiel</a:t>
            </a:r>
          </a:p>
          <a:p>
            <a:pPr lvl="1"/>
            <a:r>
              <a:rPr lang="sk-SK" dirty="0"/>
              <a:t>Maine + 1 kreslo</a:t>
            </a:r>
          </a:p>
          <a:p>
            <a:pPr lvl="1"/>
            <a:r>
              <a:rPr lang="sk-SK" dirty="0"/>
              <a:t>New York – 1 kreslo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427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AB675BC2-B755-4595-8A2E-D8CA765BA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419"/>
            <a:ext cx="9144000" cy="56125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Paradox nevolenia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628650" y="1690689"/>
          <a:ext cx="8193381" cy="2342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7429">
                  <a:extLst>
                    <a:ext uri="{9D8B030D-6E8A-4147-A177-3AD203B41FA5}">
                      <a16:colId xmlns:a16="http://schemas.microsoft.com/office/drawing/2014/main" val="1432173194"/>
                    </a:ext>
                  </a:extLst>
                </a:gridCol>
                <a:gridCol w="1516488">
                  <a:extLst>
                    <a:ext uri="{9D8B030D-6E8A-4147-A177-3AD203B41FA5}">
                      <a16:colId xmlns:a16="http://schemas.microsoft.com/office/drawing/2014/main" val="584375563"/>
                    </a:ext>
                  </a:extLst>
                </a:gridCol>
                <a:gridCol w="1516488">
                  <a:extLst>
                    <a:ext uri="{9D8B030D-6E8A-4147-A177-3AD203B41FA5}">
                      <a16:colId xmlns:a16="http://schemas.microsoft.com/office/drawing/2014/main" val="4032134567"/>
                    </a:ext>
                  </a:extLst>
                </a:gridCol>
                <a:gridCol w="1516488">
                  <a:extLst>
                    <a:ext uri="{9D8B030D-6E8A-4147-A177-3AD203B41FA5}">
                      <a16:colId xmlns:a16="http://schemas.microsoft.com/office/drawing/2014/main" val="1601208886"/>
                    </a:ext>
                  </a:extLst>
                </a:gridCol>
                <a:gridCol w="1516488">
                  <a:extLst>
                    <a:ext uri="{9D8B030D-6E8A-4147-A177-3AD203B41FA5}">
                      <a16:colId xmlns:a16="http://schemas.microsoft.com/office/drawing/2014/main" val="2463239298"/>
                    </a:ext>
                  </a:extLst>
                </a:gridCol>
              </a:tblGrid>
              <a:tr h="585656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voličov: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 dirty="0">
                          <a:effectLst/>
                        </a:rPr>
                        <a:t>26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 dirty="0">
                          <a:effectLst/>
                        </a:rPr>
                        <a:t>47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 dirty="0">
                          <a:effectLst/>
                        </a:rPr>
                        <a:t>2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 dirty="0">
                          <a:effectLst/>
                        </a:rPr>
                        <a:t>25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9031996"/>
                  </a:ext>
                </a:extLst>
              </a:tr>
              <a:tr h="585656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1. preferencia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Zeman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Fischer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Fischer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Drahoš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8441669"/>
                  </a:ext>
                </a:extLst>
              </a:tr>
              <a:tr h="585656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2. preferencia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Fischer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Drahoš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Drahoš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Zeman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1602996"/>
                  </a:ext>
                </a:extLst>
              </a:tr>
              <a:tr h="585656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3. preferencia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Drahoš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Zeman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Zeman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Fischer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0784304"/>
                  </a:ext>
                </a:extLst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739588" y="4235824"/>
            <a:ext cx="255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Spracované podľa: </a:t>
            </a:r>
            <a:r>
              <a:rPr lang="sk-SK" dirty="0" err="1"/>
              <a:t>Nurmi</a:t>
            </a:r>
            <a:endParaRPr lang="sk-SK" dirty="0"/>
          </a:p>
        </p:txBody>
      </p:sp>
      <p:sp>
        <p:nvSpPr>
          <p:cNvPr id="8" name="Znak násobenia 7"/>
          <p:cNvSpPr/>
          <p:nvPr/>
        </p:nvSpPr>
        <p:spPr>
          <a:xfrm>
            <a:off x="4572000" y="1546412"/>
            <a:ext cx="874059" cy="887506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912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9579219-5A49-4232-A425-BD56DFD14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143000"/>
            <a:ext cx="81153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26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Zoznamka</a:t>
            </a:r>
          </a:p>
          <a:p>
            <a:r>
              <a:rPr lang="sk-SK" dirty="0"/>
              <a:t>Trochu zamyslenia sa</a:t>
            </a:r>
          </a:p>
          <a:p>
            <a:r>
              <a:rPr lang="sk-SK" dirty="0"/>
              <a:t>Príklady paradoxov</a:t>
            </a:r>
          </a:p>
        </p:txBody>
      </p:sp>
    </p:spTree>
    <p:extLst>
      <p:ext uri="{BB962C8B-B14F-4D97-AF65-F5344CB8AC3E}">
        <p14:creationId xmlns:p14="http://schemas.microsoft.com/office/powerpoint/2010/main" val="205500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ng man using smartphone on city street at night">
            <a:extLst>
              <a:ext uri="{FF2B5EF4-FFF2-40B4-BE49-F238E27FC236}">
                <a16:creationId xmlns:a16="http://schemas.microsoft.com/office/drawing/2014/main" id="{BC3E8BE9-C3C8-4D32-AD5F-B61CFEBBF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511" y="0"/>
            <a:ext cx="10289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9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F05160A2-EA93-4974-A436-901AB967A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16" r="585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0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758" b="31992"/>
          <a:stretch/>
        </p:blipFill>
        <p:spPr>
          <a:xfrm>
            <a:off x="-1523980" y="11"/>
            <a:ext cx="12191980" cy="6857989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0" y="1122362"/>
            <a:ext cx="9144000" cy="2900518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Môžem strane poškodiť tým, že ju budem voliť?</a:t>
            </a:r>
          </a:p>
        </p:txBody>
      </p:sp>
    </p:spTree>
    <p:extLst>
      <p:ext uri="{BB962C8B-B14F-4D97-AF65-F5344CB8AC3E}">
        <p14:creationId xmlns:p14="http://schemas.microsoft.com/office/powerpoint/2010/main" val="1958360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758" b="31992"/>
          <a:stretch/>
        </p:blipFill>
        <p:spPr>
          <a:xfrm>
            <a:off x="-1523980" y="11"/>
            <a:ext cx="12191980" cy="6857989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0" y="1122362"/>
            <a:ext cx="9144000" cy="2900518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FFFFFF"/>
                </a:solidFill>
              </a:rPr>
              <a:t>Aké kritéria by mal spĺňať volebný systém, resp. procedúra prevodu hlasov na mandáty?</a:t>
            </a:r>
          </a:p>
        </p:txBody>
      </p:sp>
    </p:spTree>
    <p:extLst>
      <p:ext uri="{BB962C8B-B14F-4D97-AF65-F5344CB8AC3E}">
        <p14:creationId xmlns:p14="http://schemas.microsoft.com/office/powerpoint/2010/main" val="3078276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441631"/>
              </p:ext>
            </p:extLst>
          </p:nvPr>
        </p:nvGraphicFramePr>
        <p:xfrm>
          <a:off x="76809" y="738692"/>
          <a:ext cx="8990381" cy="5380615"/>
        </p:xfrm>
        <a:graphic>
          <a:graphicData uri="http://schemas.openxmlformats.org/drawingml/2006/table">
            <a:tbl>
              <a:tblPr firstRow="1" firstCol="1" bandRow="1"/>
              <a:tblGrid>
                <a:gridCol w="1635311">
                  <a:extLst>
                    <a:ext uri="{9D8B030D-6E8A-4147-A177-3AD203B41FA5}">
                      <a16:colId xmlns:a16="http://schemas.microsoft.com/office/drawing/2014/main" val="536596283"/>
                    </a:ext>
                  </a:extLst>
                </a:gridCol>
                <a:gridCol w="817230">
                  <a:extLst>
                    <a:ext uri="{9D8B030D-6E8A-4147-A177-3AD203B41FA5}">
                      <a16:colId xmlns:a16="http://schemas.microsoft.com/office/drawing/2014/main" val="1980526565"/>
                    </a:ext>
                  </a:extLst>
                </a:gridCol>
                <a:gridCol w="817230">
                  <a:extLst>
                    <a:ext uri="{9D8B030D-6E8A-4147-A177-3AD203B41FA5}">
                      <a16:colId xmlns:a16="http://schemas.microsoft.com/office/drawing/2014/main" val="2946120099"/>
                    </a:ext>
                  </a:extLst>
                </a:gridCol>
                <a:gridCol w="817230">
                  <a:extLst>
                    <a:ext uri="{9D8B030D-6E8A-4147-A177-3AD203B41FA5}">
                      <a16:colId xmlns:a16="http://schemas.microsoft.com/office/drawing/2014/main" val="3378320957"/>
                    </a:ext>
                  </a:extLst>
                </a:gridCol>
                <a:gridCol w="817230">
                  <a:extLst>
                    <a:ext uri="{9D8B030D-6E8A-4147-A177-3AD203B41FA5}">
                      <a16:colId xmlns:a16="http://schemas.microsoft.com/office/drawing/2014/main" val="4136762044"/>
                    </a:ext>
                  </a:extLst>
                </a:gridCol>
                <a:gridCol w="673526">
                  <a:extLst>
                    <a:ext uri="{9D8B030D-6E8A-4147-A177-3AD203B41FA5}">
                      <a16:colId xmlns:a16="http://schemas.microsoft.com/office/drawing/2014/main" val="1558869378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84509676"/>
                    </a:ext>
                  </a:extLst>
                </a:gridCol>
                <a:gridCol w="769171">
                  <a:extLst>
                    <a:ext uri="{9D8B030D-6E8A-4147-A177-3AD203B41FA5}">
                      <a16:colId xmlns:a16="http://schemas.microsoft.com/office/drawing/2014/main" val="2980662093"/>
                    </a:ext>
                  </a:extLst>
                </a:gridCol>
                <a:gridCol w="817230">
                  <a:extLst>
                    <a:ext uri="{9D8B030D-6E8A-4147-A177-3AD203B41FA5}">
                      <a16:colId xmlns:a16="http://schemas.microsoft.com/office/drawing/2014/main" val="175555921"/>
                    </a:ext>
                  </a:extLst>
                </a:gridCol>
                <a:gridCol w="817230">
                  <a:extLst>
                    <a:ext uri="{9D8B030D-6E8A-4147-A177-3AD203B41FA5}">
                      <a16:colId xmlns:a16="http://schemas.microsoft.com/office/drawing/2014/main" val="4290241842"/>
                    </a:ext>
                  </a:extLst>
                </a:gridCol>
              </a:tblGrid>
              <a:tr h="520692">
                <a:tc>
                  <a:txBody>
                    <a:bodyPr/>
                    <a:lstStyle/>
                    <a:p>
                      <a:endParaRPr lang="sk-SK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ČSSD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Přísaha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SPD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PirSTAN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KSČM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ostatní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249890"/>
                  </a:ext>
                </a:extLst>
              </a:tr>
              <a:tr h="32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Hlavní město Praha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90765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148334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77272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35191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20596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106023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54870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59228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592279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029827"/>
                  </a:ext>
                </a:extLst>
              </a:tr>
              <a:tr h="32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Středočeský kraj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122046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93451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57818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25916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41928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132602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95792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63283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632836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431296"/>
                  </a:ext>
                </a:extLst>
              </a:tr>
              <a:tr h="32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Jihočeský kraj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65822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40553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25668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21163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22462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53862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52214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31304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313048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994045"/>
                  </a:ext>
                </a:extLst>
              </a:tr>
              <a:tr h="32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Plzeňský kraj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61786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32157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30360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13840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15890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52853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44971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27984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279841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720222"/>
                  </a:ext>
                </a:extLst>
              </a:tr>
              <a:tr h="32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Karlovarský kraj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27883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13176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8790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4394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10888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27852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21850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12760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127593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981423"/>
                  </a:ext>
                </a:extLst>
              </a:tr>
              <a:tr h="32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Ústecký kraj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79127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32387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23806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8473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29118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81102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77466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36829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368308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622378"/>
                  </a:ext>
                </a:extLst>
              </a:tr>
              <a:tr h="32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Liberecký kraj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37811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34132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15576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6754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17852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48352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32213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21409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214099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363676"/>
                  </a:ext>
                </a:extLst>
              </a:tr>
              <a:tr h="32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Královéhradecký kraj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52888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36762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20723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19348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23009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57751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40093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27843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278417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61170"/>
                  </a:ext>
                </a:extLst>
              </a:tr>
              <a:tr h="32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Pardubický kraj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54520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28707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18867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20452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18198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52628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38817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25798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257987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123028"/>
                  </a:ext>
                </a:extLst>
              </a:tr>
              <a:tr h="32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 Vysočina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61384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24191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44982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28134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18257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42402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18230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26397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263977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311871"/>
                  </a:ext>
                </a:extLst>
              </a:tr>
              <a:tr h="32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Jihomoravský kraj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130060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55531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39758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58201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36798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98283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81398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55559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555588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298703"/>
                  </a:ext>
                </a:extLst>
              </a:tr>
              <a:tr h="32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Olomoucký kraj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68686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23935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18662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24544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27405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60634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52639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30722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307227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4390"/>
                  </a:ext>
                </a:extLst>
              </a:tr>
              <a:tr h="32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Zlínský kraj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59388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28227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17337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40483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31162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56079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39500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30241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302417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401989"/>
                  </a:ext>
                </a:extLst>
              </a:tr>
              <a:tr h="32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Moravskoslezský kraj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149290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34872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30853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40989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44046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102301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99203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55728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557282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679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1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09EA20-8DE7-4F67-9646-B68AA211933B}"/>
              </a:ext>
            </a:extLst>
          </p:cNvPr>
          <p:cNvSpPr txBox="1"/>
          <p:nvPr/>
        </p:nvSpPr>
        <p:spPr>
          <a:xfrm>
            <a:off x="273269" y="1497702"/>
            <a:ext cx="859746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i="0" dirty="0">
                <a:solidFill>
                  <a:srgbClr val="FF8400"/>
                </a:solidFill>
                <a:effectLst/>
                <a:latin typeface="Arial" panose="020B0604020202020204" pitchFamily="34" charset="0"/>
              </a:rPr>
              <a:t>§ 48</a:t>
            </a:r>
          </a:p>
          <a:p>
            <a:pPr algn="l"/>
            <a:r>
              <a:rPr lang="en-GB" sz="1600" b="1" i="0" dirty="0" err="1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Určení</a:t>
            </a:r>
            <a:r>
              <a:rPr lang="en-GB" sz="16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dirty="0" err="1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počtu</a:t>
            </a:r>
            <a:r>
              <a:rPr lang="en-GB" sz="16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dirty="0" err="1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poslanců</a:t>
            </a:r>
            <a:r>
              <a:rPr lang="en-GB" sz="16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dirty="0" err="1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volených</a:t>
            </a:r>
            <a:r>
              <a:rPr lang="en-GB" sz="16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dirty="0" err="1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GB" sz="16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dirty="0" err="1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volebních</a:t>
            </a:r>
            <a:r>
              <a:rPr lang="en-GB" sz="16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dirty="0" err="1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krajích</a:t>
            </a:r>
            <a:endParaRPr lang="en-GB" sz="1600" b="1" i="0" dirty="0">
              <a:solidFill>
                <a:srgbClr val="08A8F8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Na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základě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výsledků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hlasování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převzatých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z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volebních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okrsků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zvláštních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volebních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okrsků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pověřených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obecních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úřadů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podle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§ 43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zjistí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Český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statistický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úřad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celkový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počet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platných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hlasů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byly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všech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volebních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krajích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odevzdány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všechny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politické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strany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politická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hnutí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koalice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vydělí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počtem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volených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poslanců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podle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§ 24.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Číslo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takto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vypočtené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zaokrouhlené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jednotky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republikovým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mandátovým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číslem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Republikovým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mandátovým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číslem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dělí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celkový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počet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platných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hlasů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odevzdaných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každém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volebním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kraji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Celé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číslo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takto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vypočtené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počtem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mandátů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připadají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jednotlivým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volebním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krajům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(3)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Nebyly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-li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takto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rozděleny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všechny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mandáty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připadnou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zbylé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mandáty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postupně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volebním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krajům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vykazují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největší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zbytek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dělení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Při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rovnosti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zbytků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rozhoduje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los.</a:t>
            </a:r>
          </a:p>
        </p:txBody>
      </p:sp>
    </p:spTree>
    <p:extLst>
      <p:ext uri="{BB962C8B-B14F-4D97-AF65-F5344CB8AC3E}">
        <p14:creationId xmlns:p14="http://schemas.microsoft.com/office/powerpoint/2010/main" val="224655676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1355</Words>
  <Application>Microsoft Office PowerPoint</Application>
  <PresentationFormat>On-screen Show (4:3)</PresentationFormat>
  <Paragraphs>973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Motív balíka Office</vt:lpstr>
      <vt:lpstr>Volební paradoxy I.</vt:lpstr>
      <vt:lpstr>PowerPoint Presentation</vt:lpstr>
      <vt:lpstr>Obsah</vt:lpstr>
      <vt:lpstr>PowerPoint Presentation</vt:lpstr>
      <vt:lpstr>PowerPoint Presentation</vt:lpstr>
      <vt:lpstr>Môžem strane poškodiť tým, že ju budem voliť?</vt:lpstr>
      <vt:lpstr>Aké kritéria by mal spĺňať volebný systém, resp. procedúra prevodu hlasov na mandáty?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Alabamský paradox</vt:lpstr>
      <vt:lpstr>Populačný paradox</vt:lpstr>
      <vt:lpstr>Paradox nového štátu</vt:lpstr>
      <vt:lpstr>Paradox nevolenia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paradoxy I.</dc:title>
  <dc:creator>Daniel Kerekes</dc:creator>
  <cp:lastModifiedBy>Daniel Kerekeš | FMV EU v Bratislave</cp:lastModifiedBy>
  <cp:revision>8</cp:revision>
  <dcterms:created xsi:type="dcterms:W3CDTF">2019-09-22T20:19:15Z</dcterms:created>
  <dcterms:modified xsi:type="dcterms:W3CDTF">2021-09-20T10:55:10Z</dcterms:modified>
</cp:coreProperties>
</file>