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4" r:id="rId7"/>
    <p:sldId id="265" r:id="rId8"/>
    <p:sldId id="261" r:id="rId9"/>
    <p:sldId id="260" r:id="rId10"/>
    <p:sldId id="267" r:id="rId11"/>
    <p:sldId id="262" r:id="rId12"/>
    <p:sldId id="26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3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59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09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26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4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22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83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64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37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27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5F4E-DB42-41D1-B737-4E475B20A68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06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5F4E-DB42-41D1-B737-4E475B20A680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2ACCD-3C93-4689-8099-4796446D58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75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5gFCkj84k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www.youtube.com/watch?v=IMiFhMxaJ_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fete.lutte-ouvriere.org/" TargetMode="External"/><Relationship Id="rId4" Type="http://schemas.openxmlformats.org/officeDocument/2006/relationships/hyperlink" Target="https://www.youtube.com/watch?v=29Wo_Vd5_3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Krajní levice ve Francii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171" y="3602038"/>
            <a:ext cx="11283192" cy="1655762"/>
          </a:xfrm>
        </p:spPr>
        <p:txBody>
          <a:bodyPr>
            <a:normAutofit/>
          </a:bodyPr>
          <a:lstStyle/>
          <a:p>
            <a:r>
              <a:rPr lang="it-IT" sz="4800" dirty="0"/>
              <a:t>Francouzská politika a politické strany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15424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172" y="149629"/>
            <a:ext cx="10145785" cy="910358"/>
          </a:xfrm>
        </p:spPr>
        <p:txBody>
          <a:bodyPr/>
          <a:lstStyle/>
          <a:p>
            <a:r>
              <a:rPr lang="cs-CZ" dirty="0"/>
              <a:t>Společné znaky 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4" y="977469"/>
            <a:ext cx="11569118" cy="5730901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převedení výrazné části svého příjmu do stranické kasy</a:t>
            </a:r>
          </a:p>
          <a:p>
            <a:pPr lvl="0"/>
            <a:r>
              <a:rPr lang="cs-CZ" sz="3600" dirty="0"/>
              <a:t>Nejsou zastánci manželství a společné výchovy dětí</a:t>
            </a:r>
          </a:p>
          <a:p>
            <a:pPr lvl="0"/>
            <a:r>
              <a:rPr lang="cs-CZ" sz="3600" dirty="0"/>
              <a:t>Vedení strany pracuje pro stranu, obývá jen sociální bydlení </a:t>
            </a:r>
          </a:p>
          <a:p>
            <a:pPr lvl="0"/>
            <a:r>
              <a:rPr lang="cs-CZ" sz="3600" dirty="0"/>
              <a:t>Velice jim pomohl pád SSSR a přiblížení PCF se Socialisty</a:t>
            </a:r>
          </a:p>
          <a:p>
            <a:pPr lvl="0"/>
            <a:r>
              <a:rPr lang="cs-CZ" sz="3600" dirty="0"/>
              <a:t>Nový prostor - vstup PCF do vlády 1997 </a:t>
            </a:r>
          </a:p>
          <a:p>
            <a:pPr lvl="0"/>
            <a:r>
              <a:rPr lang="cs-CZ" sz="3600" dirty="0"/>
              <a:t>Pomáhá jim pád berlínské zdi a PCF ve vládní pozici 97 – 02</a:t>
            </a:r>
          </a:p>
          <a:p>
            <a:pPr marL="0" lvl="0" indent="0">
              <a:buNone/>
            </a:pPr>
            <a:endParaRPr lang="cs-CZ" sz="3600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19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172" y="149629"/>
            <a:ext cx="10145785" cy="910358"/>
          </a:xfrm>
        </p:spPr>
        <p:txBody>
          <a:bodyPr/>
          <a:lstStyle/>
          <a:p>
            <a:r>
              <a:rPr lang="cs-CZ" dirty="0"/>
              <a:t>Společné znaky II.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3" y="977469"/>
            <a:ext cx="11476839" cy="5730901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Přednost práv lidských a mezilidských nad právem vlastnickým </a:t>
            </a:r>
          </a:p>
          <a:p>
            <a:pPr lvl="0"/>
            <a:r>
              <a:rPr lang="cs-CZ" sz="3200" dirty="0"/>
              <a:t>Nahrazení kapitalismu novou společností odmítání vlastnických práv, vědí že nejsou schopni dostát cíle volbami - buržoazní metody </a:t>
            </a:r>
          </a:p>
          <a:p>
            <a:pPr lvl="0"/>
            <a:r>
              <a:rPr lang="cs-CZ" sz="3200" dirty="0" err="1"/>
              <a:t>Basancenot</a:t>
            </a:r>
            <a:r>
              <a:rPr lang="cs-CZ" sz="3200" dirty="0"/>
              <a:t> chce legalizovat konopí, </a:t>
            </a:r>
            <a:r>
              <a:rPr lang="cs-CZ" sz="3200" dirty="0" err="1"/>
              <a:t>Gluckstein</a:t>
            </a:r>
            <a:r>
              <a:rPr lang="cs-CZ" sz="3200" dirty="0"/>
              <a:t> chce zrušit AN a nahradit ho 36 000 drobnými AN v každé obci </a:t>
            </a:r>
          </a:p>
          <a:p>
            <a:pPr lvl="0"/>
            <a:r>
              <a:rPr lang="cs-CZ" sz="3200" dirty="0"/>
              <a:t>odstranění církevních škol, jako společenského vězení  </a:t>
            </a:r>
          </a:p>
          <a:p>
            <a:r>
              <a:rPr lang="cs-CZ" sz="3200" dirty="0" err="1"/>
              <a:t>Fête</a:t>
            </a:r>
            <a:r>
              <a:rPr lang="cs-CZ" sz="3200" dirty="0"/>
              <a:t> de </a:t>
            </a:r>
            <a:r>
              <a:rPr lang="cs-CZ" sz="3200" dirty="0" err="1"/>
              <a:t>l'Humanité</a:t>
            </a:r>
            <a:endParaRPr lang="cs-CZ" sz="3200" dirty="0"/>
          </a:p>
          <a:p>
            <a:pPr lvl="0"/>
            <a:endParaRPr lang="cs-CZ" sz="3200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9205CC-350C-4D0F-A6D0-B2EE6E0B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" y="5053121"/>
            <a:ext cx="12035054" cy="16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8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Závěrem: 2002 – prezidentské volby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Skoro 3 milióny hlasů, 5,72 LO%, 4,25</a:t>
            </a:r>
            <a:r>
              <a:rPr lang="cs-CZ"/>
              <a:t>% LCR, PT 0,47% </a:t>
            </a:r>
            <a:endParaRPr lang="cs-CZ" dirty="0"/>
          </a:p>
          <a:p>
            <a:r>
              <a:rPr lang="cs-CZ" dirty="0"/>
              <a:t>Nejdůležitější prediktor byl věk a proces socializace </a:t>
            </a:r>
          </a:p>
          <a:p>
            <a:r>
              <a:rPr lang="cs-CZ" dirty="0"/>
              <a:t>Otázka materialismu ve společnosti </a:t>
            </a:r>
          </a:p>
          <a:p>
            <a:r>
              <a:rPr lang="cs-CZ" dirty="0"/>
              <a:t>„proletáři v oblasti služeb“ </a:t>
            </a:r>
          </a:p>
          <a:p>
            <a:r>
              <a:rPr lang="cs-CZ" dirty="0"/>
              <a:t>Po pěti letech levicové vlády, včetně PCF </a:t>
            </a:r>
          </a:p>
          <a:p>
            <a:r>
              <a:rPr lang="cs-CZ" dirty="0"/>
              <a:t>„přijatelná levice“ pro nespokojené levicové voliče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68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0852"/>
            <a:ext cx="10515600" cy="1325563"/>
          </a:xfrm>
        </p:spPr>
        <p:txBody>
          <a:bodyPr/>
          <a:lstStyle/>
          <a:p>
            <a:r>
              <a:rPr lang="cs-CZ" dirty="0"/>
              <a:t>Hlavní programové „zásady“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861" y="1104526"/>
            <a:ext cx="10515600" cy="5527964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vychází ze „správného“ odkazu na říjnovou revoluci a IV. Internacionálu</a:t>
            </a:r>
          </a:p>
          <a:p>
            <a:r>
              <a:rPr lang="cs-CZ" dirty="0"/>
              <a:t>Názory - Lev </a:t>
            </a:r>
            <a:r>
              <a:rPr lang="cs-CZ" dirty="0" err="1"/>
              <a:t>Davidovič</a:t>
            </a:r>
            <a:r>
              <a:rPr lang="cs-CZ" dirty="0"/>
              <a:t> </a:t>
            </a:r>
            <a:r>
              <a:rPr lang="cs-CZ" dirty="0" err="1"/>
              <a:t>Trockij</a:t>
            </a:r>
            <a:r>
              <a:rPr lang="cs-CZ" dirty="0"/>
              <a:t> a anarchismus, IV. Internacionála 1938 </a:t>
            </a:r>
          </a:p>
          <a:p>
            <a:pPr lvl="0"/>
            <a:r>
              <a:rPr lang="cs-CZ" dirty="0"/>
              <a:t>minimální projev do roku 1940, účast na stávce v Renaultu 1947, marginální </a:t>
            </a:r>
          </a:p>
          <a:p>
            <a:pPr lvl="0"/>
            <a:r>
              <a:rPr lang="cs-CZ" dirty="0"/>
              <a:t>Distribuce tiskovin „</a:t>
            </a:r>
            <a:r>
              <a:rPr lang="cs-CZ" i="1" dirty="0"/>
              <a:t>Dělnický hlas</a:t>
            </a:r>
            <a:r>
              <a:rPr lang="cs-CZ" dirty="0"/>
              <a:t>“</a:t>
            </a:r>
          </a:p>
          <a:p>
            <a:pPr lvl="0"/>
            <a:r>
              <a:rPr lang="cs-CZ" dirty="0"/>
              <a:t>PCF kritizují za přílišné sepjetí s Moskvou, posilují po roce 1956, 1968   </a:t>
            </a:r>
          </a:p>
          <a:p>
            <a:pPr lvl="0"/>
            <a:r>
              <a:rPr lang="cs-CZ" dirty="0"/>
              <a:t>Zrod současného myšlení jsou 60 léta, rok 1968, do této doby marginální  </a:t>
            </a:r>
          </a:p>
          <a:p>
            <a:pPr lvl="0"/>
            <a:r>
              <a:rPr lang="cs-CZ" dirty="0"/>
              <a:t>odmítání soukromého vlastnictví, každý má právo na svůj byt, feminismus</a:t>
            </a:r>
          </a:p>
          <a:p>
            <a:pPr lvl="0"/>
            <a:r>
              <a:rPr lang="cs-CZ" dirty="0"/>
              <a:t>prezidentské volby 2002: více než 10 % </a:t>
            </a:r>
          </a:p>
          <a:p>
            <a:pPr lvl="0"/>
            <a:r>
              <a:rPr lang="cs-CZ" dirty="0"/>
              <a:t>Prezidentské volby 2007: necelých 6%, 2012: asi 1,70% </a:t>
            </a:r>
          </a:p>
          <a:p>
            <a:pPr lvl="0"/>
            <a:r>
              <a:rPr lang="cs-CZ" dirty="0"/>
              <a:t>Prezidentské volby 2017: 1,09 + 0,64%, cca 630 tisíc hlasů </a:t>
            </a:r>
          </a:p>
          <a:p>
            <a:pPr lvl="0"/>
            <a:r>
              <a:rPr lang="cs-CZ" dirty="0"/>
              <a:t>intelektuálně/studentské kruhy a  nekomunistické odbory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DBC185-C51B-44DA-9004-BD5CA5A6D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97" y="4639830"/>
            <a:ext cx="3203197" cy="21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8ABFA6-3D5B-46C3-A25D-0DEDDD012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7446"/>
            <a:ext cx="10515600" cy="977624"/>
          </a:xfrm>
        </p:spPr>
        <p:txBody>
          <a:bodyPr/>
          <a:lstStyle/>
          <a:p>
            <a:r>
              <a:rPr lang="cs-CZ" dirty="0"/>
              <a:t>LCR – </a:t>
            </a:r>
            <a:r>
              <a:rPr lang="cs-CZ" dirty="0" err="1"/>
              <a:t>Ligue</a:t>
            </a:r>
            <a:r>
              <a:rPr lang="cs-CZ" dirty="0"/>
              <a:t> </a:t>
            </a:r>
            <a:r>
              <a:rPr lang="cs-CZ" dirty="0" err="1"/>
              <a:t>communiste</a:t>
            </a:r>
            <a:r>
              <a:rPr lang="cs-CZ" dirty="0"/>
              <a:t> </a:t>
            </a:r>
            <a:r>
              <a:rPr lang="cs-CZ" dirty="0" err="1"/>
              <a:t>révolutionaire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5070"/>
            <a:ext cx="10515600" cy="5571737"/>
          </a:xfrm>
        </p:spPr>
        <p:txBody>
          <a:bodyPr>
            <a:normAutofit/>
          </a:bodyPr>
          <a:lstStyle/>
          <a:p>
            <a:r>
              <a:rPr lang="cs-CZ" dirty="0"/>
              <a:t>založeno Alainem </a:t>
            </a:r>
            <a:r>
              <a:rPr lang="cs-CZ" dirty="0" err="1"/>
              <a:t>Krivinem</a:t>
            </a:r>
            <a:r>
              <a:rPr lang="cs-CZ" dirty="0"/>
              <a:t> (1969 – 1,0%)</a:t>
            </a:r>
          </a:p>
          <a:p>
            <a:r>
              <a:rPr lang="cs-CZ" dirty="0"/>
              <a:t>pochopení nachází u některých studentů a intelektuálů</a:t>
            </a:r>
          </a:p>
          <a:p>
            <a:pPr lvl="0"/>
            <a:r>
              <a:rPr lang="cs-CZ" dirty="0"/>
              <a:t>Problematika 500 podpisů pro prezidentskou kandidaturu </a:t>
            </a:r>
          </a:p>
          <a:p>
            <a:pPr lvl="0"/>
            <a:r>
              <a:rPr lang="cs-CZ" dirty="0"/>
              <a:t>Poštovní úředník, mladý revolucionář, </a:t>
            </a:r>
            <a:r>
              <a:rPr lang="en-US" dirty="0" err="1"/>
              <a:t>pošťák</a:t>
            </a:r>
            <a:r>
              <a:rPr lang="en-US" dirty="0"/>
              <a:t> a </a:t>
            </a:r>
            <a:r>
              <a:rPr lang="en-US" dirty="0" err="1"/>
              <a:t>pouliční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 err="1"/>
              <a:t>protestmistr</a:t>
            </a:r>
            <a:r>
              <a:rPr lang="cs-CZ" dirty="0"/>
              <a:t>“</a:t>
            </a:r>
            <a:r>
              <a:rPr lang="en-US" dirty="0"/>
              <a:t> Olivier </a:t>
            </a:r>
            <a:r>
              <a:rPr lang="en-US" dirty="0" err="1"/>
              <a:t>Besancenot</a:t>
            </a:r>
            <a:r>
              <a:rPr lang="en-US" dirty="0"/>
              <a:t> 2002 4,25 % a 2007 4,08 % </a:t>
            </a:r>
            <a:endParaRPr lang="cs-CZ" dirty="0"/>
          </a:p>
          <a:p>
            <a:pPr lvl="0"/>
            <a:r>
              <a:rPr lang="cs-CZ" dirty="0"/>
              <a:t>29.5. 2007 vykřikuje záměr založit novou NPA na bázi “jasné politiky” </a:t>
            </a:r>
          </a:p>
          <a:p>
            <a:pPr lvl="0"/>
            <a:r>
              <a:rPr lang="cs-CZ" dirty="0"/>
              <a:t>2009 NPA rozhodne 183/7 o nepřipojení se k levicové frontě </a:t>
            </a:r>
          </a:p>
          <a:p>
            <a:pPr lvl="0"/>
            <a:r>
              <a:rPr lang="cs-CZ" dirty="0"/>
              <a:t>EU volby pod 5%</a:t>
            </a:r>
          </a:p>
          <a:p>
            <a:pPr lvl="0"/>
            <a:r>
              <a:rPr lang="cs-CZ" dirty="0"/>
              <a:t>2012 Phillipe </a:t>
            </a:r>
            <a:r>
              <a:rPr lang="cs-CZ" dirty="0" err="1"/>
              <a:t>Poutou</a:t>
            </a:r>
            <a:r>
              <a:rPr lang="cs-CZ" dirty="0"/>
              <a:t> 1,15% </a:t>
            </a:r>
          </a:p>
          <a:p>
            <a:r>
              <a:rPr lang="cs-CZ" dirty="0"/>
              <a:t>ročně od roku 1997 dostávají 500 000 EUR ročně  </a:t>
            </a:r>
          </a:p>
        </p:txBody>
      </p:sp>
    </p:spTree>
    <p:extLst>
      <p:ext uri="{BB962C8B-B14F-4D97-AF65-F5344CB8AC3E}">
        <p14:creationId xmlns:p14="http://schemas.microsoft.com/office/powerpoint/2010/main" val="144944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</a:rPr>
              <a:t>LO – </a:t>
            </a:r>
            <a:r>
              <a:rPr lang="cs-CZ" alt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Lutte</a:t>
            </a:r>
            <a:r>
              <a:rPr lang="cs-CZ" altLang="cs-CZ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ea typeface="Times New Roman" panose="02020603050405020304" pitchFamily="18" charset="0"/>
              </a:rPr>
              <a:t>ouvriére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4604"/>
            <a:ext cx="10515600" cy="5178829"/>
          </a:xfrm>
        </p:spPr>
        <p:txBody>
          <a:bodyPr>
            <a:normAutofit fontScale="92500"/>
          </a:bodyPr>
          <a:lstStyle/>
          <a:p>
            <a:r>
              <a:rPr lang="cs-CZ" dirty="0"/>
              <a:t>více a lépe zakořeněná v továrnách kde dochází ke kapitalistickému vykořisťování proletariátu </a:t>
            </a:r>
          </a:p>
          <a:p>
            <a:r>
              <a:rPr lang="cs-CZ" dirty="0"/>
              <a:t>skupina, legitimita u „nezávislé stávky“ v Renaultu 1947 </a:t>
            </a:r>
          </a:p>
          <a:p>
            <a:r>
              <a:rPr lang="cs-CZ" dirty="0"/>
              <a:t>založení v roce 1956 Robertem </a:t>
            </a:r>
            <a:r>
              <a:rPr lang="cs-CZ" dirty="0" err="1"/>
              <a:t>Barciou</a:t>
            </a:r>
            <a:r>
              <a:rPr lang="cs-CZ" dirty="0"/>
              <a:t> (</a:t>
            </a:r>
            <a:r>
              <a:rPr lang="cs-CZ" dirty="0" err="1"/>
              <a:t>Hardy</a:t>
            </a:r>
            <a:r>
              <a:rPr lang="cs-CZ" dirty="0"/>
              <a:t>) a 1968 jméno LO </a:t>
            </a:r>
          </a:p>
          <a:p>
            <a:r>
              <a:rPr lang="cs-CZ" dirty="0" err="1"/>
              <a:t>Arlette</a:t>
            </a:r>
            <a:r>
              <a:rPr lang="cs-CZ" dirty="0"/>
              <a:t> </a:t>
            </a:r>
            <a:r>
              <a:rPr lang="cs-CZ" dirty="0" err="1"/>
              <a:t>Laguiller</a:t>
            </a:r>
            <a:r>
              <a:rPr lang="cs-CZ" dirty="0"/>
              <a:t>, </a:t>
            </a:r>
            <a:r>
              <a:rPr lang="cs-CZ" dirty="0" err="1"/>
              <a:t>prez</a:t>
            </a:r>
            <a:r>
              <a:rPr lang="cs-CZ" dirty="0"/>
              <a:t>. volby od 1974, v Evropě nejúspěšnější trockistka</a:t>
            </a:r>
          </a:p>
          <a:p>
            <a:r>
              <a:rPr lang="cs-CZ" dirty="0"/>
              <a:t>Nejlepší zisk 2002</a:t>
            </a:r>
          </a:p>
          <a:p>
            <a:r>
              <a:rPr lang="cs-CZ" dirty="0"/>
              <a:t>Zisk finanční podpory, ročně od roku 1997 dostávají 700 000 Euro </a:t>
            </a:r>
          </a:p>
          <a:p>
            <a:r>
              <a:rPr lang="cs-CZ" dirty="0"/>
              <a:t>diktatura proletariátu – základní cíl </a:t>
            </a:r>
          </a:p>
          <a:p>
            <a:r>
              <a:rPr lang="cs-CZ" dirty="0"/>
              <a:t>nepodpořila Chiraca v květnu 2002, v roce 2007 už podpora </a:t>
            </a:r>
            <a:r>
              <a:rPr lang="cs-CZ" dirty="0" err="1"/>
              <a:t>Ségolene</a:t>
            </a:r>
            <a:r>
              <a:rPr lang="cs-CZ" dirty="0"/>
              <a:t> </a:t>
            </a:r>
            <a:r>
              <a:rPr lang="cs-CZ" dirty="0" err="1"/>
              <a:t>Royal</a:t>
            </a:r>
            <a:r>
              <a:rPr lang="cs-CZ" dirty="0"/>
              <a:t> </a:t>
            </a:r>
          </a:p>
          <a:p>
            <a:r>
              <a:rPr lang="cs-CZ" dirty="0"/>
              <a:t>2012 Nathalie </a:t>
            </a:r>
            <a:r>
              <a:rPr lang="cs-CZ" dirty="0" err="1"/>
              <a:t>Arthaud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08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781" y="123723"/>
            <a:ext cx="2625436" cy="1325563"/>
          </a:xfrm>
        </p:spPr>
        <p:txBody>
          <a:bodyPr/>
          <a:lstStyle/>
          <a:p>
            <a:r>
              <a:rPr lang="cs-CZ" dirty="0"/>
              <a:t>Rozdíl?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566" y="1151284"/>
            <a:ext cx="10515600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https://www.youtube.com/watch?v=IMiFhMxaJ_E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https://www.youtube.com/watch?v=Rr5gFCkj84k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https://www.youtube.com/watch?v=29Wo_Vd5_34</a:t>
            </a:r>
            <a:r>
              <a:rPr lang="cs-CZ" dirty="0"/>
              <a:t> </a:t>
            </a:r>
          </a:p>
          <a:p>
            <a:r>
              <a:rPr lang="cs-CZ" dirty="0"/>
              <a:t>L</a:t>
            </a:r>
            <a:r>
              <a:rPr lang="fr-FR" dirty="0"/>
              <a:t>a fête annuelle de Presles, Val-d'Oise</a:t>
            </a:r>
            <a:endParaRPr lang="cs-CZ" dirty="0"/>
          </a:p>
          <a:p>
            <a:r>
              <a:rPr lang="cs-CZ" dirty="0">
                <a:hlinkClick r:id="rId5"/>
              </a:rPr>
              <a:t>https://fete.lutte-ouvriere.org/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32" y="1449286"/>
            <a:ext cx="2844702" cy="5104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73" y="3326953"/>
            <a:ext cx="2939725" cy="32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8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NPA/LO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24" y="58189"/>
            <a:ext cx="3746962" cy="49959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8" y="2355071"/>
            <a:ext cx="3314354" cy="44191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96" y="1690688"/>
            <a:ext cx="4566458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2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 – prezidentské volby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01692"/>
              </p:ext>
            </p:extLst>
          </p:nvPr>
        </p:nvGraphicFramePr>
        <p:xfrm>
          <a:off x="448732" y="1583268"/>
          <a:ext cx="11074400" cy="5037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62466808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4073101665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14629389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261978318"/>
                    </a:ext>
                  </a:extLst>
                </a:gridCol>
              </a:tblGrid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Rok voleb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Jméno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Počet hlasů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%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945991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1981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Arlette Laguiller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668057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2,30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578029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1988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606017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1,99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934602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1995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effectLst/>
                        </a:rPr>
                        <a:t>1615552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effectLst/>
                        </a:rPr>
                        <a:t>5,30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817148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2002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effectLst/>
                        </a:rPr>
                        <a:t>1630045</a:t>
                      </a:r>
                      <a:endParaRPr lang="cs-CZ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effectLst/>
                        </a:rPr>
                        <a:t>5,72</a:t>
                      </a:r>
                      <a:endParaRPr lang="cs-CZ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322667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2007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487857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1,33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360138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2012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Nathalie Arthaud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202548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0,56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313765"/>
                  </a:ext>
                </a:extLst>
              </a:tr>
              <a:tr h="629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2017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232384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0,64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7113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71825" y="3230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86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PT – </a:t>
            </a:r>
            <a:r>
              <a:rPr lang="cs-CZ" dirty="0" err="1"/>
              <a:t>Parti</a:t>
            </a:r>
            <a:r>
              <a:rPr lang="cs-CZ" dirty="0"/>
              <a:t> </a:t>
            </a:r>
            <a:r>
              <a:rPr lang="cs-CZ" dirty="0" err="1"/>
              <a:t>travailleurs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949" y="1434517"/>
            <a:ext cx="11568418" cy="5058358"/>
          </a:xfrm>
        </p:spPr>
        <p:txBody>
          <a:bodyPr>
            <a:normAutofit/>
          </a:bodyPr>
          <a:lstStyle/>
          <a:p>
            <a:pPr lvl="0"/>
            <a:r>
              <a:rPr lang="cs-CZ" dirty="0" err="1"/>
              <a:t>Pierre</a:t>
            </a:r>
            <a:r>
              <a:rPr lang="cs-CZ" dirty="0"/>
              <a:t> </a:t>
            </a:r>
            <a:r>
              <a:rPr lang="cs-CZ" dirty="0" err="1"/>
              <a:t>Boussel</a:t>
            </a:r>
            <a:r>
              <a:rPr lang="cs-CZ" dirty="0"/>
              <a:t>,(pseudonym </a:t>
            </a:r>
            <a:r>
              <a:rPr lang="cs-CZ" dirty="0" err="1"/>
              <a:t>Pierre</a:t>
            </a:r>
            <a:r>
              <a:rPr lang="cs-CZ" dirty="0"/>
              <a:t> Lambert) 1952,</a:t>
            </a:r>
          </a:p>
          <a:p>
            <a:pPr lvl="0"/>
            <a:r>
              <a:rPr lang="cs-CZ" dirty="0"/>
              <a:t>Organizace Mezinárodní komunistické internacionály </a:t>
            </a:r>
          </a:p>
          <a:p>
            <a:pPr lvl="0"/>
            <a:r>
              <a:rPr lang="cs-CZ" dirty="0"/>
              <a:t>proud takzvaných </a:t>
            </a:r>
            <a:r>
              <a:rPr lang="cs-CZ" dirty="0" err="1"/>
              <a:t>Lambertistů</a:t>
            </a:r>
            <a:r>
              <a:rPr lang="cs-CZ" dirty="0"/>
              <a:t>, v roce 1970 cca 8000 členů, více než všichni ostatní  dohromady  </a:t>
            </a:r>
          </a:p>
          <a:p>
            <a:r>
              <a:rPr lang="cs-CZ" dirty="0"/>
              <a:t>žádné vítězství ve volbách, ani slušná kandidatura</a:t>
            </a:r>
          </a:p>
          <a:p>
            <a:pPr lvl="0"/>
            <a:r>
              <a:rPr lang="cs-CZ" dirty="0"/>
              <a:t>údajně je napojená strana na odbory a především učitelské odbory </a:t>
            </a:r>
          </a:p>
          <a:p>
            <a:pPr lvl="0"/>
            <a:r>
              <a:rPr lang="cs-CZ" dirty="0"/>
              <a:t>nemá žádný elektorát (prý 6 000 příznivců) </a:t>
            </a:r>
          </a:p>
          <a:p>
            <a:pPr lvl="0"/>
            <a:r>
              <a:rPr lang="cs-CZ" dirty="0"/>
              <a:t>prezidentským kandidátem 2002 byl Daniel </a:t>
            </a:r>
            <a:r>
              <a:rPr lang="cs-CZ" dirty="0" err="1"/>
              <a:t>Gluckstein</a:t>
            </a:r>
            <a:r>
              <a:rPr lang="cs-CZ" dirty="0"/>
              <a:t> (0,47%)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042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667</Words>
  <Application>Microsoft Office PowerPoint</Application>
  <PresentationFormat>Širokoúhlá obrazovka</PresentationFormat>
  <Paragraphs>97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Krajní levice ve Francii </vt:lpstr>
      <vt:lpstr>Hlavní programové „zásady“ </vt:lpstr>
      <vt:lpstr>Prezentace aplikace PowerPoint</vt:lpstr>
      <vt:lpstr>LCR – Ligue communiste révolutionaire</vt:lpstr>
      <vt:lpstr>LO – Lutte ouvriére</vt:lpstr>
      <vt:lpstr>Rozdíl? </vt:lpstr>
      <vt:lpstr>NPA/LO</vt:lpstr>
      <vt:lpstr>LO – prezidentské volby </vt:lpstr>
      <vt:lpstr> PT – Parti travailleurs</vt:lpstr>
      <vt:lpstr>Společné znaky I. </vt:lpstr>
      <vt:lpstr>Společné znaky II.  </vt:lpstr>
      <vt:lpstr>Závěrem: 2002 – prezidentské volby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Krajní levice ve Francii</dc:title>
  <dc:creator>Michal Pink</dc:creator>
  <cp:lastModifiedBy>Michal Pink</cp:lastModifiedBy>
  <cp:revision>22</cp:revision>
  <dcterms:created xsi:type="dcterms:W3CDTF">2017-11-13T08:31:33Z</dcterms:created>
  <dcterms:modified xsi:type="dcterms:W3CDTF">2021-11-15T11:15:13Z</dcterms:modified>
</cp:coreProperties>
</file>