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7" r:id="rId3"/>
    <p:sldId id="268" r:id="rId4"/>
    <p:sldId id="258" r:id="rId5"/>
    <p:sldId id="257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73" r:id="rId14"/>
    <p:sldId id="271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4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04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44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33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28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15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0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94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87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1B2A1D-CC2C-4DC1-BCD9-C6E3132698CB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5B9D2B-EBB2-42A5-8FCB-88EA5A17855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Socialistická strana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Doc., Mgr. Michal Pink,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0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058" y="148362"/>
            <a:ext cx="10515600" cy="1325563"/>
          </a:xfrm>
        </p:spPr>
        <p:txBody>
          <a:bodyPr/>
          <a:lstStyle/>
          <a:p>
            <a:r>
              <a:rPr lang="cs-CZ" dirty="0"/>
              <a:t>PS 1990 - 1997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404" y="1967345"/>
            <a:ext cx="10326254" cy="4082473"/>
          </a:xfrm>
        </p:spPr>
        <p:txBody>
          <a:bodyPr>
            <a:normAutofit/>
          </a:bodyPr>
          <a:lstStyle/>
          <a:p>
            <a:r>
              <a:rPr lang="cs-CZ" dirty="0"/>
              <a:t>1990 – kongres v </a:t>
            </a:r>
            <a:r>
              <a:rPr lang="cs-CZ" dirty="0" err="1"/>
              <a:t>Rennes</a:t>
            </a:r>
            <a:r>
              <a:rPr lang="cs-CZ" dirty="0"/>
              <a:t>– zástupci jednotlivých proudů ve straně: </a:t>
            </a:r>
          </a:p>
          <a:p>
            <a:r>
              <a:rPr lang="cs-CZ" dirty="0"/>
              <a:t>L. </a:t>
            </a:r>
            <a:r>
              <a:rPr lang="cs-CZ" dirty="0" err="1"/>
              <a:t>Jospin</a:t>
            </a:r>
            <a:r>
              <a:rPr lang="cs-CZ" dirty="0"/>
              <a:t>, L. Fabius, další představitelé M. </a:t>
            </a:r>
            <a:r>
              <a:rPr lang="cs-CZ" dirty="0" err="1"/>
              <a:t>Rocard</a:t>
            </a:r>
            <a:r>
              <a:rPr lang="cs-CZ" dirty="0"/>
              <a:t> a J. P. </a:t>
            </a:r>
            <a:r>
              <a:rPr lang="cs-CZ" dirty="0" err="1"/>
              <a:t>Chévenement</a:t>
            </a:r>
            <a:r>
              <a:rPr lang="cs-CZ" dirty="0"/>
              <a:t> </a:t>
            </a:r>
          </a:p>
          <a:p>
            <a:r>
              <a:rPr lang="cs-CZ" dirty="0"/>
              <a:t>levicově nacionalističtí socialisté, intervence v Iráku atd. </a:t>
            </a:r>
          </a:p>
          <a:p>
            <a:r>
              <a:rPr lang="cs-CZ" dirty="0"/>
              <a:t>Základní kongres po pádu berlínské zdi, potíž ideologického zakotvení, ztráta většiny, vnitřní spory. </a:t>
            </a:r>
          </a:p>
          <a:p>
            <a:r>
              <a:rPr lang="cs-CZ" dirty="0"/>
              <a:t>Hodnocení předchozího období - </a:t>
            </a:r>
            <a:r>
              <a:rPr lang="cs-CZ" dirty="0" err="1"/>
              <a:t>Mitterrand</a:t>
            </a:r>
            <a:r>
              <a:rPr lang="cs-CZ" dirty="0"/>
              <a:t> a jeho úspěchy:</a:t>
            </a:r>
          </a:p>
          <a:p>
            <a:pPr lvl="0"/>
            <a:r>
              <a:rPr lang="cs-CZ" dirty="0"/>
              <a:t>Vytvoření Socialistické strany v roce 1971</a:t>
            </a:r>
          </a:p>
          <a:p>
            <a:pPr lvl="0"/>
            <a:r>
              <a:rPr lang="cs-CZ" dirty="0"/>
              <a:t>Dokázal v roce 1981 převzít moc a nebyla z toho další „revoluce“</a:t>
            </a:r>
          </a:p>
          <a:p>
            <a:pPr lvl="0"/>
            <a:r>
              <a:rPr lang="cs-CZ" dirty="0"/>
              <a:t>Dokázal „ukočírovat“ první kohabitaci</a:t>
            </a:r>
          </a:p>
          <a:p>
            <a:r>
              <a:rPr lang="cs-CZ" dirty="0"/>
              <a:t>socialisti jsou jednou z „nejdemokratičtějších“ stran</a:t>
            </a:r>
          </a:p>
        </p:txBody>
      </p:sp>
    </p:spTree>
    <p:extLst>
      <p:ext uri="{BB962C8B-B14F-4D97-AF65-F5344CB8AC3E}">
        <p14:creationId xmlns:p14="http://schemas.microsoft.com/office/powerpoint/2010/main" val="272689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MRG – Levicový radikálové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313" y="2255538"/>
            <a:ext cx="10278124" cy="3110789"/>
          </a:xfrm>
        </p:spPr>
        <p:txBody>
          <a:bodyPr/>
          <a:lstStyle/>
          <a:p>
            <a:pPr lvl="0"/>
            <a:r>
              <a:rPr lang="cs-CZ" dirty="0"/>
              <a:t>Někteří radikálové nechtěli participovat na UDF</a:t>
            </a:r>
          </a:p>
          <a:p>
            <a:pPr lvl="0"/>
            <a:r>
              <a:rPr lang="cs-CZ" dirty="0"/>
              <a:t>R</a:t>
            </a:r>
            <a:r>
              <a:rPr lang="cs-CZ" dirty="0" smtClean="0"/>
              <a:t>adši </a:t>
            </a:r>
            <a:r>
              <a:rPr lang="cs-CZ" dirty="0"/>
              <a:t>s PS, historická republikánská levice (od VFBR)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roblémy </a:t>
            </a:r>
            <a:r>
              <a:rPr lang="cs-CZ" dirty="0"/>
              <a:t>především s monarchou a křesťanstvím </a:t>
            </a:r>
          </a:p>
          <a:p>
            <a:pPr lvl="0"/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dirty="0"/>
              <a:t>dost závislí na PS a samostatné existence nejsou moc schopní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oslance </a:t>
            </a:r>
            <a:r>
              <a:rPr lang="cs-CZ" dirty="0"/>
              <a:t>získají jen tam kde jim to PS dovolí</a:t>
            </a:r>
          </a:p>
          <a:p>
            <a:pPr lvl="0"/>
            <a:r>
              <a:rPr lang="cs-CZ" dirty="0"/>
              <a:t>J. P. </a:t>
            </a:r>
            <a:r>
              <a:rPr lang="cs-CZ" dirty="0" err="1"/>
              <a:t>Chévenement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32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512" y="57093"/>
            <a:ext cx="10515600" cy="1131628"/>
          </a:xfrm>
        </p:spPr>
        <p:txBody>
          <a:bodyPr/>
          <a:lstStyle/>
          <a:p>
            <a:r>
              <a:rPr lang="cs-CZ" dirty="0"/>
              <a:t>1993  - 2017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856508"/>
            <a:ext cx="10437092" cy="4285673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1993 - 53 poslanců 11,53% - opozice</a:t>
            </a:r>
            <a:endParaRPr lang="cs-CZ" sz="2400" dirty="0"/>
          </a:p>
          <a:p>
            <a:r>
              <a:rPr lang="cs-CZ" sz="2400" b="1" dirty="0"/>
              <a:t>1997 - 255 poslanců 23,53% - vláda pluralitní levice </a:t>
            </a:r>
            <a:endParaRPr lang="cs-CZ" sz="2400" dirty="0"/>
          </a:p>
          <a:p>
            <a:r>
              <a:rPr lang="cs-CZ" sz="2400" b="1" dirty="0"/>
              <a:t>2002 - 140 poslanců 24,11% - opozice </a:t>
            </a:r>
            <a:endParaRPr lang="cs-CZ" sz="2400" dirty="0"/>
          </a:p>
          <a:p>
            <a:r>
              <a:rPr lang="cs-CZ" sz="2400" b="1" dirty="0"/>
              <a:t>2007 - 191 poslanců 24,73%  - opozice </a:t>
            </a:r>
          </a:p>
          <a:p>
            <a:r>
              <a:rPr lang="cs-CZ" sz="2400" b="1" dirty="0"/>
              <a:t>2012 - 280 poslanců 29,4% - vládní pozice </a:t>
            </a:r>
          </a:p>
          <a:p>
            <a:r>
              <a:rPr lang="cs-CZ" sz="2400" b="1" dirty="0"/>
              <a:t>2017 – 29 poslanců 7,4% - opozice  </a:t>
            </a:r>
          </a:p>
          <a:p>
            <a:r>
              <a:rPr lang="cs-CZ" sz="2400" b="1" dirty="0" err="1"/>
              <a:t>Prez</a:t>
            </a:r>
            <a:r>
              <a:rPr lang="cs-CZ" sz="2400" b="1" dirty="0"/>
              <a:t>. volby 1995 a 2002 – </a:t>
            </a:r>
            <a:r>
              <a:rPr lang="cs-CZ" sz="2400" b="1" dirty="0" err="1"/>
              <a:t>Lionel</a:t>
            </a:r>
            <a:r>
              <a:rPr lang="cs-CZ" sz="2400" b="1" dirty="0"/>
              <a:t> </a:t>
            </a:r>
            <a:r>
              <a:rPr lang="cs-CZ" sz="2400" b="1" dirty="0" err="1"/>
              <a:t>Jospin</a:t>
            </a:r>
            <a:r>
              <a:rPr lang="cs-CZ" sz="2400" b="1" dirty="0"/>
              <a:t> 23,30% a 47,36% a </a:t>
            </a:r>
          </a:p>
          <a:p>
            <a:r>
              <a:rPr lang="cs-CZ" sz="2400" b="1" dirty="0" err="1"/>
              <a:t>Prez</a:t>
            </a:r>
            <a:r>
              <a:rPr lang="cs-CZ" sz="2400" b="1" dirty="0"/>
              <a:t>. volby 2007 – </a:t>
            </a:r>
            <a:r>
              <a:rPr lang="cs-CZ" sz="2400" b="1" dirty="0" err="1"/>
              <a:t>Ségolene</a:t>
            </a:r>
            <a:r>
              <a:rPr lang="cs-CZ" sz="2400" b="1" dirty="0"/>
              <a:t> </a:t>
            </a:r>
            <a:r>
              <a:rPr lang="cs-CZ" sz="2400" b="1" dirty="0" err="1"/>
              <a:t>Royal</a:t>
            </a:r>
            <a:r>
              <a:rPr lang="cs-CZ" sz="2400" b="1" dirty="0"/>
              <a:t> 25,87% a 46,94%</a:t>
            </a:r>
          </a:p>
          <a:p>
            <a:r>
              <a:rPr lang="cs-CZ" sz="2400" b="1" dirty="0" err="1"/>
              <a:t>Prez</a:t>
            </a:r>
            <a:r>
              <a:rPr lang="cs-CZ" sz="2400" b="1" dirty="0"/>
              <a:t>. Volby 2012 – </a:t>
            </a:r>
            <a:r>
              <a:rPr lang="cs-CZ" sz="2400" b="1" dirty="0" err="1"/>
              <a:t>François</a:t>
            </a:r>
            <a:r>
              <a:rPr lang="cs-CZ" sz="2400" dirty="0"/>
              <a:t> </a:t>
            </a:r>
            <a:r>
              <a:rPr lang="cs-CZ" sz="2400" b="1" dirty="0" err="1" smtClean="0"/>
              <a:t>Hollande</a:t>
            </a:r>
            <a:r>
              <a:rPr lang="cs-CZ" sz="2400" b="1" dirty="0" smtClean="0"/>
              <a:t> </a:t>
            </a:r>
            <a:r>
              <a:rPr lang="cs-CZ" sz="2400" b="1" dirty="0"/>
              <a:t>28,63% a 51,64%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77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F8B7F-2996-4192-89E3-79C7860B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72" y="116376"/>
            <a:ext cx="10515600" cy="1325563"/>
          </a:xfrm>
        </p:spPr>
        <p:txBody>
          <a:bodyPr/>
          <a:lstStyle/>
          <a:p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/>
              <a:t>Hollande</a:t>
            </a:r>
            <a:r>
              <a:rPr lang="cs-CZ" dirty="0"/>
              <a:t> a </a:t>
            </a:r>
            <a:r>
              <a:rPr lang="cs-CZ" dirty="0" smtClean="0"/>
              <a:t>„slabé“ </a:t>
            </a:r>
            <a:r>
              <a:rPr lang="cs-CZ" dirty="0"/>
              <a:t>stránky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B0A713-3CB6-45C0-8BDE-DA04E5016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2" y="3902957"/>
            <a:ext cx="5403273" cy="23487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D38FBA-4EFB-483B-9E80-7D006CB6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3" y="1829867"/>
            <a:ext cx="3186892" cy="19892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9BDC9A-6EB7-4532-9264-094C6D1B8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78" y="2070011"/>
            <a:ext cx="5489896" cy="36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75" y="1845214"/>
            <a:ext cx="6204409" cy="43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5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Prez</a:t>
            </a:r>
            <a:r>
              <a:rPr lang="cs-CZ" b="1" dirty="0"/>
              <a:t>. Volby 2017 – </a:t>
            </a:r>
            <a:r>
              <a:rPr lang="cs-CZ" b="1" dirty="0" err="1"/>
              <a:t>Benoit</a:t>
            </a:r>
            <a:r>
              <a:rPr lang="cs-CZ" b="1" dirty="0"/>
              <a:t> </a:t>
            </a:r>
            <a:r>
              <a:rPr lang="cs-CZ" b="1" dirty="0" err="1"/>
              <a:t>Hamon</a:t>
            </a:r>
            <a:r>
              <a:rPr lang="cs-CZ" b="1" dirty="0"/>
              <a:t> 6,36%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4" y="1956974"/>
            <a:ext cx="6870583" cy="42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603" y="2288448"/>
            <a:ext cx="10096597" cy="3530462"/>
          </a:xfrm>
        </p:spPr>
        <p:txBody>
          <a:bodyPr/>
          <a:lstStyle/>
          <a:p>
            <a:r>
              <a:rPr lang="cs-CZ" dirty="0"/>
              <a:t>Na francouzské poměry se jedná o politickou stranu</a:t>
            </a:r>
          </a:p>
          <a:p>
            <a:r>
              <a:rPr lang="cs-CZ" dirty="0"/>
              <a:t>Jasný reprezentant levicových hodnot </a:t>
            </a:r>
          </a:p>
          <a:p>
            <a:r>
              <a:rPr lang="cs-CZ" dirty="0"/>
              <a:t>Proměna, nutné je hodnotit stranu podle období a pozice </a:t>
            </a:r>
          </a:p>
          <a:p>
            <a:r>
              <a:rPr lang="cs-CZ" dirty="0"/>
              <a:t>F. </a:t>
            </a:r>
            <a:r>
              <a:rPr lang="cs-CZ" dirty="0" err="1"/>
              <a:t>Mitterrnad</a:t>
            </a:r>
            <a:r>
              <a:rPr lang="cs-CZ" dirty="0"/>
              <a:t> a F. </a:t>
            </a:r>
            <a:r>
              <a:rPr lang="cs-CZ" dirty="0" err="1"/>
              <a:t>Hollande</a:t>
            </a:r>
            <a:r>
              <a:rPr lang="cs-CZ" dirty="0"/>
              <a:t>, nejvyšší úřad Francie </a:t>
            </a:r>
          </a:p>
          <a:p>
            <a:r>
              <a:rPr lang="cs-CZ" dirty="0"/>
              <a:t>https://www.youtube.com/watch?v=Q7GV2EblQfc</a:t>
            </a:r>
          </a:p>
          <a:p>
            <a:r>
              <a:rPr lang="cs-CZ" dirty="0"/>
              <a:t>„spolupráce“ s dalšími levicovými stranami </a:t>
            </a:r>
          </a:p>
          <a:p>
            <a:r>
              <a:rPr lang="cs-CZ" dirty="0"/>
              <a:t>2017 – nejhorší situace za více než 100 </a:t>
            </a:r>
            <a:r>
              <a:rPr lang="cs-CZ" dirty="0" smtClean="0"/>
              <a:t>let, jen 30 mandátů AN, prodej stranického sídla,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99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3" y="166255"/>
            <a:ext cx="10371818" cy="864822"/>
          </a:xfrm>
        </p:spPr>
        <p:txBody>
          <a:bodyPr/>
          <a:lstStyle/>
          <a:p>
            <a:r>
              <a:rPr lang="cs-CZ" dirty="0"/>
              <a:t>PS v proměnách času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79" y="2565912"/>
            <a:ext cx="4012220" cy="40122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1880610"/>
            <a:ext cx="2861247" cy="40413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10" y="2195477"/>
            <a:ext cx="3286992" cy="43826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1" y="10314"/>
            <a:ext cx="2048217" cy="28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SFIO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1914050"/>
            <a:ext cx="5828688" cy="43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617" y="4473"/>
            <a:ext cx="10515600" cy="1325563"/>
          </a:xfrm>
        </p:spPr>
        <p:txBody>
          <a:bodyPr/>
          <a:lstStyle/>
          <a:p>
            <a:r>
              <a:rPr lang="cs-CZ" dirty="0"/>
              <a:t>Socialistická strana PS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455" y="1893454"/>
            <a:ext cx="11610110" cy="4239491"/>
          </a:xfrm>
        </p:spPr>
        <p:txBody>
          <a:bodyPr>
            <a:normAutofit/>
          </a:bodyPr>
          <a:lstStyle/>
          <a:p>
            <a:r>
              <a:rPr lang="cs-CZ" dirty="0"/>
              <a:t>Dnešní PS, červen 1971 na zakládajícím kongresu v </a:t>
            </a:r>
            <a:r>
              <a:rPr lang="cs-CZ" dirty="0" err="1"/>
              <a:t>Epinay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základními osobami byl F. </a:t>
            </a:r>
            <a:r>
              <a:rPr lang="cs-CZ" dirty="0" err="1"/>
              <a:t>Mitterrand</a:t>
            </a:r>
            <a:r>
              <a:rPr lang="cs-CZ" dirty="0"/>
              <a:t> a </a:t>
            </a:r>
            <a:r>
              <a:rPr lang="cs-CZ" dirty="0" err="1"/>
              <a:t>Guy</a:t>
            </a:r>
            <a:r>
              <a:rPr lang="cs-CZ" dirty="0"/>
              <a:t> </a:t>
            </a:r>
            <a:r>
              <a:rPr lang="cs-CZ" dirty="0" err="1"/>
              <a:t>Mollet</a:t>
            </a:r>
            <a:r>
              <a:rPr lang="cs-CZ" dirty="0"/>
              <a:t> (předseda a tajemník)</a:t>
            </a:r>
          </a:p>
          <a:p>
            <a:pPr lvl="0"/>
            <a:r>
              <a:rPr lang="cs-CZ" dirty="0"/>
              <a:t>vznikla spojením menších stran, PS strana voličská, malá členská základna </a:t>
            </a:r>
          </a:p>
          <a:p>
            <a:pPr lvl="0"/>
            <a:r>
              <a:rPr lang="cs-CZ" dirty="0"/>
              <a:t>na rozdíl od jiných socialistických stran v Evropě není moc svázána s odbory</a:t>
            </a:r>
          </a:p>
          <a:p>
            <a:pPr lvl="0"/>
            <a:r>
              <a:rPr lang="cs-CZ" dirty="0"/>
              <a:t>SFIO naopak vychází z odborového hnutí a podobně i jiné strany </a:t>
            </a:r>
          </a:p>
          <a:p>
            <a:r>
              <a:rPr lang="cs-CZ" dirty="0"/>
              <a:t>V roce 1951 – 33%, 1973 – 18,8% a 1984 – 10% </a:t>
            </a:r>
            <a:r>
              <a:rPr lang="cs-CZ" dirty="0" smtClean="0"/>
              <a:t>manuálně pracujících členů</a:t>
            </a:r>
            <a:endParaRPr lang="cs-CZ" dirty="0"/>
          </a:p>
          <a:p>
            <a:r>
              <a:rPr lang="cs-CZ" dirty="0"/>
              <a:t>1981 se spíše jedná o učitele jako nejvlivnější straníky</a:t>
            </a:r>
          </a:p>
          <a:p>
            <a:r>
              <a:rPr lang="cs-CZ" dirty="0"/>
              <a:t>Slabá stránka – zisk financí na činnost (absence podpory podnikatelů)</a:t>
            </a:r>
          </a:p>
          <a:p>
            <a:r>
              <a:rPr lang="cs-CZ" dirty="0"/>
              <a:t>Nepřítel vnější – PCF, nepřítel vnitřní – frakce „G. Molet, M. </a:t>
            </a:r>
            <a:r>
              <a:rPr lang="cs-CZ" dirty="0" err="1"/>
              <a:t>Rocard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87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586" y="73891"/>
            <a:ext cx="10768180" cy="803127"/>
          </a:xfrm>
        </p:spPr>
        <p:txBody>
          <a:bodyPr>
            <a:normAutofit fontScale="90000"/>
          </a:bodyPr>
          <a:lstStyle/>
          <a:p>
            <a:r>
              <a:rPr lang="fr-FR" dirty="0"/>
              <a:t>La </a:t>
            </a:r>
            <a:r>
              <a:rPr lang="fr-FR" b="1" dirty="0"/>
              <a:t>S</a:t>
            </a:r>
            <a:r>
              <a:rPr lang="fr-FR" dirty="0"/>
              <a:t>ection </a:t>
            </a:r>
            <a:r>
              <a:rPr lang="fr-FR" b="1" dirty="0"/>
              <a:t>f</a:t>
            </a:r>
            <a:r>
              <a:rPr lang="fr-FR" dirty="0"/>
              <a:t>rançaise de </a:t>
            </a:r>
            <a:r>
              <a:rPr lang="fr-FR" b="1" dirty="0"/>
              <a:t>l</a:t>
            </a:r>
            <a:r>
              <a:rPr lang="fr-FR" dirty="0"/>
              <a:t>’Internationale </a:t>
            </a:r>
            <a:r>
              <a:rPr lang="fr-FR" b="1" dirty="0"/>
              <a:t>o</a:t>
            </a:r>
            <a:r>
              <a:rPr lang="fr-FR" dirty="0"/>
              <a:t>uvrière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386" y="1246910"/>
            <a:ext cx="10589029" cy="561109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err="1" smtClean="0"/>
              <a:t>Jules</a:t>
            </a:r>
            <a:r>
              <a:rPr lang="cs-CZ" sz="2400" dirty="0" smtClean="0"/>
              <a:t> </a:t>
            </a:r>
            <a:r>
              <a:rPr lang="cs-CZ" sz="2400" dirty="0" err="1"/>
              <a:t>Guesde</a:t>
            </a:r>
            <a:r>
              <a:rPr lang="cs-CZ" sz="2400" dirty="0"/>
              <a:t>, zakladatel SFIO v roce 1905, problematika pacifismu a I. Sv. války </a:t>
            </a:r>
          </a:p>
          <a:p>
            <a:r>
              <a:rPr lang="cs-CZ" sz="2400" dirty="0"/>
              <a:t>1919 odchod z druhé internacionály – „pozitivní pohled na válku“</a:t>
            </a:r>
          </a:p>
          <a:p>
            <a:r>
              <a:rPr lang="cs-CZ" sz="2400" dirty="0"/>
              <a:t>masová členské základny a 1920 se odštěpila PCF (delší dobu výraznější</a:t>
            </a:r>
            <a:r>
              <a:rPr lang="cs-CZ" sz="2400" dirty="0" smtClean="0"/>
              <a:t>), nerovnoměrnost, Stanovy</a:t>
            </a:r>
            <a:r>
              <a:rPr lang="cs-CZ" sz="2400" dirty="0"/>
              <a:t>: </a:t>
            </a:r>
            <a:r>
              <a:rPr lang="cs-CZ" sz="2400" b="1" dirty="0"/>
              <a:t>přetvořit </a:t>
            </a:r>
            <a:r>
              <a:rPr lang="cs-CZ" sz="2400" dirty="0"/>
              <a:t>společnost z kapitalismu na kolektivismus </a:t>
            </a:r>
          </a:p>
          <a:p>
            <a:pPr lvl="0"/>
            <a:r>
              <a:rPr lang="cs-CZ" sz="2400" dirty="0"/>
              <a:t>vláda Lidové fronty 36 – 37, zavádějí placenou dovolenou, 40 hodin práce/týden</a:t>
            </a:r>
          </a:p>
          <a:p>
            <a:pPr lvl="0"/>
            <a:r>
              <a:rPr lang="cs-CZ" sz="2400" dirty="0"/>
              <a:t>Leon Blum byl jako předseda vlády stíhán za nepřipravenost Francie na válku </a:t>
            </a:r>
          </a:p>
          <a:p>
            <a:pPr lvl="0"/>
            <a:r>
              <a:rPr lang="cs-CZ" sz="2400" dirty="0"/>
              <a:t>Profesí advokát, dokázal se ubránit, proces byl zastaven a LB předán Německu </a:t>
            </a:r>
          </a:p>
          <a:p>
            <a:pPr lvl="0"/>
            <a:r>
              <a:rPr lang="cs-CZ" sz="2400" dirty="0"/>
              <a:t>problém, že přijali </a:t>
            </a:r>
            <a:r>
              <a:rPr lang="cs-CZ" sz="2400" dirty="0" err="1"/>
              <a:t>Pétaina</a:t>
            </a:r>
            <a:r>
              <a:rPr lang="cs-CZ" sz="2400" dirty="0"/>
              <a:t> a Vichy jako „mírové východisko“ z nastalé situace</a:t>
            </a:r>
          </a:p>
          <a:p>
            <a:r>
              <a:rPr lang="cs-CZ" sz="2400" dirty="0" smtClean="0"/>
              <a:t>Max. základna </a:t>
            </a:r>
            <a:r>
              <a:rPr lang="cs-CZ" sz="2400" dirty="0"/>
              <a:t>350 000, P. </a:t>
            </a:r>
            <a:r>
              <a:rPr lang="cs-CZ" sz="2400" dirty="0" err="1"/>
              <a:t>Ramadier</a:t>
            </a:r>
            <a:r>
              <a:rPr lang="cs-CZ" sz="2400" dirty="0"/>
              <a:t> a G. Molet, poválečná </a:t>
            </a:r>
            <a:r>
              <a:rPr lang="cs-CZ" sz="2400" dirty="0" smtClean="0"/>
              <a:t>SFIO, obhájce invaze </a:t>
            </a:r>
            <a:r>
              <a:rPr lang="cs-CZ" sz="2400" dirty="0"/>
              <a:t>v Suezu zachování Alžírska</a:t>
            </a:r>
          </a:p>
        </p:txBody>
      </p:sp>
    </p:spTree>
    <p:extLst>
      <p:ext uri="{BB962C8B-B14F-4D97-AF65-F5344CB8AC3E}">
        <p14:creationId xmlns:p14="http://schemas.microsoft.com/office/powerpoint/2010/main" val="331213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286" y="563418"/>
            <a:ext cx="9746673" cy="856211"/>
          </a:xfrm>
        </p:spPr>
        <p:txBody>
          <a:bodyPr/>
          <a:lstStyle/>
          <a:p>
            <a:r>
              <a:rPr lang="cs-CZ" dirty="0"/>
              <a:t>SFIO 1958 – 1969 (71)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2799" y="1773632"/>
            <a:ext cx="10178474" cy="4968914"/>
          </a:xfrm>
        </p:spPr>
        <p:txBody>
          <a:bodyPr>
            <a:noAutofit/>
          </a:bodyPr>
          <a:lstStyle/>
          <a:p>
            <a:r>
              <a:rPr lang="cs-CZ" sz="2400" dirty="0"/>
              <a:t>1958 – </a:t>
            </a:r>
            <a:r>
              <a:rPr lang="cs-CZ" sz="2400" dirty="0" err="1"/>
              <a:t>Guy</a:t>
            </a:r>
            <a:r>
              <a:rPr lang="cs-CZ" sz="2400" dirty="0"/>
              <a:t> </a:t>
            </a:r>
            <a:r>
              <a:rPr lang="cs-CZ" sz="2400" dirty="0" err="1"/>
              <a:t>Mollet</a:t>
            </a:r>
            <a:r>
              <a:rPr lang="cs-CZ" sz="2400" dirty="0"/>
              <a:t>, v prvních letech V. republiky jsou antirežimní strana</a:t>
            </a:r>
          </a:p>
          <a:p>
            <a:r>
              <a:rPr lang="cs-CZ" sz="2400" dirty="0"/>
              <a:t>SFIO odmítá novou republiku, </a:t>
            </a:r>
            <a:r>
              <a:rPr lang="cs-CZ" sz="2400" dirty="0" smtClean="0"/>
              <a:t>s </a:t>
            </a:r>
            <a:r>
              <a:rPr lang="cs-CZ" sz="2400" dirty="0"/>
              <a:t>PCF do 1970 konfrontace  </a:t>
            </a:r>
          </a:p>
          <a:p>
            <a:r>
              <a:rPr lang="cs-CZ" sz="2400" dirty="0" err="1"/>
              <a:t>Parlamentnní</a:t>
            </a:r>
            <a:r>
              <a:rPr lang="cs-CZ" sz="2400" dirty="0"/>
              <a:t> volby 1958 - 15,5% a 44 poslanců, 1962 -  </a:t>
            </a:r>
            <a:r>
              <a:rPr lang="cs-CZ" sz="2400" dirty="0" smtClean="0"/>
              <a:t>12,54% </a:t>
            </a:r>
            <a:r>
              <a:rPr lang="cs-CZ" sz="2400" dirty="0"/>
              <a:t>a 65 poslanců a                                   1967 -  </a:t>
            </a:r>
            <a:r>
              <a:rPr lang="cs-CZ" sz="2400" dirty="0" smtClean="0"/>
              <a:t>18,96% </a:t>
            </a:r>
            <a:r>
              <a:rPr lang="cs-CZ" sz="2400" dirty="0"/>
              <a:t>a 121 </a:t>
            </a:r>
            <a:r>
              <a:rPr lang="cs-CZ" sz="2400" dirty="0" smtClean="0"/>
              <a:t>poslanců, 1965 </a:t>
            </a:r>
            <a:r>
              <a:rPr lang="cs-CZ" sz="2400" dirty="0"/>
              <a:t>– F. </a:t>
            </a:r>
            <a:r>
              <a:rPr lang="cs-CZ" sz="2400" dirty="0" err="1"/>
              <a:t>Mitterrrand</a:t>
            </a:r>
            <a:r>
              <a:rPr lang="cs-CZ" sz="2400" dirty="0"/>
              <a:t> oficiálním prezidentský kandidát všech, kdo je proti V. </a:t>
            </a:r>
            <a:r>
              <a:rPr lang="cs-CZ" sz="2400" dirty="0" err="1"/>
              <a:t>rep</a:t>
            </a:r>
            <a:r>
              <a:rPr lang="cs-CZ" sz="2400" dirty="0"/>
              <a:t>.    </a:t>
            </a:r>
          </a:p>
          <a:p>
            <a:r>
              <a:rPr lang="cs-CZ" sz="2400" dirty="0"/>
              <a:t>PSU levicová strana, nestaví se </a:t>
            </a:r>
            <a:r>
              <a:rPr lang="cs-CZ" sz="2400" dirty="0" smtClean="0"/>
              <a:t>do opozice </a:t>
            </a:r>
            <a:r>
              <a:rPr lang="cs-CZ" sz="2400" dirty="0"/>
              <a:t>proti V. </a:t>
            </a:r>
            <a:r>
              <a:rPr lang="cs-CZ" sz="2400" dirty="0" err="1"/>
              <a:t>rep</a:t>
            </a:r>
            <a:r>
              <a:rPr lang="cs-CZ" sz="2400" dirty="0"/>
              <a:t>., modernistický socialismus (</a:t>
            </a:r>
            <a:r>
              <a:rPr lang="cs-CZ" sz="2400" dirty="0" err="1"/>
              <a:t>Piérre</a:t>
            </a:r>
            <a:r>
              <a:rPr lang="cs-CZ" sz="2400" dirty="0"/>
              <a:t> </a:t>
            </a:r>
            <a:r>
              <a:rPr lang="cs-CZ" sz="2400" dirty="0" err="1"/>
              <a:t>Mendés</a:t>
            </a:r>
            <a:r>
              <a:rPr lang="cs-CZ" sz="2400" dirty="0"/>
              <a:t> France</a:t>
            </a:r>
            <a:r>
              <a:rPr lang="cs-CZ" sz="2400" dirty="0" smtClean="0"/>
              <a:t>), Rok </a:t>
            </a:r>
            <a:r>
              <a:rPr lang="cs-CZ" sz="2400" dirty="0"/>
              <a:t>1968 – rozpory, volby 16,53% - 57 poslanců </a:t>
            </a:r>
          </a:p>
          <a:p>
            <a:r>
              <a:rPr lang="cs-CZ" sz="2400" dirty="0"/>
              <a:t>Vznik platformy </a:t>
            </a:r>
            <a:r>
              <a:rPr lang="cs-CZ" sz="2400" dirty="0" smtClean="0"/>
              <a:t>FGDS, později </a:t>
            </a:r>
            <a:r>
              <a:rPr lang="cs-CZ" sz="2400" dirty="0"/>
              <a:t>UGSD – Union de  </a:t>
            </a:r>
            <a:r>
              <a:rPr lang="cs-CZ" sz="2400" dirty="0" err="1"/>
              <a:t>socialist</a:t>
            </a:r>
            <a:r>
              <a:rPr lang="cs-CZ" sz="2400" dirty="0"/>
              <a:t> et </a:t>
            </a:r>
            <a:r>
              <a:rPr lang="cs-CZ" sz="2400" dirty="0" err="1"/>
              <a:t>socialist</a:t>
            </a:r>
            <a:r>
              <a:rPr lang="cs-CZ" sz="2400" dirty="0"/>
              <a:t> </a:t>
            </a:r>
            <a:r>
              <a:rPr lang="cs-CZ" sz="2400" dirty="0" err="1" smtClean="0"/>
              <a:t>démocrates</a:t>
            </a:r>
            <a:r>
              <a:rPr lang="cs-CZ" sz="2400" dirty="0"/>
              <a:t>, utvořená F.M. </a:t>
            </a:r>
            <a:r>
              <a:rPr lang="cs-CZ" sz="2400" dirty="0" smtClean="0"/>
              <a:t>, </a:t>
            </a:r>
            <a:r>
              <a:rPr lang="cs-CZ" sz="2400" dirty="0" smtClean="0"/>
              <a:t>Po </a:t>
            </a:r>
            <a:r>
              <a:rPr lang="cs-CZ" sz="2400" dirty="0"/>
              <a:t>celou dobu se jedná a studenou válku mezi PCF a SFIO, zásah 21.8. 1968 ČSSR</a:t>
            </a:r>
          </a:p>
          <a:p>
            <a:r>
              <a:rPr lang="cs-CZ" sz="2400" dirty="0"/>
              <a:t>Krize 1969, prezidentské volby Gaston </a:t>
            </a:r>
            <a:r>
              <a:rPr lang="cs-CZ" sz="2400" dirty="0" err="1"/>
              <a:t>Defferre</a:t>
            </a:r>
            <a:r>
              <a:rPr lang="cs-CZ" sz="2400" dirty="0"/>
              <a:t> jen 5%</a:t>
            </a:r>
          </a:p>
        </p:txBody>
      </p:sp>
    </p:spTree>
    <p:extLst>
      <p:ext uri="{BB962C8B-B14F-4D97-AF65-F5344CB8AC3E}">
        <p14:creationId xmlns:p14="http://schemas.microsoft.com/office/powerpoint/2010/main" val="127540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696" y="124979"/>
            <a:ext cx="10515600" cy="1325563"/>
          </a:xfrm>
        </p:spPr>
        <p:txBody>
          <a:bodyPr/>
          <a:lstStyle/>
          <a:p>
            <a:r>
              <a:rPr lang="cs-CZ" dirty="0"/>
              <a:t>PS 1971 - 1981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696" y="2101273"/>
            <a:ext cx="10336813" cy="3745345"/>
          </a:xfrm>
        </p:spPr>
        <p:txBody>
          <a:bodyPr/>
          <a:lstStyle/>
          <a:p>
            <a:r>
              <a:rPr lang="cs-CZ" dirty="0"/>
              <a:t>1971, strana která je celonárodní, pro – vůdcovská a jednotná </a:t>
            </a:r>
            <a:endParaRPr lang="cs-CZ" dirty="0" smtClean="0"/>
          </a:p>
          <a:p>
            <a:r>
              <a:rPr lang="cs-CZ" dirty="0"/>
              <a:t>Volby do AN </a:t>
            </a:r>
            <a:r>
              <a:rPr lang="cs-CZ" b="1" dirty="0"/>
              <a:t>1973 – 19,20% a 89 m. </a:t>
            </a:r>
            <a:r>
              <a:rPr lang="cs-CZ" dirty="0"/>
              <a:t>ze </a:t>
            </a:r>
            <a:r>
              <a:rPr lang="cs-CZ" dirty="0" smtClean="0"/>
              <a:t>490</a:t>
            </a:r>
            <a:endParaRPr lang="cs-CZ" dirty="0"/>
          </a:p>
          <a:p>
            <a:r>
              <a:rPr lang="cs-CZ" dirty="0"/>
              <a:t>Prezidentské volby </a:t>
            </a:r>
            <a:r>
              <a:rPr lang="cs-CZ" b="1" dirty="0"/>
              <a:t>1974 </a:t>
            </a:r>
            <a:r>
              <a:rPr lang="cs-CZ" b="1" dirty="0" smtClean="0"/>
              <a:t>43,25% I. a 49,19% II. </a:t>
            </a:r>
          </a:p>
          <a:p>
            <a:r>
              <a:rPr lang="cs-CZ" b="1" dirty="0"/>
              <a:t>https://www.youtube.com/watch?v=dcxPZVSQk0s</a:t>
            </a:r>
            <a:endParaRPr lang="cs-CZ" b="1" dirty="0" smtClean="0"/>
          </a:p>
          <a:p>
            <a:r>
              <a:rPr lang="cs-CZ" dirty="0" smtClean="0"/>
              <a:t>Prezidentské </a:t>
            </a:r>
            <a:r>
              <a:rPr lang="cs-CZ" dirty="0"/>
              <a:t>volby 74, těsná prohra o 400 000 hlasů </a:t>
            </a:r>
          </a:p>
          <a:p>
            <a:pPr lvl="0"/>
            <a:r>
              <a:rPr lang="cs-CZ" dirty="0"/>
              <a:t>Patrný vzestup hlasů kantonální a komunální volby (1976,1977)</a:t>
            </a:r>
          </a:p>
          <a:p>
            <a:pPr lvl="0"/>
            <a:r>
              <a:rPr lang="cs-CZ" dirty="0"/>
              <a:t>Důležitý vztah PCF a PS, bipolární </a:t>
            </a:r>
            <a:r>
              <a:rPr lang="cs-CZ" dirty="0" err="1"/>
              <a:t>čverylka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jasné rozbroje ve volbách 1978 – </a:t>
            </a:r>
            <a:r>
              <a:rPr lang="cs-CZ" b="1" dirty="0"/>
              <a:t>výsledek 22,58% a 104 m. </a:t>
            </a:r>
            <a:r>
              <a:rPr lang="cs-CZ" dirty="0"/>
              <a:t>ze 490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93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962" y="149045"/>
            <a:ext cx="10515600" cy="1325563"/>
          </a:xfrm>
        </p:spPr>
        <p:txBody>
          <a:bodyPr/>
          <a:lstStyle/>
          <a:p>
            <a:r>
              <a:rPr lang="cs-CZ" dirty="0"/>
              <a:t>PS 1981 – převzetí moci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269" y="2028791"/>
            <a:ext cx="10400293" cy="4067210"/>
          </a:xfrm>
        </p:spPr>
        <p:txBody>
          <a:bodyPr>
            <a:normAutofit/>
          </a:bodyPr>
          <a:lstStyle/>
          <a:p>
            <a:r>
              <a:rPr lang="cs-CZ" dirty="0"/>
              <a:t>Vítězství v prezidentských i parlamentních volbách – </a:t>
            </a:r>
            <a:r>
              <a:rPr lang="cs-CZ" b="1" dirty="0"/>
              <a:t>37,51% a 269 m./ 490</a:t>
            </a:r>
            <a:endParaRPr lang="cs-CZ" dirty="0"/>
          </a:p>
          <a:p>
            <a:pPr lvl="0"/>
            <a:r>
              <a:rPr lang="cs-CZ" dirty="0"/>
              <a:t>Masivní realizace programu 110 bodů, rozvoj na evropské úrovni (společně se PSOE),</a:t>
            </a:r>
          </a:p>
          <a:p>
            <a:pPr lvl="0"/>
            <a:r>
              <a:rPr lang="cs-CZ" dirty="0"/>
              <a:t>Většina poslanců za PS jsou </a:t>
            </a:r>
            <a:r>
              <a:rPr lang="cs-CZ" dirty="0" smtClean="0"/>
              <a:t>kantoři, Koalice </a:t>
            </a:r>
            <a:r>
              <a:rPr lang="cs-CZ" dirty="0"/>
              <a:t>s PCF, dlouho nevydrží 1984, spolupráce se Zelenými </a:t>
            </a:r>
          </a:p>
          <a:p>
            <a:pPr lvl="0"/>
            <a:r>
              <a:rPr lang="cs-CZ" dirty="0"/>
              <a:t>1986 – krize, prohra a následuje kohabitace </a:t>
            </a:r>
            <a:r>
              <a:rPr lang="cs-CZ" b="1" dirty="0"/>
              <a:t>PS – 31% a 206 poslanců </a:t>
            </a:r>
            <a:endParaRPr lang="cs-CZ" dirty="0"/>
          </a:p>
          <a:p>
            <a:pPr lvl="0"/>
            <a:r>
              <a:rPr lang="cs-CZ" dirty="0"/>
              <a:t>1988 – opětovné znovuzvolení </a:t>
            </a:r>
            <a:r>
              <a:rPr lang="cs-CZ" b="1" dirty="0"/>
              <a:t>F.M., první přímo znovuzvolený prezident</a:t>
            </a:r>
          </a:p>
          <a:p>
            <a:r>
              <a:rPr lang="cs-CZ" dirty="0"/>
              <a:t>První ministerským předsedou je P.  </a:t>
            </a:r>
            <a:r>
              <a:rPr lang="cs-CZ" dirty="0" err="1"/>
              <a:t>Mauroy</a:t>
            </a:r>
            <a:r>
              <a:rPr lang="cs-CZ" dirty="0"/>
              <a:t> 81 – 84, současně starosta Lille</a:t>
            </a:r>
          </a:p>
          <a:p>
            <a:r>
              <a:rPr lang="cs-CZ" dirty="0"/>
              <a:t>Druhým je </a:t>
            </a:r>
            <a:r>
              <a:rPr lang="cs-CZ" dirty="0" err="1"/>
              <a:t>Laurent</a:t>
            </a:r>
            <a:r>
              <a:rPr lang="cs-CZ" dirty="0"/>
              <a:t> Fabius (ENA, věk)  </a:t>
            </a:r>
          </a:p>
          <a:p>
            <a:r>
              <a:rPr lang="cs-CZ" b="1" dirty="0"/>
              <a:t>1988 – zlepšení situace, 260 poslanců a 34,76%</a:t>
            </a:r>
            <a:r>
              <a:rPr lang="cs-CZ" dirty="0"/>
              <a:t> </a:t>
            </a:r>
          </a:p>
          <a:p>
            <a:r>
              <a:rPr lang="cs-CZ" dirty="0"/>
              <a:t>1988 – nová vláda v čele je Michel </a:t>
            </a:r>
            <a:r>
              <a:rPr lang="cs-CZ" dirty="0" err="1"/>
              <a:t>Rocard</a:t>
            </a:r>
            <a:r>
              <a:rPr lang="cs-CZ" dirty="0"/>
              <a:t>, bez PCF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6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Proměna voličů PS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73" y="2276413"/>
            <a:ext cx="10073973" cy="3302351"/>
          </a:xfrm>
        </p:spPr>
        <p:txBody>
          <a:bodyPr>
            <a:normAutofit/>
          </a:bodyPr>
          <a:lstStyle/>
          <a:p>
            <a:r>
              <a:rPr lang="cs-CZ" dirty="0"/>
              <a:t>První nástup novodobých socialistů nastal v 70 letech a to v dříve katolických regionech!</a:t>
            </a:r>
          </a:p>
          <a:p>
            <a:r>
              <a:rPr lang="cs-CZ" dirty="0"/>
              <a:t>Normandie, Bretagne, částečně Alsasko – Lotrinsko</a:t>
            </a:r>
          </a:p>
          <a:p>
            <a:r>
              <a:rPr lang="cs-CZ" dirty="0"/>
              <a:t>Proč? Slábne vazba k náboženství (2/3 jsou pasivní katolíci)</a:t>
            </a:r>
          </a:p>
          <a:p>
            <a:r>
              <a:rPr lang="cs-CZ" b="1" dirty="0"/>
              <a:t>Pokles zemědělců a OSVČ, spíše zaměstnanci ve službách, Učitelé! </a:t>
            </a:r>
          </a:p>
          <a:p>
            <a:r>
              <a:rPr lang="cs-CZ" dirty="0" smtClean="0"/>
              <a:t>Proměna u dělnické </a:t>
            </a:r>
            <a:r>
              <a:rPr lang="cs-CZ" dirty="0"/>
              <a:t>třídy</a:t>
            </a:r>
          </a:p>
          <a:p>
            <a:r>
              <a:rPr lang="cs-CZ" dirty="0"/>
              <a:t>   rok 1978 – 36% volilo PCF a 27% PS </a:t>
            </a:r>
          </a:p>
          <a:p>
            <a:r>
              <a:rPr lang="cs-CZ" dirty="0"/>
              <a:t>   rok 1986 – 20% volilo PCF a 34% 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5839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346</TotalTime>
  <Words>1062</Words>
  <Application>Microsoft Office PowerPoint</Application>
  <PresentationFormat>Širokoúhlá obrazovka</PresentationFormat>
  <Paragraphs>97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Retrospektiva</vt:lpstr>
      <vt:lpstr>Socialistická strana </vt:lpstr>
      <vt:lpstr>PS v proměnách času </vt:lpstr>
      <vt:lpstr>SFIO </vt:lpstr>
      <vt:lpstr>Socialistická strana PS </vt:lpstr>
      <vt:lpstr>La Section française de l’Internationale ouvrière</vt:lpstr>
      <vt:lpstr>SFIO 1958 – 1969 (71)</vt:lpstr>
      <vt:lpstr>PS 1971 - 1981</vt:lpstr>
      <vt:lpstr>PS 1981 – převzetí moci </vt:lpstr>
      <vt:lpstr>Proměna voličů PS </vt:lpstr>
      <vt:lpstr>PS 1990 - 1997</vt:lpstr>
      <vt:lpstr>MRG – Levicový radikálové </vt:lpstr>
      <vt:lpstr>1993  - 2017  </vt:lpstr>
      <vt:lpstr>François Hollande a „slabé“ stránky </vt:lpstr>
      <vt:lpstr>PS </vt:lpstr>
      <vt:lpstr>Prez. Volby 2017 – Benoit Hamon 6,36%</vt:lpstr>
      <vt:lpstr>Závěrem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Socialistická strana</dc:title>
  <dc:creator>Michal Pink</dc:creator>
  <cp:lastModifiedBy>Pink</cp:lastModifiedBy>
  <cp:revision>32</cp:revision>
  <dcterms:created xsi:type="dcterms:W3CDTF">2017-10-30T11:39:03Z</dcterms:created>
  <dcterms:modified xsi:type="dcterms:W3CDTF">2020-11-24T07:24:34Z</dcterms:modified>
</cp:coreProperties>
</file>