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0"/>
  </p:notesMasterIdLst>
  <p:sldIdLst>
    <p:sldId id="256" r:id="rId2"/>
    <p:sldId id="298" r:id="rId3"/>
    <p:sldId id="259" r:id="rId4"/>
    <p:sldId id="296" r:id="rId5"/>
    <p:sldId id="297" r:id="rId6"/>
    <p:sldId id="288" r:id="rId7"/>
    <p:sldId id="289" r:id="rId8"/>
    <p:sldId id="292" r:id="rId9"/>
    <p:sldId id="258" r:id="rId10"/>
    <p:sldId id="285"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6" r:id="rId32"/>
    <p:sldId id="290" r:id="rId33"/>
    <p:sldId id="282" r:id="rId34"/>
    <p:sldId id="283" r:id="rId35"/>
    <p:sldId id="291" r:id="rId36"/>
    <p:sldId id="295" r:id="rId37"/>
    <p:sldId id="293" r:id="rId38"/>
    <p:sldId id="284" r:id="rId3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ěra Stojarová" initials="V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62" autoAdjust="0"/>
  </p:normalViewPr>
  <p:slideViewPr>
    <p:cSldViewPr>
      <p:cViewPr varScale="1">
        <p:scale>
          <a:sx n="80" d="100"/>
          <a:sy n="80" d="100"/>
        </p:scale>
        <p:origin x="152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689E96-4D61-4E02-BAFE-1A50D9DFFA07}" type="datetimeFigureOut">
              <a:rPr lang="cs-CZ" smtClean="0"/>
              <a:t>08.11.2021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024787-B93E-42C4-86E2-F4DE82F80198}" type="slidenum">
              <a:rPr lang="cs-CZ" smtClean="0"/>
              <a:t>‹#›</a:t>
            </a:fld>
            <a:endParaRPr lang="cs-CZ"/>
          </a:p>
        </p:txBody>
      </p:sp>
    </p:spTree>
    <p:extLst>
      <p:ext uri="{BB962C8B-B14F-4D97-AF65-F5344CB8AC3E}">
        <p14:creationId xmlns:p14="http://schemas.microsoft.com/office/powerpoint/2010/main" val="529830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Women's_suffrage#cite_note-Timeline-16" TargetMode="External"/><Relationship Id="rId13" Type="http://schemas.openxmlformats.org/officeDocument/2006/relationships/hyperlink" Target="https://en.wikipedia.org/wiki/Swiss_referendums,_1971" TargetMode="External"/><Relationship Id="rId3" Type="http://schemas.openxmlformats.org/officeDocument/2006/relationships/hyperlink" Target="https://en.wikipedia.org/wiki/Finland" TargetMode="External"/><Relationship Id="rId7" Type="http://schemas.openxmlformats.org/officeDocument/2006/relationships/hyperlink" Target="https://en.wikipedia.org/wiki/Women's_suffrage#cite_note-15" TargetMode="External"/><Relationship Id="rId12" Type="http://schemas.openxmlformats.org/officeDocument/2006/relationships/hyperlink" Target="https://en.wikipedia.org/wiki/Women's_suffrage#cite_note-104" TargetMode="External"/><Relationship Id="rId17" Type="http://schemas.openxmlformats.org/officeDocument/2006/relationships/hyperlink" Target="https://en.wikipedia.org/wiki/Women's_suffrage#cite_note-129" TargetMode="External"/><Relationship Id="rId2" Type="http://schemas.openxmlformats.org/officeDocument/2006/relationships/slide" Target="../slides/slide15.xml"/><Relationship Id="rId16" Type="http://schemas.openxmlformats.org/officeDocument/2006/relationships/hyperlink" Target="https://en.wikipedia.org/wiki/Appenzell_Innerrhoden" TargetMode="External"/><Relationship Id="rId1" Type="http://schemas.openxmlformats.org/officeDocument/2006/relationships/notesMaster" Target="../notesMasters/notesMaster1.xml"/><Relationship Id="rId6" Type="http://schemas.openxmlformats.org/officeDocument/2006/relationships/hyperlink" Target="https://en.wikipedia.org/wiki/Paraguay" TargetMode="External"/><Relationship Id="rId11" Type="http://schemas.openxmlformats.org/officeDocument/2006/relationships/hyperlink" Target="https://en.wikipedia.org/wiki/Liechtenstein_women's_suffrage_referendum,_1984" TargetMode="External"/><Relationship Id="rId5" Type="http://schemas.openxmlformats.org/officeDocument/2006/relationships/hyperlink" Target="https://en.wikipedia.org/wiki/Suffrage#cite_note-14" TargetMode="External"/><Relationship Id="rId15" Type="http://schemas.openxmlformats.org/officeDocument/2006/relationships/hyperlink" Target="https://en.wikipedia.org/wiki/Federal_Supreme_Court_of_Switzerland" TargetMode="External"/><Relationship Id="rId10" Type="http://schemas.openxmlformats.org/officeDocument/2006/relationships/hyperlink" Target="https://en.wikipedia.org/wiki/Liechtenstein" TargetMode="External"/><Relationship Id="rId4" Type="http://schemas.openxmlformats.org/officeDocument/2006/relationships/hyperlink" Target="https://en.wikipedia.org/wiki/Suffrage#cite_note-13" TargetMode="External"/><Relationship Id="rId9" Type="http://schemas.openxmlformats.org/officeDocument/2006/relationships/hyperlink" Target="https://en.wikipedia.org/wiki/Women's_suffrage#cite_note-93" TargetMode="External"/><Relationship Id="rId14" Type="http://schemas.openxmlformats.org/officeDocument/2006/relationships/hyperlink" Target="https://en.wikipedia.org/wiki/Women's_suffrage#cite_note-switzerland-chronology-12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 </a:t>
            </a:r>
          </a:p>
        </p:txBody>
      </p:sp>
      <p:sp>
        <p:nvSpPr>
          <p:cNvPr id="542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FF9933"/>
                </a:solidFill>
                <a:latin typeface="Arial" charset="0"/>
              </a:defRPr>
            </a:lvl1pPr>
            <a:lvl2pPr marL="742950" indent="-285750">
              <a:defRPr sz="3200">
                <a:solidFill>
                  <a:srgbClr val="FF9933"/>
                </a:solidFill>
                <a:latin typeface="Arial" charset="0"/>
              </a:defRPr>
            </a:lvl2pPr>
            <a:lvl3pPr marL="1143000" indent="-228600">
              <a:defRPr sz="3200">
                <a:solidFill>
                  <a:srgbClr val="FF9933"/>
                </a:solidFill>
                <a:latin typeface="Arial" charset="0"/>
              </a:defRPr>
            </a:lvl3pPr>
            <a:lvl4pPr marL="1600200" indent="-228600">
              <a:defRPr sz="3200">
                <a:solidFill>
                  <a:srgbClr val="FF9933"/>
                </a:solidFill>
                <a:latin typeface="Arial" charset="0"/>
              </a:defRPr>
            </a:lvl4pPr>
            <a:lvl5pPr marL="2057400" indent="-228600">
              <a:defRPr sz="3200">
                <a:solidFill>
                  <a:srgbClr val="FF9933"/>
                </a:solidFill>
                <a:latin typeface="Arial" charset="0"/>
              </a:defRPr>
            </a:lvl5pPr>
            <a:lvl6pPr marL="2514600" indent="-228600" eaLnBrk="0" fontAlgn="base" hangingPunct="0">
              <a:spcBef>
                <a:spcPct val="0"/>
              </a:spcBef>
              <a:spcAft>
                <a:spcPct val="0"/>
              </a:spcAft>
              <a:defRPr sz="3200">
                <a:solidFill>
                  <a:srgbClr val="FF9933"/>
                </a:solidFill>
                <a:latin typeface="Arial" charset="0"/>
              </a:defRPr>
            </a:lvl6pPr>
            <a:lvl7pPr marL="2971800" indent="-228600" eaLnBrk="0" fontAlgn="base" hangingPunct="0">
              <a:spcBef>
                <a:spcPct val="0"/>
              </a:spcBef>
              <a:spcAft>
                <a:spcPct val="0"/>
              </a:spcAft>
              <a:defRPr sz="3200">
                <a:solidFill>
                  <a:srgbClr val="FF9933"/>
                </a:solidFill>
                <a:latin typeface="Arial" charset="0"/>
              </a:defRPr>
            </a:lvl7pPr>
            <a:lvl8pPr marL="3429000" indent="-228600" eaLnBrk="0" fontAlgn="base" hangingPunct="0">
              <a:spcBef>
                <a:spcPct val="0"/>
              </a:spcBef>
              <a:spcAft>
                <a:spcPct val="0"/>
              </a:spcAft>
              <a:defRPr sz="3200">
                <a:solidFill>
                  <a:srgbClr val="FF9933"/>
                </a:solidFill>
                <a:latin typeface="Arial" charset="0"/>
              </a:defRPr>
            </a:lvl8pPr>
            <a:lvl9pPr marL="3886200" indent="-228600" eaLnBrk="0" fontAlgn="base" hangingPunct="0">
              <a:spcBef>
                <a:spcPct val="0"/>
              </a:spcBef>
              <a:spcAft>
                <a:spcPct val="0"/>
              </a:spcAft>
              <a:defRPr sz="3200">
                <a:solidFill>
                  <a:srgbClr val="FF9933"/>
                </a:solidFill>
                <a:latin typeface="Arial" charset="0"/>
              </a:defRPr>
            </a:lvl9pPr>
          </a:lstStyle>
          <a:p>
            <a:fld id="{F0EEBAB1-141F-48D9-A77D-2E433E862C1E}" type="slidenum">
              <a:rPr lang="en-US" altLang="en-US" sz="1200"/>
              <a:pPr/>
              <a:t>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a:t>
            </a:r>
            <a:r>
              <a:rPr lang="en-US" dirty="0" smtClean="0"/>
              <a:t>“The Turk” was the nickname of Carlos</a:t>
            </a:r>
            <a:r>
              <a:rPr lang="cs-CZ" dirty="0" smtClean="0"/>
              <a:t> </a:t>
            </a:r>
            <a:r>
              <a:rPr lang="en-US" dirty="0" smtClean="0"/>
              <a:t>Menem</a:t>
            </a:r>
            <a:r>
              <a:rPr lang="cs-CZ" dirty="0" smtClean="0"/>
              <a:t> (</a:t>
            </a:r>
            <a:r>
              <a:rPr lang="en-US" dirty="0" smtClean="0"/>
              <a:t>Syrian in origin</a:t>
            </a:r>
            <a:r>
              <a:rPr lang="cs-CZ" dirty="0" smtClean="0"/>
              <a:t>)</a:t>
            </a:r>
            <a:r>
              <a:rPr lang="en-US" dirty="0" smtClean="0"/>
              <a:t>, while</a:t>
            </a:r>
            <a:r>
              <a:rPr lang="cs-CZ" dirty="0" smtClean="0"/>
              <a:t> </a:t>
            </a:r>
            <a:r>
              <a:rPr lang="en-US" dirty="0" smtClean="0"/>
              <a:t>Alberto Fujimori was “The Chinaman”</a:t>
            </a:r>
            <a:r>
              <a:rPr lang="cs-CZ" dirty="0" smtClean="0"/>
              <a:t>, </a:t>
            </a:r>
            <a:r>
              <a:rPr lang="en-US" dirty="0" err="1" smtClean="0"/>
              <a:t>Evo</a:t>
            </a:r>
            <a:r>
              <a:rPr lang="en-US" dirty="0" smtClean="0"/>
              <a:t> Morales is</a:t>
            </a:r>
            <a:r>
              <a:rPr lang="cs-CZ" dirty="0" smtClean="0"/>
              <a:t> </a:t>
            </a:r>
            <a:r>
              <a:rPr lang="en-US" dirty="0" smtClean="0"/>
              <a:t>indigenous, while Hugo Chávez is said to have the</a:t>
            </a:r>
            <a:r>
              <a:rPr lang="cs-CZ" dirty="0" smtClean="0"/>
              <a:t> </a:t>
            </a:r>
            <a:r>
              <a:rPr lang="en-US" dirty="0" smtClean="0"/>
              <a:t>native physique of the Venezuelan people</a:t>
            </a:r>
            <a:r>
              <a:rPr lang="cs-CZ" dirty="0" smtClean="0"/>
              <a:t>, </a:t>
            </a:r>
            <a:r>
              <a:rPr lang="en-US" dirty="0" smtClean="0"/>
              <a:t>former president of Ecuador, </a:t>
            </a:r>
            <a:r>
              <a:rPr lang="en-US" dirty="0" err="1" smtClean="0"/>
              <a:t>Abdalá</a:t>
            </a:r>
            <a:r>
              <a:rPr lang="en-US" dirty="0" smtClean="0"/>
              <a:t> </a:t>
            </a:r>
            <a:r>
              <a:rPr lang="en-US" dirty="0" err="1" smtClean="0"/>
              <a:t>Bucaram</a:t>
            </a:r>
            <a:r>
              <a:rPr lang="cs-CZ" dirty="0" smtClean="0"/>
              <a:t> (</a:t>
            </a:r>
            <a:r>
              <a:rPr lang="en-US" dirty="0" smtClean="0"/>
              <a:t>parents were Lebanese</a:t>
            </a:r>
            <a:r>
              <a:rPr lang="cs-CZ" dirty="0" smtClean="0"/>
              <a:t>)</a:t>
            </a:r>
            <a:r>
              <a:rPr lang="en-US" dirty="0" smtClean="0"/>
              <a:t> </a:t>
            </a:r>
            <a:r>
              <a:rPr lang="en-US" dirty="0" err="1" smtClean="0"/>
              <a:t>Néstor</a:t>
            </a:r>
            <a:r>
              <a:rPr lang="en-US" dirty="0" smtClean="0"/>
              <a:t> Kirchner</a:t>
            </a:r>
            <a:r>
              <a:rPr lang="cs-CZ" dirty="0" smtClean="0"/>
              <a:t> (</a:t>
            </a:r>
            <a:r>
              <a:rPr lang="en-US" dirty="0" smtClean="0"/>
              <a:t>origins are Swiss and Chilean</a:t>
            </a:r>
            <a:r>
              <a:rPr lang="cs-CZ" dirty="0" smtClean="0"/>
              <a:t>)</a:t>
            </a:r>
          </a:p>
          <a:p>
            <a:endParaRPr lang="en-US" dirty="0"/>
          </a:p>
        </p:txBody>
      </p:sp>
      <p:sp>
        <p:nvSpPr>
          <p:cNvPr id="4" name="Zástupný symbol pro číslo snímku 3"/>
          <p:cNvSpPr>
            <a:spLocks noGrp="1"/>
          </p:cNvSpPr>
          <p:nvPr>
            <p:ph type="sldNum" sz="quarter" idx="10"/>
          </p:nvPr>
        </p:nvSpPr>
        <p:spPr/>
        <p:txBody>
          <a:bodyPr/>
          <a:lstStyle/>
          <a:p>
            <a:fld id="{D3024787-B93E-42C4-86E2-F4DE82F80198}" type="slidenum">
              <a:rPr lang="cs-CZ" smtClean="0"/>
              <a:t>10</a:t>
            </a:fld>
            <a:endParaRPr lang="cs-CZ"/>
          </a:p>
        </p:txBody>
      </p:sp>
    </p:spTree>
    <p:extLst>
      <p:ext uri="{BB962C8B-B14F-4D97-AF65-F5344CB8AC3E}">
        <p14:creationId xmlns:p14="http://schemas.microsoft.com/office/powerpoint/2010/main" val="92877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effectLst/>
              </a:rPr>
              <a:t>In 1906, </a:t>
            </a:r>
            <a:r>
              <a:rPr lang="en-US" dirty="0" smtClean="0">
                <a:effectLst/>
                <a:hlinkClick r:id="rId3" tooltip="Finland"/>
              </a:rPr>
              <a:t>Finland</a:t>
            </a:r>
            <a:r>
              <a:rPr lang="en-US" dirty="0" smtClean="0">
                <a:effectLst/>
              </a:rPr>
              <a:t> became the second country in the world, and the first in Europe, to grant universal active suffrage to its citizens and the first in the world to grant universal full suffrage (active and passive suffrage) by being the first country in the world to grant women full political rights.</a:t>
            </a:r>
            <a:r>
              <a:rPr lang="en-US" baseline="30000" dirty="0" smtClean="0">
                <a:effectLst/>
                <a:hlinkClick r:id="rId4"/>
              </a:rPr>
              <a:t>[13]</a:t>
            </a:r>
            <a:r>
              <a:rPr lang="en-US" baseline="30000" dirty="0" smtClean="0">
                <a:effectLst/>
                <a:hlinkClick r:id="rId5"/>
              </a:rPr>
              <a:t>[14]</a:t>
            </a:r>
            <a:r>
              <a:rPr lang="en-US" dirty="0" smtClean="0">
                <a:effectLst/>
              </a:rPr>
              <a:t> So Finland was the first country in the world to give all (adult) citizens full suffrage, in other words the right to vote and to run for office (in 1906). The last Latin American country to give women the right to vote was </a:t>
            </a:r>
            <a:r>
              <a:rPr lang="en-US" dirty="0" smtClean="0">
                <a:effectLst/>
                <a:hlinkClick r:id="rId6" tooltip="Paraguay"/>
              </a:rPr>
              <a:t>Paraguay</a:t>
            </a:r>
            <a:r>
              <a:rPr lang="en-US" dirty="0" smtClean="0">
                <a:effectLst/>
              </a:rPr>
              <a:t> in 1961.</a:t>
            </a:r>
            <a:r>
              <a:rPr lang="en-US" baseline="30000" dirty="0" smtClean="0">
                <a:effectLst/>
                <a:hlinkClick r:id="rId7"/>
              </a:rPr>
              <a:t>[15]</a:t>
            </a:r>
            <a:r>
              <a:rPr lang="en-US" baseline="30000" dirty="0" smtClean="0">
                <a:effectLst/>
                <a:hlinkClick r:id="rId8"/>
              </a:rPr>
              <a:t>[16]</a:t>
            </a:r>
            <a:r>
              <a:rPr lang="cs-CZ" baseline="30000" dirty="0" smtClean="0">
                <a:effectLst/>
              </a:rPr>
              <a:t> </a:t>
            </a:r>
            <a:r>
              <a:rPr lang="en-US" dirty="0" smtClean="0">
                <a:effectLst/>
              </a:rPr>
              <a:t>Women were guaranteed equal voting rights by The constitution of the Czechoslovak Republic in 1920.</a:t>
            </a:r>
            <a:r>
              <a:rPr lang="en-US" baseline="30000" dirty="0" smtClean="0">
                <a:effectLst/>
                <a:hlinkClick r:id="rId9"/>
              </a:rPr>
              <a:t>[93]</a:t>
            </a:r>
            <a:r>
              <a:rPr lang="cs-CZ" baseline="30000" dirty="0" smtClean="0">
                <a:effectLst/>
              </a:rPr>
              <a:t> </a:t>
            </a:r>
            <a:r>
              <a:rPr lang="en-US" dirty="0" smtClean="0">
                <a:effectLst/>
              </a:rPr>
              <a:t>In </a:t>
            </a:r>
            <a:r>
              <a:rPr lang="en-US" dirty="0" smtClean="0">
                <a:effectLst/>
                <a:hlinkClick r:id="rId10" tooltip="Liechtenstein"/>
              </a:rPr>
              <a:t>Liechtenstein</a:t>
            </a:r>
            <a:r>
              <a:rPr lang="en-US" dirty="0" smtClean="0">
                <a:effectLst/>
              </a:rPr>
              <a:t>, women's suffrage was granted via </a:t>
            </a:r>
            <a:r>
              <a:rPr lang="en-US" dirty="0" smtClean="0">
                <a:effectLst/>
                <a:hlinkClick r:id="rId11" tooltip="Liechtenstein women's suffrage referendum, 1984"/>
              </a:rPr>
              <a:t>referendum in 1984</a:t>
            </a:r>
            <a:r>
              <a:rPr lang="en-US" dirty="0" smtClean="0">
                <a:effectLst/>
              </a:rPr>
              <a:t>.</a:t>
            </a:r>
            <a:r>
              <a:rPr lang="en-US" baseline="30000" dirty="0" smtClean="0">
                <a:effectLst/>
                <a:hlinkClick r:id="rId12"/>
              </a:rPr>
              <a:t>[104]</a:t>
            </a:r>
            <a:r>
              <a:rPr lang="en-US" dirty="0" smtClean="0">
                <a:effectLst/>
              </a:rPr>
              <a:t> Switzerland was the last Western republic to grant women's suffrage; they gained the right to vote in federal elections in 1971 after </a:t>
            </a:r>
            <a:r>
              <a:rPr lang="en-US" dirty="0" smtClean="0">
                <a:effectLst/>
                <a:hlinkClick r:id="rId13" tooltip="Swiss referendums, 1971"/>
              </a:rPr>
              <a:t>a second referendum</a:t>
            </a:r>
            <a:r>
              <a:rPr lang="en-US" dirty="0" smtClean="0">
                <a:effectLst/>
              </a:rPr>
              <a:t> that year.</a:t>
            </a:r>
            <a:r>
              <a:rPr lang="en-US" baseline="30000" dirty="0" smtClean="0">
                <a:effectLst/>
                <a:hlinkClick r:id="rId14"/>
              </a:rPr>
              <a:t>[127]</a:t>
            </a:r>
            <a:r>
              <a:rPr lang="en-US" dirty="0" smtClean="0">
                <a:effectLst/>
              </a:rPr>
              <a:t> In 1991 following a decision by the </a:t>
            </a:r>
            <a:r>
              <a:rPr lang="en-US" dirty="0" smtClean="0">
                <a:effectLst/>
                <a:hlinkClick r:id="rId15" tooltip="Federal Supreme Court of Switzerland"/>
              </a:rPr>
              <a:t>Federal Supreme Court of Switzerland</a:t>
            </a:r>
            <a:r>
              <a:rPr lang="en-US" dirty="0" smtClean="0">
                <a:effectLst/>
              </a:rPr>
              <a:t>, </a:t>
            </a:r>
            <a:r>
              <a:rPr lang="en-US" dirty="0" smtClean="0">
                <a:effectLst/>
                <a:hlinkClick r:id="rId16" tooltip="Appenzell Innerrhoden"/>
              </a:rPr>
              <a:t>Appenzell </a:t>
            </a:r>
            <a:r>
              <a:rPr lang="en-US" dirty="0" err="1" smtClean="0">
                <a:effectLst/>
                <a:hlinkClick r:id="rId16" tooltip="Appenzell Innerrhoden"/>
              </a:rPr>
              <a:t>Innerrhoden</a:t>
            </a:r>
            <a:r>
              <a:rPr lang="en-US" dirty="0" smtClean="0">
                <a:effectLst/>
              </a:rPr>
              <a:t> became the last Swiss canton to grant women the vote on local issues.</a:t>
            </a:r>
            <a:r>
              <a:rPr lang="en-US" baseline="30000" dirty="0" smtClean="0">
                <a:effectLst/>
                <a:hlinkClick r:id="rId17"/>
              </a:rPr>
              <a:t>[129]</a:t>
            </a:r>
            <a:endParaRPr lang="en-US" dirty="0"/>
          </a:p>
        </p:txBody>
      </p:sp>
      <p:sp>
        <p:nvSpPr>
          <p:cNvPr id="4" name="Zástupný symbol pro číslo snímku 3"/>
          <p:cNvSpPr>
            <a:spLocks noGrp="1"/>
          </p:cNvSpPr>
          <p:nvPr>
            <p:ph type="sldNum" sz="quarter" idx="10"/>
          </p:nvPr>
        </p:nvSpPr>
        <p:spPr/>
        <p:txBody>
          <a:bodyPr/>
          <a:lstStyle/>
          <a:p>
            <a:fld id="{D3024787-B93E-42C4-86E2-F4DE82F80198}" type="slidenum">
              <a:rPr lang="cs-CZ" smtClean="0"/>
              <a:t>15</a:t>
            </a:fld>
            <a:endParaRPr lang="cs-CZ"/>
          </a:p>
        </p:txBody>
      </p:sp>
    </p:spTree>
    <p:extLst>
      <p:ext uri="{BB962C8B-B14F-4D97-AF65-F5344CB8AC3E}">
        <p14:creationId xmlns:p14="http://schemas.microsoft.com/office/powerpoint/2010/main" val="318645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D3024787-B93E-42C4-86E2-F4DE82F80198}" type="slidenum">
              <a:rPr lang="cs-CZ" smtClean="0"/>
              <a:t>25</a:t>
            </a:fld>
            <a:endParaRPr lang="cs-CZ"/>
          </a:p>
        </p:txBody>
      </p:sp>
    </p:spTree>
    <p:extLst>
      <p:ext uri="{BB962C8B-B14F-4D97-AF65-F5344CB8AC3E}">
        <p14:creationId xmlns:p14="http://schemas.microsoft.com/office/powerpoint/2010/main" val="138379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cs-CZ" smtClean="0"/>
              <a:t>Kliknutím lze upravit styl.</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70105435-7404-4A9F-A253-07E098523933}" type="datetimeFigureOut">
              <a:rPr lang="cs-CZ" smtClean="0"/>
              <a:t>08.11.2021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55939-F1D8-4D9A-9829-EEA7D019D3DB}" type="slidenum">
              <a:rPr lang="cs-CZ" smtClean="0"/>
              <a:t>‹#›</a:t>
            </a:fld>
            <a:endParaRPr lang="cs-CZ"/>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0105435-7404-4A9F-A253-07E098523933}" type="datetimeFigureOut">
              <a:rPr lang="cs-CZ" smtClean="0"/>
              <a:t>08.11.2021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0105435-7404-4A9F-A253-07E098523933}" type="datetimeFigureOut">
              <a:rPr lang="cs-CZ" smtClean="0"/>
              <a:t>08.11.2021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0105435-7404-4A9F-A253-07E098523933}" type="datetimeFigureOut">
              <a:rPr lang="cs-CZ" smtClean="0"/>
              <a:t>08.11.2021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cs-CZ" smtClean="0"/>
              <a:t>Kliknutím lze upravit styl.</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70105435-7404-4A9F-A253-07E098523933}" type="datetimeFigureOut">
              <a:rPr lang="cs-CZ" smtClean="0"/>
              <a:t>08.11.2021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55939-F1D8-4D9A-9829-EEA7D019D3DB}" type="slidenum">
              <a:rPr lang="cs-CZ" smtClean="0"/>
              <a:t>‹#›</a:t>
            </a:fld>
            <a:endParaRPr lang="cs-CZ"/>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70105435-7404-4A9F-A253-07E098523933}" type="datetimeFigureOut">
              <a:rPr lang="cs-CZ" smtClean="0"/>
              <a:t>08.11.2021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70105435-7404-4A9F-A253-07E098523933}" type="datetimeFigureOut">
              <a:rPr lang="cs-CZ" smtClean="0"/>
              <a:t>08.11.2021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0D55939-F1D8-4D9A-9829-EEA7D019D3DB}" type="slidenum">
              <a:rPr lang="cs-CZ" smtClean="0"/>
              <a:t>‹#›</a:t>
            </a:fld>
            <a:endParaRPr lang="cs-CZ"/>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70105435-7404-4A9F-A253-07E098523933}" type="datetimeFigureOut">
              <a:rPr lang="cs-CZ" smtClean="0"/>
              <a:t>08.11.2021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05435-7404-4A9F-A253-07E098523933}" type="datetimeFigureOut">
              <a:rPr lang="cs-CZ" smtClean="0"/>
              <a:t>08.11.2021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cs-CZ" smtClean="0"/>
              <a:t>Kliknutím lze upravit styl.</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0105435-7404-4A9F-A253-07E098523933}" type="datetimeFigureOut">
              <a:rPr lang="cs-CZ" smtClean="0"/>
              <a:t>08.11.2021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55939-F1D8-4D9A-9829-EEA7D019D3DB}" type="slidenum">
              <a:rPr lang="cs-CZ" smtClean="0"/>
              <a:t>‹#›</a:t>
            </a:fld>
            <a:endParaRPr lang="cs-CZ"/>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cs-CZ" smtClean="0"/>
              <a:t>Kliknutím lze upravit styl.</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0105435-7404-4A9F-A253-07E098523933}" type="datetimeFigureOut">
              <a:rPr lang="cs-CZ" smtClean="0"/>
              <a:t>08.11.2021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55939-F1D8-4D9A-9829-EEA7D019D3DB}"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cs-CZ" smtClean="0"/>
              <a:t>Kliknutím lze upravit styl.</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0105435-7404-4A9F-A253-07E098523933}" type="datetimeFigureOut">
              <a:rPr lang="cs-CZ" smtClean="0"/>
              <a:t>08.11.2021</a:t>
            </a:fld>
            <a:endParaRPr lang="cs-CZ"/>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cs-CZ"/>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0D55939-F1D8-4D9A-9829-EEA7D019D3DB}" type="slidenum">
              <a:rPr lang="cs-CZ" smtClean="0"/>
              <a:t>‹#›</a:t>
            </a:fld>
            <a:endParaRPr lang="cs-CZ"/>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tvchismes.com/imagenes/pornocubacen/origias.html" TargetMode="Externa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JzQCQm77GK4" TargetMode="External"/><Relationship Id="rId2" Type="http://schemas.openxmlformats.org/officeDocument/2006/relationships/hyperlink" Target="https://www.youtube.com/watch?v=Wsxmod0TSA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165127" y="9016"/>
            <a:ext cx="5871369" cy="2339864"/>
          </a:xfrm>
        </p:spPr>
        <p:txBody>
          <a:bodyPr/>
          <a:lstStyle/>
          <a:p>
            <a:r>
              <a:rPr lang="cs-CZ" sz="7200" dirty="0" err="1" smtClean="0"/>
              <a:t>Populism</a:t>
            </a:r>
            <a:r>
              <a:rPr lang="cs-CZ" sz="7200" dirty="0" smtClean="0"/>
              <a:t> in Latin </a:t>
            </a:r>
            <a:r>
              <a:rPr lang="cs-CZ" sz="7200" dirty="0"/>
              <a:t>A</a:t>
            </a:r>
            <a:r>
              <a:rPr lang="cs-CZ" sz="7200" dirty="0" smtClean="0"/>
              <a:t>merica</a:t>
            </a:r>
            <a:endParaRPr lang="cs-CZ" sz="7200" dirty="0"/>
          </a:p>
        </p:txBody>
      </p:sp>
      <p:sp>
        <p:nvSpPr>
          <p:cNvPr id="3" name="Podnadpis 2"/>
          <p:cNvSpPr>
            <a:spLocks noGrp="1"/>
          </p:cNvSpPr>
          <p:nvPr>
            <p:ph type="subTitle" idx="1"/>
          </p:nvPr>
        </p:nvSpPr>
        <p:spPr>
          <a:xfrm>
            <a:off x="57149" y="4581128"/>
            <a:ext cx="6043661" cy="990600"/>
          </a:xfrm>
        </p:spPr>
        <p:txBody>
          <a:bodyPr/>
          <a:lstStyle/>
          <a:p>
            <a:r>
              <a:rPr lang="cs-CZ" dirty="0" smtClean="0"/>
              <a:t>POL333 </a:t>
            </a:r>
            <a:r>
              <a:rPr lang="cs-CZ" dirty="0" err="1" smtClean="0"/>
              <a:t>Populism</a:t>
            </a:r>
            <a:r>
              <a:rPr lang="cs-CZ" dirty="0" smtClean="0"/>
              <a:t> and </a:t>
            </a:r>
            <a:r>
              <a:rPr lang="cs-CZ" dirty="0" err="1" smtClean="0"/>
              <a:t>political</a:t>
            </a:r>
            <a:r>
              <a:rPr lang="cs-CZ" dirty="0" smtClean="0"/>
              <a:t> </a:t>
            </a:r>
            <a:r>
              <a:rPr lang="cs-CZ" dirty="0" err="1" smtClean="0"/>
              <a:t>parties</a:t>
            </a:r>
            <a:r>
              <a:rPr lang="cs-CZ" dirty="0" smtClean="0"/>
              <a:t> </a:t>
            </a:r>
            <a:endParaRPr lang="cs-CZ" dirty="0"/>
          </a:p>
        </p:txBody>
      </p:sp>
      <p:pic>
        <p:nvPicPr>
          <p:cNvPr id="4" name="Picture 4" descr="peru 4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52083" y="261100"/>
            <a:ext cx="3131951" cy="26277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fidel_Castro_Hugo_Chav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363" y="2754313"/>
            <a:ext cx="319563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950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3717032"/>
            <a:ext cx="6781800" cy="2392288"/>
          </a:xfrm>
        </p:spPr>
        <p:txBody>
          <a:bodyPr>
            <a:normAutofit/>
          </a:bodyPr>
          <a:lstStyle/>
          <a:p>
            <a:r>
              <a:rPr lang="cs-CZ" dirty="0" smtClean="0"/>
              <a:t>LA </a:t>
            </a:r>
            <a:r>
              <a:rPr lang="cs-CZ" dirty="0" err="1" smtClean="0"/>
              <a:t>Populism</a:t>
            </a:r>
            <a:endParaRPr lang="en-US" dirty="0"/>
          </a:p>
        </p:txBody>
      </p:sp>
      <p:sp>
        <p:nvSpPr>
          <p:cNvPr id="3" name="Zástupný symbol pro obsah 2"/>
          <p:cNvSpPr>
            <a:spLocks noGrp="1"/>
          </p:cNvSpPr>
          <p:nvPr>
            <p:ph idx="1"/>
          </p:nvPr>
        </p:nvSpPr>
        <p:spPr>
          <a:xfrm>
            <a:off x="611560" y="476672"/>
            <a:ext cx="7694240" cy="4392488"/>
          </a:xfrm>
        </p:spPr>
        <p:txBody>
          <a:bodyPr>
            <a:normAutofit fontScale="92500"/>
          </a:bodyPr>
          <a:lstStyle/>
          <a:p>
            <a:r>
              <a:rPr lang="cs-CZ" b="1" dirty="0" smtClean="0"/>
              <a:t>more </a:t>
            </a:r>
            <a:r>
              <a:rPr lang="cs-CZ" b="1" dirty="0" err="1" smtClean="0"/>
              <a:t>voters</a:t>
            </a:r>
            <a:r>
              <a:rPr lang="cs-CZ" b="1" dirty="0" smtClean="0"/>
              <a:t> – </a:t>
            </a:r>
            <a:r>
              <a:rPr lang="cs-CZ" b="1" dirty="0" err="1" smtClean="0"/>
              <a:t>workers</a:t>
            </a:r>
            <a:r>
              <a:rPr lang="cs-CZ" b="1" dirty="0" smtClean="0"/>
              <a:t> as </a:t>
            </a:r>
            <a:r>
              <a:rPr lang="cs-CZ" b="1" dirty="0" err="1" smtClean="0"/>
              <a:t>well</a:t>
            </a:r>
            <a:r>
              <a:rPr lang="cs-CZ" b="1" dirty="0" smtClean="0"/>
              <a:t> as </a:t>
            </a:r>
            <a:r>
              <a:rPr lang="cs-CZ" b="1" dirty="0" err="1" smtClean="0"/>
              <a:t>firm</a:t>
            </a:r>
            <a:r>
              <a:rPr lang="cs-CZ" b="1" dirty="0" smtClean="0"/>
              <a:t> </a:t>
            </a:r>
            <a:r>
              <a:rPr lang="cs-CZ" b="1" dirty="0" err="1" smtClean="0"/>
              <a:t>owners</a:t>
            </a:r>
            <a:r>
              <a:rPr lang="cs-CZ" b="1" dirty="0" smtClean="0"/>
              <a:t>, </a:t>
            </a:r>
            <a:r>
              <a:rPr lang="cs-CZ" b="1" dirty="0" err="1" smtClean="0"/>
              <a:t>poorest</a:t>
            </a:r>
            <a:r>
              <a:rPr lang="cs-CZ" b="1" dirty="0" smtClean="0"/>
              <a:t> part of society</a:t>
            </a:r>
          </a:p>
          <a:p>
            <a:r>
              <a:rPr lang="cs-CZ" b="1" dirty="0" err="1" smtClean="0"/>
              <a:t>nationalism</a:t>
            </a:r>
            <a:r>
              <a:rPr lang="cs-CZ" b="1" dirty="0" smtClean="0"/>
              <a:t> </a:t>
            </a:r>
            <a:r>
              <a:rPr lang="cs-CZ" b="1" dirty="0" err="1" smtClean="0"/>
              <a:t>or</a:t>
            </a:r>
            <a:r>
              <a:rPr lang="cs-CZ" b="1" dirty="0" smtClean="0"/>
              <a:t> </a:t>
            </a:r>
            <a:r>
              <a:rPr lang="cs-CZ" b="1" dirty="0" err="1" smtClean="0"/>
              <a:t>indigenism</a:t>
            </a:r>
            <a:r>
              <a:rPr lang="cs-CZ" b="1" dirty="0" smtClean="0"/>
              <a:t> </a:t>
            </a:r>
          </a:p>
          <a:p>
            <a:r>
              <a:rPr lang="cs-CZ" b="1" dirty="0" err="1" smtClean="0"/>
              <a:t>charismatic</a:t>
            </a:r>
            <a:r>
              <a:rPr lang="cs-CZ" b="1" dirty="0" smtClean="0"/>
              <a:t> leader </a:t>
            </a:r>
          </a:p>
          <a:p>
            <a:r>
              <a:rPr lang="cs-CZ" b="1" dirty="0" err="1" smtClean="0"/>
              <a:t>Sentiments</a:t>
            </a:r>
            <a:r>
              <a:rPr lang="cs-CZ" b="1" dirty="0" smtClean="0"/>
              <a:t>, </a:t>
            </a:r>
            <a:r>
              <a:rPr lang="cs-CZ" b="1" dirty="0" err="1" smtClean="0"/>
              <a:t>strong</a:t>
            </a:r>
            <a:r>
              <a:rPr lang="cs-CZ" b="1" dirty="0" smtClean="0"/>
              <a:t> </a:t>
            </a:r>
            <a:r>
              <a:rPr lang="cs-CZ" b="1" dirty="0" err="1" smtClean="0"/>
              <a:t>leadership</a:t>
            </a:r>
            <a:r>
              <a:rPr lang="cs-CZ" b="1" dirty="0" smtClean="0"/>
              <a:t>, rapid </a:t>
            </a:r>
            <a:r>
              <a:rPr lang="cs-CZ" b="1" dirty="0" err="1" smtClean="0"/>
              <a:t>solutions</a:t>
            </a:r>
            <a:r>
              <a:rPr lang="cs-CZ" b="1" dirty="0" smtClean="0"/>
              <a:t>, </a:t>
            </a:r>
          </a:p>
          <a:p>
            <a:r>
              <a:rPr lang="cs-CZ" b="1" dirty="0" err="1" smtClean="0"/>
              <a:t>Always</a:t>
            </a:r>
            <a:r>
              <a:rPr lang="cs-CZ" b="1" dirty="0" smtClean="0"/>
              <a:t> </a:t>
            </a:r>
            <a:r>
              <a:rPr lang="cs-CZ" b="1" dirty="0" err="1" smtClean="0"/>
              <a:t>men</a:t>
            </a:r>
            <a:r>
              <a:rPr lang="cs-CZ" b="1" dirty="0" smtClean="0"/>
              <a:t> </a:t>
            </a:r>
            <a:r>
              <a:rPr lang="cs-CZ" b="1" dirty="0" err="1" smtClean="0"/>
              <a:t>with</a:t>
            </a:r>
            <a:r>
              <a:rPr lang="cs-CZ" b="1" dirty="0" smtClean="0"/>
              <a:t> </a:t>
            </a:r>
            <a:r>
              <a:rPr lang="cs-CZ" b="1" dirty="0" err="1" smtClean="0"/>
              <a:t>exception</a:t>
            </a:r>
            <a:r>
              <a:rPr lang="cs-CZ" b="1" dirty="0" smtClean="0"/>
              <a:t> </a:t>
            </a:r>
            <a:r>
              <a:rPr lang="cs-CZ" b="1" dirty="0" err="1" smtClean="0"/>
              <a:t>of</a:t>
            </a:r>
            <a:r>
              <a:rPr lang="cs-CZ" b="1" dirty="0" smtClean="0"/>
              <a:t> </a:t>
            </a:r>
            <a:r>
              <a:rPr lang="en-US" b="1" dirty="0" smtClean="0"/>
              <a:t>Eva </a:t>
            </a:r>
            <a:r>
              <a:rPr lang="en-US" b="1" dirty="0" err="1" smtClean="0"/>
              <a:t>Perón</a:t>
            </a:r>
            <a:r>
              <a:rPr lang="cs-CZ" b="1" dirty="0"/>
              <a:t> </a:t>
            </a:r>
            <a:r>
              <a:rPr lang="cs-CZ" b="1" dirty="0" smtClean="0"/>
              <a:t>– LA </a:t>
            </a:r>
            <a:r>
              <a:rPr lang="cs-CZ" b="1" dirty="0" err="1" smtClean="0"/>
              <a:t>machismo</a:t>
            </a:r>
            <a:r>
              <a:rPr lang="cs-CZ" b="1" dirty="0" smtClean="0"/>
              <a:t> </a:t>
            </a:r>
          </a:p>
          <a:p>
            <a:r>
              <a:rPr lang="en-US" b="1" dirty="0" smtClean="0"/>
              <a:t>origins are </a:t>
            </a:r>
            <a:r>
              <a:rPr lang="en-US" b="1" dirty="0"/>
              <a:t>quite different from </a:t>
            </a:r>
            <a:r>
              <a:rPr lang="cs-CZ" b="1" dirty="0" err="1" smtClean="0"/>
              <a:t>traditional</a:t>
            </a:r>
            <a:r>
              <a:rPr lang="cs-CZ" b="1" dirty="0" smtClean="0"/>
              <a:t> </a:t>
            </a:r>
            <a:r>
              <a:rPr lang="cs-CZ" b="1" dirty="0" err="1" smtClean="0"/>
              <a:t>while</a:t>
            </a:r>
            <a:r>
              <a:rPr lang="cs-CZ" b="1" dirty="0" smtClean="0"/>
              <a:t> e</a:t>
            </a:r>
            <a:r>
              <a:rPr lang="en-US" b="1" dirty="0" smtClean="0"/>
              <a:t>lite</a:t>
            </a:r>
            <a:endParaRPr lang="cs-CZ" b="1" dirty="0" smtClean="0"/>
          </a:p>
          <a:p>
            <a:r>
              <a:rPr lang="cs-CZ" b="1" dirty="0" err="1" smtClean="0"/>
              <a:t>High</a:t>
            </a:r>
            <a:r>
              <a:rPr lang="cs-CZ" b="1" dirty="0" smtClean="0"/>
              <a:t> public support</a:t>
            </a:r>
          </a:p>
          <a:p>
            <a:r>
              <a:rPr lang="cs-CZ" b="1" dirty="0" err="1" smtClean="0"/>
              <a:t>Mostly</a:t>
            </a:r>
            <a:r>
              <a:rPr lang="cs-CZ" b="1" dirty="0" smtClean="0"/>
              <a:t> </a:t>
            </a:r>
            <a:r>
              <a:rPr lang="cs-CZ" b="1" dirty="0" err="1" smtClean="0"/>
              <a:t>presidential</a:t>
            </a:r>
            <a:r>
              <a:rPr lang="cs-CZ" b="1" dirty="0" smtClean="0"/>
              <a:t> </a:t>
            </a:r>
            <a:r>
              <a:rPr lang="cs-CZ" b="1" dirty="0" err="1" smtClean="0"/>
              <a:t>systems</a:t>
            </a:r>
            <a:r>
              <a:rPr lang="cs-CZ" b="1" dirty="0" smtClean="0"/>
              <a:t> </a:t>
            </a:r>
            <a:r>
              <a:rPr lang="cs-CZ" b="1" dirty="0" err="1" smtClean="0"/>
              <a:t>without</a:t>
            </a:r>
            <a:r>
              <a:rPr lang="cs-CZ" b="1" dirty="0" smtClean="0"/>
              <a:t> </a:t>
            </a:r>
            <a:r>
              <a:rPr lang="cs-CZ" b="1" dirty="0" err="1" smtClean="0"/>
              <a:t>checks</a:t>
            </a:r>
            <a:r>
              <a:rPr lang="cs-CZ" b="1" dirty="0" smtClean="0"/>
              <a:t> and </a:t>
            </a:r>
            <a:r>
              <a:rPr lang="cs-CZ" b="1" dirty="0" err="1" smtClean="0"/>
              <a:t>balances</a:t>
            </a:r>
            <a:endParaRPr lang="cs-CZ" b="1" dirty="0" smtClean="0"/>
          </a:p>
          <a:p>
            <a:r>
              <a:rPr lang="cs-CZ" b="1" dirty="0" err="1" smtClean="0"/>
              <a:t>Fragile</a:t>
            </a:r>
            <a:r>
              <a:rPr lang="cs-CZ" b="1" dirty="0" smtClean="0"/>
              <a:t> party </a:t>
            </a:r>
            <a:r>
              <a:rPr lang="cs-CZ" b="1" dirty="0" err="1" smtClean="0"/>
              <a:t>system</a:t>
            </a:r>
            <a:endParaRPr lang="cs-CZ" b="1" dirty="0" smtClean="0"/>
          </a:p>
          <a:p>
            <a:r>
              <a:rPr lang="cs-CZ" b="1" dirty="0" err="1" smtClean="0"/>
              <a:t>Aim</a:t>
            </a:r>
            <a:r>
              <a:rPr lang="cs-CZ" b="1" dirty="0" smtClean="0"/>
              <a:t> to </a:t>
            </a:r>
            <a:r>
              <a:rPr lang="cs-CZ" b="1" dirty="0" err="1" smtClean="0"/>
              <a:t>create“new</a:t>
            </a:r>
            <a:r>
              <a:rPr lang="cs-CZ" b="1" dirty="0" smtClean="0"/>
              <a:t> type </a:t>
            </a:r>
            <a:r>
              <a:rPr lang="cs-CZ" b="1" dirty="0" err="1" smtClean="0"/>
              <a:t>of</a:t>
            </a:r>
            <a:r>
              <a:rPr lang="cs-CZ" b="1" dirty="0" smtClean="0"/>
              <a:t> </a:t>
            </a:r>
            <a:r>
              <a:rPr lang="cs-CZ" b="1" dirty="0" err="1" smtClean="0"/>
              <a:t>democracy</a:t>
            </a:r>
            <a:r>
              <a:rPr lang="cs-CZ" b="1" dirty="0" smtClean="0"/>
              <a:t>“  </a:t>
            </a:r>
          </a:p>
        </p:txBody>
      </p:sp>
      <p:pic>
        <p:nvPicPr>
          <p:cNvPr id="4" name="Picture 4" descr="peru 4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123" y="4437112"/>
            <a:ext cx="3024148" cy="22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241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Different forms</a:t>
            </a:r>
            <a:endParaRPr lang="en-US" dirty="0"/>
          </a:p>
        </p:txBody>
      </p:sp>
      <p:sp>
        <p:nvSpPr>
          <p:cNvPr id="3" name="Zástupný symbol pro obsah 2"/>
          <p:cNvSpPr>
            <a:spLocks noGrp="1"/>
          </p:cNvSpPr>
          <p:nvPr>
            <p:ph idx="1"/>
          </p:nvPr>
        </p:nvSpPr>
        <p:spPr>
          <a:xfrm>
            <a:off x="762000" y="685800"/>
            <a:ext cx="7543800" cy="4615408"/>
          </a:xfrm>
        </p:spPr>
        <p:txBody>
          <a:bodyPr>
            <a:normAutofit fontScale="92500"/>
          </a:bodyPr>
          <a:lstStyle/>
          <a:p>
            <a:r>
              <a:rPr lang="en-US" b="1" dirty="0" smtClean="0"/>
              <a:t>use of established political part</a:t>
            </a:r>
            <a:r>
              <a:rPr lang="cs-CZ" b="1" dirty="0" smtClean="0"/>
              <a:t>y as </a:t>
            </a:r>
            <a:r>
              <a:rPr lang="cs-CZ" b="1" dirty="0" err="1" smtClean="0"/>
              <a:t>Menem</a:t>
            </a:r>
            <a:r>
              <a:rPr lang="cs-CZ" b="1" dirty="0" smtClean="0"/>
              <a:t> in Argentina/</a:t>
            </a:r>
          </a:p>
          <a:p>
            <a:r>
              <a:rPr lang="cs-CZ" b="1" dirty="0" smtClean="0"/>
              <a:t> </a:t>
            </a:r>
            <a:r>
              <a:rPr lang="cs-CZ" b="1" dirty="0" err="1" smtClean="0"/>
              <a:t>create</a:t>
            </a:r>
            <a:r>
              <a:rPr lang="cs-CZ" b="1" dirty="0" smtClean="0"/>
              <a:t> </a:t>
            </a:r>
            <a:r>
              <a:rPr lang="cs-CZ" b="1" dirty="0" err="1" smtClean="0"/>
              <a:t>new</a:t>
            </a:r>
            <a:r>
              <a:rPr lang="cs-CZ" b="1" dirty="0" smtClean="0"/>
              <a:t> </a:t>
            </a:r>
            <a:r>
              <a:rPr lang="cs-CZ" b="1" dirty="0" err="1" smtClean="0"/>
              <a:t>one</a:t>
            </a:r>
            <a:r>
              <a:rPr lang="cs-CZ" b="1" dirty="0" smtClean="0"/>
              <a:t> </a:t>
            </a:r>
            <a:r>
              <a:rPr lang="cs-CZ" b="1" dirty="0" err="1" smtClean="0"/>
              <a:t>against</a:t>
            </a:r>
            <a:r>
              <a:rPr lang="cs-CZ" b="1" dirty="0" smtClean="0"/>
              <a:t> </a:t>
            </a:r>
            <a:r>
              <a:rPr lang="cs-CZ" b="1" dirty="0" err="1" smtClean="0"/>
              <a:t>established</a:t>
            </a:r>
            <a:r>
              <a:rPr lang="cs-CZ" b="1" dirty="0" smtClean="0"/>
              <a:t> </a:t>
            </a:r>
            <a:r>
              <a:rPr lang="cs-CZ" b="1" dirty="0" err="1" smtClean="0"/>
              <a:t>existing</a:t>
            </a:r>
            <a:r>
              <a:rPr lang="cs-CZ" b="1" dirty="0" smtClean="0"/>
              <a:t> party </a:t>
            </a:r>
            <a:r>
              <a:rPr lang="cs-CZ" b="1" dirty="0" err="1" smtClean="0"/>
              <a:t>system</a:t>
            </a:r>
            <a:r>
              <a:rPr lang="cs-CZ" b="1" dirty="0" smtClean="0"/>
              <a:t> as </a:t>
            </a:r>
            <a:r>
              <a:rPr lang="cs-CZ" b="1" dirty="0" err="1" smtClean="0"/>
              <a:t>e.g</a:t>
            </a:r>
            <a:r>
              <a:rPr lang="cs-CZ" b="1" dirty="0" smtClean="0"/>
              <a:t>. </a:t>
            </a:r>
            <a:r>
              <a:rPr lang="cs-CZ" b="1" dirty="0" err="1" smtClean="0"/>
              <a:t>Chavez</a:t>
            </a:r>
            <a:r>
              <a:rPr lang="cs-CZ" b="1" dirty="0" smtClean="0"/>
              <a:t> in Venezuela</a:t>
            </a:r>
          </a:p>
          <a:p>
            <a:r>
              <a:rPr lang="cs-CZ" b="1" dirty="0" err="1" smtClean="0"/>
              <a:t>Property</a:t>
            </a:r>
            <a:r>
              <a:rPr lang="cs-CZ" b="1" dirty="0" smtClean="0"/>
              <a:t> in </a:t>
            </a:r>
            <a:r>
              <a:rPr lang="cs-CZ" b="1" dirty="0" err="1" smtClean="0"/>
              <a:t>state</a:t>
            </a:r>
            <a:r>
              <a:rPr lang="cs-CZ" b="1" dirty="0" smtClean="0"/>
              <a:t> </a:t>
            </a:r>
            <a:r>
              <a:rPr lang="cs-CZ" b="1" dirty="0" err="1" smtClean="0"/>
              <a:t>hands</a:t>
            </a:r>
            <a:r>
              <a:rPr lang="cs-CZ" b="1" dirty="0" smtClean="0"/>
              <a:t>, </a:t>
            </a:r>
            <a:r>
              <a:rPr lang="cs-CZ" b="1" dirty="0" err="1" smtClean="0"/>
              <a:t>nationalisation</a:t>
            </a:r>
            <a:r>
              <a:rPr lang="cs-CZ" b="1" dirty="0" smtClean="0"/>
              <a:t> – </a:t>
            </a:r>
            <a:r>
              <a:rPr lang="cs-CZ" b="1" dirty="0" err="1" smtClean="0"/>
              <a:t>Chavez</a:t>
            </a:r>
            <a:r>
              <a:rPr lang="cs-CZ" b="1" dirty="0" smtClean="0"/>
              <a:t>, vs. </a:t>
            </a:r>
            <a:r>
              <a:rPr lang="cs-CZ" b="1" dirty="0" err="1" smtClean="0"/>
              <a:t>Neoliberalism</a:t>
            </a:r>
            <a:r>
              <a:rPr lang="cs-CZ" b="1" dirty="0" smtClean="0"/>
              <a:t> </a:t>
            </a:r>
            <a:r>
              <a:rPr lang="cs-CZ" b="1" dirty="0" err="1" smtClean="0"/>
              <a:t>e.g</a:t>
            </a:r>
            <a:r>
              <a:rPr lang="cs-CZ" b="1" dirty="0" smtClean="0"/>
              <a:t>. </a:t>
            </a:r>
            <a:r>
              <a:rPr lang="cs-CZ" b="1" dirty="0" err="1" smtClean="0"/>
              <a:t>Fujimori</a:t>
            </a:r>
            <a:endParaRPr lang="cs-CZ" b="1" dirty="0" smtClean="0"/>
          </a:p>
          <a:p>
            <a:r>
              <a:rPr lang="cs-CZ" b="1" dirty="0" err="1" smtClean="0"/>
              <a:t>Polarisation</a:t>
            </a:r>
            <a:r>
              <a:rPr lang="cs-CZ" b="1" dirty="0" smtClean="0"/>
              <a:t> </a:t>
            </a:r>
            <a:r>
              <a:rPr lang="cs-CZ" b="1" dirty="0" err="1" smtClean="0"/>
              <a:t>of</a:t>
            </a:r>
            <a:r>
              <a:rPr lang="cs-CZ" b="1" dirty="0" smtClean="0"/>
              <a:t> society and support </a:t>
            </a:r>
            <a:r>
              <a:rPr lang="cs-CZ" b="1" dirty="0" err="1" smtClean="0"/>
              <a:t>from</a:t>
            </a:r>
            <a:r>
              <a:rPr lang="cs-CZ" b="1" dirty="0" smtClean="0"/>
              <a:t> </a:t>
            </a:r>
            <a:r>
              <a:rPr lang="cs-CZ" b="1" dirty="0" err="1" smtClean="0"/>
              <a:t>low</a:t>
            </a:r>
            <a:r>
              <a:rPr lang="cs-CZ" b="1" dirty="0"/>
              <a:t> </a:t>
            </a:r>
            <a:r>
              <a:rPr lang="cs-CZ" b="1" dirty="0" err="1" smtClean="0"/>
              <a:t>class</a:t>
            </a:r>
            <a:r>
              <a:rPr lang="cs-CZ" b="1" dirty="0" smtClean="0"/>
              <a:t> in </a:t>
            </a:r>
            <a:r>
              <a:rPr lang="cs-CZ" b="1" dirty="0" err="1" smtClean="0"/>
              <a:t>Chavez</a:t>
            </a:r>
            <a:r>
              <a:rPr lang="cs-CZ" b="1" dirty="0" smtClean="0"/>
              <a:t> Venezuela vs. </a:t>
            </a:r>
            <a:r>
              <a:rPr lang="cs-CZ" b="1" dirty="0" err="1" smtClean="0"/>
              <a:t>Multi-class</a:t>
            </a:r>
            <a:r>
              <a:rPr lang="cs-CZ" b="1" dirty="0" smtClean="0"/>
              <a:t> </a:t>
            </a:r>
            <a:r>
              <a:rPr lang="cs-CZ" b="1" dirty="0" err="1" smtClean="0"/>
              <a:t>coalitions</a:t>
            </a:r>
            <a:r>
              <a:rPr lang="cs-CZ" b="1" dirty="0" smtClean="0"/>
              <a:t> in </a:t>
            </a:r>
            <a:r>
              <a:rPr lang="cs-CZ" b="1" dirty="0" err="1" smtClean="0"/>
              <a:t>Fujimori</a:t>
            </a:r>
            <a:r>
              <a:rPr lang="cs-CZ" b="1" dirty="0" smtClean="0"/>
              <a:t> </a:t>
            </a:r>
            <a:r>
              <a:rPr lang="cs-CZ" b="1" dirty="0" err="1" smtClean="0"/>
              <a:t>regime</a:t>
            </a:r>
            <a:endParaRPr lang="cs-CZ" b="1" dirty="0" smtClean="0"/>
          </a:p>
          <a:p>
            <a:r>
              <a:rPr lang="cs-CZ" b="1" dirty="0" smtClean="0"/>
              <a:t>Most </a:t>
            </a:r>
            <a:r>
              <a:rPr lang="cs-CZ" b="1" dirty="0" err="1" smtClean="0"/>
              <a:t>of</a:t>
            </a:r>
            <a:r>
              <a:rPr lang="cs-CZ" b="1" dirty="0" smtClean="0"/>
              <a:t> </a:t>
            </a:r>
            <a:r>
              <a:rPr lang="cs-CZ" b="1" dirty="0" err="1" smtClean="0"/>
              <a:t>them</a:t>
            </a:r>
            <a:r>
              <a:rPr lang="cs-CZ" b="1" dirty="0" smtClean="0"/>
              <a:t> </a:t>
            </a:r>
            <a:r>
              <a:rPr lang="cs-CZ" b="1" dirty="0" err="1" smtClean="0"/>
              <a:t>critiques</a:t>
            </a:r>
            <a:r>
              <a:rPr lang="cs-CZ" b="1" dirty="0" smtClean="0"/>
              <a:t> </a:t>
            </a:r>
            <a:r>
              <a:rPr lang="cs-CZ" b="1" dirty="0" err="1" smtClean="0"/>
              <a:t>of</a:t>
            </a:r>
            <a:r>
              <a:rPr lang="cs-CZ" b="1" dirty="0" smtClean="0"/>
              <a:t> </a:t>
            </a:r>
            <a:r>
              <a:rPr lang="cs-CZ" b="1" dirty="0" err="1" smtClean="0"/>
              <a:t>partidocracias</a:t>
            </a:r>
            <a:r>
              <a:rPr lang="cs-CZ" b="1" dirty="0" smtClean="0"/>
              <a:t> but </a:t>
            </a:r>
            <a:r>
              <a:rPr lang="cs-CZ" b="1" dirty="0" err="1" smtClean="0"/>
              <a:t>unable</a:t>
            </a:r>
            <a:r>
              <a:rPr lang="cs-CZ" b="1" dirty="0" smtClean="0"/>
              <a:t> to </a:t>
            </a:r>
            <a:r>
              <a:rPr lang="cs-CZ" b="1" dirty="0" err="1" smtClean="0"/>
              <a:t>fill</a:t>
            </a:r>
            <a:r>
              <a:rPr lang="cs-CZ" b="1" dirty="0" smtClean="0"/>
              <a:t> </a:t>
            </a:r>
            <a:r>
              <a:rPr lang="cs-CZ" b="1" dirty="0" err="1" smtClean="0"/>
              <a:t>the</a:t>
            </a:r>
            <a:r>
              <a:rPr lang="cs-CZ" b="1" dirty="0" smtClean="0"/>
              <a:t> </a:t>
            </a:r>
            <a:r>
              <a:rPr lang="cs-CZ" b="1" dirty="0" err="1" smtClean="0"/>
              <a:t>political</a:t>
            </a:r>
            <a:r>
              <a:rPr lang="cs-CZ" b="1" dirty="0" smtClean="0"/>
              <a:t> </a:t>
            </a:r>
            <a:r>
              <a:rPr lang="cs-CZ" b="1" dirty="0" err="1" smtClean="0"/>
              <a:t>vacuum</a:t>
            </a:r>
            <a:r>
              <a:rPr lang="cs-CZ" b="1" dirty="0" smtClean="0"/>
              <a:t> </a:t>
            </a:r>
            <a:r>
              <a:rPr lang="cs-CZ" b="1" dirty="0" err="1" smtClean="0"/>
              <a:t>with</a:t>
            </a:r>
            <a:r>
              <a:rPr lang="cs-CZ" b="1" dirty="0" smtClean="0"/>
              <a:t> </a:t>
            </a:r>
            <a:r>
              <a:rPr lang="cs-CZ" b="1" dirty="0" err="1" smtClean="0"/>
              <a:t>new</a:t>
            </a:r>
            <a:r>
              <a:rPr lang="cs-CZ" b="1" dirty="0" smtClean="0"/>
              <a:t> </a:t>
            </a:r>
            <a:r>
              <a:rPr lang="cs-CZ" b="1" dirty="0" err="1" smtClean="0"/>
              <a:t>representative</a:t>
            </a:r>
            <a:r>
              <a:rPr lang="cs-CZ" b="1" dirty="0" smtClean="0"/>
              <a:t> </a:t>
            </a:r>
            <a:r>
              <a:rPr lang="cs-CZ" b="1" dirty="0" err="1" smtClean="0"/>
              <a:t>institutions</a:t>
            </a:r>
            <a:endParaRPr lang="cs-CZ" b="1" dirty="0" smtClean="0"/>
          </a:p>
          <a:p>
            <a:r>
              <a:rPr lang="cs-CZ" b="1" dirty="0" err="1" smtClean="0"/>
              <a:t>Peronismo</a:t>
            </a:r>
            <a:r>
              <a:rPr lang="cs-CZ" b="1" dirty="0" smtClean="0"/>
              <a:t>, </a:t>
            </a:r>
            <a:r>
              <a:rPr lang="cs-CZ" b="1" dirty="0" err="1" smtClean="0"/>
              <a:t>fujimorismo</a:t>
            </a:r>
            <a:r>
              <a:rPr lang="cs-CZ" b="1" dirty="0" smtClean="0"/>
              <a:t>, </a:t>
            </a:r>
            <a:r>
              <a:rPr lang="cs-CZ" b="1" dirty="0" err="1" smtClean="0"/>
              <a:t>chavismo</a:t>
            </a:r>
            <a:r>
              <a:rPr lang="cs-CZ" b="1" dirty="0" smtClean="0"/>
              <a:t>…..</a:t>
            </a:r>
          </a:p>
          <a:p>
            <a:endParaRPr lang="cs-CZ" dirty="0" smtClean="0"/>
          </a:p>
          <a:p>
            <a:endParaRPr lang="en-US" dirty="0"/>
          </a:p>
        </p:txBody>
      </p:sp>
    </p:spTree>
    <p:extLst>
      <p:ext uri="{BB962C8B-B14F-4D97-AF65-F5344CB8AC3E}">
        <p14:creationId xmlns:p14="http://schemas.microsoft.com/office/powerpoint/2010/main" val="2167329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Populism</a:t>
            </a:r>
            <a:r>
              <a:rPr lang="cs-CZ" dirty="0" smtClean="0"/>
              <a:t> as </a:t>
            </a:r>
            <a:r>
              <a:rPr lang="cs-CZ" dirty="0" err="1" smtClean="0"/>
              <a:t>challenge</a:t>
            </a:r>
            <a:r>
              <a:rPr lang="cs-CZ" dirty="0" smtClean="0"/>
              <a:t> to </a:t>
            </a:r>
            <a:r>
              <a:rPr lang="cs-CZ" dirty="0" err="1" smtClean="0"/>
              <a:t>democracy</a:t>
            </a:r>
            <a:endParaRPr lang="en-US" dirty="0"/>
          </a:p>
        </p:txBody>
      </p:sp>
      <p:sp>
        <p:nvSpPr>
          <p:cNvPr id="3" name="Zástupný symbol pro obsah 2"/>
          <p:cNvSpPr>
            <a:spLocks noGrp="1"/>
          </p:cNvSpPr>
          <p:nvPr>
            <p:ph idx="1"/>
          </p:nvPr>
        </p:nvSpPr>
        <p:spPr/>
        <p:txBody>
          <a:bodyPr/>
          <a:lstStyle/>
          <a:p>
            <a:r>
              <a:rPr lang="cs-CZ" b="1" dirty="0" err="1" smtClean="0"/>
              <a:t>Promoted</a:t>
            </a:r>
            <a:r>
              <a:rPr lang="cs-CZ" b="1" dirty="0" smtClean="0"/>
              <a:t> </a:t>
            </a:r>
            <a:r>
              <a:rPr lang="cs-CZ" b="1" dirty="0" err="1" smtClean="0"/>
              <a:t>democracy</a:t>
            </a:r>
            <a:r>
              <a:rPr lang="cs-CZ" b="1" dirty="0" smtClean="0"/>
              <a:t> </a:t>
            </a:r>
            <a:r>
              <a:rPr lang="cs-CZ" b="1" dirty="0" err="1" smtClean="0"/>
              <a:t>eventhough</a:t>
            </a:r>
            <a:r>
              <a:rPr lang="cs-CZ" b="1" dirty="0" smtClean="0"/>
              <a:t> </a:t>
            </a:r>
            <a:r>
              <a:rPr lang="cs-CZ" b="1" dirty="0" err="1" smtClean="0"/>
              <a:t>they</a:t>
            </a:r>
            <a:r>
              <a:rPr lang="cs-CZ" b="1" dirty="0" smtClean="0"/>
              <a:t> </a:t>
            </a:r>
            <a:r>
              <a:rPr lang="cs-CZ" b="1" dirty="0" err="1" smtClean="0"/>
              <a:t>did</a:t>
            </a:r>
            <a:r>
              <a:rPr lang="cs-CZ" b="1" dirty="0" smtClean="0"/>
              <a:t> not </a:t>
            </a:r>
            <a:r>
              <a:rPr lang="cs-CZ" b="1" dirty="0" err="1" smtClean="0"/>
              <a:t>always</a:t>
            </a:r>
            <a:r>
              <a:rPr lang="cs-CZ" b="1" dirty="0" smtClean="0"/>
              <a:t> </a:t>
            </a:r>
            <a:r>
              <a:rPr lang="cs-CZ" b="1" dirty="0" err="1" smtClean="0"/>
              <a:t>behave</a:t>
            </a:r>
            <a:r>
              <a:rPr lang="cs-CZ" b="1" dirty="0" smtClean="0"/>
              <a:t> in </a:t>
            </a:r>
            <a:r>
              <a:rPr lang="cs-CZ" b="1" dirty="0" err="1" smtClean="0"/>
              <a:t>democratic</a:t>
            </a:r>
            <a:r>
              <a:rPr lang="cs-CZ" b="1" dirty="0" smtClean="0"/>
              <a:t> </a:t>
            </a:r>
            <a:r>
              <a:rPr lang="cs-CZ" b="1" dirty="0" err="1" smtClean="0"/>
              <a:t>ways</a:t>
            </a:r>
            <a:endParaRPr lang="cs-CZ" b="1" dirty="0" smtClean="0"/>
          </a:p>
          <a:p>
            <a:r>
              <a:rPr lang="cs-CZ" b="1" dirty="0" smtClean="0"/>
              <a:t>Exhibit </a:t>
            </a:r>
            <a:r>
              <a:rPr lang="cs-CZ" b="1" dirty="0" err="1" smtClean="0"/>
              <a:t>authocratic</a:t>
            </a:r>
            <a:r>
              <a:rPr lang="cs-CZ" b="1" dirty="0" smtClean="0"/>
              <a:t> </a:t>
            </a:r>
            <a:r>
              <a:rPr lang="cs-CZ" b="1" dirty="0" err="1" smtClean="0"/>
              <a:t>tendencies</a:t>
            </a:r>
            <a:endParaRPr lang="cs-CZ" b="1" dirty="0" smtClean="0"/>
          </a:p>
          <a:p>
            <a:r>
              <a:rPr lang="cs-CZ" b="1" dirty="0" smtClean="0"/>
              <a:t>Show </a:t>
            </a:r>
            <a:r>
              <a:rPr lang="cs-CZ" b="1" dirty="0" err="1" smtClean="0"/>
              <a:t>little</a:t>
            </a:r>
            <a:r>
              <a:rPr lang="cs-CZ" b="1" dirty="0" smtClean="0"/>
              <a:t> </a:t>
            </a:r>
            <a:r>
              <a:rPr lang="cs-CZ" b="1" dirty="0" err="1" smtClean="0"/>
              <a:t>respect</a:t>
            </a:r>
            <a:r>
              <a:rPr lang="cs-CZ" b="1" dirty="0" smtClean="0"/>
              <a:t> </a:t>
            </a:r>
            <a:r>
              <a:rPr lang="cs-CZ" b="1" dirty="0" err="1" smtClean="0"/>
              <a:t>for</a:t>
            </a:r>
            <a:r>
              <a:rPr lang="cs-CZ" b="1" dirty="0" smtClean="0"/>
              <a:t> </a:t>
            </a:r>
            <a:r>
              <a:rPr lang="cs-CZ" b="1" dirty="0" err="1" smtClean="0"/>
              <a:t>the</a:t>
            </a:r>
            <a:r>
              <a:rPr lang="cs-CZ" b="1" dirty="0" smtClean="0"/>
              <a:t> rule </a:t>
            </a:r>
            <a:r>
              <a:rPr lang="cs-CZ" b="1" dirty="0" err="1" smtClean="0"/>
              <a:t>of</a:t>
            </a:r>
            <a:r>
              <a:rPr lang="cs-CZ" b="1" dirty="0" smtClean="0"/>
              <a:t> </a:t>
            </a:r>
            <a:r>
              <a:rPr lang="cs-CZ" b="1" dirty="0" err="1" smtClean="0"/>
              <a:t>law</a:t>
            </a:r>
            <a:r>
              <a:rPr lang="cs-CZ" b="1" dirty="0" smtClean="0"/>
              <a:t>, </a:t>
            </a:r>
            <a:r>
              <a:rPr lang="cs-CZ" b="1" dirty="0" err="1" smtClean="0"/>
              <a:t>political</a:t>
            </a:r>
            <a:r>
              <a:rPr lang="cs-CZ" b="1" dirty="0" smtClean="0"/>
              <a:t> </a:t>
            </a:r>
            <a:r>
              <a:rPr lang="cs-CZ" b="1" dirty="0" err="1" smtClean="0"/>
              <a:t>pluralism</a:t>
            </a:r>
            <a:r>
              <a:rPr lang="cs-CZ" b="1" dirty="0" smtClean="0"/>
              <a:t> and </a:t>
            </a:r>
            <a:r>
              <a:rPr lang="cs-CZ" b="1" dirty="0" err="1" smtClean="0"/>
              <a:t>democratic</a:t>
            </a:r>
            <a:r>
              <a:rPr lang="cs-CZ" b="1" dirty="0" smtClean="0"/>
              <a:t> </a:t>
            </a:r>
            <a:r>
              <a:rPr lang="cs-CZ" b="1" dirty="0" err="1" smtClean="0"/>
              <a:t>checks</a:t>
            </a:r>
            <a:r>
              <a:rPr lang="cs-CZ" b="1" dirty="0" smtClean="0"/>
              <a:t> and </a:t>
            </a:r>
            <a:r>
              <a:rPr lang="cs-CZ" b="1" dirty="0" err="1" smtClean="0"/>
              <a:t>balances</a:t>
            </a:r>
            <a:endParaRPr lang="en-US" b="1" dirty="0"/>
          </a:p>
        </p:txBody>
      </p:sp>
    </p:spTree>
    <p:extLst>
      <p:ext uri="{BB962C8B-B14F-4D97-AF65-F5344CB8AC3E}">
        <p14:creationId xmlns:p14="http://schemas.microsoft.com/office/powerpoint/2010/main" val="1355720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Populism</a:t>
            </a:r>
            <a:r>
              <a:rPr lang="cs-CZ" dirty="0" smtClean="0"/>
              <a:t> as </a:t>
            </a:r>
            <a:r>
              <a:rPr lang="cs-CZ" dirty="0" err="1" smtClean="0"/>
              <a:t>challenge</a:t>
            </a:r>
            <a:r>
              <a:rPr lang="cs-CZ" dirty="0" smtClean="0"/>
              <a:t> to </a:t>
            </a:r>
            <a:r>
              <a:rPr lang="cs-CZ" dirty="0" err="1" smtClean="0"/>
              <a:t>democracy</a:t>
            </a:r>
            <a:r>
              <a:rPr lang="cs-CZ" dirty="0" smtClean="0"/>
              <a:t> </a:t>
            </a:r>
            <a:endParaRPr lang="en-US" dirty="0"/>
          </a:p>
        </p:txBody>
      </p:sp>
      <p:sp>
        <p:nvSpPr>
          <p:cNvPr id="3" name="Zástupný symbol pro obsah 2"/>
          <p:cNvSpPr>
            <a:spLocks noGrp="1"/>
          </p:cNvSpPr>
          <p:nvPr>
            <p:ph idx="1"/>
          </p:nvPr>
        </p:nvSpPr>
        <p:spPr/>
        <p:txBody>
          <a:bodyPr/>
          <a:lstStyle/>
          <a:p>
            <a:r>
              <a:rPr lang="cs-CZ" b="1" dirty="0" err="1" smtClean="0"/>
              <a:t>Voice</a:t>
            </a:r>
            <a:r>
              <a:rPr lang="cs-CZ" b="1" dirty="0" smtClean="0"/>
              <a:t> to </a:t>
            </a:r>
            <a:r>
              <a:rPr lang="cs-CZ" b="1" dirty="0" err="1" smtClean="0"/>
              <a:t>the</a:t>
            </a:r>
            <a:r>
              <a:rPr lang="cs-CZ" b="1" dirty="0" smtClean="0"/>
              <a:t> </a:t>
            </a:r>
            <a:r>
              <a:rPr lang="cs-CZ" b="1" dirty="0" err="1" smtClean="0"/>
              <a:t>excluded</a:t>
            </a:r>
            <a:r>
              <a:rPr lang="cs-CZ" b="1" dirty="0" smtClean="0"/>
              <a:t> and </a:t>
            </a:r>
            <a:r>
              <a:rPr lang="cs-CZ" b="1" dirty="0" err="1" smtClean="0"/>
              <a:t>marginalized</a:t>
            </a:r>
            <a:r>
              <a:rPr lang="cs-CZ" b="1" dirty="0" smtClean="0"/>
              <a:t> </a:t>
            </a:r>
            <a:r>
              <a:rPr lang="cs-CZ" b="1" dirty="0" err="1" smtClean="0"/>
              <a:t>ones</a:t>
            </a:r>
            <a:r>
              <a:rPr lang="cs-CZ" b="1" dirty="0" smtClean="0"/>
              <a:t> – </a:t>
            </a:r>
            <a:r>
              <a:rPr lang="cs-CZ" b="1" dirty="0" err="1" smtClean="0"/>
              <a:t>workers</a:t>
            </a:r>
            <a:r>
              <a:rPr lang="cs-CZ" b="1" dirty="0" smtClean="0"/>
              <a:t> in </a:t>
            </a:r>
            <a:r>
              <a:rPr lang="cs-CZ" b="1" dirty="0" err="1" smtClean="0"/>
              <a:t>the</a:t>
            </a:r>
            <a:r>
              <a:rPr lang="cs-CZ" b="1" dirty="0" smtClean="0"/>
              <a:t> </a:t>
            </a:r>
            <a:r>
              <a:rPr lang="cs-CZ" b="1" dirty="0" err="1" smtClean="0"/>
              <a:t>classical</a:t>
            </a:r>
            <a:r>
              <a:rPr lang="cs-CZ" b="1" dirty="0" smtClean="0"/>
              <a:t> </a:t>
            </a:r>
            <a:r>
              <a:rPr lang="cs-CZ" b="1" dirty="0" err="1" smtClean="0"/>
              <a:t>populism</a:t>
            </a:r>
            <a:r>
              <a:rPr lang="cs-CZ" b="1" dirty="0" smtClean="0"/>
              <a:t> </a:t>
            </a:r>
            <a:r>
              <a:rPr lang="cs-CZ" b="1" dirty="0" err="1" smtClean="0"/>
              <a:t>or</a:t>
            </a:r>
            <a:r>
              <a:rPr lang="cs-CZ" b="1" dirty="0" smtClean="0"/>
              <a:t> </a:t>
            </a:r>
            <a:r>
              <a:rPr lang="cs-CZ" b="1" dirty="0" err="1" smtClean="0"/>
              <a:t>indigenismo</a:t>
            </a:r>
            <a:r>
              <a:rPr lang="cs-CZ" b="1" dirty="0" smtClean="0"/>
              <a:t> in </a:t>
            </a:r>
            <a:r>
              <a:rPr lang="cs-CZ" b="1" dirty="0" err="1" smtClean="0"/>
              <a:t>the</a:t>
            </a:r>
            <a:r>
              <a:rPr lang="cs-CZ" b="1" dirty="0" smtClean="0"/>
              <a:t> </a:t>
            </a:r>
            <a:r>
              <a:rPr lang="cs-CZ" b="1" dirty="0" err="1" smtClean="0"/>
              <a:t>neo-populist</a:t>
            </a:r>
            <a:r>
              <a:rPr lang="cs-CZ" b="1" dirty="0" smtClean="0"/>
              <a:t> </a:t>
            </a:r>
            <a:r>
              <a:rPr lang="cs-CZ" b="1" dirty="0" err="1" smtClean="0"/>
              <a:t>one</a:t>
            </a:r>
            <a:endParaRPr lang="cs-CZ" b="1" dirty="0" smtClean="0"/>
          </a:p>
          <a:p>
            <a:endParaRPr lang="cs-CZ" b="1" dirty="0" smtClean="0"/>
          </a:p>
          <a:p>
            <a:r>
              <a:rPr lang="cs-CZ" b="1" dirty="0" smtClean="0"/>
              <a:t>End up </a:t>
            </a:r>
            <a:r>
              <a:rPr lang="cs-CZ" b="1" dirty="0" err="1" smtClean="0"/>
              <a:t>ruling</a:t>
            </a:r>
            <a:r>
              <a:rPr lang="cs-CZ" b="1" dirty="0" smtClean="0"/>
              <a:t> </a:t>
            </a:r>
            <a:r>
              <a:rPr lang="cs-CZ" b="1" dirty="0" err="1" smtClean="0"/>
              <a:t>with</a:t>
            </a:r>
            <a:r>
              <a:rPr lang="cs-CZ" b="1" dirty="0" smtClean="0"/>
              <a:t> </a:t>
            </a:r>
            <a:r>
              <a:rPr lang="cs-CZ" b="1" dirty="0" err="1" smtClean="0"/>
              <a:t>decrees</a:t>
            </a:r>
            <a:r>
              <a:rPr lang="cs-CZ" b="1" dirty="0" smtClean="0"/>
              <a:t>, </a:t>
            </a:r>
            <a:r>
              <a:rPr lang="cs-CZ" b="1" dirty="0" err="1" smtClean="0"/>
              <a:t>changing</a:t>
            </a:r>
            <a:r>
              <a:rPr lang="cs-CZ" b="1" dirty="0" smtClean="0"/>
              <a:t> </a:t>
            </a:r>
            <a:r>
              <a:rPr lang="cs-CZ" b="1" dirty="0" err="1" smtClean="0"/>
              <a:t>constitutions</a:t>
            </a:r>
            <a:r>
              <a:rPr lang="cs-CZ" b="1" dirty="0" smtClean="0"/>
              <a:t>, </a:t>
            </a:r>
            <a:r>
              <a:rPr lang="cs-CZ" b="1" dirty="0" err="1" smtClean="0"/>
              <a:t>launching</a:t>
            </a:r>
            <a:r>
              <a:rPr lang="cs-CZ" b="1" dirty="0" smtClean="0"/>
              <a:t> </a:t>
            </a:r>
            <a:r>
              <a:rPr lang="cs-CZ" b="1" dirty="0" err="1" smtClean="0"/>
              <a:t>military</a:t>
            </a:r>
            <a:r>
              <a:rPr lang="cs-CZ" b="1" dirty="0" smtClean="0"/>
              <a:t> </a:t>
            </a:r>
            <a:r>
              <a:rPr lang="cs-CZ" b="1" dirty="0" err="1" smtClean="0"/>
              <a:t>backed</a:t>
            </a:r>
            <a:r>
              <a:rPr lang="cs-CZ" b="1" dirty="0" smtClean="0"/>
              <a:t> up </a:t>
            </a:r>
            <a:r>
              <a:rPr lang="cs-CZ" b="1" dirty="0" err="1" smtClean="0"/>
              <a:t>presidential</a:t>
            </a:r>
            <a:r>
              <a:rPr lang="cs-CZ" b="1" dirty="0" smtClean="0"/>
              <a:t> </a:t>
            </a:r>
            <a:r>
              <a:rPr lang="cs-CZ" b="1" dirty="0" err="1" smtClean="0"/>
              <a:t>coups</a:t>
            </a:r>
            <a:r>
              <a:rPr lang="cs-CZ" b="1" dirty="0" smtClean="0"/>
              <a:t>, </a:t>
            </a:r>
            <a:r>
              <a:rPr lang="cs-CZ" b="1" dirty="0" err="1" smtClean="0"/>
              <a:t>disregarding</a:t>
            </a:r>
            <a:r>
              <a:rPr lang="cs-CZ" b="1" dirty="0" smtClean="0"/>
              <a:t> </a:t>
            </a:r>
            <a:r>
              <a:rPr lang="cs-CZ" b="1" dirty="0" err="1" smtClean="0"/>
              <a:t>division</a:t>
            </a:r>
            <a:r>
              <a:rPr lang="cs-CZ" b="1" dirty="0" smtClean="0"/>
              <a:t> </a:t>
            </a:r>
            <a:r>
              <a:rPr lang="cs-CZ" b="1" dirty="0" err="1" smtClean="0"/>
              <a:t>of</a:t>
            </a:r>
            <a:r>
              <a:rPr lang="cs-CZ" b="1" dirty="0" smtClean="0"/>
              <a:t> </a:t>
            </a:r>
            <a:r>
              <a:rPr lang="cs-CZ" b="1" dirty="0" err="1" smtClean="0"/>
              <a:t>power</a:t>
            </a:r>
            <a:r>
              <a:rPr lang="cs-CZ" b="1" dirty="0" smtClean="0"/>
              <a:t>, </a:t>
            </a:r>
            <a:r>
              <a:rPr lang="cs-CZ" b="1" dirty="0" err="1" smtClean="0"/>
              <a:t>shutting</a:t>
            </a:r>
            <a:r>
              <a:rPr lang="cs-CZ" b="1" dirty="0" smtClean="0"/>
              <a:t> </a:t>
            </a:r>
            <a:r>
              <a:rPr lang="cs-CZ" b="1" dirty="0" err="1" smtClean="0"/>
              <a:t>down</a:t>
            </a:r>
            <a:r>
              <a:rPr lang="cs-CZ" b="1" dirty="0" smtClean="0"/>
              <a:t> </a:t>
            </a:r>
            <a:r>
              <a:rPr lang="cs-CZ" b="1" dirty="0" err="1" smtClean="0"/>
              <a:t>congress</a:t>
            </a:r>
            <a:r>
              <a:rPr lang="cs-CZ" b="1" dirty="0" smtClean="0"/>
              <a:t>, </a:t>
            </a:r>
            <a:r>
              <a:rPr lang="cs-CZ" b="1" dirty="0" err="1" smtClean="0"/>
              <a:t>legitimizing</a:t>
            </a:r>
            <a:r>
              <a:rPr lang="cs-CZ" b="1" dirty="0" smtClean="0"/>
              <a:t> </a:t>
            </a:r>
            <a:r>
              <a:rPr lang="cs-CZ" b="1" dirty="0" err="1" smtClean="0"/>
              <a:t>power</a:t>
            </a:r>
            <a:r>
              <a:rPr lang="cs-CZ" b="1" dirty="0" smtClean="0"/>
              <a:t> by </a:t>
            </a:r>
            <a:r>
              <a:rPr lang="cs-CZ" b="1" dirty="0" err="1" smtClean="0"/>
              <a:t>new</a:t>
            </a:r>
            <a:r>
              <a:rPr lang="cs-CZ" b="1" dirty="0" smtClean="0"/>
              <a:t> </a:t>
            </a:r>
            <a:r>
              <a:rPr lang="cs-CZ" b="1" dirty="0" err="1" smtClean="0"/>
              <a:t>elections</a:t>
            </a:r>
            <a:r>
              <a:rPr lang="cs-CZ" b="1" dirty="0" smtClean="0"/>
              <a:t> </a:t>
            </a:r>
            <a:r>
              <a:rPr lang="cs-CZ" b="1" dirty="0" err="1" smtClean="0"/>
              <a:t>or</a:t>
            </a:r>
            <a:r>
              <a:rPr lang="cs-CZ" b="1" dirty="0" smtClean="0"/>
              <a:t> referenda</a:t>
            </a:r>
          </a:p>
          <a:p>
            <a:endParaRPr lang="en-US" dirty="0"/>
          </a:p>
        </p:txBody>
      </p:sp>
    </p:spTree>
    <p:extLst>
      <p:ext uri="{BB962C8B-B14F-4D97-AF65-F5344CB8AC3E}">
        <p14:creationId xmlns:p14="http://schemas.microsoft.com/office/powerpoint/2010/main" val="3109778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Populism</a:t>
            </a:r>
            <a:r>
              <a:rPr lang="cs-CZ" dirty="0" smtClean="0"/>
              <a:t> as </a:t>
            </a:r>
            <a:r>
              <a:rPr lang="cs-CZ" dirty="0" err="1" smtClean="0"/>
              <a:t>challenge</a:t>
            </a:r>
            <a:r>
              <a:rPr lang="cs-CZ" dirty="0" smtClean="0"/>
              <a:t> to </a:t>
            </a:r>
            <a:r>
              <a:rPr lang="cs-CZ" dirty="0" err="1" smtClean="0"/>
              <a:t>democracy</a:t>
            </a:r>
            <a:endParaRPr lang="en-US" dirty="0"/>
          </a:p>
        </p:txBody>
      </p:sp>
      <p:sp>
        <p:nvSpPr>
          <p:cNvPr id="3" name="Zástupný symbol pro obsah 2"/>
          <p:cNvSpPr>
            <a:spLocks noGrp="1"/>
          </p:cNvSpPr>
          <p:nvPr>
            <p:ph idx="1"/>
          </p:nvPr>
        </p:nvSpPr>
        <p:spPr/>
        <p:txBody>
          <a:bodyPr/>
          <a:lstStyle/>
          <a:p>
            <a:r>
              <a:rPr lang="cs-CZ" b="1" dirty="0" err="1" smtClean="0"/>
              <a:t>Rely</a:t>
            </a:r>
            <a:r>
              <a:rPr lang="cs-CZ" b="1" dirty="0" smtClean="0"/>
              <a:t> on </a:t>
            </a:r>
            <a:r>
              <a:rPr lang="cs-CZ" b="1" dirty="0" err="1" smtClean="0"/>
              <a:t>armed</a:t>
            </a:r>
            <a:r>
              <a:rPr lang="cs-CZ" b="1" dirty="0" smtClean="0"/>
              <a:t> </a:t>
            </a:r>
            <a:r>
              <a:rPr lang="cs-CZ" b="1" dirty="0" err="1" smtClean="0"/>
              <a:t>forces</a:t>
            </a:r>
            <a:r>
              <a:rPr lang="cs-CZ" b="1" dirty="0" smtClean="0"/>
              <a:t> so </a:t>
            </a:r>
            <a:r>
              <a:rPr lang="cs-CZ" b="1" dirty="0" err="1" smtClean="0"/>
              <a:t>politicisation</a:t>
            </a:r>
            <a:r>
              <a:rPr lang="cs-CZ" b="1" dirty="0" smtClean="0"/>
              <a:t> </a:t>
            </a:r>
            <a:r>
              <a:rPr lang="cs-CZ" b="1" dirty="0" err="1" smtClean="0"/>
              <a:t>of</a:t>
            </a:r>
            <a:r>
              <a:rPr lang="cs-CZ" b="1" dirty="0" smtClean="0"/>
              <a:t> </a:t>
            </a:r>
            <a:r>
              <a:rPr lang="cs-CZ" b="1" dirty="0" err="1" smtClean="0"/>
              <a:t>army</a:t>
            </a:r>
            <a:r>
              <a:rPr lang="cs-CZ" b="1" dirty="0" smtClean="0"/>
              <a:t> and </a:t>
            </a:r>
            <a:r>
              <a:rPr lang="cs-CZ" b="1" dirty="0" err="1" smtClean="0"/>
              <a:t>weakening</a:t>
            </a:r>
            <a:r>
              <a:rPr lang="cs-CZ" b="1" dirty="0" smtClean="0"/>
              <a:t> </a:t>
            </a:r>
            <a:r>
              <a:rPr lang="cs-CZ" b="1" dirty="0" err="1" smtClean="0"/>
              <a:t>of</a:t>
            </a:r>
            <a:r>
              <a:rPr lang="cs-CZ" b="1" dirty="0" smtClean="0"/>
              <a:t> </a:t>
            </a:r>
            <a:r>
              <a:rPr lang="cs-CZ" b="1" dirty="0" err="1" smtClean="0"/>
              <a:t>civilian</a:t>
            </a:r>
            <a:r>
              <a:rPr lang="cs-CZ" b="1" dirty="0" smtClean="0"/>
              <a:t> </a:t>
            </a:r>
            <a:r>
              <a:rPr lang="cs-CZ" b="1" dirty="0" err="1" smtClean="0"/>
              <a:t>representative</a:t>
            </a:r>
            <a:r>
              <a:rPr lang="cs-CZ" b="1" dirty="0" smtClean="0"/>
              <a:t> </a:t>
            </a:r>
            <a:r>
              <a:rPr lang="cs-CZ" b="1" dirty="0" err="1" smtClean="0"/>
              <a:t>institutions</a:t>
            </a:r>
            <a:endParaRPr lang="cs-CZ" b="1" dirty="0" smtClean="0"/>
          </a:p>
          <a:p>
            <a:r>
              <a:rPr lang="cs-CZ" b="1" dirty="0" err="1" smtClean="0"/>
              <a:t>Skirt</a:t>
            </a:r>
            <a:r>
              <a:rPr lang="cs-CZ" b="1" dirty="0" smtClean="0"/>
              <a:t> </a:t>
            </a:r>
            <a:r>
              <a:rPr lang="cs-CZ" b="1" dirty="0" err="1" smtClean="0"/>
              <a:t>institutional</a:t>
            </a:r>
            <a:r>
              <a:rPr lang="cs-CZ" b="1" dirty="0" smtClean="0"/>
              <a:t> </a:t>
            </a:r>
            <a:r>
              <a:rPr lang="cs-CZ" b="1" dirty="0" err="1" smtClean="0"/>
              <a:t>checks</a:t>
            </a:r>
            <a:r>
              <a:rPr lang="cs-CZ" b="1" dirty="0" smtClean="0"/>
              <a:t> and </a:t>
            </a:r>
            <a:r>
              <a:rPr lang="cs-CZ" b="1" dirty="0" err="1" smtClean="0"/>
              <a:t>balances</a:t>
            </a:r>
            <a:endParaRPr lang="cs-CZ" b="1" dirty="0" smtClean="0"/>
          </a:p>
          <a:p>
            <a:r>
              <a:rPr lang="cs-CZ" b="1" dirty="0" err="1" smtClean="0"/>
              <a:t>Promise</a:t>
            </a:r>
            <a:r>
              <a:rPr lang="cs-CZ" b="1" dirty="0" smtClean="0"/>
              <a:t> to </a:t>
            </a:r>
            <a:r>
              <a:rPr lang="cs-CZ" b="1" dirty="0" err="1" smtClean="0"/>
              <a:t>be</a:t>
            </a:r>
            <a:r>
              <a:rPr lang="cs-CZ" b="1" dirty="0" smtClean="0"/>
              <a:t> more </a:t>
            </a:r>
            <a:r>
              <a:rPr lang="cs-CZ" b="1" dirty="0" err="1" smtClean="0"/>
              <a:t>efficient</a:t>
            </a:r>
            <a:r>
              <a:rPr lang="cs-CZ" b="1" dirty="0" smtClean="0"/>
              <a:t> but </a:t>
            </a:r>
            <a:r>
              <a:rPr lang="cs-CZ" b="1" dirty="0" err="1" smtClean="0"/>
              <a:t>usually</a:t>
            </a:r>
            <a:r>
              <a:rPr lang="cs-CZ" b="1" dirty="0" smtClean="0"/>
              <a:t> end up </a:t>
            </a:r>
            <a:r>
              <a:rPr lang="cs-CZ" b="1" dirty="0" err="1" smtClean="0"/>
              <a:t>similarly</a:t>
            </a:r>
            <a:r>
              <a:rPr lang="cs-CZ" b="1" dirty="0" smtClean="0"/>
              <a:t> as </a:t>
            </a:r>
            <a:r>
              <a:rPr lang="cs-CZ" b="1" dirty="0" err="1" smtClean="0"/>
              <a:t>their</a:t>
            </a:r>
            <a:r>
              <a:rPr lang="cs-CZ" b="1" dirty="0" smtClean="0"/>
              <a:t> </a:t>
            </a:r>
            <a:r>
              <a:rPr lang="cs-CZ" b="1" dirty="0" err="1" smtClean="0"/>
              <a:t>predecessors</a:t>
            </a:r>
            <a:r>
              <a:rPr lang="cs-CZ" b="1" dirty="0" smtClean="0"/>
              <a:t> </a:t>
            </a:r>
            <a:r>
              <a:rPr lang="cs-CZ" b="1" dirty="0" err="1" smtClean="0"/>
              <a:t>with</a:t>
            </a:r>
            <a:r>
              <a:rPr lang="cs-CZ" b="1" dirty="0" smtClean="0"/>
              <a:t> </a:t>
            </a:r>
            <a:r>
              <a:rPr lang="cs-CZ" b="1" dirty="0" err="1" smtClean="0"/>
              <a:t>administrative</a:t>
            </a:r>
            <a:r>
              <a:rPr lang="cs-CZ" b="1" dirty="0" smtClean="0"/>
              <a:t> </a:t>
            </a:r>
            <a:r>
              <a:rPr lang="cs-CZ" b="1" dirty="0" err="1" smtClean="0"/>
              <a:t>failures</a:t>
            </a:r>
            <a:r>
              <a:rPr lang="cs-CZ" b="1" dirty="0" smtClean="0"/>
              <a:t> and </a:t>
            </a:r>
            <a:r>
              <a:rPr lang="cs-CZ" b="1" dirty="0" err="1" smtClean="0"/>
              <a:t>inefficiency</a:t>
            </a:r>
            <a:endParaRPr lang="cs-CZ" b="1" dirty="0" smtClean="0"/>
          </a:p>
          <a:p>
            <a:r>
              <a:rPr lang="cs-CZ" b="1" dirty="0" smtClean="0"/>
              <a:t>„</a:t>
            </a:r>
            <a:r>
              <a:rPr lang="cs-CZ" b="1" dirty="0" err="1" smtClean="0"/>
              <a:t>bait</a:t>
            </a:r>
            <a:r>
              <a:rPr lang="cs-CZ" b="1" dirty="0" smtClean="0"/>
              <a:t>-and-</a:t>
            </a:r>
            <a:r>
              <a:rPr lang="cs-CZ" b="1" dirty="0" err="1" smtClean="0"/>
              <a:t>switch</a:t>
            </a:r>
            <a:r>
              <a:rPr lang="cs-CZ" b="1" dirty="0" smtClean="0"/>
              <a:t>“ </a:t>
            </a:r>
            <a:r>
              <a:rPr lang="cs-CZ" b="1" dirty="0" err="1" smtClean="0"/>
              <a:t>tactics</a:t>
            </a:r>
            <a:endParaRPr lang="cs-CZ" b="1" dirty="0" smtClean="0"/>
          </a:p>
          <a:p>
            <a:endParaRPr lang="en-US" dirty="0"/>
          </a:p>
        </p:txBody>
      </p:sp>
    </p:spTree>
    <p:extLst>
      <p:ext uri="{BB962C8B-B14F-4D97-AF65-F5344CB8AC3E}">
        <p14:creationId xmlns:p14="http://schemas.microsoft.com/office/powerpoint/2010/main" val="2067122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LA </a:t>
            </a:r>
            <a:r>
              <a:rPr lang="cs-CZ" dirty="0" err="1" smtClean="0"/>
              <a:t>neo-populists</a:t>
            </a:r>
            <a:r>
              <a:rPr lang="cs-CZ" dirty="0" smtClean="0"/>
              <a:t>: </a:t>
            </a:r>
            <a:r>
              <a:rPr lang="cs-CZ" dirty="0" err="1" smtClean="0"/>
              <a:t>Fujimori</a:t>
            </a:r>
            <a:r>
              <a:rPr lang="cs-CZ" dirty="0" smtClean="0"/>
              <a:t> in Peru</a:t>
            </a:r>
            <a:endParaRPr lang="en-US" dirty="0"/>
          </a:p>
        </p:txBody>
      </p:sp>
      <p:sp>
        <p:nvSpPr>
          <p:cNvPr id="3" name="Zástupný symbol pro obsah 2"/>
          <p:cNvSpPr>
            <a:spLocks noGrp="1"/>
          </p:cNvSpPr>
          <p:nvPr>
            <p:ph idx="1"/>
          </p:nvPr>
        </p:nvSpPr>
        <p:spPr/>
        <p:txBody>
          <a:bodyPr/>
          <a:lstStyle/>
          <a:p>
            <a:r>
              <a:rPr lang="cs-CZ" b="1" dirty="0" smtClean="0"/>
              <a:t>1914-1979 </a:t>
            </a:r>
            <a:r>
              <a:rPr lang="cs-CZ" b="1" dirty="0" err="1" smtClean="0"/>
              <a:t>military</a:t>
            </a:r>
            <a:r>
              <a:rPr lang="cs-CZ" b="1" dirty="0" smtClean="0"/>
              <a:t> </a:t>
            </a:r>
            <a:r>
              <a:rPr lang="cs-CZ" b="1" dirty="0" err="1" smtClean="0"/>
              <a:t>governments</a:t>
            </a:r>
            <a:r>
              <a:rPr lang="cs-CZ" b="1" dirty="0" smtClean="0"/>
              <a:t> </a:t>
            </a:r>
            <a:r>
              <a:rPr lang="cs-CZ" b="1" dirty="0" err="1" smtClean="0"/>
              <a:t>alternate</a:t>
            </a:r>
            <a:r>
              <a:rPr lang="cs-CZ" b="1" dirty="0" smtClean="0"/>
              <a:t> </a:t>
            </a:r>
            <a:r>
              <a:rPr lang="cs-CZ" b="1" dirty="0" err="1" smtClean="0"/>
              <a:t>with</a:t>
            </a:r>
            <a:r>
              <a:rPr lang="cs-CZ" b="1" dirty="0" smtClean="0"/>
              <a:t> </a:t>
            </a:r>
            <a:r>
              <a:rPr lang="cs-CZ" b="1" dirty="0" err="1" smtClean="0"/>
              <a:t>weak</a:t>
            </a:r>
            <a:r>
              <a:rPr lang="cs-CZ" b="1" dirty="0" smtClean="0"/>
              <a:t> </a:t>
            </a:r>
            <a:r>
              <a:rPr lang="cs-CZ" b="1" dirty="0" err="1" smtClean="0"/>
              <a:t>democracy</a:t>
            </a:r>
            <a:endParaRPr lang="cs-CZ" b="1" dirty="0" smtClean="0"/>
          </a:p>
          <a:p>
            <a:r>
              <a:rPr lang="cs-CZ" b="1" dirty="0" err="1" smtClean="0"/>
              <a:t>Transition</a:t>
            </a:r>
            <a:r>
              <a:rPr lang="cs-CZ" b="1" dirty="0" smtClean="0"/>
              <a:t> to </a:t>
            </a:r>
            <a:r>
              <a:rPr lang="cs-CZ" b="1" dirty="0" err="1" smtClean="0"/>
              <a:t>democracy</a:t>
            </a:r>
            <a:r>
              <a:rPr lang="cs-CZ" b="1" dirty="0" smtClean="0"/>
              <a:t> in Peru </a:t>
            </a:r>
            <a:r>
              <a:rPr lang="cs-CZ" b="1" dirty="0" err="1" smtClean="0"/>
              <a:t>only</a:t>
            </a:r>
            <a:r>
              <a:rPr lang="cs-CZ" b="1" dirty="0" smtClean="0"/>
              <a:t> </a:t>
            </a:r>
            <a:r>
              <a:rPr lang="cs-CZ" b="1" dirty="0" err="1" smtClean="0"/>
              <a:t>from</a:t>
            </a:r>
            <a:r>
              <a:rPr lang="cs-CZ" b="1" dirty="0" smtClean="0"/>
              <a:t> 1979</a:t>
            </a:r>
          </a:p>
          <a:p>
            <a:r>
              <a:rPr lang="cs-CZ" b="1" dirty="0" smtClean="0"/>
              <a:t>1979 </a:t>
            </a:r>
            <a:r>
              <a:rPr lang="cs-CZ" b="1" dirty="0" err="1" smtClean="0"/>
              <a:t>new</a:t>
            </a:r>
            <a:r>
              <a:rPr lang="cs-CZ" b="1" dirty="0" smtClean="0"/>
              <a:t> </a:t>
            </a:r>
            <a:r>
              <a:rPr lang="cs-CZ" b="1" dirty="0" err="1" smtClean="0"/>
              <a:t>constitution</a:t>
            </a:r>
            <a:r>
              <a:rPr lang="cs-CZ" b="1" dirty="0" smtClean="0"/>
              <a:t> – </a:t>
            </a:r>
            <a:r>
              <a:rPr lang="cs-CZ" b="1" dirty="0" err="1" smtClean="0"/>
              <a:t>suffrage</a:t>
            </a:r>
            <a:r>
              <a:rPr lang="cs-CZ" b="1" dirty="0" smtClean="0"/>
              <a:t> </a:t>
            </a:r>
            <a:r>
              <a:rPr lang="cs-CZ" b="1" dirty="0" err="1" smtClean="0"/>
              <a:t>for</a:t>
            </a:r>
            <a:r>
              <a:rPr lang="cs-CZ" b="1" dirty="0" smtClean="0"/>
              <a:t> </a:t>
            </a:r>
            <a:r>
              <a:rPr lang="cs-CZ" b="1" dirty="0" err="1" smtClean="0"/>
              <a:t>illiterates</a:t>
            </a:r>
            <a:r>
              <a:rPr lang="cs-CZ" b="1" dirty="0" smtClean="0"/>
              <a:t> and </a:t>
            </a:r>
            <a:r>
              <a:rPr lang="cs-CZ" b="1" dirty="0" err="1" smtClean="0"/>
              <a:t>indigenas</a:t>
            </a:r>
            <a:r>
              <a:rPr lang="cs-CZ" b="1" dirty="0" smtClean="0"/>
              <a:t> (30% </a:t>
            </a:r>
            <a:r>
              <a:rPr lang="cs-CZ" b="1" dirty="0" err="1" smtClean="0"/>
              <a:t>increase</a:t>
            </a:r>
            <a:r>
              <a:rPr lang="cs-CZ" b="1" dirty="0" smtClean="0"/>
              <a:t> in </a:t>
            </a:r>
            <a:r>
              <a:rPr lang="cs-CZ" b="1" dirty="0" err="1" smtClean="0"/>
              <a:t>electorate</a:t>
            </a:r>
            <a:r>
              <a:rPr lang="cs-CZ" b="1" dirty="0" smtClean="0"/>
              <a:t>)</a:t>
            </a:r>
          </a:p>
          <a:p>
            <a:r>
              <a:rPr lang="cs-CZ" b="1" dirty="0" err="1" smtClean="0"/>
              <a:t>Democracy</a:t>
            </a:r>
            <a:r>
              <a:rPr lang="cs-CZ" b="1" dirty="0" smtClean="0"/>
              <a:t> very </a:t>
            </a:r>
            <a:r>
              <a:rPr lang="cs-CZ" b="1" dirty="0" err="1" smtClean="0"/>
              <a:t>weak</a:t>
            </a:r>
            <a:endParaRPr lang="cs-CZ" b="1" dirty="0"/>
          </a:p>
          <a:p>
            <a:r>
              <a:rPr lang="cs-CZ" b="1" dirty="0" err="1" smtClean="0"/>
              <a:t>Marked</a:t>
            </a:r>
            <a:r>
              <a:rPr lang="cs-CZ" b="1" dirty="0" smtClean="0"/>
              <a:t> by </a:t>
            </a:r>
            <a:r>
              <a:rPr lang="cs-CZ" b="1" dirty="0" err="1" smtClean="0"/>
              <a:t>hyperinflation</a:t>
            </a:r>
            <a:r>
              <a:rPr lang="cs-CZ" b="1" dirty="0" smtClean="0"/>
              <a:t> </a:t>
            </a:r>
          </a:p>
          <a:p>
            <a:r>
              <a:rPr lang="cs-CZ" b="1" dirty="0" err="1" smtClean="0"/>
              <a:t>Social</a:t>
            </a:r>
            <a:r>
              <a:rPr lang="cs-CZ" b="1" dirty="0" smtClean="0"/>
              <a:t> </a:t>
            </a:r>
            <a:r>
              <a:rPr lang="cs-CZ" b="1" dirty="0" err="1" smtClean="0"/>
              <a:t>tensions</a:t>
            </a:r>
            <a:r>
              <a:rPr lang="cs-CZ" b="1" dirty="0"/>
              <a:t>,</a:t>
            </a:r>
            <a:r>
              <a:rPr lang="cs-CZ" b="1" dirty="0" smtClean="0"/>
              <a:t> </a:t>
            </a:r>
            <a:r>
              <a:rPr lang="cs-CZ" b="1" dirty="0" err="1" smtClean="0"/>
              <a:t>rise</a:t>
            </a:r>
            <a:r>
              <a:rPr lang="cs-CZ" b="1" dirty="0" smtClean="0"/>
              <a:t> </a:t>
            </a:r>
            <a:r>
              <a:rPr lang="cs-CZ" b="1" dirty="0" err="1" smtClean="0"/>
              <a:t>of</a:t>
            </a:r>
            <a:r>
              <a:rPr lang="cs-CZ" b="1" dirty="0" smtClean="0"/>
              <a:t> </a:t>
            </a:r>
            <a:r>
              <a:rPr lang="cs-CZ" b="1" dirty="0" err="1" smtClean="0"/>
              <a:t>Shining</a:t>
            </a:r>
            <a:r>
              <a:rPr lang="cs-CZ" b="1" dirty="0" smtClean="0"/>
              <a:t> </a:t>
            </a:r>
            <a:r>
              <a:rPr lang="cs-CZ" b="1" dirty="0" err="1" smtClean="0"/>
              <a:t>Path</a:t>
            </a:r>
            <a:r>
              <a:rPr lang="cs-CZ" b="1" dirty="0" smtClean="0"/>
              <a:t>, </a:t>
            </a:r>
            <a:r>
              <a:rPr lang="cs-CZ" b="1" dirty="0" err="1" smtClean="0"/>
              <a:t>terrorism</a:t>
            </a:r>
            <a:endParaRPr lang="en-US" b="1" dirty="0"/>
          </a:p>
        </p:txBody>
      </p:sp>
      <p:pic>
        <p:nvPicPr>
          <p:cNvPr id="4" name="Picture 7" descr="Machu_Picchu_Sun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2060848"/>
            <a:ext cx="1809000" cy="24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087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LA </a:t>
            </a:r>
            <a:r>
              <a:rPr lang="cs-CZ" dirty="0" err="1"/>
              <a:t>neo-populists</a:t>
            </a:r>
            <a:r>
              <a:rPr lang="cs-CZ" dirty="0"/>
              <a:t>: </a:t>
            </a:r>
            <a:r>
              <a:rPr lang="cs-CZ" dirty="0" err="1"/>
              <a:t>Fujimori</a:t>
            </a:r>
            <a:r>
              <a:rPr lang="cs-CZ" dirty="0"/>
              <a:t> in Peru</a:t>
            </a:r>
            <a:endParaRPr lang="en-US" dirty="0"/>
          </a:p>
        </p:txBody>
      </p:sp>
      <p:sp>
        <p:nvSpPr>
          <p:cNvPr id="3" name="Zástupný symbol pro obsah 2"/>
          <p:cNvSpPr>
            <a:spLocks noGrp="1"/>
          </p:cNvSpPr>
          <p:nvPr>
            <p:ph idx="1"/>
          </p:nvPr>
        </p:nvSpPr>
        <p:spPr/>
        <p:txBody>
          <a:bodyPr>
            <a:normAutofit fontScale="92500" lnSpcReduction="20000"/>
          </a:bodyPr>
          <a:lstStyle/>
          <a:p>
            <a:r>
              <a:rPr lang="cs-CZ" b="1" dirty="0" err="1" smtClean="0"/>
              <a:t>Capitalized</a:t>
            </a:r>
            <a:r>
              <a:rPr lang="cs-CZ" b="1" dirty="0" smtClean="0"/>
              <a:t> </a:t>
            </a:r>
            <a:r>
              <a:rPr lang="cs-CZ" b="1" dirty="0" err="1" smtClean="0"/>
              <a:t>from</a:t>
            </a:r>
            <a:r>
              <a:rPr lang="cs-CZ" b="1" dirty="0" smtClean="0"/>
              <a:t> </a:t>
            </a:r>
            <a:r>
              <a:rPr lang="cs-CZ" b="1" dirty="0" err="1" smtClean="0"/>
              <a:t>disenchantment</a:t>
            </a:r>
            <a:r>
              <a:rPr lang="cs-CZ" b="1" dirty="0" smtClean="0"/>
              <a:t> </a:t>
            </a:r>
            <a:r>
              <a:rPr lang="cs-CZ" b="1" dirty="0" err="1" smtClean="0"/>
              <a:t>with</a:t>
            </a:r>
            <a:r>
              <a:rPr lang="cs-CZ" b="1" dirty="0" smtClean="0"/>
              <a:t> </a:t>
            </a:r>
            <a:r>
              <a:rPr lang="cs-CZ" b="1" dirty="0" err="1" smtClean="0"/>
              <a:t>the</a:t>
            </a:r>
            <a:r>
              <a:rPr lang="cs-CZ" b="1" dirty="0" smtClean="0"/>
              <a:t> </a:t>
            </a:r>
            <a:r>
              <a:rPr lang="cs-CZ" b="1" dirty="0" err="1" smtClean="0"/>
              <a:t>government</a:t>
            </a:r>
            <a:r>
              <a:rPr lang="cs-CZ" b="1" dirty="0" smtClean="0"/>
              <a:t> </a:t>
            </a:r>
            <a:r>
              <a:rPr lang="cs-CZ" b="1" dirty="0" err="1" smtClean="0"/>
              <a:t>of</a:t>
            </a:r>
            <a:r>
              <a:rPr lang="cs-CZ" b="1" dirty="0" smtClean="0"/>
              <a:t> Alan </a:t>
            </a:r>
            <a:r>
              <a:rPr lang="cs-CZ" b="1" dirty="0" err="1" smtClean="0"/>
              <a:t>Garcia</a:t>
            </a:r>
            <a:r>
              <a:rPr lang="cs-CZ" b="1" dirty="0" smtClean="0"/>
              <a:t>, </a:t>
            </a:r>
            <a:r>
              <a:rPr lang="cs-CZ" b="1" dirty="0" err="1" smtClean="0"/>
              <a:t>beating</a:t>
            </a:r>
            <a:r>
              <a:rPr lang="cs-CZ" b="1" dirty="0" smtClean="0"/>
              <a:t> Mario </a:t>
            </a:r>
            <a:r>
              <a:rPr lang="cs-CZ" b="1" dirty="0" err="1" smtClean="0"/>
              <a:t>Vargas</a:t>
            </a:r>
            <a:r>
              <a:rPr lang="cs-CZ" b="1" dirty="0" smtClean="0"/>
              <a:t> </a:t>
            </a:r>
            <a:r>
              <a:rPr lang="cs-CZ" b="1" dirty="0" err="1" smtClean="0"/>
              <a:t>Llosa</a:t>
            </a:r>
            <a:r>
              <a:rPr lang="cs-CZ" b="1" dirty="0" smtClean="0"/>
              <a:t> </a:t>
            </a:r>
            <a:r>
              <a:rPr lang="cs-CZ" b="1" dirty="0" err="1" smtClean="0"/>
              <a:t>with</a:t>
            </a:r>
            <a:r>
              <a:rPr lang="cs-CZ" b="1" dirty="0" smtClean="0"/>
              <a:t> </a:t>
            </a:r>
            <a:r>
              <a:rPr lang="cs-CZ" b="1" dirty="0" err="1" smtClean="0"/>
              <a:t>the</a:t>
            </a:r>
            <a:r>
              <a:rPr lang="cs-CZ" b="1" dirty="0" smtClean="0"/>
              <a:t> </a:t>
            </a:r>
            <a:r>
              <a:rPr lang="cs-CZ" b="1" dirty="0" err="1" smtClean="0"/>
              <a:t>political</a:t>
            </a:r>
            <a:r>
              <a:rPr lang="cs-CZ" b="1" dirty="0" smtClean="0"/>
              <a:t> party „</a:t>
            </a:r>
            <a:r>
              <a:rPr lang="cs-CZ" b="1" dirty="0" err="1" smtClean="0"/>
              <a:t>Cambio</a:t>
            </a:r>
            <a:r>
              <a:rPr lang="cs-CZ" b="1" dirty="0" smtClean="0"/>
              <a:t> 90“ in 1990</a:t>
            </a:r>
          </a:p>
          <a:p>
            <a:r>
              <a:rPr lang="cs-CZ" b="1" dirty="0" err="1" smtClean="0"/>
              <a:t>Exploited</a:t>
            </a:r>
            <a:r>
              <a:rPr lang="cs-CZ" b="1" dirty="0" smtClean="0"/>
              <a:t> </a:t>
            </a:r>
            <a:r>
              <a:rPr lang="cs-CZ" b="1" dirty="0" err="1" smtClean="0"/>
              <a:t>political</a:t>
            </a:r>
            <a:r>
              <a:rPr lang="cs-CZ" b="1" dirty="0" smtClean="0"/>
              <a:t> </a:t>
            </a:r>
            <a:r>
              <a:rPr lang="cs-CZ" b="1" dirty="0" err="1" smtClean="0"/>
              <a:t>distrust</a:t>
            </a:r>
            <a:r>
              <a:rPr lang="cs-CZ" b="1" dirty="0" smtClean="0"/>
              <a:t>, </a:t>
            </a:r>
            <a:r>
              <a:rPr lang="cs-CZ" b="1" dirty="0" err="1" smtClean="0"/>
              <a:t>Llosa</a:t>
            </a:r>
            <a:r>
              <a:rPr lang="cs-CZ" b="1" dirty="0" smtClean="0"/>
              <a:t> </a:t>
            </a:r>
            <a:r>
              <a:rPr lang="cs-CZ" b="1" dirty="0" err="1" smtClean="0"/>
              <a:t>ties</a:t>
            </a:r>
            <a:r>
              <a:rPr lang="cs-CZ" b="1" dirty="0" smtClean="0"/>
              <a:t> </a:t>
            </a:r>
            <a:r>
              <a:rPr lang="cs-CZ" b="1" dirty="0" err="1" smtClean="0"/>
              <a:t>with</a:t>
            </a:r>
            <a:r>
              <a:rPr lang="cs-CZ" b="1" dirty="0" smtClean="0"/>
              <a:t> </a:t>
            </a:r>
            <a:r>
              <a:rPr lang="cs-CZ" b="1" dirty="0" err="1" smtClean="0"/>
              <a:t>previous</a:t>
            </a:r>
            <a:r>
              <a:rPr lang="cs-CZ" b="1" dirty="0" smtClean="0"/>
              <a:t> establishment and </a:t>
            </a:r>
            <a:r>
              <a:rPr lang="cs-CZ" b="1" dirty="0" err="1" smtClean="0"/>
              <a:t>won</a:t>
            </a:r>
            <a:r>
              <a:rPr lang="cs-CZ" b="1" dirty="0" smtClean="0"/>
              <a:t> much support </a:t>
            </a:r>
            <a:r>
              <a:rPr lang="cs-CZ" b="1" dirty="0" err="1" smtClean="0"/>
              <a:t>from</a:t>
            </a:r>
            <a:r>
              <a:rPr lang="cs-CZ" b="1" dirty="0" smtClean="0"/>
              <a:t> </a:t>
            </a:r>
            <a:r>
              <a:rPr lang="cs-CZ" b="1" dirty="0" err="1" smtClean="0"/>
              <a:t>the</a:t>
            </a:r>
            <a:r>
              <a:rPr lang="cs-CZ" b="1" dirty="0" smtClean="0"/>
              <a:t> </a:t>
            </a:r>
            <a:r>
              <a:rPr lang="cs-CZ" b="1" dirty="0" err="1" smtClean="0"/>
              <a:t>poor</a:t>
            </a:r>
            <a:endParaRPr lang="cs-CZ" b="1" dirty="0"/>
          </a:p>
          <a:p>
            <a:r>
              <a:rPr lang="cs-CZ" b="1" dirty="0" smtClean="0"/>
              <a:t>El </a:t>
            </a:r>
            <a:r>
              <a:rPr lang="cs-CZ" b="1" dirty="0" err="1" smtClean="0"/>
              <a:t>Chino</a:t>
            </a:r>
            <a:r>
              <a:rPr lang="cs-CZ" b="1" dirty="0" smtClean="0"/>
              <a:t> – </a:t>
            </a:r>
            <a:r>
              <a:rPr lang="cs-CZ" b="1" dirty="0" err="1" smtClean="0"/>
              <a:t>first</a:t>
            </a:r>
            <a:r>
              <a:rPr lang="cs-CZ" b="1" dirty="0" smtClean="0"/>
              <a:t> LA </a:t>
            </a:r>
            <a:r>
              <a:rPr lang="cs-CZ" b="1" dirty="0" err="1" smtClean="0"/>
              <a:t>head</a:t>
            </a:r>
            <a:r>
              <a:rPr lang="cs-CZ" b="1" dirty="0" smtClean="0"/>
              <a:t> od </a:t>
            </a:r>
            <a:r>
              <a:rPr lang="cs-CZ" b="1" dirty="0" err="1" smtClean="0"/>
              <a:t>government</a:t>
            </a:r>
            <a:r>
              <a:rPr lang="cs-CZ" b="1" dirty="0" smtClean="0"/>
              <a:t> </a:t>
            </a:r>
            <a:r>
              <a:rPr lang="cs-CZ" b="1" dirty="0" err="1" smtClean="0"/>
              <a:t>with</a:t>
            </a:r>
            <a:r>
              <a:rPr lang="cs-CZ" b="1" dirty="0" smtClean="0"/>
              <a:t> East </a:t>
            </a:r>
            <a:r>
              <a:rPr lang="cs-CZ" b="1" dirty="0" err="1" smtClean="0"/>
              <a:t>Asian</a:t>
            </a:r>
            <a:r>
              <a:rPr lang="cs-CZ" b="1" dirty="0" smtClean="0"/>
              <a:t> </a:t>
            </a:r>
            <a:r>
              <a:rPr lang="cs-CZ" b="1" dirty="0" err="1" smtClean="0"/>
              <a:t>decent</a:t>
            </a:r>
            <a:endParaRPr lang="cs-CZ" b="1" dirty="0" smtClean="0"/>
          </a:p>
          <a:p>
            <a:r>
              <a:rPr lang="cs-CZ" b="1" dirty="0" err="1" smtClean="0"/>
              <a:t>Controversial</a:t>
            </a:r>
            <a:r>
              <a:rPr lang="cs-CZ" b="1" dirty="0" smtClean="0"/>
              <a:t> </a:t>
            </a:r>
            <a:r>
              <a:rPr lang="cs-CZ" b="1" dirty="0" err="1" smtClean="0"/>
              <a:t>figure</a:t>
            </a:r>
            <a:endParaRPr lang="cs-CZ" b="1" dirty="0" smtClean="0"/>
          </a:p>
          <a:p>
            <a:r>
              <a:rPr lang="cs-CZ" b="1" dirty="0" err="1" smtClean="0"/>
              <a:t>Restoring</a:t>
            </a:r>
            <a:r>
              <a:rPr lang="cs-CZ" b="1" dirty="0" smtClean="0"/>
              <a:t> </a:t>
            </a:r>
            <a:r>
              <a:rPr lang="cs-CZ" b="1" dirty="0" err="1" smtClean="0"/>
              <a:t>macroeconomic</a:t>
            </a:r>
            <a:r>
              <a:rPr lang="cs-CZ" b="1" dirty="0" smtClean="0"/>
              <a:t> stability</a:t>
            </a:r>
          </a:p>
          <a:p>
            <a:r>
              <a:rPr lang="cs-CZ" b="1" dirty="0" err="1" smtClean="0"/>
              <a:t>Authoritarian</a:t>
            </a:r>
            <a:r>
              <a:rPr lang="cs-CZ" b="1" dirty="0" smtClean="0"/>
              <a:t> </a:t>
            </a:r>
            <a:r>
              <a:rPr lang="cs-CZ" b="1" dirty="0" err="1" smtClean="0"/>
              <a:t>way</a:t>
            </a:r>
            <a:r>
              <a:rPr lang="cs-CZ" b="1" dirty="0" smtClean="0"/>
              <a:t> </a:t>
            </a:r>
            <a:r>
              <a:rPr lang="cs-CZ" b="1" dirty="0" err="1" smtClean="0"/>
              <a:t>of</a:t>
            </a:r>
            <a:r>
              <a:rPr lang="cs-CZ" b="1" dirty="0" smtClean="0"/>
              <a:t> </a:t>
            </a:r>
            <a:r>
              <a:rPr lang="cs-CZ" b="1" dirty="0" err="1" smtClean="0"/>
              <a:t>ruling</a:t>
            </a:r>
            <a:endParaRPr lang="cs-CZ" b="1" dirty="0" smtClean="0"/>
          </a:p>
          <a:p>
            <a:r>
              <a:rPr lang="cs-CZ" b="1" dirty="0" err="1" smtClean="0"/>
              <a:t>Violation</a:t>
            </a:r>
            <a:r>
              <a:rPr lang="cs-CZ" b="1" dirty="0" smtClean="0"/>
              <a:t> </a:t>
            </a:r>
            <a:r>
              <a:rPr lang="cs-CZ" b="1" dirty="0" err="1" smtClean="0"/>
              <a:t>of</a:t>
            </a:r>
            <a:r>
              <a:rPr lang="cs-CZ" b="1" dirty="0" smtClean="0"/>
              <a:t> </a:t>
            </a:r>
            <a:r>
              <a:rPr lang="cs-CZ" b="1" dirty="0" err="1" smtClean="0"/>
              <a:t>human</a:t>
            </a:r>
            <a:r>
              <a:rPr lang="cs-CZ" b="1" dirty="0" smtClean="0"/>
              <a:t> </a:t>
            </a:r>
            <a:r>
              <a:rPr lang="cs-CZ" b="1" dirty="0" err="1" smtClean="0"/>
              <a:t>rights</a:t>
            </a:r>
            <a:r>
              <a:rPr lang="cs-CZ" b="1" dirty="0" smtClean="0"/>
              <a:t> and </a:t>
            </a:r>
            <a:r>
              <a:rPr lang="cs-CZ" b="1" dirty="0" err="1" smtClean="0"/>
              <a:t>consequent</a:t>
            </a:r>
            <a:r>
              <a:rPr lang="cs-CZ" b="1" dirty="0" smtClean="0"/>
              <a:t> </a:t>
            </a:r>
            <a:r>
              <a:rPr lang="cs-CZ" b="1" dirty="0" err="1" smtClean="0"/>
              <a:t>imprisonment</a:t>
            </a:r>
            <a:r>
              <a:rPr lang="cs-CZ" b="1" dirty="0" smtClean="0"/>
              <a:t> </a:t>
            </a:r>
            <a:r>
              <a:rPr lang="cs-CZ" b="1" dirty="0" err="1" smtClean="0"/>
              <a:t>after</a:t>
            </a:r>
            <a:r>
              <a:rPr lang="cs-CZ" b="1" dirty="0" smtClean="0"/>
              <a:t> he </a:t>
            </a:r>
            <a:r>
              <a:rPr lang="cs-CZ" b="1" dirty="0" err="1" smtClean="0"/>
              <a:t>seeked</a:t>
            </a:r>
            <a:r>
              <a:rPr lang="cs-CZ" b="1" dirty="0" smtClean="0"/>
              <a:t> </a:t>
            </a:r>
            <a:r>
              <a:rPr lang="cs-CZ" b="1" dirty="0" err="1" smtClean="0"/>
              <a:t>refugee</a:t>
            </a:r>
            <a:r>
              <a:rPr lang="cs-CZ" b="1" dirty="0" smtClean="0"/>
              <a:t> in Japan</a:t>
            </a:r>
          </a:p>
          <a:p>
            <a:endParaRPr lang="en-US" dirty="0"/>
          </a:p>
        </p:txBody>
      </p:sp>
      <p:pic>
        <p:nvPicPr>
          <p:cNvPr id="1026" name="Picture 2" descr="D:\82653\Desktop\Al_Fujimo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7751" y="4572000"/>
            <a:ext cx="1819712" cy="22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673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LA </a:t>
            </a:r>
            <a:r>
              <a:rPr lang="cs-CZ" dirty="0" err="1"/>
              <a:t>neo-populists</a:t>
            </a:r>
            <a:r>
              <a:rPr lang="cs-CZ" dirty="0"/>
              <a:t>: </a:t>
            </a:r>
            <a:r>
              <a:rPr lang="cs-CZ" dirty="0" err="1"/>
              <a:t>Fujimori</a:t>
            </a:r>
            <a:r>
              <a:rPr lang="cs-CZ" dirty="0"/>
              <a:t> in Peru</a:t>
            </a:r>
            <a:endParaRPr lang="en-US" dirty="0"/>
          </a:p>
        </p:txBody>
      </p:sp>
      <p:sp>
        <p:nvSpPr>
          <p:cNvPr id="3" name="Zástupný symbol pro obsah 2"/>
          <p:cNvSpPr>
            <a:spLocks noGrp="1"/>
          </p:cNvSpPr>
          <p:nvPr>
            <p:ph idx="1"/>
          </p:nvPr>
        </p:nvSpPr>
        <p:spPr>
          <a:xfrm>
            <a:off x="762000" y="404664"/>
            <a:ext cx="7543800" cy="4320480"/>
          </a:xfrm>
        </p:spPr>
        <p:txBody>
          <a:bodyPr>
            <a:normAutofit/>
          </a:bodyPr>
          <a:lstStyle/>
          <a:p>
            <a:pPr>
              <a:lnSpc>
                <a:spcPct val="80000"/>
              </a:lnSpc>
              <a:buFontTx/>
              <a:buChar char="•"/>
            </a:pPr>
            <a:r>
              <a:rPr lang="en-GB" altLang="en-US" b="1" dirty="0" smtClean="0">
                <a:solidFill>
                  <a:schemeClr val="tx1"/>
                </a:solidFill>
              </a:rPr>
              <a:t>implemented </a:t>
            </a:r>
            <a:r>
              <a:rPr lang="en-GB" altLang="en-US" b="1" dirty="0">
                <a:solidFill>
                  <a:schemeClr val="tx1"/>
                </a:solidFill>
              </a:rPr>
              <a:t>measures that caused inflation to drop from 7,650% in 1990 to 139% in 1991.</a:t>
            </a:r>
            <a:endParaRPr lang="cs-CZ" altLang="en-US" b="1" dirty="0">
              <a:solidFill>
                <a:schemeClr val="tx1"/>
              </a:solidFill>
            </a:endParaRPr>
          </a:p>
          <a:p>
            <a:pPr>
              <a:lnSpc>
                <a:spcPct val="80000"/>
              </a:lnSpc>
              <a:buFontTx/>
              <a:buChar char="•"/>
            </a:pPr>
            <a:r>
              <a:rPr lang="en-GB" altLang="en-US" b="1" dirty="0" smtClean="0">
                <a:solidFill>
                  <a:schemeClr val="tx1"/>
                </a:solidFill>
              </a:rPr>
              <a:t> </a:t>
            </a:r>
            <a:r>
              <a:rPr lang="cs-CZ" altLang="en-US" b="1" dirty="0" smtClean="0">
                <a:solidFill>
                  <a:schemeClr val="tx1"/>
                </a:solidFill>
              </a:rPr>
              <a:t>di</a:t>
            </a:r>
            <a:r>
              <a:rPr lang="en-GB" altLang="en-US" b="1" dirty="0" smtClean="0">
                <a:solidFill>
                  <a:schemeClr val="tx1"/>
                </a:solidFill>
              </a:rPr>
              <a:t>solved </a:t>
            </a:r>
            <a:r>
              <a:rPr lang="en-GB" altLang="en-US" b="1" dirty="0">
                <a:solidFill>
                  <a:schemeClr val="tx1"/>
                </a:solidFill>
              </a:rPr>
              <a:t>Congress in the </a:t>
            </a:r>
            <a:r>
              <a:rPr lang="cs-CZ" altLang="en-US" b="1" dirty="0">
                <a:solidFill>
                  <a:schemeClr val="tx1"/>
                </a:solidFill>
              </a:rPr>
              <a:t>auto-</a:t>
            </a:r>
            <a:r>
              <a:rPr lang="cs-CZ" altLang="en-US" b="1" dirty="0" err="1">
                <a:solidFill>
                  <a:schemeClr val="tx1"/>
                </a:solidFill>
              </a:rPr>
              <a:t>golpe</a:t>
            </a:r>
            <a:r>
              <a:rPr lang="cs-CZ" altLang="en-US" b="1" dirty="0">
                <a:solidFill>
                  <a:schemeClr val="tx1"/>
                </a:solidFill>
              </a:rPr>
              <a:t> </a:t>
            </a:r>
            <a:r>
              <a:rPr lang="en-GB" altLang="en-US" b="1" dirty="0">
                <a:solidFill>
                  <a:schemeClr val="tx1"/>
                </a:solidFill>
              </a:rPr>
              <a:t>of </a:t>
            </a:r>
            <a:r>
              <a:rPr lang="cs-CZ" altLang="en-US" b="1" dirty="0">
                <a:solidFill>
                  <a:schemeClr val="tx1"/>
                </a:solidFill>
              </a:rPr>
              <a:t>5th </a:t>
            </a:r>
            <a:r>
              <a:rPr lang="cs-CZ" altLang="en-US" b="1" dirty="0" err="1">
                <a:solidFill>
                  <a:schemeClr val="tx1"/>
                </a:solidFill>
              </a:rPr>
              <a:t>April</a:t>
            </a:r>
            <a:r>
              <a:rPr lang="cs-CZ" altLang="en-US" b="1" dirty="0">
                <a:solidFill>
                  <a:schemeClr val="tx1"/>
                </a:solidFill>
              </a:rPr>
              <a:t> 1992 </a:t>
            </a:r>
            <a:r>
              <a:rPr lang="en-GB" altLang="en-US" b="1" dirty="0">
                <a:solidFill>
                  <a:schemeClr val="tx1"/>
                </a:solidFill>
              </a:rPr>
              <a:t> </a:t>
            </a:r>
            <a:endParaRPr lang="cs-CZ" altLang="en-US" b="1" dirty="0">
              <a:solidFill>
                <a:schemeClr val="tx1"/>
              </a:solidFill>
            </a:endParaRPr>
          </a:p>
          <a:p>
            <a:pPr>
              <a:lnSpc>
                <a:spcPct val="80000"/>
              </a:lnSpc>
              <a:buFontTx/>
              <a:buChar char="•"/>
            </a:pPr>
            <a:r>
              <a:rPr lang="cs-CZ" altLang="en-US" b="1" dirty="0" err="1">
                <a:solidFill>
                  <a:schemeClr val="tx1"/>
                </a:solidFill>
              </a:rPr>
              <a:t>The</a:t>
            </a:r>
            <a:r>
              <a:rPr lang="cs-CZ" altLang="en-US" b="1" dirty="0">
                <a:solidFill>
                  <a:schemeClr val="tx1"/>
                </a:solidFill>
              </a:rPr>
              <a:t> </a:t>
            </a:r>
            <a:r>
              <a:rPr lang="cs-CZ" altLang="en-US" b="1" dirty="0" err="1">
                <a:solidFill>
                  <a:schemeClr val="tx1"/>
                </a:solidFill>
              </a:rPr>
              <a:t>poutsch</a:t>
            </a:r>
            <a:r>
              <a:rPr lang="cs-CZ" altLang="en-US" b="1" dirty="0">
                <a:solidFill>
                  <a:schemeClr val="tx1"/>
                </a:solidFill>
              </a:rPr>
              <a:t> </a:t>
            </a:r>
            <a:r>
              <a:rPr lang="cs-CZ" altLang="en-US" b="1" dirty="0" err="1">
                <a:solidFill>
                  <a:schemeClr val="tx1"/>
                </a:solidFill>
              </a:rPr>
              <a:t>was</a:t>
            </a:r>
            <a:r>
              <a:rPr lang="cs-CZ" altLang="en-US" b="1" dirty="0">
                <a:solidFill>
                  <a:schemeClr val="tx1"/>
                </a:solidFill>
              </a:rPr>
              <a:t> </a:t>
            </a:r>
            <a:r>
              <a:rPr lang="cs-CZ" altLang="en-US" b="1" dirty="0" err="1">
                <a:solidFill>
                  <a:schemeClr val="tx1"/>
                </a:solidFill>
              </a:rPr>
              <a:t>perceived</a:t>
            </a:r>
            <a:r>
              <a:rPr lang="cs-CZ" altLang="en-US" b="1" dirty="0">
                <a:solidFill>
                  <a:schemeClr val="tx1"/>
                </a:solidFill>
              </a:rPr>
              <a:t> </a:t>
            </a:r>
            <a:r>
              <a:rPr lang="cs-CZ" altLang="en-US" b="1" dirty="0" err="1">
                <a:solidFill>
                  <a:schemeClr val="tx1"/>
                </a:solidFill>
              </a:rPr>
              <a:t>positively</a:t>
            </a:r>
            <a:r>
              <a:rPr lang="cs-CZ" altLang="en-US" b="1" dirty="0">
                <a:solidFill>
                  <a:schemeClr val="tx1"/>
                </a:solidFill>
              </a:rPr>
              <a:t> </a:t>
            </a:r>
            <a:r>
              <a:rPr lang="cs-CZ" altLang="en-US" b="1" dirty="0" err="1">
                <a:solidFill>
                  <a:schemeClr val="tx1"/>
                </a:solidFill>
              </a:rPr>
              <a:t>because</a:t>
            </a:r>
            <a:r>
              <a:rPr lang="cs-CZ" altLang="en-US" b="1" dirty="0">
                <a:solidFill>
                  <a:schemeClr val="tx1"/>
                </a:solidFill>
              </a:rPr>
              <a:t> </a:t>
            </a:r>
            <a:r>
              <a:rPr lang="cs-CZ" altLang="en-US" b="1" dirty="0" err="1">
                <a:solidFill>
                  <a:schemeClr val="tx1"/>
                </a:solidFill>
              </a:rPr>
              <a:t>congress</a:t>
            </a:r>
            <a:r>
              <a:rPr lang="cs-CZ" altLang="en-US" b="1" dirty="0">
                <a:solidFill>
                  <a:schemeClr val="tx1"/>
                </a:solidFill>
              </a:rPr>
              <a:t> </a:t>
            </a:r>
            <a:r>
              <a:rPr lang="cs-CZ" altLang="en-US" b="1" dirty="0" err="1">
                <a:solidFill>
                  <a:schemeClr val="tx1"/>
                </a:solidFill>
              </a:rPr>
              <a:t>was</a:t>
            </a:r>
            <a:r>
              <a:rPr lang="cs-CZ" altLang="en-US" b="1" dirty="0">
                <a:solidFill>
                  <a:schemeClr val="tx1"/>
                </a:solidFill>
              </a:rPr>
              <a:t> </a:t>
            </a:r>
            <a:r>
              <a:rPr lang="cs-CZ" altLang="en-US" b="1" dirty="0" err="1">
                <a:solidFill>
                  <a:schemeClr val="tx1"/>
                </a:solidFill>
              </a:rPr>
              <a:t>seen</a:t>
            </a:r>
            <a:r>
              <a:rPr lang="cs-CZ" altLang="en-US" b="1" dirty="0">
                <a:solidFill>
                  <a:schemeClr val="tx1"/>
                </a:solidFill>
              </a:rPr>
              <a:t> as </a:t>
            </a:r>
            <a:r>
              <a:rPr lang="cs-CZ" altLang="en-US" b="1" dirty="0" err="1">
                <a:solidFill>
                  <a:schemeClr val="tx1"/>
                </a:solidFill>
              </a:rPr>
              <a:t>the</a:t>
            </a:r>
            <a:r>
              <a:rPr lang="cs-CZ" altLang="en-US" b="1" dirty="0">
                <a:solidFill>
                  <a:schemeClr val="tx1"/>
                </a:solidFill>
              </a:rPr>
              <a:t> </a:t>
            </a:r>
            <a:r>
              <a:rPr lang="cs-CZ" altLang="en-US" b="1" dirty="0" err="1">
                <a:solidFill>
                  <a:schemeClr val="tx1"/>
                </a:solidFill>
              </a:rPr>
              <a:t>corrupted</a:t>
            </a:r>
            <a:r>
              <a:rPr lang="cs-CZ" altLang="en-US" b="1" dirty="0">
                <a:solidFill>
                  <a:schemeClr val="tx1"/>
                </a:solidFill>
              </a:rPr>
              <a:t> </a:t>
            </a:r>
            <a:r>
              <a:rPr lang="cs-CZ" altLang="en-US" b="1" dirty="0" err="1">
                <a:solidFill>
                  <a:schemeClr val="tx1"/>
                </a:solidFill>
              </a:rPr>
              <a:t>institution</a:t>
            </a:r>
            <a:endParaRPr lang="cs-CZ" altLang="en-US" b="1" dirty="0">
              <a:solidFill>
                <a:schemeClr val="tx1"/>
              </a:solidFill>
            </a:endParaRPr>
          </a:p>
          <a:p>
            <a:pPr>
              <a:lnSpc>
                <a:spcPct val="80000"/>
              </a:lnSpc>
              <a:buFontTx/>
              <a:buChar char="•"/>
            </a:pPr>
            <a:r>
              <a:rPr lang="en-GB" altLang="en-US" b="1" dirty="0">
                <a:solidFill>
                  <a:schemeClr val="tx1"/>
                </a:solidFill>
              </a:rPr>
              <a:t>He then revised the constitution; called new congressional elections; and implemented substantial economic reform, including privatization of numerous state-owned companies, creation of an investment-friendly climate, and sound management of the economy.</a:t>
            </a:r>
          </a:p>
          <a:p>
            <a:endParaRPr lang="en-US" dirty="0"/>
          </a:p>
        </p:txBody>
      </p:sp>
    </p:spTree>
    <p:extLst>
      <p:ext uri="{BB962C8B-B14F-4D97-AF65-F5344CB8AC3E}">
        <p14:creationId xmlns:p14="http://schemas.microsoft.com/office/powerpoint/2010/main" val="2469894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4572000"/>
            <a:ext cx="9144000" cy="1521296"/>
          </a:xfrm>
        </p:spPr>
        <p:txBody>
          <a:bodyPr>
            <a:normAutofit fontScale="90000"/>
          </a:bodyPr>
          <a:lstStyle/>
          <a:p>
            <a:r>
              <a:rPr lang="cs-CZ" dirty="0" err="1" smtClean="0"/>
              <a:t>Fujimori</a:t>
            </a:r>
            <a:r>
              <a:rPr lang="cs-CZ" dirty="0" smtClean="0"/>
              <a:t> </a:t>
            </a:r>
            <a:r>
              <a:rPr lang="cs-CZ" dirty="0" err="1" smtClean="0"/>
              <a:t>against</a:t>
            </a:r>
            <a:r>
              <a:rPr lang="cs-CZ" dirty="0" smtClean="0"/>
              <a:t> </a:t>
            </a:r>
            <a:r>
              <a:rPr lang="cs-CZ" dirty="0" err="1" smtClean="0"/>
              <a:t>terrorism</a:t>
            </a:r>
            <a:r>
              <a:rPr lang="cs-CZ" dirty="0" smtClean="0"/>
              <a:t> and </a:t>
            </a:r>
            <a:r>
              <a:rPr lang="cs-CZ" dirty="0" err="1" smtClean="0"/>
              <a:t>the</a:t>
            </a:r>
            <a:r>
              <a:rPr lang="cs-CZ" dirty="0" smtClean="0"/>
              <a:t> end </a:t>
            </a:r>
            <a:r>
              <a:rPr lang="cs-CZ" dirty="0" err="1" smtClean="0"/>
              <a:t>of</a:t>
            </a:r>
            <a:r>
              <a:rPr lang="cs-CZ" dirty="0" smtClean="0"/>
              <a:t> </a:t>
            </a:r>
            <a:r>
              <a:rPr lang="cs-CZ" dirty="0" err="1" smtClean="0"/>
              <a:t>Fujimorismo</a:t>
            </a:r>
            <a:endParaRPr lang="en-US" dirty="0"/>
          </a:p>
        </p:txBody>
      </p:sp>
      <p:sp>
        <p:nvSpPr>
          <p:cNvPr id="3" name="Zástupný symbol pro obsah 2"/>
          <p:cNvSpPr>
            <a:spLocks noGrp="1"/>
          </p:cNvSpPr>
          <p:nvPr>
            <p:ph idx="1"/>
          </p:nvPr>
        </p:nvSpPr>
        <p:spPr>
          <a:xfrm>
            <a:off x="762000" y="404664"/>
            <a:ext cx="7543800" cy="4824536"/>
          </a:xfrm>
        </p:spPr>
        <p:txBody>
          <a:bodyPr>
            <a:normAutofit/>
          </a:bodyPr>
          <a:lstStyle/>
          <a:p>
            <a:pPr>
              <a:lnSpc>
                <a:spcPct val="80000"/>
              </a:lnSpc>
              <a:buFontTx/>
              <a:buChar char="•"/>
            </a:pPr>
            <a:r>
              <a:rPr lang="en-GB" altLang="en-US" b="1" dirty="0" err="1"/>
              <a:t>Sendero</a:t>
            </a:r>
            <a:r>
              <a:rPr lang="en-GB" altLang="en-US" b="1" dirty="0"/>
              <a:t> </a:t>
            </a:r>
            <a:r>
              <a:rPr lang="en-GB" altLang="en-US" b="1" dirty="0" err="1"/>
              <a:t>Luminoso</a:t>
            </a:r>
            <a:r>
              <a:rPr lang="en-GB" altLang="en-US" b="1" dirty="0"/>
              <a:t> (Shining Path</a:t>
            </a:r>
            <a:r>
              <a:rPr lang="en-GB" altLang="en-US" b="1" dirty="0" smtClean="0"/>
              <a:t>)</a:t>
            </a:r>
            <a:endParaRPr lang="cs-CZ" altLang="en-US" b="1" dirty="0" smtClean="0"/>
          </a:p>
          <a:p>
            <a:pPr>
              <a:lnSpc>
                <a:spcPct val="80000"/>
              </a:lnSpc>
              <a:buFontTx/>
              <a:buChar char="•"/>
            </a:pPr>
            <a:r>
              <a:rPr lang="cs-CZ" altLang="en-US" b="1" dirty="0" err="1" smtClean="0"/>
              <a:t>Successful</a:t>
            </a:r>
            <a:r>
              <a:rPr lang="cs-CZ" altLang="en-US" b="1" dirty="0" smtClean="0"/>
              <a:t> but </a:t>
            </a:r>
            <a:r>
              <a:rPr lang="cs-CZ" altLang="en-US" b="1" dirty="0" err="1" smtClean="0"/>
              <a:t>marred</a:t>
            </a:r>
            <a:r>
              <a:rPr lang="cs-CZ" altLang="en-US" b="1" dirty="0" smtClean="0"/>
              <a:t> </a:t>
            </a:r>
            <a:r>
              <a:rPr lang="cs-CZ" altLang="en-US" b="1" dirty="0" err="1" smtClean="0"/>
              <a:t>with</a:t>
            </a:r>
            <a:r>
              <a:rPr lang="cs-CZ" altLang="en-US" b="1" dirty="0" smtClean="0"/>
              <a:t> HR </a:t>
            </a:r>
            <a:r>
              <a:rPr lang="cs-CZ" altLang="en-US" b="1" dirty="0" err="1" smtClean="0"/>
              <a:t>violations</a:t>
            </a:r>
            <a:r>
              <a:rPr lang="cs-CZ" altLang="en-US" b="1" dirty="0" smtClean="0"/>
              <a:t> </a:t>
            </a:r>
            <a:endParaRPr lang="en-GB" altLang="en-US" b="1" dirty="0"/>
          </a:p>
          <a:p>
            <a:pPr>
              <a:lnSpc>
                <a:spcPct val="80000"/>
              </a:lnSpc>
            </a:pPr>
            <a:r>
              <a:rPr lang="en-GB" altLang="en-US" b="1" dirty="0" smtClean="0"/>
              <a:t>1996</a:t>
            </a:r>
            <a:r>
              <a:rPr lang="en-GB" altLang="en-US" b="1" dirty="0"/>
              <a:t>, </a:t>
            </a:r>
            <a:r>
              <a:rPr lang="en-GB" altLang="en-US" b="1" dirty="0" smtClean="0"/>
              <a:t>Japanese </a:t>
            </a:r>
            <a:r>
              <a:rPr lang="en-GB" altLang="en-US" b="1" dirty="0"/>
              <a:t>embassy </a:t>
            </a:r>
            <a:r>
              <a:rPr lang="en-GB" altLang="en-US" b="1" dirty="0" smtClean="0"/>
              <a:t>taking </a:t>
            </a:r>
            <a:r>
              <a:rPr lang="en-GB" altLang="en-US" b="1" dirty="0"/>
              <a:t>72 people hostage</a:t>
            </a:r>
            <a:r>
              <a:rPr lang="en-GB" altLang="en-US" b="1" dirty="0" smtClean="0"/>
              <a:t>.</a:t>
            </a:r>
            <a:endParaRPr lang="cs-CZ" altLang="en-US" b="1" dirty="0" smtClean="0"/>
          </a:p>
          <a:p>
            <a:pPr>
              <a:lnSpc>
                <a:spcPct val="80000"/>
              </a:lnSpc>
            </a:pPr>
            <a:r>
              <a:rPr lang="en-GB" altLang="en-US" b="1" dirty="0" smtClean="0"/>
              <a:t>Fujimori's seek </a:t>
            </a:r>
            <a:r>
              <a:rPr lang="en-GB" altLang="en-US" b="1" dirty="0"/>
              <a:t>a third term </a:t>
            </a:r>
            <a:r>
              <a:rPr lang="en-GB" altLang="en-US" b="1" dirty="0" smtClean="0"/>
              <a:t>in </a:t>
            </a:r>
            <a:r>
              <a:rPr lang="en-GB" altLang="en-US" b="1" dirty="0"/>
              <a:t>2000 brought political and economic </a:t>
            </a:r>
            <a:r>
              <a:rPr lang="en-GB" altLang="en-US" b="1" dirty="0" smtClean="0"/>
              <a:t>turmoil</a:t>
            </a:r>
            <a:endParaRPr lang="en-GB" altLang="en-US" b="1" dirty="0"/>
          </a:p>
          <a:p>
            <a:endParaRPr lang="en-US" dirty="0"/>
          </a:p>
        </p:txBody>
      </p:sp>
    </p:spTree>
    <p:extLst>
      <p:ext uri="{BB962C8B-B14F-4D97-AF65-F5344CB8AC3E}">
        <p14:creationId xmlns:p14="http://schemas.microsoft.com/office/powerpoint/2010/main" val="3410544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572000"/>
            <a:ext cx="8136904" cy="1600200"/>
          </a:xfrm>
        </p:spPr>
        <p:txBody>
          <a:bodyPr>
            <a:normAutofit fontScale="90000"/>
          </a:bodyPr>
          <a:lstStyle/>
          <a:p>
            <a:r>
              <a:rPr lang="cs-CZ" dirty="0" smtClean="0"/>
              <a:t>LA 3rd </a:t>
            </a:r>
            <a:r>
              <a:rPr lang="cs-CZ" dirty="0" err="1" smtClean="0"/>
              <a:t>wave</a:t>
            </a:r>
            <a:r>
              <a:rPr lang="cs-CZ" dirty="0" smtClean="0"/>
              <a:t> </a:t>
            </a:r>
            <a:r>
              <a:rPr lang="cs-CZ" dirty="0" err="1" smtClean="0"/>
              <a:t>of</a:t>
            </a:r>
            <a:r>
              <a:rPr lang="cs-CZ" dirty="0" smtClean="0"/>
              <a:t> </a:t>
            </a:r>
            <a:r>
              <a:rPr lang="cs-CZ" dirty="0" err="1" smtClean="0"/>
              <a:t>populism</a:t>
            </a:r>
            <a:r>
              <a:rPr lang="cs-CZ" dirty="0" smtClean="0"/>
              <a:t>: </a:t>
            </a:r>
            <a:r>
              <a:rPr lang="cs-CZ" dirty="0" err="1" smtClean="0"/>
              <a:t>Bolivia</a:t>
            </a:r>
            <a:r>
              <a:rPr lang="cs-CZ" dirty="0" smtClean="0"/>
              <a:t> </a:t>
            </a:r>
            <a:r>
              <a:rPr lang="cs-CZ" dirty="0" err="1" smtClean="0"/>
              <a:t>before</a:t>
            </a:r>
            <a:r>
              <a:rPr lang="cs-CZ" dirty="0" smtClean="0"/>
              <a:t> </a:t>
            </a:r>
            <a:r>
              <a:rPr lang="cs-CZ" dirty="0" err="1" smtClean="0"/>
              <a:t>Morales</a:t>
            </a:r>
            <a:endParaRPr lang="en-US" dirty="0"/>
          </a:p>
        </p:txBody>
      </p:sp>
      <p:sp>
        <p:nvSpPr>
          <p:cNvPr id="3" name="Zástupný symbol pro obsah 2"/>
          <p:cNvSpPr>
            <a:spLocks noGrp="1"/>
          </p:cNvSpPr>
          <p:nvPr>
            <p:ph idx="1"/>
          </p:nvPr>
        </p:nvSpPr>
        <p:spPr>
          <a:xfrm>
            <a:off x="755576" y="548680"/>
            <a:ext cx="7543800" cy="4608512"/>
          </a:xfrm>
        </p:spPr>
        <p:txBody>
          <a:bodyPr>
            <a:normAutofit/>
          </a:bodyPr>
          <a:lstStyle/>
          <a:p>
            <a:r>
              <a:rPr lang="cs-CZ" b="1" dirty="0" smtClean="0"/>
              <a:t>1935- 1952 </a:t>
            </a:r>
            <a:r>
              <a:rPr lang="cs-CZ" b="1" dirty="0" err="1" smtClean="0"/>
              <a:t>new</a:t>
            </a:r>
            <a:r>
              <a:rPr lang="cs-CZ" b="1" dirty="0" smtClean="0"/>
              <a:t> </a:t>
            </a:r>
            <a:r>
              <a:rPr lang="cs-CZ" b="1" dirty="0" err="1" smtClean="0"/>
              <a:t>ideologies</a:t>
            </a:r>
            <a:endParaRPr lang="cs-CZ" b="1" dirty="0" smtClean="0"/>
          </a:p>
          <a:p>
            <a:r>
              <a:rPr lang="cs-CZ" b="1" dirty="0" smtClean="0"/>
              <a:t>1952 </a:t>
            </a:r>
            <a:r>
              <a:rPr lang="cs-CZ" altLang="en-US" b="1" dirty="0" err="1" smtClean="0">
                <a:solidFill>
                  <a:schemeClr val="tx1"/>
                </a:solidFill>
              </a:rPr>
              <a:t>Revolution</a:t>
            </a:r>
            <a:r>
              <a:rPr lang="cs-CZ" altLang="en-US" b="1" dirty="0" smtClean="0">
                <a:solidFill>
                  <a:schemeClr val="tx1"/>
                </a:solidFill>
              </a:rPr>
              <a:t>, </a:t>
            </a:r>
            <a:r>
              <a:rPr lang="en-GB" altLang="en-US" b="1" dirty="0" smtClean="0">
                <a:solidFill>
                  <a:schemeClr val="tx1"/>
                </a:solidFill>
              </a:rPr>
              <a:t>universal </a:t>
            </a:r>
            <a:r>
              <a:rPr lang="en-GB" altLang="en-US" b="1" dirty="0">
                <a:solidFill>
                  <a:schemeClr val="tx1"/>
                </a:solidFill>
              </a:rPr>
              <a:t>adult suffrage, </a:t>
            </a:r>
            <a:r>
              <a:rPr lang="en-GB" altLang="en-US" b="1" dirty="0" smtClean="0">
                <a:solidFill>
                  <a:schemeClr val="tx1"/>
                </a:solidFill>
              </a:rPr>
              <a:t>sweeping </a:t>
            </a:r>
            <a:r>
              <a:rPr lang="en-GB" altLang="en-US" b="1" dirty="0">
                <a:solidFill>
                  <a:schemeClr val="tx1"/>
                </a:solidFill>
              </a:rPr>
              <a:t>land reform, </a:t>
            </a:r>
            <a:r>
              <a:rPr lang="en-GB" altLang="en-US" b="1" dirty="0" smtClean="0">
                <a:solidFill>
                  <a:schemeClr val="tx1"/>
                </a:solidFill>
              </a:rPr>
              <a:t>rural </a:t>
            </a:r>
            <a:r>
              <a:rPr lang="en-GB" altLang="en-US" b="1" dirty="0">
                <a:solidFill>
                  <a:schemeClr val="tx1"/>
                </a:solidFill>
              </a:rPr>
              <a:t>education, </a:t>
            </a:r>
            <a:r>
              <a:rPr lang="en-GB" altLang="en-US" b="1" dirty="0" smtClean="0">
                <a:solidFill>
                  <a:schemeClr val="tx1"/>
                </a:solidFill>
              </a:rPr>
              <a:t>nationalized </a:t>
            </a:r>
            <a:r>
              <a:rPr lang="en-GB" altLang="en-US" b="1" dirty="0">
                <a:solidFill>
                  <a:schemeClr val="tx1"/>
                </a:solidFill>
              </a:rPr>
              <a:t>the country's largest tin mines. </a:t>
            </a:r>
            <a:endParaRPr lang="cs-CZ" altLang="en-US" b="1" dirty="0" smtClean="0">
              <a:solidFill>
                <a:schemeClr val="tx1"/>
              </a:solidFill>
            </a:endParaRPr>
          </a:p>
          <a:p>
            <a:r>
              <a:rPr lang="en-GB" altLang="en-US" b="1" dirty="0">
                <a:solidFill>
                  <a:schemeClr val="tx1"/>
                </a:solidFill>
              </a:rPr>
              <a:t>for the first time in Republican history, the State attempted to </a:t>
            </a:r>
            <a:r>
              <a:rPr lang="en-GB" altLang="en-US" b="1" dirty="0" err="1">
                <a:solidFill>
                  <a:schemeClr val="tx1"/>
                </a:solidFill>
              </a:rPr>
              <a:t>inco</a:t>
            </a:r>
            <a:r>
              <a:rPr lang="cs-CZ" altLang="en-US" b="1" dirty="0">
                <a:solidFill>
                  <a:schemeClr val="tx1"/>
                </a:solidFill>
              </a:rPr>
              <a:t>r</a:t>
            </a:r>
            <a:r>
              <a:rPr lang="en-GB" altLang="en-US" b="1" dirty="0" err="1">
                <a:solidFill>
                  <a:schemeClr val="tx1"/>
                </a:solidFill>
              </a:rPr>
              <a:t>porate</a:t>
            </a:r>
            <a:r>
              <a:rPr lang="en-GB" altLang="en-US" b="1" dirty="0">
                <a:solidFill>
                  <a:schemeClr val="tx1"/>
                </a:solidFill>
              </a:rPr>
              <a:t> into national life and </a:t>
            </a:r>
            <a:r>
              <a:rPr lang="en-GB" altLang="en-US" b="1" dirty="0" err="1">
                <a:solidFill>
                  <a:schemeClr val="tx1"/>
                </a:solidFill>
              </a:rPr>
              <a:t>Aymara</a:t>
            </a:r>
            <a:r>
              <a:rPr lang="en-GB" altLang="en-US" b="1" dirty="0">
                <a:solidFill>
                  <a:schemeClr val="tx1"/>
                </a:solidFill>
              </a:rPr>
              <a:t> and Quechua peasants that together constituted no less than 65 </a:t>
            </a:r>
            <a:r>
              <a:rPr lang="en-GB" altLang="en-US" b="1" dirty="0" err="1">
                <a:solidFill>
                  <a:schemeClr val="tx1"/>
                </a:solidFill>
              </a:rPr>
              <a:t>percent</a:t>
            </a:r>
            <a:r>
              <a:rPr lang="en-GB" altLang="en-US" b="1" dirty="0">
                <a:solidFill>
                  <a:schemeClr val="tx1"/>
                </a:solidFill>
              </a:rPr>
              <a:t> of the total population. </a:t>
            </a:r>
            <a:endParaRPr lang="cs-CZ" altLang="en-US" b="1" dirty="0" smtClean="0">
              <a:solidFill>
                <a:schemeClr val="tx1"/>
              </a:solidFill>
            </a:endParaRPr>
          </a:p>
          <a:p>
            <a:r>
              <a:rPr lang="cs-CZ" altLang="en-US" b="1" dirty="0" smtClean="0">
                <a:solidFill>
                  <a:schemeClr val="tx1"/>
                </a:solidFill>
              </a:rPr>
              <a:t>1964-85 junta, </a:t>
            </a:r>
            <a:r>
              <a:rPr lang="cs-CZ" altLang="en-US" b="1" dirty="0" err="1" smtClean="0">
                <a:solidFill>
                  <a:schemeClr val="tx1"/>
                </a:solidFill>
              </a:rPr>
              <a:t>coups</a:t>
            </a:r>
            <a:r>
              <a:rPr lang="cs-CZ" altLang="en-US" b="1" dirty="0" smtClean="0">
                <a:solidFill>
                  <a:schemeClr val="tx1"/>
                </a:solidFill>
              </a:rPr>
              <a:t>, </a:t>
            </a:r>
            <a:r>
              <a:rPr lang="cs-CZ" altLang="en-US" b="1" dirty="0" err="1" smtClean="0">
                <a:solidFill>
                  <a:schemeClr val="tx1"/>
                </a:solidFill>
              </a:rPr>
              <a:t>counter</a:t>
            </a:r>
            <a:r>
              <a:rPr lang="cs-CZ" altLang="en-US" b="1" dirty="0" smtClean="0">
                <a:solidFill>
                  <a:schemeClr val="tx1"/>
                </a:solidFill>
              </a:rPr>
              <a:t> </a:t>
            </a:r>
            <a:r>
              <a:rPr lang="cs-CZ" altLang="en-US" b="1" dirty="0" err="1" smtClean="0">
                <a:solidFill>
                  <a:schemeClr val="tx1"/>
                </a:solidFill>
              </a:rPr>
              <a:t>coups</a:t>
            </a:r>
            <a:r>
              <a:rPr lang="cs-CZ" altLang="en-US" b="1" dirty="0" smtClean="0">
                <a:solidFill>
                  <a:schemeClr val="tx1"/>
                </a:solidFill>
              </a:rPr>
              <a:t>, </a:t>
            </a:r>
            <a:r>
              <a:rPr lang="cs-CZ" altLang="en-US" b="1" dirty="0" err="1" smtClean="0">
                <a:solidFill>
                  <a:schemeClr val="tx1"/>
                </a:solidFill>
              </a:rPr>
              <a:t>hyperinflation</a:t>
            </a:r>
            <a:r>
              <a:rPr lang="cs-CZ" altLang="en-US" b="1" dirty="0" smtClean="0">
                <a:solidFill>
                  <a:schemeClr val="tx1"/>
                </a:solidFill>
              </a:rPr>
              <a:t>, </a:t>
            </a:r>
          </a:p>
          <a:p>
            <a:r>
              <a:rPr lang="cs-CZ" altLang="en-US" b="1" dirty="0" smtClean="0">
                <a:solidFill>
                  <a:schemeClr val="tx1"/>
                </a:solidFill>
              </a:rPr>
              <a:t>1985 -2005 </a:t>
            </a:r>
            <a:r>
              <a:rPr lang="cs-CZ" altLang="en-US" b="1" dirty="0" err="1" smtClean="0">
                <a:solidFill>
                  <a:schemeClr val="tx1"/>
                </a:solidFill>
              </a:rPr>
              <a:t>transition</a:t>
            </a:r>
            <a:r>
              <a:rPr lang="cs-CZ" altLang="en-US" b="1" dirty="0" smtClean="0">
                <a:solidFill>
                  <a:schemeClr val="tx1"/>
                </a:solidFill>
              </a:rPr>
              <a:t> to (</a:t>
            </a:r>
            <a:r>
              <a:rPr lang="cs-CZ" altLang="en-US" b="1" dirty="0" err="1" smtClean="0">
                <a:solidFill>
                  <a:schemeClr val="tx1"/>
                </a:solidFill>
              </a:rPr>
              <a:t>weak</a:t>
            </a:r>
            <a:r>
              <a:rPr lang="cs-CZ" altLang="en-US" b="1" dirty="0" smtClean="0">
                <a:solidFill>
                  <a:schemeClr val="tx1"/>
                </a:solidFill>
              </a:rPr>
              <a:t>) </a:t>
            </a:r>
            <a:r>
              <a:rPr lang="cs-CZ" altLang="en-US" b="1" dirty="0" err="1" smtClean="0">
                <a:solidFill>
                  <a:schemeClr val="tx1"/>
                </a:solidFill>
              </a:rPr>
              <a:t>democracy</a:t>
            </a:r>
            <a:endParaRPr lang="cs-CZ" altLang="en-US" b="1" dirty="0" smtClean="0">
              <a:solidFill>
                <a:schemeClr val="tx1"/>
              </a:solidFill>
            </a:endParaRPr>
          </a:p>
          <a:p>
            <a:endParaRPr lang="cs-CZ" altLang="en-US" dirty="0">
              <a:solidFill>
                <a:schemeClr val="tx1"/>
              </a:solidFill>
            </a:endParaRPr>
          </a:p>
          <a:p>
            <a:endParaRPr lang="cs-CZ" dirty="0" smtClean="0"/>
          </a:p>
        </p:txBody>
      </p:sp>
      <p:pic>
        <p:nvPicPr>
          <p:cNvPr id="4" name="Picture 5" descr="boliv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294369"/>
            <a:ext cx="23812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22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3717032"/>
            <a:ext cx="6781800" cy="2455168"/>
          </a:xfrm>
        </p:spPr>
        <p:txBody>
          <a:bodyPr>
            <a:normAutofit fontScale="90000"/>
          </a:bodyPr>
          <a:lstStyle/>
          <a:p>
            <a:r>
              <a:rPr lang="cs-CZ" dirty="0" smtClean="0"/>
              <a:t>Populism??</a:t>
            </a:r>
            <a:br>
              <a:rPr lang="cs-CZ" dirty="0" smtClean="0"/>
            </a:br>
            <a:r>
              <a:rPr lang="cs-CZ" dirty="0" err="1" smtClean="0"/>
              <a:t>Threat</a:t>
            </a:r>
            <a:r>
              <a:rPr lang="cs-CZ" dirty="0" smtClean="0"/>
              <a:t> </a:t>
            </a:r>
            <a:r>
              <a:rPr lang="cs-CZ" dirty="0" err="1" smtClean="0"/>
              <a:t>or</a:t>
            </a:r>
            <a:r>
              <a:rPr lang="cs-CZ" dirty="0" smtClean="0"/>
              <a:t> </a:t>
            </a:r>
            <a:r>
              <a:rPr lang="cs-CZ" dirty="0" err="1" smtClean="0"/>
              <a:t>corrective</a:t>
            </a:r>
            <a:r>
              <a:rPr lang="cs-CZ" dirty="0" smtClean="0"/>
              <a:t> </a:t>
            </a:r>
            <a:r>
              <a:rPr lang="cs-CZ" dirty="0" err="1" smtClean="0"/>
              <a:t>for</a:t>
            </a:r>
            <a:r>
              <a:rPr lang="cs-CZ" dirty="0" smtClean="0"/>
              <a:t> </a:t>
            </a:r>
            <a:r>
              <a:rPr lang="cs-CZ" dirty="0" err="1" smtClean="0"/>
              <a:t>democracy</a:t>
            </a:r>
            <a:r>
              <a:rPr lang="cs-CZ" dirty="0" smtClean="0"/>
              <a:t>??</a:t>
            </a:r>
            <a:endParaRPr lang="en-US" dirty="0"/>
          </a:p>
        </p:txBody>
      </p:sp>
      <p:pic>
        <p:nvPicPr>
          <p:cNvPr id="4" name="Picture 1029">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704850"/>
            <a:ext cx="3248025" cy="2581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ora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6631" y="519487"/>
            <a:ext cx="1180800" cy="1476000"/>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7938" y="1775663"/>
            <a:ext cx="1227240" cy="1512000"/>
          </a:xfrm>
          <a:prstGeom prst="rect">
            <a:avLst/>
          </a:prstGeom>
        </p:spPr>
      </p:pic>
      <p:pic>
        <p:nvPicPr>
          <p:cNvPr id="7" name="Obráze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0352" y="4869160"/>
            <a:ext cx="1152426" cy="1584000"/>
          </a:xfrm>
          <a:prstGeom prst="rect">
            <a:avLst/>
          </a:prstGeom>
        </p:spPr>
      </p:pic>
    </p:spTree>
    <p:extLst>
      <p:ext uri="{BB962C8B-B14F-4D97-AF65-F5344CB8AC3E}">
        <p14:creationId xmlns:p14="http://schemas.microsoft.com/office/powerpoint/2010/main" val="3044880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cs-CZ" altLang="en-US" dirty="0" err="1" smtClean="0"/>
              <a:t>Social</a:t>
            </a:r>
            <a:r>
              <a:rPr lang="cs-CZ" altLang="en-US" dirty="0" smtClean="0"/>
              <a:t> </a:t>
            </a:r>
            <a:r>
              <a:rPr lang="cs-CZ" altLang="en-US" dirty="0" err="1" smtClean="0"/>
              <a:t>conflict</a:t>
            </a:r>
            <a:r>
              <a:rPr lang="cs-CZ" altLang="en-US" dirty="0" smtClean="0"/>
              <a:t> in </a:t>
            </a:r>
            <a:r>
              <a:rPr lang="cs-CZ" altLang="en-US" dirty="0" err="1" smtClean="0"/>
              <a:t>Bolivia</a:t>
            </a:r>
            <a:r>
              <a:rPr lang="cs-CZ" altLang="en-US" dirty="0" smtClean="0"/>
              <a:t> </a:t>
            </a:r>
            <a:r>
              <a:rPr lang="cs-CZ" altLang="en-US" dirty="0" err="1" smtClean="0"/>
              <a:t>before</a:t>
            </a:r>
            <a:r>
              <a:rPr lang="cs-CZ" altLang="en-US" dirty="0" smtClean="0"/>
              <a:t> </a:t>
            </a:r>
            <a:r>
              <a:rPr lang="cs-CZ" altLang="en-US" dirty="0" err="1" smtClean="0"/>
              <a:t>Morales</a:t>
            </a:r>
            <a:endParaRPr lang="en-US" altLang="en-US" dirty="0"/>
          </a:p>
        </p:txBody>
      </p:sp>
      <p:sp>
        <p:nvSpPr>
          <p:cNvPr id="40963" name="Rectangle 3"/>
          <p:cNvSpPr>
            <a:spLocks noGrp="1" noChangeArrowheads="1"/>
          </p:cNvSpPr>
          <p:nvPr>
            <p:ph type="body" idx="1"/>
          </p:nvPr>
        </p:nvSpPr>
        <p:spPr/>
        <p:txBody>
          <a:bodyPr>
            <a:normAutofit fontScale="92500"/>
          </a:bodyPr>
          <a:lstStyle/>
          <a:p>
            <a:r>
              <a:rPr lang="en-GB" altLang="en-US" b="1" dirty="0">
                <a:solidFill>
                  <a:schemeClr val="tx1"/>
                </a:solidFill>
              </a:rPr>
              <a:t>Bolivia is South America's poorest country, with 60 </a:t>
            </a:r>
            <a:r>
              <a:rPr lang="en-GB" altLang="en-US" b="1" dirty="0" err="1">
                <a:solidFill>
                  <a:schemeClr val="tx1"/>
                </a:solidFill>
              </a:rPr>
              <a:t>percent</a:t>
            </a:r>
            <a:r>
              <a:rPr lang="en-GB" altLang="en-US" b="1" dirty="0">
                <a:solidFill>
                  <a:schemeClr val="tx1"/>
                </a:solidFill>
              </a:rPr>
              <a:t> of the population living below the poverty line, and 38 </a:t>
            </a:r>
            <a:r>
              <a:rPr lang="en-GB" altLang="en-US" b="1" dirty="0" err="1">
                <a:solidFill>
                  <a:schemeClr val="tx1"/>
                </a:solidFill>
              </a:rPr>
              <a:t>percent</a:t>
            </a:r>
            <a:r>
              <a:rPr lang="en-GB" altLang="en-US" b="1" dirty="0">
                <a:solidFill>
                  <a:schemeClr val="tx1"/>
                </a:solidFill>
              </a:rPr>
              <a:t> in extreme poverty," </a:t>
            </a:r>
            <a:endParaRPr lang="cs-CZ" altLang="en-US" b="1" dirty="0">
              <a:solidFill>
                <a:schemeClr val="tx1"/>
              </a:solidFill>
            </a:endParaRPr>
          </a:p>
          <a:p>
            <a:r>
              <a:rPr lang="cs-CZ" altLang="en-US" b="1" dirty="0" err="1">
                <a:solidFill>
                  <a:schemeClr val="tx1"/>
                </a:solidFill>
              </a:rPr>
              <a:t>Bolivia</a:t>
            </a:r>
            <a:r>
              <a:rPr lang="cs-CZ" altLang="en-US" b="1" dirty="0">
                <a:solidFill>
                  <a:schemeClr val="tx1"/>
                </a:solidFill>
              </a:rPr>
              <a:t> </a:t>
            </a:r>
            <a:r>
              <a:rPr lang="cs-CZ" altLang="en-US" b="1" dirty="0" err="1">
                <a:solidFill>
                  <a:schemeClr val="tx1"/>
                </a:solidFill>
              </a:rPr>
              <a:t>is</a:t>
            </a:r>
            <a:r>
              <a:rPr lang="cs-CZ" altLang="en-US" b="1" dirty="0">
                <a:solidFill>
                  <a:schemeClr val="tx1"/>
                </a:solidFill>
              </a:rPr>
              <a:t> 2nd </a:t>
            </a:r>
            <a:r>
              <a:rPr lang="cs-CZ" altLang="en-US" b="1" dirty="0" err="1">
                <a:solidFill>
                  <a:schemeClr val="tx1"/>
                </a:solidFill>
              </a:rPr>
              <a:t>after</a:t>
            </a:r>
            <a:r>
              <a:rPr lang="cs-CZ" altLang="en-US" b="1" dirty="0">
                <a:solidFill>
                  <a:schemeClr val="tx1"/>
                </a:solidFill>
              </a:rPr>
              <a:t> Venezuela </a:t>
            </a:r>
            <a:r>
              <a:rPr lang="cs-CZ" altLang="en-US" b="1" dirty="0" err="1">
                <a:solidFill>
                  <a:schemeClr val="tx1"/>
                </a:solidFill>
              </a:rPr>
              <a:t>with</a:t>
            </a:r>
            <a:r>
              <a:rPr lang="cs-CZ" altLang="en-US" b="1" dirty="0">
                <a:solidFill>
                  <a:schemeClr val="tx1"/>
                </a:solidFill>
              </a:rPr>
              <a:t> </a:t>
            </a:r>
            <a:r>
              <a:rPr lang="cs-CZ" altLang="en-US" b="1" dirty="0" err="1">
                <a:solidFill>
                  <a:schemeClr val="tx1"/>
                </a:solidFill>
              </a:rPr>
              <a:t>the</a:t>
            </a:r>
            <a:r>
              <a:rPr lang="cs-CZ" altLang="en-US" b="1" dirty="0">
                <a:solidFill>
                  <a:schemeClr val="tx1"/>
                </a:solidFill>
              </a:rPr>
              <a:t> natural </a:t>
            </a:r>
            <a:r>
              <a:rPr lang="cs-CZ" altLang="en-US" b="1" dirty="0" err="1">
                <a:solidFill>
                  <a:schemeClr val="tx1"/>
                </a:solidFill>
              </a:rPr>
              <a:t>reserves</a:t>
            </a:r>
            <a:endParaRPr lang="cs-CZ" altLang="en-US" b="1" dirty="0">
              <a:solidFill>
                <a:schemeClr val="tx1"/>
              </a:solidFill>
            </a:endParaRPr>
          </a:p>
          <a:p>
            <a:r>
              <a:rPr lang="en-GB" altLang="en-US" b="1" dirty="0">
                <a:solidFill>
                  <a:schemeClr val="tx1"/>
                </a:solidFill>
              </a:rPr>
              <a:t>30% Quechua, 30% Mestizo, 25% </a:t>
            </a:r>
            <a:r>
              <a:rPr lang="en-GB" altLang="en-US" b="1" dirty="0" err="1">
                <a:solidFill>
                  <a:schemeClr val="tx1"/>
                </a:solidFill>
              </a:rPr>
              <a:t>Aymara</a:t>
            </a:r>
            <a:r>
              <a:rPr lang="en-GB" altLang="en-US" b="1" dirty="0">
                <a:solidFill>
                  <a:schemeClr val="tx1"/>
                </a:solidFill>
              </a:rPr>
              <a:t>, 15% White</a:t>
            </a:r>
          </a:p>
          <a:p>
            <a:r>
              <a:rPr lang="cs-CZ" altLang="en-US" b="1" dirty="0" err="1" smtClean="0">
                <a:solidFill>
                  <a:schemeClr val="tx1"/>
                </a:solidFill>
              </a:rPr>
              <a:t>Exploitation</a:t>
            </a:r>
            <a:r>
              <a:rPr lang="cs-CZ" altLang="en-US" b="1" dirty="0" smtClean="0">
                <a:solidFill>
                  <a:schemeClr val="tx1"/>
                </a:solidFill>
              </a:rPr>
              <a:t> </a:t>
            </a:r>
            <a:r>
              <a:rPr lang="cs-CZ" altLang="en-US" b="1" dirty="0" err="1" smtClean="0">
                <a:solidFill>
                  <a:schemeClr val="tx1"/>
                </a:solidFill>
              </a:rPr>
              <a:t>of</a:t>
            </a:r>
            <a:r>
              <a:rPr lang="cs-CZ" altLang="en-US" b="1" dirty="0" smtClean="0">
                <a:solidFill>
                  <a:schemeClr val="tx1"/>
                </a:solidFill>
              </a:rPr>
              <a:t> </a:t>
            </a:r>
            <a:r>
              <a:rPr lang="cs-CZ" altLang="en-US" b="1" dirty="0" err="1" smtClean="0">
                <a:solidFill>
                  <a:schemeClr val="tx1"/>
                </a:solidFill>
              </a:rPr>
              <a:t>gas</a:t>
            </a:r>
            <a:r>
              <a:rPr lang="cs-CZ" altLang="en-US" b="1" dirty="0" smtClean="0">
                <a:solidFill>
                  <a:schemeClr val="tx1"/>
                </a:solidFill>
              </a:rPr>
              <a:t> </a:t>
            </a:r>
            <a:r>
              <a:rPr lang="cs-CZ" altLang="en-US" b="1" dirty="0" err="1" smtClean="0">
                <a:solidFill>
                  <a:schemeClr val="tx1"/>
                </a:solidFill>
              </a:rPr>
              <a:t>resources</a:t>
            </a:r>
            <a:r>
              <a:rPr lang="cs-CZ" altLang="en-US" b="1" dirty="0" smtClean="0">
                <a:solidFill>
                  <a:schemeClr val="tx1"/>
                </a:solidFill>
              </a:rPr>
              <a:t>: </a:t>
            </a:r>
            <a:r>
              <a:rPr lang="cs-CZ" altLang="en-US" b="1" dirty="0" err="1" smtClean="0">
                <a:solidFill>
                  <a:schemeClr val="tx1"/>
                </a:solidFill>
              </a:rPr>
              <a:t>capitalisation</a:t>
            </a:r>
            <a:r>
              <a:rPr lang="cs-CZ" altLang="en-US" b="1" dirty="0" smtClean="0">
                <a:solidFill>
                  <a:schemeClr val="tx1"/>
                </a:solidFill>
              </a:rPr>
              <a:t> </a:t>
            </a:r>
            <a:r>
              <a:rPr lang="cs-CZ" altLang="en-US" b="1" dirty="0" err="1" smtClean="0">
                <a:solidFill>
                  <a:schemeClr val="tx1"/>
                </a:solidFill>
              </a:rPr>
              <a:t>vs</a:t>
            </a:r>
            <a:r>
              <a:rPr lang="cs-CZ" altLang="en-US" b="1" dirty="0" smtClean="0">
                <a:solidFill>
                  <a:schemeClr val="tx1"/>
                </a:solidFill>
              </a:rPr>
              <a:t> </a:t>
            </a:r>
            <a:r>
              <a:rPr lang="cs-CZ" altLang="en-US" b="1" dirty="0" err="1" smtClean="0">
                <a:solidFill>
                  <a:schemeClr val="tx1"/>
                </a:solidFill>
              </a:rPr>
              <a:t>nationalisation</a:t>
            </a:r>
            <a:endParaRPr lang="cs-CZ" altLang="en-US" b="1" dirty="0" smtClean="0">
              <a:solidFill>
                <a:schemeClr val="tx1"/>
              </a:solidFill>
            </a:endParaRPr>
          </a:p>
          <a:p>
            <a:r>
              <a:rPr lang="cs-CZ" altLang="en-US" b="1" dirty="0" err="1" smtClean="0">
                <a:solidFill>
                  <a:schemeClr val="tx1"/>
                </a:solidFill>
              </a:rPr>
              <a:t>Coca</a:t>
            </a:r>
            <a:r>
              <a:rPr lang="cs-CZ" altLang="en-US" b="1" dirty="0" smtClean="0">
                <a:solidFill>
                  <a:schemeClr val="tx1"/>
                </a:solidFill>
              </a:rPr>
              <a:t> </a:t>
            </a:r>
            <a:r>
              <a:rPr lang="cs-CZ" altLang="en-US" b="1" dirty="0" err="1" smtClean="0">
                <a:solidFill>
                  <a:schemeClr val="tx1"/>
                </a:solidFill>
              </a:rPr>
              <a:t>eradication</a:t>
            </a:r>
            <a:r>
              <a:rPr lang="cs-CZ" altLang="en-US" b="1" dirty="0" smtClean="0">
                <a:solidFill>
                  <a:schemeClr val="tx1"/>
                </a:solidFill>
              </a:rPr>
              <a:t>/</a:t>
            </a:r>
            <a:r>
              <a:rPr lang="cs-CZ" altLang="en-US" b="1" dirty="0" err="1" smtClean="0">
                <a:solidFill>
                  <a:schemeClr val="tx1"/>
                </a:solidFill>
              </a:rPr>
              <a:t>cultivation</a:t>
            </a:r>
            <a:endParaRPr lang="cs-CZ" altLang="en-US" b="1" dirty="0" smtClean="0">
              <a:solidFill>
                <a:schemeClr val="tx1"/>
              </a:solidFill>
            </a:endParaRPr>
          </a:p>
          <a:p>
            <a:r>
              <a:rPr lang="cs-CZ" altLang="en-US" b="1" dirty="0" err="1" smtClean="0">
                <a:solidFill>
                  <a:schemeClr val="tx1"/>
                </a:solidFill>
              </a:rPr>
              <a:t>Military</a:t>
            </a:r>
            <a:r>
              <a:rPr lang="cs-CZ" altLang="en-US" b="1" dirty="0" smtClean="0">
                <a:solidFill>
                  <a:schemeClr val="tx1"/>
                </a:solidFill>
              </a:rPr>
              <a:t> </a:t>
            </a:r>
            <a:r>
              <a:rPr lang="cs-CZ" altLang="en-US" b="1" dirty="0" err="1" smtClean="0">
                <a:solidFill>
                  <a:schemeClr val="tx1"/>
                </a:solidFill>
              </a:rPr>
              <a:t>responses</a:t>
            </a:r>
            <a:r>
              <a:rPr lang="cs-CZ" altLang="en-US" b="1" dirty="0" smtClean="0">
                <a:solidFill>
                  <a:schemeClr val="tx1"/>
                </a:solidFill>
              </a:rPr>
              <a:t> </a:t>
            </a:r>
            <a:r>
              <a:rPr lang="cs-CZ" altLang="en-US" b="1" dirty="0" err="1" smtClean="0">
                <a:solidFill>
                  <a:schemeClr val="tx1"/>
                </a:solidFill>
              </a:rPr>
              <a:t>towards</a:t>
            </a:r>
            <a:r>
              <a:rPr lang="cs-CZ" altLang="en-US" b="1" dirty="0" smtClean="0">
                <a:solidFill>
                  <a:schemeClr val="tx1"/>
                </a:solidFill>
              </a:rPr>
              <a:t> </a:t>
            </a:r>
            <a:r>
              <a:rPr lang="cs-CZ" altLang="en-US" b="1" dirty="0" err="1" smtClean="0">
                <a:solidFill>
                  <a:schemeClr val="tx1"/>
                </a:solidFill>
              </a:rPr>
              <a:t>strikes</a:t>
            </a:r>
            <a:endParaRPr lang="en-US" altLang="en-US" b="1" dirty="0">
              <a:solidFill>
                <a:schemeClr val="tx1"/>
              </a:solidFill>
            </a:endParaRPr>
          </a:p>
        </p:txBody>
      </p:sp>
      <p:pic>
        <p:nvPicPr>
          <p:cNvPr id="5" name="Picture 4" descr="peru 4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58296" y="4212000"/>
            <a:ext cx="3024000" cy="22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455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4572000"/>
            <a:ext cx="6781800" cy="1600200"/>
          </a:xfrm>
        </p:spPr>
        <p:txBody>
          <a:bodyPr/>
          <a:lstStyle/>
          <a:p>
            <a:r>
              <a:rPr lang="cs-CZ" dirty="0" err="1" smtClean="0"/>
              <a:t>Bolivia</a:t>
            </a:r>
            <a:r>
              <a:rPr lang="cs-CZ" dirty="0" smtClean="0"/>
              <a:t>: Evo </a:t>
            </a:r>
            <a:r>
              <a:rPr lang="cs-CZ" dirty="0" err="1" smtClean="0"/>
              <a:t>Morales</a:t>
            </a:r>
            <a:endParaRPr lang="en-US" dirty="0"/>
          </a:p>
        </p:txBody>
      </p:sp>
      <p:sp>
        <p:nvSpPr>
          <p:cNvPr id="3" name="Zástupný symbol pro obsah 2"/>
          <p:cNvSpPr>
            <a:spLocks noGrp="1"/>
          </p:cNvSpPr>
          <p:nvPr>
            <p:ph idx="1"/>
          </p:nvPr>
        </p:nvSpPr>
        <p:spPr/>
        <p:txBody>
          <a:bodyPr>
            <a:normAutofit/>
          </a:bodyPr>
          <a:lstStyle/>
          <a:p>
            <a:pPr>
              <a:buFontTx/>
              <a:buChar char="•"/>
            </a:pPr>
            <a:r>
              <a:rPr lang="en-GB" altLang="en-US" b="1" dirty="0" smtClean="0">
                <a:solidFill>
                  <a:schemeClr val="tx1"/>
                </a:solidFill>
              </a:rPr>
              <a:t>loose </a:t>
            </a:r>
            <a:r>
              <a:rPr lang="en-GB" altLang="en-US" b="1" dirty="0">
                <a:solidFill>
                  <a:schemeClr val="tx1"/>
                </a:solidFill>
              </a:rPr>
              <a:t>confederation of indigenous social movements (MAS) with </a:t>
            </a:r>
            <a:r>
              <a:rPr lang="en-GB" altLang="en-US" b="1" dirty="0" err="1">
                <a:solidFill>
                  <a:schemeClr val="tx1"/>
                </a:solidFill>
              </a:rPr>
              <a:t>Evo</a:t>
            </a:r>
            <a:r>
              <a:rPr lang="en-GB" altLang="en-US" b="1" dirty="0">
                <a:solidFill>
                  <a:schemeClr val="tx1"/>
                </a:solidFill>
              </a:rPr>
              <a:t> Morales as </a:t>
            </a:r>
            <a:r>
              <a:rPr lang="en-GB" altLang="en-US" b="1" dirty="0" smtClean="0">
                <a:solidFill>
                  <a:schemeClr val="tx1"/>
                </a:solidFill>
              </a:rPr>
              <a:t>leader</a:t>
            </a:r>
            <a:endParaRPr lang="cs-CZ" altLang="en-US" b="1" dirty="0">
              <a:solidFill>
                <a:schemeClr val="tx1"/>
              </a:solidFill>
            </a:endParaRPr>
          </a:p>
          <a:p>
            <a:pPr>
              <a:buFontTx/>
              <a:buChar char="•"/>
            </a:pPr>
            <a:r>
              <a:rPr lang="en-GB" altLang="en-US" b="1" dirty="0" smtClean="0">
                <a:solidFill>
                  <a:schemeClr val="tx1"/>
                </a:solidFill>
              </a:rPr>
              <a:t>2005 </a:t>
            </a:r>
            <a:r>
              <a:rPr lang="cs-CZ" altLang="en-US" b="1" dirty="0" smtClean="0">
                <a:solidFill>
                  <a:schemeClr val="tx1"/>
                </a:solidFill>
              </a:rPr>
              <a:t>-2019</a:t>
            </a:r>
          </a:p>
          <a:p>
            <a:pPr>
              <a:buFontTx/>
              <a:buChar char="•"/>
            </a:pPr>
            <a:r>
              <a:rPr lang="en-GB" altLang="en-US" b="1" dirty="0" err="1" smtClean="0">
                <a:solidFill>
                  <a:schemeClr val="tx1"/>
                </a:solidFill>
              </a:rPr>
              <a:t>Evo</a:t>
            </a:r>
            <a:r>
              <a:rPr lang="en-GB" altLang="en-US" b="1" dirty="0" smtClean="0">
                <a:solidFill>
                  <a:schemeClr val="tx1"/>
                </a:solidFill>
              </a:rPr>
              <a:t> </a:t>
            </a:r>
            <a:r>
              <a:rPr lang="en-GB" altLang="en-US" b="1" dirty="0">
                <a:solidFill>
                  <a:schemeClr val="tx1"/>
                </a:solidFill>
              </a:rPr>
              <a:t>Morales and MAS </a:t>
            </a:r>
            <a:r>
              <a:rPr lang="cs-CZ" altLang="en-US" b="1" dirty="0">
                <a:solidFill>
                  <a:schemeClr val="tx1"/>
                </a:solidFill>
              </a:rPr>
              <a:t>- </a:t>
            </a:r>
            <a:r>
              <a:rPr lang="en-GB" altLang="en-US" b="1" dirty="0">
                <a:solidFill>
                  <a:schemeClr val="tx1"/>
                </a:solidFill>
              </a:rPr>
              <a:t> 54% of the electorate's votes, becoming the first Native Bolivian president in </a:t>
            </a:r>
            <a:r>
              <a:rPr lang="en-GB" altLang="en-US" b="1" dirty="0" smtClean="0">
                <a:solidFill>
                  <a:schemeClr val="tx1"/>
                </a:solidFill>
              </a:rPr>
              <a:t>history</a:t>
            </a:r>
            <a:endParaRPr lang="cs-CZ" altLang="en-US" b="1" dirty="0" smtClean="0">
              <a:solidFill>
                <a:schemeClr val="tx1"/>
              </a:solidFill>
            </a:endParaRPr>
          </a:p>
          <a:p>
            <a:pPr>
              <a:buFontTx/>
              <a:buChar char="•"/>
            </a:pPr>
            <a:r>
              <a:rPr lang="en-GB" altLang="en-US" b="1" dirty="0" smtClean="0">
                <a:solidFill>
                  <a:schemeClr val="tx1"/>
                </a:solidFill>
              </a:rPr>
              <a:t>announced </a:t>
            </a:r>
            <a:r>
              <a:rPr lang="en-GB" altLang="en-US" b="1" dirty="0">
                <a:solidFill>
                  <a:schemeClr val="tx1"/>
                </a:solidFill>
              </a:rPr>
              <a:t>the increase of the minimum wage by 50%</a:t>
            </a:r>
            <a:r>
              <a:rPr lang="cs-CZ" altLang="en-US" b="1" dirty="0">
                <a:solidFill>
                  <a:schemeClr val="tx1"/>
                </a:solidFill>
              </a:rPr>
              <a:t> </a:t>
            </a:r>
          </a:p>
          <a:p>
            <a:pPr>
              <a:buFontTx/>
              <a:buChar char="•"/>
            </a:pPr>
            <a:r>
              <a:rPr lang="en-GB" altLang="en-US" b="1" dirty="0" smtClean="0">
                <a:solidFill>
                  <a:schemeClr val="tx1"/>
                </a:solidFill>
              </a:rPr>
              <a:t>nationalizing </a:t>
            </a:r>
            <a:r>
              <a:rPr lang="en-GB" altLang="en-US" b="1" dirty="0">
                <a:solidFill>
                  <a:schemeClr val="tx1"/>
                </a:solidFill>
              </a:rPr>
              <a:t>most of Bolivia's natural gas </a:t>
            </a:r>
            <a:r>
              <a:rPr lang="en-GB" altLang="en-US" b="1" dirty="0" smtClean="0">
                <a:solidFill>
                  <a:schemeClr val="tx1"/>
                </a:solidFill>
              </a:rPr>
              <a:t>fields </a:t>
            </a:r>
            <a:endParaRPr lang="cs-CZ" altLang="en-US" b="1" dirty="0">
              <a:solidFill>
                <a:schemeClr val="tx1"/>
              </a:solidFill>
            </a:endParaRPr>
          </a:p>
          <a:p>
            <a:pPr marL="0" indent="0">
              <a:buNone/>
            </a:pPr>
            <a:endParaRPr lang="en-GB" altLang="en-US" b="1" dirty="0" smtClean="0">
              <a:solidFill>
                <a:schemeClr val="tx1"/>
              </a:solidFill>
            </a:endParaRPr>
          </a:p>
          <a:p>
            <a:endParaRPr lang="en-US" dirty="0"/>
          </a:p>
        </p:txBody>
      </p:sp>
      <p:pic>
        <p:nvPicPr>
          <p:cNvPr id="4" name="Picture 4" descr="mo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077072"/>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682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Bolivia</a:t>
            </a:r>
            <a:r>
              <a:rPr lang="cs-CZ" dirty="0" smtClean="0"/>
              <a:t>: Evo </a:t>
            </a:r>
            <a:r>
              <a:rPr lang="cs-CZ" dirty="0" err="1" smtClean="0"/>
              <a:t>Morales</a:t>
            </a:r>
            <a:r>
              <a:rPr lang="cs-CZ" dirty="0" smtClean="0"/>
              <a:t> </a:t>
            </a:r>
            <a:r>
              <a:rPr lang="cs-CZ" dirty="0" err="1" smtClean="0"/>
              <a:t>administration</a:t>
            </a:r>
            <a:endParaRPr lang="en-US" dirty="0"/>
          </a:p>
        </p:txBody>
      </p:sp>
      <p:sp>
        <p:nvSpPr>
          <p:cNvPr id="3" name="Zástupný symbol pro obsah 2"/>
          <p:cNvSpPr>
            <a:spLocks noGrp="1"/>
          </p:cNvSpPr>
          <p:nvPr>
            <p:ph idx="1"/>
          </p:nvPr>
        </p:nvSpPr>
        <p:spPr/>
        <p:txBody>
          <a:bodyPr>
            <a:normAutofit/>
          </a:bodyPr>
          <a:lstStyle/>
          <a:p>
            <a:pPr>
              <a:buFontTx/>
              <a:buChar char="•"/>
            </a:pPr>
            <a:r>
              <a:rPr lang="en-GB" altLang="en-US" b="1" dirty="0">
                <a:solidFill>
                  <a:schemeClr val="bg1"/>
                </a:solidFill>
              </a:rPr>
              <a:t>"</a:t>
            </a:r>
            <a:r>
              <a:rPr lang="en-GB" altLang="en-US" b="1" dirty="0">
                <a:solidFill>
                  <a:schemeClr val="tx1"/>
                </a:solidFill>
              </a:rPr>
              <a:t>We want to be an exemplary country in Latin America with the participation of the people</a:t>
            </a:r>
            <a:r>
              <a:rPr lang="cs-CZ" altLang="en-US" b="1" dirty="0">
                <a:solidFill>
                  <a:schemeClr val="tx1"/>
                </a:solidFill>
              </a:rPr>
              <a:t>“</a:t>
            </a:r>
            <a:r>
              <a:rPr lang="en-GB" altLang="en-US" b="1" dirty="0">
                <a:solidFill>
                  <a:schemeClr val="tx1"/>
                </a:solidFill>
              </a:rPr>
              <a:t>. </a:t>
            </a:r>
            <a:endParaRPr lang="cs-CZ" altLang="en-US" b="1" dirty="0">
              <a:solidFill>
                <a:schemeClr val="tx1"/>
              </a:solidFill>
            </a:endParaRPr>
          </a:p>
          <a:p>
            <a:pPr>
              <a:buFontTx/>
              <a:buChar char="•"/>
            </a:pPr>
            <a:r>
              <a:rPr lang="en-GB" altLang="en-US" b="1" dirty="0" smtClean="0">
                <a:solidFill>
                  <a:schemeClr val="tx1"/>
                </a:solidFill>
              </a:rPr>
              <a:t>nationalised </a:t>
            </a:r>
            <a:r>
              <a:rPr lang="en-GB" altLang="en-US" b="1" dirty="0">
                <a:solidFill>
                  <a:schemeClr val="tx1"/>
                </a:solidFill>
              </a:rPr>
              <a:t>the oil and gas industries, begun redistributing land, cut public sector salaries and hopes to promote some legal uses of coca leaves. </a:t>
            </a:r>
          </a:p>
          <a:p>
            <a:pPr>
              <a:buFontTx/>
              <a:buChar char="•"/>
            </a:pPr>
            <a:r>
              <a:rPr lang="en-GB" altLang="en-US" b="1" dirty="0" smtClean="0">
                <a:solidFill>
                  <a:schemeClr val="tx1"/>
                </a:solidFill>
              </a:rPr>
              <a:t>Some </a:t>
            </a:r>
            <a:r>
              <a:rPr lang="en-GB" altLang="en-US" b="1" dirty="0">
                <a:solidFill>
                  <a:schemeClr val="tx1"/>
                </a:solidFill>
              </a:rPr>
              <a:t>have called the changes in Bolivia a democratic revolution. </a:t>
            </a:r>
          </a:p>
          <a:p>
            <a:pPr>
              <a:buFontTx/>
              <a:buChar char="•"/>
            </a:pPr>
            <a:r>
              <a:rPr lang="en-GB" altLang="en-US" b="1" dirty="0">
                <a:solidFill>
                  <a:schemeClr val="tx1"/>
                </a:solidFill>
              </a:rPr>
              <a:t>close ties to governments in Venezuela and Cuba</a:t>
            </a:r>
          </a:p>
          <a:p>
            <a:endParaRPr lang="en-US" dirty="0">
              <a:solidFill>
                <a:schemeClr val="tx1"/>
              </a:solidFill>
            </a:endParaRPr>
          </a:p>
        </p:txBody>
      </p:sp>
      <p:pic>
        <p:nvPicPr>
          <p:cNvPr id="4" name="Picture 4" descr="mo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077072"/>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4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97152"/>
            <a:ext cx="8208912" cy="1296144"/>
          </a:xfrm>
        </p:spPr>
        <p:txBody>
          <a:bodyPr>
            <a:normAutofit fontScale="90000"/>
          </a:bodyPr>
          <a:lstStyle/>
          <a:p>
            <a:r>
              <a:rPr lang="cs-CZ" dirty="0" err="1" smtClean="0"/>
              <a:t>Bolivia</a:t>
            </a:r>
            <a:r>
              <a:rPr lang="cs-CZ" dirty="0" smtClean="0"/>
              <a:t>: New </a:t>
            </a:r>
            <a:r>
              <a:rPr lang="cs-CZ" dirty="0" err="1" smtClean="0"/>
              <a:t>constitution</a:t>
            </a:r>
            <a:r>
              <a:rPr lang="cs-CZ" dirty="0" smtClean="0"/>
              <a:t> </a:t>
            </a:r>
            <a:r>
              <a:rPr lang="cs-CZ" dirty="0" err="1" smtClean="0"/>
              <a:t>introduced</a:t>
            </a:r>
            <a:r>
              <a:rPr lang="cs-CZ" dirty="0" smtClean="0"/>
              <a:t> by Evo </a:t>
            </a:r>
            <a:r>
              <a:rPr lang="cs-CZ" dirty="0" err="1" smtClean="0"/>
              <a:t>Morales</a:t>
            </a:r>
            <a:endParaRPr lang="en-US" dirty="0"/>
          </a:p>
        </p:txBody>
      </p:sp>
      <p:sp>
        <p:nvSpPr>
          <p:cNvPr id="3" name="Zástupný symbol pro obsah 2"/>
          <p:cNvSpPr>
            <a:spLocks noGrp="1"/>
          </p:cNvSpPr>
          <p:nvPr>
            <p:ph idx="1"/>
          </p:nvPr>
        </p:nvSpPr>
        <p:spPr>
          <a:xfrm>
            <a:off x="251520" y="404664"/>
            <a:ext cx="8892480" cy="4536504"/>
          </a:xfrm>
        </p:spPr>
        <p:txBody>
          <a:bodyPr>
            <a:normAutofit/>
          </a:bodyPr>
          <a:lstStyle/>
          <a:p>
            <a:pPr>
              <a:lnSpc>
                <a:spcPct val="80000"/>
              </a:lnSpc>
            </a:pPr>
            <a:r>
              <a:rPr lang="en-GB" altLang="en-US" b="1" dirty="0" smtClean="0">
                <a:solidFill>
                  <a:schemeClr val="tx1"/>
                </a:solidFill>
              </a:rPr>
              <a:t>Re-election</a:t>
            </a:r>
            <a:r>
              <a:rPr lang="en-GB" altLang="en-US" b="1" dirty="0">
                <a:solidFill>
                  <a:schemeClr val="tx1"/>
                </a:solidFill>
              </a:rPr>
              <a:t>:</a:t>
            </a:r>
            <a:r>
              <a:rPr lang="en-GB" altLang="en-US" dirty="0">
                <a:solidFill>
                  <a:schemeClr val="tx1"/>
                </a:solidFill>
              </a:rPr>
              <a:t> Allows Mr Morales to stand for re-election in Dec 2009</a:t>
            </a:r>
            <a:endParaRPr lang="en-GB" altLang="en-US" b="1" dirty="0">
              <a:solidFill>
                <a:schemeClr val="tx1"/>
              </a:solidFill>
            </a:endParaRPr>
          </a:p>
          <a:p>
            <a:pPr>
              <a:lnSpc>
                <a:spcPct val="80000"/>
              </a:lnSpc>
            </a:pPr>
            <a:r>
              <a:rPr lang="en-GB" altLang="en-US" b="1" dirty="0">
                <a:solidFill>
                  <a:schemeClr val="tx1"/>
                </a:solidFill>
              </a:rPr>
              <a:t>Indigenous rights:</a:t>
            </a:r>
            <a:r>
              <a:rPr lang="en-GB" altLang="en-US" dirty="0">
                <a:solidFill>
                  <a:schemeClr val="tx1"/>
                </a:solidFill>
              </a:rPr>
              <a:t> Stresses importance of ethnicity in Bolivia's make-up. A whole chapter devoted to indigenous rights</a:t>
            </a:r>
            <a:endParaRPr lang="en-GB" altLang="en-US" b="1" dirty="0">
              <a:solidFill>
                <a:schemeClr val="tx1"/>
              </a:solidFill>
            </a:endParaRPr>
          </a:p>
          <a:p>
            <a:pPr>
              <a:lnSpc>
                <a:spcPct val="80000"/>
              </a:lnSpc>
            </a:pPr>
            <a:r>
              <a:rPr lang="en-GB" altLang="en-US" b="1" dirty="0">
                <a:solidFill>
                  <a:schemeClr val="tx1"/>
                </a:solidFill>
              </a:rPr>
              <a:t>Autonomy: </a:t>
            </a:r>
            <a:r>
              <a:rPr lang="en-GB" altLang="en-US" dirty="0">
                <a:solidFill>
                  <a:schemeClr val="tx1"/>
                </a:solidFill>
              </a:rPr>
              <a:t>Power decentralised, four levels of autonomy - departmental, regional, municipal and indigenous </a:t>
            </a:r>
            <a:endParaRPr lang="en-GB" altLang="en-US" b="1" dirty="0">
              <a:solidFill>
                <a:schemeClr val="tx1"/>
              </a:solidFill>
            </a:endParaRPr>
          </a:p>
          <a:p>
            <a:pPr>
              <a:lnSpc>
                <a:spcPct val="80000"/>
              </a:lnSpc>
            </a:pPr>
            <a:r>
              <a:rPr lang="en-GB" altLang="en-US" b="1" dirty="0">
                <a:solidFill>
                  <a:schemeClr val="tx1"/>
                </a:solidFill>
              </a:rPr>
              <a:t>Resources: </a:t>
            </a:r>
            <a:r>
              <a:rPr lang="en-GB" altLang="en-US" dirty="0">
                <a:solidFill>
                  <a:schemeClr val="tx1"/>
                </a:solidFill>
              </a:rPr>
              <a:t>Sets out state control over key economic sectors, state sovereignty over vast natural gas </a:t>
            </a:r>
            <a:r>
              <a:rPr lang="en-GB" altLang="en-US" dirty="0" smtClean="0">
                <a:solidFill>
                  <a:schemeClr val="tx1"/>
                </a:solidFill>
              </a:rPr>
              <a:t>fields</a:t>
            </a:r>
            <a:r>
              <a:rPr lang="cs-CZ" altLang="en-US" dirty="0" smtClean="0">
                <a:solidFill>
                  <a:schemeClr val="tx1"/>
                </a:solidFill>
              </a:rPr>
              <a:t>, </a:t>
            </a:r>
            <a:r>
              <a:rPr lang="cs-CZ" altLang="en-US" dirty="0" err="1" smtClean="0">
                <a:solidFill>
                  <a:schemeClr val="tx1"/>
                </a:solidFill>
              </a:rPr>
              <a:t>redistribution</a:t>
            </a:r>
            <a:r>
              <a:rPr lang="cs-CZ" altLang="en-US" dirty="0" smtClean="0">
                <a:solidFill>
                  <a:schemeClr val="tx1"/>
                </a:solidFill>
              </a:rPr>
              <a:t> </a:t>
            </a:r>
            <a:r>
              <a:rPr lang="cs-CZ" altLang="en-US" dirty="0" err="1" smtClean="0">
                <a:solidFill>
                  <a:schemeClr val="tx1"/>
                </a:solidFill>
              </a:rPr>
              <a:t>of</a:t>
            </a:r>
            <a:r>
              <a:rPr lang="cs-CZ" altLang="en-US" dirty="0" smtClean="0">
                <a:solidFill>
                  <a:schemeClr val="tx1"/>
                </a:solidFill>
              </a:rPr>
              <a:t> </a:t>
            </a:r>
            <a:r>
              <a:rPr lang="cs-CZ" altLang="en-US" dirty="0" err="1" smtClean="0">
                <a:solidFill>
                  <a:schemeClr val="tx1"/>
                </a:solidFill>
              </a:rPr>
              <a:t>revenues</a:t>
            </a:r>
            <a:r>
              <a:rPr lang="cs-CZ" altLang="en-US" dirty="0" smtClean="0">
                <a:solidFill>
                  <a:schemeClr val="tx1"/>
                </a:solidFill>
              </a:rPr>
              <a:t> to </a:t>
            </a:r>
            <a:r>
              <a:rPr lang="cs-CZ" altLang="en-US" dirty="0" err="1" smtClean="0">
                <a:solidFill>
                  <a:schemeClr val="tx1"/>
                </a:solidFill>
              </a:rPr>
              <a:t>poorer</a:t>
            </a:r>
            <a:r>
              <a:rPr lang="cs-CZ" altLang="en-US" dirty="0" smtClean="0">
                <a:solidFill>
                  <a:schemeClr val="tx1"/>
                </a:solidFill>
              </a:rPr>
              <a:t> </a:t>
            </a:r>
            <a:r>
              <a:rPr lang="cs-CZ" altLang="en-US" dirty="0" err="1" smtClean="0">
                <a:solidFill>
                  <a:schemeClr val="tx1"/>
                </a:solidFill>
              </a:rPr>
              <a:t>parts</a:t>
            </a:r>
            <a:r>
              <a:rPr lang="cs-CZ" altLang="en-US" dirty="0" smtClean="0">
                <a:solidFill>
                  <a:schemeClr val="tx1"/>
                </a:solidFill>
              </a:rPr>
              <a:t> </a:t>
            </a:r>
            <a:r>
              <a:rPr lang="cs-CZ" altLang="en-US" dirty="0" err="1" smtClean="0">
                <a:solidFill>
                  <a:schemeClr val="tx1"/>
                </a:solidFill>
              </a:rPr>
              <a:t>of</a:t>
            </a:r>
            <a:r>
              <a:rPr lang="cs-CZ" altLang="en-US" dirty="0" smtClean="0">
                <a:solidFill>
                  <a:schemeClr val="tx1"/>
                </a:solidFill>
              </a:rPr>
              <a:t> </a:t>
            </a:r>
            <a:r>
              <a:rPr lang="cs-CZ" altLang="en-US" dirty="0" err="1" smtClean="0">
                <a:solidFill>
                  <a:schemeClr val="tx1"/>
                </a:solidFill>
              </a:rPr>
              <a:t>the</a:t>
            </a:r>
            <a:r>
              <a:rPr lang="cs-CZ" altLang="en-US" dirty="0" smtClean="0">
                <a:solidFill>
                  <a:schemeClr val="tx1"/>
                </a:solidFill>
              </a:rPr>
              <a:t> </a:t>
            </a:r>
            <a:r>
              <a:rPr lang="cs-CZ" altLang="en-US" dirty="0" err="1" smtClean="0">
                <a:solidFill>
                  <a:schemeClr val="tx1"/>
                </a:solidFill>
              </a:rPr>
              <a:t>nation</a:t>
            </a:r>
            <a:endParaRPr lang="en-GB" altLang="en-US" b="1" dirty="0">
              <a:solidFill>
                <a:schemeClr val="tx1"/>
              </a:solidFill>
            </a:endParaRPr>
          </a:p>
          <a:p>
            <a:pPr>
              <a:lnSpc>
                <a:spcPct val="80000"/>
              </a:lnSpc>
            </a:pPr>
            <a:r>
              <a:rPr lang="en-GB" altLang="en-US" b="1" dirty="0">
                <a:solidFill>
                  <a:schemeClr val="tx1"/>
                </a:solidFill>
              </a:rPr>
              <a:t>Judiciary:</a:t>
            </a:r>
            <a:r>
              <a:rPr lang="en-GB" altLang="en-US" dirty="0">
                <a:solidFill>
                  <a:schemeClr val="tx1"/>
                </a:solidFill>
              </a:rPr>
              <a:t> Indigenous systems of justice same status as official existing system. Judges will be elected, and no longer appointed by Congress. </a:t>
            </a:r>
            <a:endParaRPr lang="en-GB" altLang="en-US" b="1" dirty="0">
              <a:solidFill>
                <a:schemeClr val="tx1"/>
              </a:solidFill>
            </a:endParaRPr>
          </a:p>
          <a:p>
            <a:pPr>
              <a:lnSpc>
                <a:spcPct val="80000"/>
              </a:lnSpc>
            </a:pPr>
            <a:r>
              <a:rPr lang="en-GB" altLang="en-US" b="1" dirty="0">
                <a:solidFill>
                  <a:schemeClr val="tx1"/>
                </a:solidFill>
              </a:rPr>
              <a:t>Land: </a:t>
            </a:r>
            <a:r>
              <a:rPr lang="en-GB" altLang="en-US" dirty="0">
                <a:solidFill>
                  <a:schemeClr val="tx1"/>
                </a:solidFill>
              </a:rPr>
              <a:t>New limit on ownership 5,000 hectares (12,355). But measure not retroactive.</a:t>
            </a:r>
          </a:p>
          <a:p>
            <a:endParaRPr lang="en-US" dirty="0"/>
          </a:p>
        </p:txBody>
      </p:sp>
      <p:pic>
        <p:nvPicPr>
          <p:cNvPr id="4" name="Picture 4" descr="mo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077072"/>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566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Evo </a:t>
            </a:r>
            <a:r>
              <a:rPr lang="cs-CZ" dirty="0" err="1" smtClean="0"/>
              <a:t>Morales</a:t>
            </a:r>
            <a:r>
              <a:rPr lang="cs-CZ" dirty="0" smtClean="0"/>
              <a:t> </a:t>
            </a:r>
            <a:r>
              <a:rPr lang="cs-CZ" dirty="0" err="1" smtClean="0"/>
              <a:t>administration</a:t>
            </a:r>
            <a:endParaRPr lang="en-US" dirty="0"/>
          </a:p>
        </p:txBody>
      </p:sp>
      <p:sp>
        <p:nvSpPr>
          <p:cNvPr id="3" name="Zástupný symbol pro obsah 2"/>
          <p:cNvSpPr>
            <a:spLocks noGrp="1"/>
          </p:cNvSpPr>
          <p:nvPr>
            <p:ph idx="1"/>
          </p:nvPr>
        </p:nvSpPr>
        <p:spPr/>
        <p:txBody>
          <a:bodyPr>
            <a:normAutofit/>
          </a:bodyPr>
          <a:lstStyle/>
          <a:p>
            <a:r>
              <a:rPr lang="cs-CZ" b="1" dirty="0" err="1" smtClean="0"/>
              <a:t>Rise</a:t>
            </a:r>
            <a:r>
              <a:rPr lang="cs-CZ" b="1" dirty="0" smtClean="0"/>
              <a:t> </a:t>
            </a:r>
            <a:r>
              <a:rPr lang="cs-CZ" b="1" dirty="0" err="1" smtClean="0"/>
              <a:t>of</a:t>
            </a:r>
            <a:r>
              <a:rPr lang="cs-CZ" b="1" dirty="0" smtClean="0"/>
              <a:t> </a:t>
            </a:r>
            <a:r>
              <a:rPr lang="cs-CZ" b="1" dirty="0" err="1" smtClean="0"/>
              <a:t>tensions</a:t>
            </a:r>
            <a:r>
              <a:rPr lang="cs-CZ" b="1" dirty="0" smtClean="0"/>
              <a:t> </a:t>
            </a:r>
            <a:r>
              <a:rPr lang="cs-CZ" b="1" dirty="0" err="1" smtClean="0"/>
              <a:t>against</a:t>
            </a:r>
            <a:r>
              <a:rPr lang="cs-CZ" b="1" dirty="0" smtClean="0"/>
              <a:t> </a:t>
            </a:r>
            <a:r>
              <a:rPr lang="cs-CZ" b="1" dirty="0" err="1" smtClean="0"/>
              <a:t>redistribution</a:t>
            </a:r>
            <a:endParaRPr lang="cs-CZ" b="1" dirty="0" smtClean="0"/>
          </a:p>
          <a:p>
            <a:r>
              <a:rPr lang="cs-CZ" b="1" dirty="0" smtClean="0"/>
              <a:t>Anti-</a:t>
            </a:r>
            <a:r>
              <a:rPr lang="cs-CZ" b="1" dirty="0" err="1" smtClean="0"/>
              <a:t>imperialism</a:t>
            </a:r>
            <a:endParaRPr lang="cs-CZ" b="1" dirty="0" smtClean="0"/>
          </a:p>
          <a:p>
            <a:r>
              <a:rPr lang="en-US" b="1" dirty="0" smtClean="0"/>
              <a:t>national </a:t>
            </a:r>
            <a:r>
              <a:rPr lang="en-US" b="1" dirty="0"/>
              <a:t>protests after </a:t>
            </a:r>
            <a:r>
              <a:rPr lang="cs-CZ" b="1" dirty="0" err="1" smtClean="0"/>
              <a:t>cutting</a:t>
            </a:r>
            <a:r>
              <a:rPr lang="cs-CZ" b="1" dirty="0" smtClean="0"/>
              <a:t> </a:t>
            </a:r>
            <a:r>
              <a:rPr lang="cs-CZ" b="1" dirty="0" err="1" smtClean="0"/>
              <a:t>government</a:t>
            </a:r>
            <a:r>
              <a:rPr lang="cs-CZ" b="1" dirty="0" smtClean="0"/>
              <a:t> </a:t>
            </a:r>
            <a:r>
              <a:rPr lang="cs-CZ" b="1" dirty="0" err="1" smtClean="0"/>
              <a:t>subsidies</a:t>
            </a:r>
            <a:r>
              <a:rPr lang="cs-CZ" b="1" dirty="0" smtClean="0"/>
              <a:t> to </a:t>
            </a:r>
            <a:r>
              <a:rPr lang="cs-CZ" b="1" dirty="0" err="1" smtClean="0"/>
              <a:t>gasoline</a:t>
            </a:r>
            <a:r>
              <a:rPr lang="cs-CZ" b="1" dirty="0" smtClean="0"/>
              <a:t> and so </a:t>
            </a:r>
            <a:r>
              <a:rPr lang="cs-CZ" b="1" dirty="0" err="1" smtClean="0"/>
              <a:t>increase</a:t>
            </a:r>
            <a:r>
              <a:rPr lang="cs-CZ" b="1" dirty="0" smtClean="0"/>
              <a:t> </a:t>
            </a:r>
            <a:r>
              <a:rPr lang="cs-CZ" b="1" dirty="0" err="1" smtClean="0"/>
              <a:t>of</a:t>
            </a:r>
            <a:r>
              <a:rPr lang="cs-CZ" b="1" dirty="0" smtClean="0"/>
              <a:t> </a:t>
            </a:r>
            <a:r>
              <a:rPr lang="cs-CZ" b="1" dirty="0" err="1" smtClean="0"/>
              <a:t>petrol</a:t>
            </a:r>
            <a:r>
              <a:rPr lang="cs-CZ" b="1" dirty="0" smtClean="0"/>
              <a:t> </a:t>
            </a:r>
            <a:r>
              <a:rPr lang="cs-CZ" b="1" dirty="0" err="1" smtClean="0"/>
              <a:t>price</a:t>
            </a:r>
            <a:r>
              <a:rPr lang="cs-CZ" b="1" dirty="0" smtClean="0"/>
              <a:t>. </a:t>
            </a:r>
            <a:r>
              <a:rPr lang="cs-CZ" b="1" dirty="0" err="1" smtClean="0"/>
              <a:t>Morales</a:t>
            </a:r>
            <a:r>
              <a:rPr lang="cs-CZ" b="1" dirty="0" smtClean="0"/>
              <a:t> </a:t>
            </a:r>
            <a:r>
              <a:rPr lang="cs-CZ" b="1" dirty="0" err="1" smtClean="0"/>
              <a:t>responded</a:t>
            </a:r>
            <a:r>
              <a:rPr lang="cs-CZ" b="1" dirty="0" smtClean="0"/>
              <a:t> by </a:t>
            </a:r>
            <a:r>
              <a:rPr lang="cs-CZ" b="1" dirty="0" err="1" smtClean="0"/>
              <a:t>annuling</a:t>
            </a:r>
            <a:r>
              <a:rPr lang="cs-CZ" b="1" dirty="0" smtClean="0"/>
              <a:t> </a:t>
            </a:r>
            <a:r>
              <a:rPr lang="cs-CZ" b="1" dirty="0" err="1" smtClean="0"/>
              <a:t>the</a:t>
            </a:r>
            <a:r>
              <a:rPr lang="cs-CZ" b="1" dirty="0" smtClean="0"/>
              <a:t> </a:t>
            </a:r>
            <a:r>
              <a:rPr lang="cs-CZ" b="1" dirty="0" err="1" smtClean="0"/>
              <a:t>decree</a:t>
            </a:r>
            <a:r>
              <a:rPr lang="en-US" b="1" dirty="0" smtClean="0"/>
              <a:t>, </a:t>
            </a:r>
            <a:r>
              <a:rPr lang="en-US" b="1" dirty="0"/>
              <a:t>saying that he was complying with his promise to "listen to the people". </a:t>
            </a:r>
            <a:endParaRPr lang="cs-CZ" b="1" dirty="0" smtClean="0"/>
          </a:p>
          <a:p>
            <a:pPr marL="0" indent="0">
              <a:buNone/>
            </a:pPr>
            <a:r>
              <a:rPr lang="cs-CZ" b="1" dirty="0" smtClean="0"/>
              <a:t>2019 </a:t>
            </a:r>
            <a:r>
              <a:rPr lang="cs-CZ" b="1" dirty="0" err="1" smtClean="0"/>
              <a:t>political</a:t>
            </a:r>
            <a:r>
              <a:rPr lang="cs-CZ" b="1" dirty="0" smtClean="0"/>
              <a:t> </a:t>
            </a:r>
            <a:r>
              <a:rPr lang="cs-CZ" b="1" dirty="0" err="1" smtClean="0"/>
              <a:t>crisis</a:t>
            </a:r>
            <a:endParaRPr lang="cs-CZ" b="1" dirty="0"/>
          </a:p>
          <a:p>
            <a:pPr marL="0" indent="0">
              <a:buNone/>
            </a:pPr>
            <a:r>
              <a:rPr lang="cs-CZ" b="1" dirty="0" smtClean="0"/>
              <a:t>2020 </a:t>
            </a:r>
            <a:r>
              <a:rPr lang="cs-CZ" b="1" dirty="0" err="1" smtClean="0"/>
              <a:t>election</a:t>
            </a:r>
            <a:r>
              <a:rPr lang="cs-CZ" b="1" dirty="0" smtClean="0"/>
              <a:t> and </a:t>
            </a:r>
            <a:r>
              <a:rPr lang="cs-CZ" b="1" dirty="0" err="1" smtClean="0"/>
              <a:t>victory</a:t>
            </a:r>
            <a:r>
              <a:rPr lang="cs-CZ" b="1" dirty="0" smtClean="0"/>
              <a:t> of MAS</a:t>
            </a:r>
          </a:p>
          <a:p>
            <a:endParaRPr lang="en-US" dirty="0"/>
          </a:p>
        </p:txBody>
      </p:sp>
      <p:pic>
        <p:nvPicPr>
          <p:cNvPr id="4" name="Picture 4" descr="mo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0000" y="4365104"/>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030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Venezuela </a:t>
            </a:r>
            <a:r>
              <a:rPr lang="cs-CZ" dirty="0" err="1" smtClean="0"/>
              <a:t>before</a:t>
            </a:r>
            <a:r>
              <a:rPr lang="cs-CZ" dirty="0" smtClean="0"/>
              <a:t> Hugo </a:t>
            </a:r>
            <a:r>
              <a:rPr lang="cs-CZ" dirty="0" err="1" smtClean="0"/>
              <a:t>Chavez</a:t>
            </a:r>
            <a:endParaRPr lang="en-US" dirty="0"/>
          </a:p>
        </p:txBody>
      </p:sp>
      <p:sp>
        <p:nvSpPr>
          <p:cNvPr id="3" name="Zástupný symbol pro obsah 2"/>
          <p:cNvSpPr>
            <a:spLocks noGrp="1"/>
          </p:cNvSpPr>
          <p:nvPr>
            <p:ph idx="1"/>
          </p:nvPr>
        </p:nvSpPr>
        <p:spPr>
          <a:xfrm>
            <a:off x="762000" y="548680"/>
            <a:ext cx="7543800" cy="4023320"/>
          </a:xfrm>
        </p:spPr>
        <p:txBody>
          <a:bodyPr>
            <a:normAutofit lnSpcReduction="10000"/>
          </a:bodyPr>
          <a:lstStyle/>
          <a:p>
            <a:r>
              <a:rPr lang="cs-CZ" b="1" dirty="0" smtClean="0"/>
              <a:t>1820s-1935 </a:t>
            </a:r>
            <a:r>
              <a:rPr lang="cs-CZ" b="1" dirty="0" err="1" smtClean="0"/>
              <a:t>caudillismo</a:t>
            </a:r>
            <a:endParaRPr lang="cs-CZ" b="1" dirty="0" smtClean="0"/>
          </a:p>
          <a:p>
            <a:r>
              <a:rPr lang="cs-CZ" b="1" dirty="0" smtClean="0"/>
              <a:t>1935-58 </a:t>
            </a:r>
            <a:r>
              <a:rPr lang="cs-CZ" b="1" dirty="0" err="1" smtClean="0"/>
              <a:t>democratisation</a:t>
            </a:r>
            <a:r>
              <a:rPr lang="cs-CZ" b="1" dirty="0" smtClean="0"/>
              <a:t> </a:t>
            </a:r>
            <a:r>
              <a:rPr lang="cs-CZ" b="1" dirty="0" err="1" smtClean="0"/>
              <a:t>however</a:t>
            </a:r>
            <a:r>
              <a:rPr lang="cs-CZ" b="1" dirty="0" smtClean="0"/>
              <a:t> </a:t>
            </a:r>
            <a:r>
              <a:rPr lang="cs-CZ" b="1" dirty="0" err="1" smtClean="0"/>
              <a:t>interrupted</a:t>
            </a:r>
            <a:r>
              <a:rPr lang="cs-CZ" b="1" dirty="0" smtClean="0"/>
              <a:t> by junta </a:t>
            </a:r>
            <a:r>
              <a:rPr lang="cs-CZ" b="1" dirty="0" err="1" smtClean="0"/>
              <a:t>regime</a:t>
            </a:r>
            <a:r>
              <a:rPr lang="cs-CZ" b="1" dirty="0" smtClean="0"/>
              <a:t>, universal </a:t>
            </a:r>
            <a:r>
              <a:rPr lang="cs-CZ" b="1" dirty="0" err="1" smtClean="0"/>
              <a:t>suffrage</a:t>
            </a:r>
            <a:r>
              <a:rPr lang="cs-CZ" b="1" dirty="0" smtClean="0"/>
              <a:t>, </a:t>
            </a:r>
            <a:r>
              <a:rPr lang="cs-CZ" b="1" dirty="0" err="1" smtClean="0"/>
              <a:t>political</a:t>
            </a:r>
            <a:r>
              <a:rPr lang="cs-CZ" b="1" dirty="0" smtClean="0"/>
              <a:t> </a:t>
            </a:r>
            <a:r>
              <a:rPr lang="cs-CZ" b="1" dirty="0" err="1" smtClean="0"/>
              <a:t>parties</a:t>
            </a:r>
            <a:r>
              <a:rPr lang="cs-CZ" b="1" dirty="0" smtClean="0"/>
              <a:t>, </a:t>
            </a:r>
          </a:p>
          <a:p>
            <a:r>
              <a:rPr lang="cs-CZ" b="1" dirty="0" smtClean="0"/>
              <a:t>1958-1998 </a:t>
            </a:r>
            <a:r>
              <a:rPr lang="cs-CZ" b="1" dirty="0" err="1" smtClean="0"/>
              <a:t>transition</a:t>
            </a:r>
            <a:r>
              <a:rPr lang="cs-CZ" b="1" dirty="0" smtClean="0"/>
              <a:t> </a:t>
            </a:r>
            <a:r>
              <a:rPr lang="cs-CZ" b="1" dirty="0" err="1" smtClean="0"/>
              <a:t>towards</a:t>
            </a:r>
            <a:r>
              <a:rPr lang="cs-CZ" b="1" dirty="0" smtClean="0"/>
              <a:t> </a:t>
            </a:r>
            <a:r>
              <a:rPr lang="cs-CZ" b="1" dirty="0" err="1" smtClean="0"/>
              <a:t>democracy</a:t>
            </a:r>
            <a:endParaRPr lang="cs-CZ" b="1" dirty="0" smtClean="0"/>
          </a:p>
          <a:p>
            <a:r>
              <a:rPr lang="cs-CZ" b="1" dirty="0" err="1" smtClean="0"/>
              <a:t>Agreement</a:t>
            </a:r>
            <a:r>
              <a:rPr lang="cs-CZ" b="1" dirty="0" smtClean="0"/>
              <a:t> </a:t>
            </a:r>
            <a:r>
              <a:rPr lang="cs-CZ" b="1" dirty="0" err="1" smtClean="0"/>
              <a:t>from</a:t>
            </a:r>
            <a:r>
              <a:rPr lang="cs-CZ" b="1" dirty="0" smtClean="0"/>
              <a:t> </a:t>
            </a:r>
            <a:r>
              <a:rPr lang="cs-CZ" b="1" dirty="0" err="1" smtClean="0"/>
              <a:t>Punto</a:t>
            </a:r>
            <a:r>
              <a:rPr lang="cs-CZ" b="1" dirty="0" smtClean="0"/>
              <a:t> </a:t>
            </a:r>
            <a:r>
              <a:rPr lang="cs-CZ" b="1" dirty="0" err="1" smtClean="0"/>
              <a:t>Fijo</a:t>
            </a:r>
            <a:r>
              <a:rPr lang="cs-CZ" b="1" dirty="0" smtClean="0"/>
              <a:t> – </a:t>
            </a:r>
            <a:r>
              <a:rPr lang="cs-CZ" b="1" dirty="0" err="1" smtClean="0"/>
              <a:t>power</a:t>
            </a:r>
            <a:r>
              <a:rPr lang="cs-CZ" b="1" dirty="0" smtClean="0"/>
              <a:t> in </a:t>
            </a:r>
            <a:r>
              <a:rPr lang="cs-CZ" b="1" dirty="0" err="1" smtClean="0"/>
              <a:t>hands</a:t>
            </a:r>
            <a:r>
              <a:rPr lang="cs-CZ" b="1" dirty="0" smtClean="0"/>
              <a:t> </a:t>
            </a:r>
            <a:r>
              <a:rPr lang="cs-CZ" b="1" dirty="0" err="1" smtClean="0"/>
              <a:t>of</a:t>
            </a:r>
            <a:r>
              <a:rPr lang="cs-CZ" b="1" dirty="0" smtClean="0"/>
              <a:t> </a:t>
            </a:r>
            <a:r>
              <a:rPr lang="cs-CZ" b="1" dirty="0" err="1" smtClean="0"/>
              <a:t>two</a:t>
            </a:r>
            <a:r>
              <a:rPr lang="cs-CZ" b="1" dirty="0" smtClean="0"/>
              <a:t> </a:t>
            </a:r>
            <a:r>
              <a:rPr lang="cs-CZ" b="1" dirty="0" err="1" smtClean="0"/>
              <a:t>parties</a:t>
            </a:r>
            <a:r>
              <a:rPr lang="cs-CZ" b="1" dirty="0" smtClean="0"/>
              <a:t> AD and COPEI, </a:t>
            </a:r>
            <a:r>
              <a:rPr lang="cs-CZ" b="1" dirty="0" err="1" smtClean="0"/>
              <a:t>corporativism,nepotism</a:t>
            </a:r>
            <a:r>
              <a:rPr lang="cs-CZ" b="1" dirty="0" smtClean="0"/>
              <a:t>, </a:t>
            </a:r>
            <a:r>
              <a:rPr lang="cs-CZ" b="1" dirty="0" err="1" smtClean="0"/>
              <a:t>high</a:t>
            </a:r>
            <a:r>
              <a:rPr lang="cs-CZ" b="1" dirty="0" smtClean="0"/>
              <a:t> </a:t>
            </a:r>
            <a:r>
              <a:rPr lang="cs-CZ" b="1" dirty="0" err="1" smtClean="0"/>
              <a:t>oil</a:t>
            </a:r>
            <a:r>
              <a:rPr lang="cs-CZ" b="1" dirty="0" smtClean="0"/>
              <a:t> </a:t>
            </a:r>
            <a:r>
              <a:rPr lang="cs-CZ" b="1" dirty="0" err="1" smtClean="0"/>
              <a:t>revenues</a:t>
            </a:r>
            <a:r>
              <a:rPr lang="cs-CZ" b="1" dirty="0" smtClean="0"/>
              <a:t> </a:t>
            </a:r>
            <a:r>
              <a:rPr lang="cs-CZ" b="1" dirty="0" err="1" smtClean="0"/>
              <a:t>flowing</a:t>
            </a:r>
            <a:r>
              <a:rPr lang="cs-CZ" b="1" dirty="0" smtClean="0"/>
              <a:t> </a:t>
            </a:r>
            <a:r>
              <a:rPr lang="cs-CZ" b="1" dirty="0" err="1" smtClean="0"/>
              <a:t>through</a:t>
            </a:r>
            <a:r>
              <a:rPr lang="cs-CZ" b="1" dirty="0" smtClean="0"/>
              <a:t> </a:t>
            </a:r>
            <a:r>
              <a:rPr lang="cs-CZ" b="1" dirty="0" err="1" smtClean="0"/>
              <a:t>the</a:t>
            </a:r>
            <a:r>
              <a:rPr lang="cs-CZ" b="1" dirty="0" smtClean="0"/>
              <a:t> </a:t>
            </a:r>
            <a:r>
              <a:rPr lang="cs-CZ" b="1" dirty="0" err="1" smtClean="0"/>
              <a:t>government</a:t>
            </a:r>
            <a:r>
              <a:rPr lang="cs-CZ" b="1" dirty="0" smtClean="0"/>
              <a:t>, </a:t>
            </a:r>
            <a:r>
              <a:rPr lang="cs-CZ" b="1" dirty="0" err="1" smtClean="0"/>
              <a:t>corruption</a:t>
            </a:r>
            <a:endParaRPr lang="cs-CZ" b="1" dirty="0" smtClean="0"/>
          </a:p>
          <a:p>
            <a:r>
              <a:rPr lang="cs-CZ" b="1" dirty="0" smtClean="0"/>
              <a:t>1992 </a:t>
            </a:r>
            <a:r>
              <a:rPr lang="cs-CZ" b="1" dirty="0" err="1" smtClean="0"/>
              <a:t>unsuccessful</a:t>
            </a:r>
            <a:r>
              <a:rPr lang="cs-CZ" b="1" dirty="0" smtClean="0"/>
              <a:t> </a:t>
            </a:r>
            <a:r>
              <a:rPr lang="cs-CZ" b="1" dirty="0" err="1" smtClean="0"/>
              <a:t>coup</a:t>
            </a:r>
            <a:r>
              <a:rPr lang="cs-CZ" b="1" dirty="0" smtClean="0"/>
              <a:t> d </a:t>
            </a:r>
            <a:r>
              <a:rPr lang="cs-CZ" b="1" dirty="0" err="1" smtClean="0"/>
              <a:t>etat</a:t>
            </a:r>
            <a:r>
              <a:rPr lang="cs-CZ" b="1" dirty="0" smtClean="0"/>
              <a:t>, </a:t>
            </a:r>
            <a:r>
              <a:rPr lang="cs-CZ" b="1" dirty="0" err="1" smtClean="0"/>
              <a:t>Chavez</a:t>
            </a:r>
            <a:r>
              <a:rPr lang="cs-CZ" b="1" dirty="0" smtClean="0"/>
              <a:t> </a:t>
            </a:r>
            <a:r>
              <a:rPr lang="cs-CZ" b="1" dirty="0" err="1" smtClean="0"/>
              <a:t>inprisoned</a:t>
            </a:r>
            <a:r>
              <a:rPr lang="cs-CZ" b="1" dirty="0" smtClean="0"/>
              <a:t> and </a:t>
            </a:r>
            <a:r>
              <a:rPr lang="cs-CZ" b="1" dirty="0" err="1" smtClean="0"/>
              <a:t>becomes</a:t>
            </a:r>
            <a:r>
              <a:rPr lang="cs-CZ" b="1" dirty="0" smtClean="0"/>
              <a:t> </a:t>
            </a:r>
            <a:r>
              <a:rPr lang="cs-CZ" b="1" dirty="0" err="1" smtClean="0"/>
              <a:t>national</a:t>
            </a:r>
            <a:r>
              <a:rPr lang="cs-CZ" b="1" dirty="0" smtClean="0"/>
              <a:t> </a:t>
            </a:r>
            <a:r>
              <a:rPr lang="cs-CZ" b="1" dirty="0" err="1" smtClean="0"/>
              <a:t>hero</a:t>
            </a:r>
            <a:endParaRPr lang="en-US" b="1" dirty="0"/>
          </a:p>
        </p:txBody>
      </p:sp>
      <p:pic>
        <p:nvPicPr>
          <p:cNvPr id="4" name="Picture 4" descr="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5373216"/>
            <a:ext cx="17145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OPE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8479" y="4383757"/>
            <a:ext cx="1714500"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546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Venezuela: Hugo </a:t>
            </a:r>
            <a:r>
              <a:rPr lang="cs-CZ" dirty="0" err="1" smtClean="0"/>
              <a:t>Chavez</a:t>
            </a:r>
            <a:r>
              <a:rPr lang="cs-CZ" dirty="0" smtClean="0"/>
              <a:t> 1998-2013</a:t>
            </a:r>
            <a:endParaRPr lang="en-US" dirty="0"/>
          </a:p>
        </p:txBody>
      </p:sp>
      <p:sp>
        <p:nvSpPr>
          <p:cNvPr id="3" name="Zástupný symbol pro obsah 2"/>
          <p:cNvSpPr>
            <a:spLocks noGrp="1"/>
          </p:cNvSpPr>
          <p:nvPr>
            <p:ph idx="1"/>
          </p:nvPr>
        </p:nvSpPr>
        <p:spPr/>
        <p:txBody>
          <a:bodyPr>
            <a:normAutofit/>
          </a:bodyPr>
          <a:lstStyle/>
          <a:p>
            <a:r>
              <a:rPr lang="cs-CZ" b="1" dirty="0" err="1" smtClean="0"/>
              <a:t>Bolivarian</a:t>
            </a:r>
            <a:r>
              <a:rPr lang="cs-CZ" b="1" dirty="0" smtClean="0"/>
              <a:t> </a:t>
            </a:r>
            <a:r>
              <a:rPr lang="cs-CZ" b="1" dirty="0" err="1" smtClean="0"/>
              <a:t>revolution</a:t>
            </a:r>
            <a:endParaRPr lang="cs-CZ" b="1" dirty="0" smtClean="0"/>
          </a:p>
          <a:p>
            <a:r>
              <a:rPr lang="cs-CZ" b="1" dirty="0" smtClean="0"/>
              <a:t>New </a:t>
            </a:r>
            <a:r>
              <a:rPr lang="cs-CZ" b="1" dirty="0" err="1" smtClean="0"/>
              <a:t>constitution</a:t>
            </a:r>
            <a:r>
              <a:rPr lang="cs-CZ" b="1" dirty="0" smtClean="0"/>
              <a:t> 1999</a:t>
            </a:r>
            <a:r>
              <a:rPr lang="cs-CZ" b="1" dirty="0" smtClean="0">
                <a:solidFill>
                  <a:srgbClr val="C00000"/>
                </a:solidFill>
              </a:rPr>
              <a:t>:</a:t>
            </a:r>
            <a:r>
              <a:rPr lang="cs-CZ" b="1" dirty="0">
                <a:solidFill>
                  <a:srgbClr val="C00000"/>
                </a:solidFill>
              </a:rPr>
              <a:t> </a:t>
            </a:r>
            <a:r>
              <a:rPr lang="en-GB" altLang="en-US" b="1" dirty="0" smtClean="0">
                <a:solidFill>
                  <a:srgbClr val="C00000"/>
                </a:solidFill>
              </a:rPr>
              <a:t>Reform </a:t>
            </a:r>
            <a:r>
              <a:rPr lang="en-GB" altLang="en-US" b="1" dirty="0">
                <a:solidFill>
                  <a:srgbClr val="C00000"/>
                </a:solidFill>
              </a:rPr>
              <a:t>of the judiciary </a:t>
            </a:r>
            <a:r>
              <a:rPr lang="en-GB" altLang="en-US" b="1" dirty="0" smtClean="0">
                <a:solidFill>
                  <a:srgbClr val="C00000"/>
                </a:solidFill>
              </a:rPr>
              <a:t>power</a:t>
            </a:r>
            <a:r>
              <a:rPr lang="cs-CZ" altLang="en-US" b="1" dirty="0" smtClean="0">
                <a:solidFill>
                  <a:srgbClr val="C00000"/>
                </a:solidFill>
              </a:rPr>
              <a:t>, </a:t>
            </a:r>
            <a:r>
              <a:rPr lang="en-GB" altLang="en-US" b="1" dirty="0" smtClean="0">
                <a:solidFill>
                  <a:schemeClr val="tx1"/>
                </a:solidFill>
              </a:rPr>
              <a:t>More </a:t>
            </a:r>
            <a:r>
              <a:rPr lang="en-GB" altLang="en-US" b="1" dirty="0">
                <a:solidFill>
                  <a:schemeClr val="tx1"/>
                </a:solidFill>
              </a:rPr>
              <a:t>opportunities for </a:t>
            </a:r>
            <a:r>
              <a:rPr lang="en-GB" altLang="en-US" b="1" dirty="0" smtClean="0">
                <a:solidFill>
                  <a:schemeClr val="tx1"/>
                </a:solidFill>
              </a:rPr>
              <a:t>referenda</a:t>
            </a:r>
            <a:r>
              <a:rPr lang="cs-CZ" altLang="en-US" b="1" dirty="0" smtClean="0">
                <a:solidFill>
                  <a:schemeClr val="tx1"/>
                </a:solidFill>
              </a:rPr>
              <a:t>, </a:t>
            </a:r>
            <a:r>
              <a:rPr lang="en-GB" altLang="en-US" b="1" dirty="0" smtClean="0">
                <a:solidFill>
                  <a:schemeClr val="tx1"/>
                </a:solidFill>
              </a:rPr>
              <a:t>Stronger </a:t>
            </a:r>
            <a:r>
              <a:rPr lang="en-GB" altLang="en-US" b="1" dirty="0">
                <a:solidFill>
                  <a:schemeClr val="tx1"/>
                </a:solidFill>
              </a:rPr>
              <a:t>president</a:t>
            </a:r>
            <a:r>
              <a:rPr lang="cs-CZ" altLang="en-US" b="1" dirty="0" err="1">
                <a:solidFill>
                  <a:schemeClr val="tx1"/>
                </a:solidFill>
              </a:rPr>
              <a:t>ial</a:t>
            </a:r>
            <a:r>
              <a:rPr lang="en-GB" altLang="en-US" b="1" dirty="0">
                <a:solidFill>
                  <a:schemeClr val="tx1"/>
                </a:solidFill>
              </a:rPr>
              <a:t> </a:t>
            </a:r>
            <a:r>
              <a:rPr lang="en-GB" altLang="en-US" b="1" dirty="0" smtClean="0">
                <a:solidFill>
                  <a:schemeClr val="tx1"/>
                </a:solidFill>
              </a:rPr>
              <a:t>power</a:t>
            </a:r>
            <a:r>
              <a:rPr lang="cs-CZ" altLang="en-US" b="1" dirty="0" smtClean="0">
                <a:solidFill>
                  <a:schemeClr val="tx1"/>
                </a:solidFill>
              </a:rPr>
              <a:t>, </a:t>
            </a:r>
            <a:r>
              <a:rPr lang="en-GB" altLang="en-US" b="1" dirty="0" smtClean="0">
                <a:solidFill>
                  <a:schemeClr val="tx1"/>
                </a:solidFill>
              </a:rPr>
              <a:t>The </a:t>
            </a:r>
            <a:r>
              <a:rPr lang="en-GB" altLang="en-US" b="1" dirty="0">
                <a:solidFill>
                  <a:schemeClr val="tx1"/>
                </a:solidFill>
              </a:rPr>
              <a:t>role of the state in economy </a:t>
            </a:r>
            <a:r>
              <a:rPr lang="en-GB" altLang="en-US" b="1" dirty="0" smtClean="0">
                <a:solidFill>
                  <a:schemeClr val="tx1"/>
                </a:solidFill>
              </a:rPr>
              <a:t>stronger</a:t>
            </a:r>
            <a:r>
              <a:rPr lang="cs-CZ" altLang="en-US" b="1" dirty="0" smtClean="0">
                <a:solidFill>
                  <a:schemeClr val="tx1"/>
                </a:solidFill>
              </a:rPr>
              <a:t>, </a:t>
            </a:r>
            <a:r>
              <a:rPr lang="en-GB" altLang="en-US" b="1" dirty="0" smtClean="0">
                <a:solidFill>
                  <a:schemeClr val="tx1"/>
                </a:solidFill>
              </a:rPr>
              <a:t>President </a:t>
            </a:r>
            <a:r>
              <a:rPr lang="en-GB" altLang="en-US" b="1" dirty="0">
                <a:solidFill>
                  <a:schemeClr val="tx1"/>
                </a:solidFill>
              </a:rPr>
              <a:t>can issue the decrees which have the power of law without consultation of approval by the parliament</a:t>
            </a:r>
          </a:p>
          <a:p>
            <a:r>
              <a:rPr lang="en-GB" altLang="en-US" b="1" dirty="0">
                <a:solidFill>
                  <a:schemeClr val="tx1"/>
                </a:solidFill>
              </a:rPr>
              <a:t>The president term was extended to 6 years (5 before) with the right of re-election</a:t>
            </a:r>
          </a:p>
          <a:p>
            <a:endParaRPr lang="en-US" dirty="0"/>
          </a:p>
        </p:txBody>
      </p:sp>
      <p:pic>
        <p:nvPicPr>
          <p:cNvPr id="5" name="Picture 4" descr="chavez hu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587" y="4005064"/>
            <a:ext cx="1903413" cy="236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148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Chavez</a:t>
            </a:r>
            <a:endParaRPr lang="en-US" dirty="0"/>
          </a:p>
        </p:txBody>
      </p:sp>
      <p:sp>
        <p:nvSpPr>
          <p:cNvPr id="3" name="Zástupný symbol pro obsah 2"/>
          <p:cNvSpPr>
            <a:spLocks noGrp="1"/>
          </p:cNvSpPr>
          <p:nvPr>
            <p:ph idx="1"/>
          </p:nvPr>
        </p:nvSpPr>
        <p:spPr>
          <a:xfrm>
            <a:off x="179512" y="404664"/>
            <a:ext cx="5832648" cy="3886200"/>
          </a:xfrm>
        </p:spPr>
        <p:txBody>
          <a:bodyPr/>
          <a:lstStyle/>
          <a:p>
            <a:pPr>
              <a:lnSpc>
                <a:spcPct val="90000"/>
              </a:lnSpc>
              <a:buFontTx/>
              <a:buChar char="•"/>
            </a:pPr>
            <a:r>
              <a:rPr lang="en-GB" altLang="en-US" b="1" dirty="0">
                <a:solidFill>
                  <a:schemeClr val="tx1"/>
                </a:solidFill>
              </a:rPr>
              <a:t>Firstly popularity </a:t>
            </a:r>
            <a:endParaRPr lang="cs-CZ" altLang="en-US" b="1" dirty="0" smtClean="0">
              <a:solidFill>
                <a:schemeClr val="tx1"/>
              </a:solidFill>
            </a:endParaRPr>
          </a:p>
          <a:p>
            <a:pPr>
              <a:lnSpc>
                <a:spcPct val="90000"/>
              </a:lnSpc>
              <a:buFontTx/>
              <a:buChar char="•"/>
            </a:pPr>
            <a:r>
              <a:rPr lang="en-GB" altLang="en-US" b="1" dirty="0" smtClean="0">
                <a:solidFill>
                  <a:schemeClr val="tx1"/>
                </a:solidFill>
              </a:rPr>
              <a:t>Since </a:t>
            </a:r>
            <a:r>
              <a:rPr lang="en-GB" altLang="en-US" b="1" dirty="0">
                <a:solidFill>
                  <a:schemeClr val="tx1"/>
                </a:solidFill>
              </a:rPr>
              <a:t>2001 increase in the opposition due to the nepotism, aggressive style, revolutionary extremist rhetoric</a:t>
            </a:r>
          </a:p>
          <a:p>
            <a:pPr>
              <a:buFontTx/>
              <a:buChar char="•"/>
            </a:pPr>
            <a:r>
              <a:rPr lang="en-GB" altLang="en-US" b="1" dirty="0">
                <a:solidFill>
                  <a:schemeClr val="tx1"/>
                </a:solidFill>
              </a:rPr>
              <a:t>2002 unsuccessful coup </a:t>
            </a:r>
            <a:r>
              <a:rPr lang="en-GB" altLang="en-US" b="1" dirty="0" err="1">
                <a:solidFill>
                  <a:schemeClr val="tx1"/>
                </a:solidFill>
              </a:rPr>
              <a:t>d´etat</a:t>
            </a:r>
            <a:r>
              <a:rPr lang="en-GB" altLang="en-US" b="1" dirty="0">
                <a:solidFill>
                  <a:schemeClr val="tx1"/>
                </a:solidFill>
              </a:rPr>
              <a:t> organized by the opposition with the cooperation of oil company PDVSA, businessmen and USA </a:t>
            </a:r>
          </a:p>
          <a:p>
            <a:endParaRPr lang="en-US" dirty="0"/>
          </a:p>
        </p:txBody>
      </p:sp>
      <p:pic>
        <p:nvPicPr>
          <p:cNvPr id="4" name="Picture 5" descr="fidel_Castro_Hugo_Chav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502" y="2636912"/>
            <a:ext cx="3195144" cy="41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953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922" y="4941168"/>
            <a:ext cx="5039544" cy="1296144"/>
          </a:xfrm>
        </p:spPr>
        <p:txBody>
          <a:bodyPr>
            <a:normAutofit fontScale="90000"/>
          </a:bodyPr>
          <a:lstStyle/>
          <a:p>
            <a:r>
              <a:rPr lang="cs-CZ" dirty="0" smtClean="0"/>
              <a:t>Venezuela </a:t>
            </a:r>
            <a:r>
              <a:rPr lang="cs-CZ" dirty="0" err="1" smtClean="0"/>
              <a:t>under</a:t>
            </a:r>
            <a:r>
              <a:rPr lang="cs-CZ" dirty="0" smtClean="0"/>
              <a:t> Hugo </a:t>
            </a:r>
            <a:r>
              <a:rPr lang="cs-CZ" dirty="0" err="1" smtClean="0"/>
              <a:t>Chavez</a:t>
            </a:r>
            <a:r>
              <a:rPr lang="cs-CZ" dirty="0" smtClean="0"/>
              <a:t> </a:t>
            </a:r>
            <a:endParaRPr lang="en-US" dirty="0"/>
          </a:p>
        </p:txBody>
      </p:sp>
      <p:sp>
        <p:nvSpPr>
          <p:cNvPr id="3" name="Zástupný symbol pro obsah 2"/>
          <p:cNvSpPr>
            <a:spLocks noGrp="1"/>
          </p:cNvSpPr>
          <p:nvPr>
            <p:ph idx="1"/>
          </p:nvPr>
        </p:nvSpPr>
        <p:spPr>
          <a:xfrm>
            <a:off x="762000" y="332656"/>
            <a:ext cx="7543800" cy="4239344"/>
          </a:xfrm>
        </p:spPr>
        <p:txBody>
          <a:bodyPr>
            <a:normAutofit/>
          </a:bodyPr>
          <a:lstStyle/>
          <a:p>
            <a:pPr>
              <a:lnSpc>
                <a:spcPct val="80000"/>
              </a:lnSpc>
              <a:buFontTx/>
              <a:buChar char="•"/>
            </a:pPr>
            <a:r>
              <a:rPr lang="en-GB" altLang="en-US" b="1" dirty="0" smtClean="0">
                <a:solidFill>
                  <a:schemeClr val="tx1"/>
                </a:solidFill>
              </a:rPr>
              <a:t>Chavez </a:t>
            </a:r>
            <a:r>
              <a:rPr lang="en-GB" altLang="en-US" b="1" dirty="0">
                <a:solidFill>
                  <a:schemeClr val="tx1"/>
                </a:solidFill>
              </a:rPr>
              <a:t>very clever in PR – soap novellas about the </a:t>
            </a:r>
            <a:r>
              <a:rPr lang="en-GB" altLang="en-US" b="1" dirty="0" err="1">
                <a:solidFill>
                  <a:schemeClr val="tx1"/>
                </a:solidFill>
              </a:rPr>
              <a:t>youn</a:t>
            </a:r>
            <a:r>
              <a:rPr lang="cs-CZ" altLang="en-US" b="1" dirty="0">
                <a:solidFill>
                  <a:schemeClr val="tx1"/>
                </a:solidFill>
              </a:rPr>
              <a:t>g</a:t>
            </a:r>
            <a:r>
              <a:rPr lang="en-GB" altLang="en-US" b="1" dirty="0">
                <a:solidFill>
                  <a:schemeClr val="tx1"/>
                </a:solidFill>
              </a:rPr>
              <a:t> couple (she is for </a:t>
            </a:r>
            <a:r>
              <a:rPr lang="cs-CZ" altLang="en-US" b="1" dirty="0">
                <a:solidFill>
                  <a:schemeClr val="tx1"/>
                </a:solidFill>
              </a:rPr>
              <a:t>C</a:t>
            </a:r>
            <a:r>
              <a:rPr lang="en-GB" altLang="en-US" b="1" dirty="0" err="1">
                <a:solidFill>
                  <a:schemeClr val="tx1"/>
                </a:solidFill>
              </a:rPr>
              <a:t>havez</a:t>
            </a:r>
            <a:r>
              <a:rPr lang="en-GB" altLang="en-US" b="1" dirty="0">
                <a:solidFill>
                  <a:schemeClr val="tx1"/>
                </a:solidFill>
              </a:rPr>
              <a:t> fighting for the life of poor, he is undecided and at the end decides for president)</a:t>
            </a:r>
          </a:p>
          <a:p>
            <a:pPr>
              <a:lnSpc>
                <a:spcPct val="80000"/>
              </a:lnSpc>
              <a:buFontTx/>
              <a:buChar char="•"/>
            </a:pPr>
            <a:r>
              <a:rPr lang="en-GB" altLang="en-US" b="1" dirty="0" smtClean="0">
                <a:solidFill>
                  <a:schemeClr val="tx1"/>
                </a:solidFill>
              </a:rPr>
              <a:t>2006 </a:t>
            </a:r>
            <a:r>
              <a:rPr lang="en-GB" altLang="en-US" b="1" dirty="0">
                <a:solidFill>
                  <a:schemeClr val="tx1"/>
                </a:solidFill>
              </a:rPr>
              <a:t>Chavez </a:t>
            </a:r>
            <a:r>
              <a:rPr lang="en-GB" altLang="en-US" b="1" dirty="0" err="1">
                <a:solidFill>
                  <a:schemeClr val="tx1"/>
                </a:solidFill>
              </a:rPr>
              <a:t>reelected</a:t>
            </a:r>
            <a:r>
              <a:rPr lang="en-GB" altLang="en-US" b="1" dirty="0">
                <a:solidFill>
                  <a:schemeClr val="tx1"/>
                </a:solidFill>
              </a:rPr>
              <a:t> in the president office (being for the 3rd time president – the election according to the old constitution does not count</a:t>
            </a:r>
            <a:r>
              <a:rPr lang="en-GB" altLang="en-US" b="1" dirty="0" smtClean="0">
                <a:solidFill>
                  <a:schemeClr val="tx1"/>
                </a:solidFill>
                <a:sym typeface="Wingdings" pitchFamily="2" charset="2"/>
              </a:rPr>
              <a:t></a:t>
            </a:r>
            <a:endParaRPr lang="cs-CZ" altLang="en-US" b="1" dirty="0" smtClean="0">
              <a:solidFill>
                <a:schemeClr val="tx1"/>
              </a:solidFill>
              <a:sym typeface="Wingdings" pitchFamily="2" charset="2"/>
            </a:endParaRPr>
          </a:p>
          <a:p>
            <a:pPr>
              <a:lnSpc>
                <a:spcPct val="90000"/>
              </a:lnSpc>
              <a:buFontTx/>
              <a:buChar char="•"/>
            </a:pPr>
            <a:r>
              <a:rPr lang="en-GB" altLang="en-US" b="1" dirty="0" smtClean="0">
                <a:solidFill>
                  <a:schemeClr val="tx1"/>
                </a:solidFill>
              </a:rPr>
              <a:t>The </a:t>
            </a:r>
            <a:r>
              <a:rPr lang="en-GB" altLang="en-US" b="1" dirty="0">
                <a:solidFill>
                  <a:schemeClr val="tx1"/>
                </a:solidFill>
              </a:rPr>
              <a:t>Constitution designates three additional </a:t>
            </a:r>
            <a:r>
              <a:rPr lang="cs-CZ" altLang="en-US" b="1" dirty="0" err="1">
                <a:solidFill>
                  <a:schemeClr val="tx1"/>
                </a:solidFill>
              </a:rPr>
              <a:t>powers</a:t>
            </a:r>
            <a:r>
              <a:rPr lang="en-GB" altLang="en-US" b="1" dirty="0">
                <a:solidFill>
                  <a:schemeClr val="tx1"/>
                </a:solidFill>
              </a:rPr>
              <a:t> of the federal government--the judicial, citizen, and electoral branches. </a:t>
            </a:r>
            <a:endParaRPr lang="cs-CZ" altLang="en-US" b="1" dirty="0">
              <a:solidFill>
                <a:schemeClr val="tx1"/>
              </a:solidFill>
            </a:endParaRPr>
          </a:p>
          <a:p>
            <a:pPr>
              <a:lnSpc>
                <a:spcPct val="80000"/>
              </a:lnSpc>
              <a:buFontTx/>
              <a:buChar char="•"/>
            </a:pPr>
            <a:endParaRPr lang="en-GB" altLang="en-US" dirty="0">
              <a:solidFill>
                <a:schemeClr val="tx1"/>
              </a:solidFill>
            </a:endParaRPr>
          </a:p>
          <a:p>
            <a:endParaRPr lang="en-US" dirty="0"/>
          </a:p>
        </p:txBody>
      </p:sp>
      <p:pic>
        <p:nvPicPr>
          <p:cNvPr id="4" name="Picture 4" descr="FreeTira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45024"/>
            <a:ext cx="4191000"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557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Venezuela </a:t>
            </a:r>
            <a:r>
              <a:rPr lang="cs-CZ" dirty="0" err="1" smtClean="0"/>
              <a:t>under</a:t>
            </a:r>
            <a:r>
              <a:rPr lang="cs-CZ" dirty="0" smtClean="0"/>
              <a:t> </a:t>
            </a:r>
            <a:r>
              <a:rPr lang="cs-CZ" dirty="0" err="1" smtClean="0"/>
              <a:t>Chavez:Constitution</a:t>
            </a:r>
            <a:r>
              <a:rPr lang="cs-CZ" dirty="0" smtClean="0"/>
              <a:t> 2007</a:t>
            </a:r>
            <a:endParaRPr lang="en-US" dirty="0"/>
          </a:p>
        </p:txBody>
      </p:sp>
      <p:sp>
        <p:nvSpPr>
          <p:cNvPr id="3" name="Zástupný symbol pro obsah 2"/>
          <p:cNvSpPr>
            <a:spLocks noGrp="1"/>
          </p:cNvSpPr>
          <p:nvPr>
            <p:ph idx="1"/>
          </p:nvPr>
        </p:nvSpPr>
        <p:spPr>
          <a:xfrm>
            <a:off x="683568" y="620688"/>
            <a:ext cx="7543800" cy="4039344"/>
          </a:xfrm>
        </p:spPr>
        <p:txBody>
          <a:bodyPr>
            <a:normAutofit fontScale="85000" lnSpcReduction="20000"/>
          </a:bodyPr>
          <a:lstStyle/>
          <a:p>
            <a:pPr>
              <a:lnSpc>
                <a:spcPct val="80000"/>
              </a:lnSpc>
            </a:pPr>
            <a:r>
              <a:rPr lang="en-GB" altLang="en-US" dirty="0">
                <a:solidFill>
                  <a:schemeClr val="tx1"/>
                </a:solidFill>
              </a:rPr>
              <a:t>POLITICS</a:t>
            </a:r>
          </a:p>
          <a:p>
            <a:pPr>
              <a:lnSpc>
                <a:spcPct val="80000"/>
              </a:lnSpc>
            </a:pPr>
            <a:r>
              <a:rPr lang="en-GB" altLang="en-US" dirty="0">
                <a:solidFill>
                  <a:schemeClr val="tx1"/>
                </a:solidFill>
              </a:rPr>
              <a:t>* </a:t>
            </a:r>
            <a:r>
              <a:rPr lang="en-GB" altLang="en-US" dirty="0">
                <a:solidFill>
                  <a:srgbClr val="FF0000"/>
                </a:solidFill>
              </a:rPr>
              <a:t>Lifts</a:t>
            </a:r>
            <a:r>
              <a:rPr lang="en-GB" altLang="en-US" dirty="0">
                <a:solidFill>
                  <a:schemeClr val="tx1"/>
                </a:solidFill>
              </a:rPr>
              <a:t> the existing </a:t>
            </a:r>
            <a:r>
              <a:rPr lang="en-GB" altLang="en-US" dirty="0">
                <a:solidFill>
                  <a:srgbClr val="FF0000"/>
                </a:solidFill>
              </a:rPr>
              <a:t>two-term li</a:t>
            </a:r>
            <a:r>
              <a:rPr lang="en-GB" altLang="en-US" dirty="0">
                <a:solidFill>
                  <a:schemeClr val="tx1"/>
                </a:solidFill>
              </a:rPr>
              <a:t>mit for presidents and </a:t>
            </a:r>
            <a:r>
              <a:rPr lang="en-GB" altLang="en-US" dirty="0">
                <a:solidFill>
                  <a:srgbClr val="FF0000"/>
                </a:solidFill>
              </a:rPr>
              <a:t>extends</a:t>
            </a:r>
            <a:r>
              <a:rPr lang="en-GB" altLang="en-US" dirty="0">
                <a:solidFill>
                  <a:schemeClr val="tx1"/>
                </a:solidFill>
              </a:rPr>
              <a:t> the term from six to seven years.</a:t>
            </a:r>
          </a:p>
          <a:p>
            <a:pPr>
              <a:lnSpc>
                <a:spcPct val="80000"/>
              </a:lnSpc>
            </a:pPr>
            <a:r>
              <a:rPr lang="en-GB" altLang="en-US" dirty="0">
                <a:solidFill>
                  <a:schemeClr val="tx1"/>
                </a:solidFill>
              </a:rPr>
              <a:t>* </a:t>
            </a:r>
            <a:r>
              <a:rPr lang="en-GB" altLang="en-US" dirty="0">
                <a:solidFill>
                  <a:srgbClr val="FF0000"/>
                </a:solidFill>
              </a:rPr>
              <a:t>Lowers</a:t>
            </a:r>
            <a:r>
              <a:rPr lang="en-GB" altLang="en-US" dirty="0">
                <a:solidFill>
                  <a:schemeClr val="tx1"/>
                </a:solidFill>
              </a:rPr>
              <a:t> the </a:t>
            </a:r>
            <a:r>
              <a:rPr lang="en-GB" altLang="en-US" dirty="0">
                <a:solidFill>
                  <a:srgbClr val="FF0000"/>
                </a:solidFill>
              </a:rPr>
              <a:t>voting age </a:t>
            </a:r>
            <a:r>
              <a:rPr lang="en-GB" altLang="en-US" dirty="0">
                <a:solidFill>
                  <a:schemeClr val="tx1"/>
                </a:solidFill>
              </a:rPr>
              <a:t>to 16 from 18.</a:t>
            </a:r>
          </a:p>
          <a:p>
            <a:pPr>
              <a:lnSpc>
                <a:spcPct val="80000"/>
              </a:lnSpc>
            </a:pPr>
            <a:r>
              <a:rPr lang="en-GB" altLang="en-US" dirty="0">
                <a:solidFill>
                  <a:schemeClr val="tx1"/>
                </a:solidFill>
              </a:rPr>
              <a:t>* Allows the president to </a:t>
            </a:r>
            <a:r>
              <a:rPr lang="en-GB" altLang="en-US" dirty="0">
                <a:solidFill>
                  <a:srgbClr val="FF0000"/>
                </a:solidFill>
              </a:rPr>
              <a:t>create and eliminate provinces</a:t>
            </a:r>
            <a:r>
              <a:rPr lang="en-GB" altLang="en-US" dirty="0">
                <a:solidFill>
                  <a:schemeClr val="tx1"/>
                </a:solidFill>
              </a:rPr>
              <a:t>, districts and "communal cities" via </a:t>
            </a:r>
            <a:r>
              <a:rPr lang="en-GB" altLang="en-US" dirty="0">
                <a:solidFill>
                  <a:srgbClr val="FF0000"/>
                </a:solidFill>
              </a:rPr>
              <a:t>decree</a:t>
            </a:r>
            <a:r>
              <a:rPr lang="en-GB" altLang="en-US" dirty="0">
                <a:solidFill>
                  <a:schemeClr val="tx1"/>
                </a:solidFill>
              </a:rPr>
              <a:t> and name the authorities in charge of them.</a:t>
            </a:r>
          </a:p>
          <a:p>
            <a:pPr>
              <a:lnSpc>
                <a:spcPct val="80000"/>
              </a:lnSpc>
            </a:pPr>
            <a:r>
              <a:rPr lang="en-GB" altLang="en-US" dirty="0">
                <a:solidFill>
                  <a:schemeClr val="tx1"/>
                </a:solidFill>
              </a:rPr>
              <a:t>ECONOMY</a:t>
            </a:r>
          </a:p>
          <a:p>
            <a:pPr>
              <a:lnSpc>
                <a:spcPct val="80000"/>
              </a:lnSpc>
            </a:pPr>
            <a:r>
              <a:rPr lang="en-GB" altLang="en-US" dirty="0">
                <a:solidFill>
                  <a:schemeClr val="tx1"/>
                </a:solidFill>
              </a:rPr>
              <a:t>* Ends the central bank's autonomy and gives the </a:t>
            </a:r>
            <a:r>
              <a:rPr lang="en-GB" altLang="en-US" dirty="0">
                <a:solidFill>
                  <a:srgbClr val="FF0000"/>
                </a:solidFill>
              </a:rPr>
              <a:t>president direct control</a:t>
            </a:r>
            <a:r>
              <a:rPr lang="en-GB" altLang="en-US" dirty="0">
                <a:solidFill>
                  <a:schemeClr val="tx1"/>
                </a:solidFill>
              </a:rPr>
              <a:t> over foreign currency reserves.</a:t>
            </a:r>
          </a:p>
          <a:p>
            <a:pPr>
              <a:lnSpc>
                <a:spcPct val="80000"/>
              </a:lnSpc>
            </a:pPr>
            <a:r>
              <a:rPr lang="en-GB" altLang="en-US" dirty="0">
                <a:solidFill>
                  <a:schemeClr val="tx1"/>
                </a:solidFill>
              </a:rPr>
              <a:t>* Prioritizes </a:t>
            </a:r>
            <a:r>
              <a:rPr lang="en-GB" altLang="en-US" dirty="0">
                <a:solidFill>
                  <a:srgbClr val="FF0000"/>
                </a:solidFill>
              </a:rPr>
              <a:t>collective interests </a:t>
            </a:r>
            <a:r>
              <a:rPr lang="en-GB" altLang="en-US" dirty="0">
                <a:solidFill>
                  <a:schemeClr val="tx1"/>
                </a:solidFill>
              </a:rPr>
              <a:t>over individual interests in constitutional goal of creating a socialist economy.</a:t>
            </a:r>
          </a:p>
          <a:p>
            <a:pPr>
              <a:lnSpc>
                <a:spcPct val="80000"/>
              </a:lnSpc>
            </a:pPr>
            <a:r>
              <a:rPr lang="en-GB" altLang="en-US" dirty="0">
                <a:solidFill>
                  <a:schemeClr val="tx1"/>
                </a:solidFill>
              </a:rPr>
              <a:t>* Reduces the </a:t>
            </a:r>
            <a:r>
              <a:rPr lang="en-GB" altLang="en-US" dirty="0">
                <a:solidFill>
                  <a:srgbClr val="FF0000"/>
                </a:solidFill>
              </a:rPr>
              <a:t>work day </a:t>
            </a:r>
            <a:r>
              <a:rPr lang="en-GB" altLang="en-US" dirty="0">
                <a:solidFill>
                  <a:schemeClr val="tx1"/>
                </a:solidFill>
              </a:rPr>
              <a:t>to six hours from eight.</a:t>
            </a:r>
          </a:p>
          <a:p>
            <a:pPr>
              <a:lnSpc>
                <a:spcPct val="80000"/>
              </a:lnSpc>
            </a:pPr>
            <a:r>
              <a:rPr lang="en-GB" altLang="en-US" dirty="0">
                <a:solidFill>
                  <a:schemeClr val="tx1"/>
                </a:solidFill>
              </a:rPr>
              <a:t>* Extends </a:t>
            </a:r>
            <a:r>
              <a:rPr lang="en-GB" altLang="en-US" dirty="0">
                <a:solidFill>
                  <a:srgbClr val="FF0000"/>
                </a:solidFill>
              </a:rPr>
              <a:t>social security </a:t>
            </a:r>
            <a:r>
              <a:rPr lang="en-GB" altLang="en-US" dirty="0">
                <a:solidFill>
                  <a:schemeClr val="tx1"/>
                </a:solidFill>
              </a:rPr>
              <a:t>to some self-employed workers.</a:t>
            </a:r>
          </a:p>
          <a:p>
            <a:pPr>
              <a:lnSpc>
                <a:spcPct val="80000"/>
              </a:lnSpc>
            </a:pPr>
            <a:r>
              <a:rPr lang="en-GB" altLang="en-US" dirty="0">
                <a:solidFill>
                  <a:schemeClr val="tx1"/>
                </a:solidFill>
              </a:rPr>
              <a:t>RIGHTS</a:t>
            </a:r>
          </a:p>
          <a:p>
            <a:pPr>
              <a:lnSpc>
                <a:spcPct val="80000"/>
              </a:lnSpc>
            </a:pPr>
            <a:r>
              <a:rPr lang="en-GB" altLang="en-US" dirty="0">
                <a:solidFill>
                  <a:schemeClr val="tx1"/>
                </a:solidFill>
              </a:rPr>
              <a:t>* Allows security forces to </a:t>
            </a:r>
            <a:r>
              <a:rPr lang="en-GB" altLang="en-US" dirty="0">
                <a:solidFill>
                  <a:srgbClr val="FF0000"/>
                </a:solidFill>
              </a:rPr>
              <a:t>arrest citizens without charge </a:t>
            </a:r>
            <a:r>
              <a:rPr lang="en-GB" altLang="en-US" dirty="0">
                <a:solidFill>
                  <a:schemeClr val="tx1"/>
                </a:solidFill>
              </a:rPr>
              <a:t>and opens the way to </a:t>
            </a:r>
            <a:r>
              <a:rPr lang="en-GB" altLang="en-US" dirty="0">
                <a:solidFill>
                  <a:srgbClr val="FF0000"/>
                </a:solidFill>
              </a:rPr>
              <a:t>censoring media </a:t>
            </a:r>
            <a:r>
              <a:rPr lang="en-GB" altLang="en-US" dirty="0">
                <a:solidFill>
                  <a:schemeClr val="tx1"/>
                </a:solidFill>
              </a:rPr>
              <a:t>during natural disasters or political "emergencies" declared by the president.</a:t>
            </a:r>
          </a:p>
          <a:p>
            <a:endParaRPr lang="en-US" dirty="0"/>
          </a:p>
        </p:txBody>
      </p:sp>
      <p:pic>
        <p:nvPicPr>
          <p:cNvPr id="6" name="Picture 4" descr="Chavez_CASA_cropped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4365104"/>
            <a:ext cx="1292225" cy="184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703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005064"/>
            <a:ext cx="6330280" cy="2167136"/>
          </a:xfrm>
        </p:spPr>
        <p:txBody>
          <a:bodyPr/>
          <a:lstStyle/>
          <a:p>
            <a:r>
              <a:rPr lang="cs-CZ" dirty="0" err="1" smtClean="0"/>
              <a:t>Populist</a:t>
            </a:r>
            <a:r>
              <a:rPr lang="cs-CZ" dirty="0" smtClean="0"/>
              <a:t> </a:t>
            </a:r>
            <a:r>
              <a:rPr lang="cs-CZ" dirty="0" err="1" smtClean="0"/>
              <a:t>mobilisation</a:t>
            </a:r>
            <a:endParaRPr lang="en-US" dirty="0"/>
          </a:p>
        </p:txBody>
      </p:sp>
      <p:sp>
        <p:nvSpPr>
          <p:cNvPr id="3" name="Zástupný symbol pro obsah 2"/>
          <p:cNvSpPr>
            <a:spLocks noGrp="1"/>
          </p:cNvSpPr>
          <p:nvPr>
            <p:ph idx="1"/>
          </p:nvPr>
        </p:nvSpPr>
        <p:spPr/>
        <p:txBody>
          <a:bodyPr/>
          <a:lstStyle/>
          <a:p>
            <a:r>
              <a:rPr lang="cs-CZ" b="1" dirty="0" smtClean="0"/>
              <a:t>Hard </a:t>
            </a:r>
            <a:r>
              <a:rPr lang="cs-CZ" b="1" dirty="0" err="1" smtClean="0"/>
              <a:t>where</a:t>
            </a:r>
            <a:r>
              <a:rPr lang="cs-CZ" b="1" dirty="0" smtClean="0"/>
              <a:t> party </a:t>
            </a:r>
            <a:r>
              <a:rPr lang="cs-CZ" b="1" dirty="0" err="1" smtClean="0"/>
              <a:t>system</a:t>
            </a:r>
            <a:r>
              <a:rPr lang="cs-CZ" b="1" dirty="0" smtClean="0"/>
              <a:t> </a:t>
            </a:r>
            <a:r>
              <a:rPr lang="cs-CZ" b="1" dirty="0" err="1" smtClean="0"/>
              <a:t>is</a:t>
            </a:r>
            <a:r>
              <a:rPr lang="cs-CZ" b="1" dirty="0" smtClean="0"/>
              <a:t> </a:t>
            </a:r>
            <a:r>
              <a:rPr lang="cs-CZ" b="1" dirty="0" err="1" smtClean="0"/>
              <a:t>strong</a:t>
            </a:r>
            <a:r>
              <a:rPr lang="cs-CZ" b="1" dirty="0"/>
              <a:t> </a:t>
            </a:r>
            <a:r>
              <a:rPr lang="cs-CZ" b="1" dirty="0" smtClean="0"/>
              <a:t>and </a:t>
            </a:r>
            <a:r>
              <a:rPr lang="cs-CZ" b="1" dirty="0" err="1" smtClean="0"/>
              <a:t>inclusive</a:t>
            </a:r>
            <a:r>
              <a:rPr lang="cs-CZ" b="1" dirty="0" smtClean="0"/>
              <a:t> and </a:t>
            </a:r>
            <a:r>
              <a:rPr lang="cs-CZ" b="1" dirty="0" err="1" smtClean="0"/>
              <a:t>where</a:t>
            </a:r>
            <a:r>
              <a:rPr lang="cs-CZ" b="1" dirty="0" smtClean="0"/>
              <a:t> </a:t>
            </a:r>
            <a:r>
              <a:rPr lang="cs-CZ" b="1" dirty="0" err="1" smtClean="0"/>
              <a:t>strong</a:t>
            </a:r>
            <a:r>
              <a:rPr lang="cs-CZ" b="1" dirty="0" smtClean="0"/>
              <a:t> civil society </a:t>
            </a:r>
            <a:r>
              <a:rPr lang="cs-CZ" b="1" dirty="0" err="1" smtClean="0"/>
              <a:t>exists</a:t>
            </a:r>
            <a:endParaRPr lang="cs-CZ" b="1" dirty="0" smtClean="0"/>
          </a:p>
          <a:p>
            <a:endParaRPr lang="cs-CZ" b="1" dirty="0" smtClean="0"/>
          </a:p>
          <a:p>
            <a:r>
              <a:rPr lang="cs-CZ" b="1" dirty="0" err="1" smtClean="0"/>
              <a:t>Easy</a:t>
            </a:r>
            <a:r>
              <a:rPr lang="cs-CZ" b="1" dirty="0" smtClean="0"/>
              <a:t> </a:t>
            </a:r>
            <a:r>
              <a:rPr lang="cs-CZ" b="1" dirty="0" err="1" smtClean="0"/>
              <a:t>for</a:t>
            </a:r>
            <a:r>
              <a:rPr lang="cs-CZ" b="1" dirty="0" smtClean="0"/>
              <a:t> </a:t>
            </a:r>
            <a:r>
              <a:rPr lang="cs-CZ" b="1" dirty="0" err="1" smtClean="0"/>
              <a:t>weak</a:t>
            </a:r>
            <a:r>
              <a:rPr lang="en-US" b="1" dirty="0" smtClean="0"/>
              <a:t>, fragile</a:t>
            </a:r>
            <a:r>
              <a:rPr lang="cs-CZ" b="1" dirty="0" smtClean="0"/>
              <a:t> and </a:t>
            </a:r>
            <a:r>
              <a:rPr lang="cs-CZ" b="1" dirty="0" err="1" smtClean="0"/>
              <a:t>exclusive</a:t>
            </a:r>
            <a:r>
              <a:rPr lang="cs-CZ" b="1" dirty="0" smtClean="0"/>
              <a:t> party </a:t>
            </a:r>
            <a:r>
              <a:rPr lang="cs-CZ" b="1" dirty="0" err="1" smtClean="0"/>
              <a:t>system</a:t>
            </a:r>
            <a:r>
              <a:rPr lang="cs-CZ" b="1" dirty="0" smtClean="0"/>
              <a:t> and </a:t>
            </a:r>
            <a:r>
              <a:rPr lang="cs-CZ" b="1" dirty="0" err="1" smtClean="0"/>
              <a:t>weak</a:t>
            </a:r>
            <a:r>
              <a:rPr lang="cs-CZ" b="1" dirty="0" smtClean="0"/>
              <a:t> civil society</a:t>
            </a:r>
          </a:p>
          <a:p>
            <a:endParaRPr lang="en-US" dirty="0"/>
          </a:p>
        </p:txBody>
      </p:sp>
      <p:pic>
        <p:nvPicPr>
          <p:cNvPr id="5" name="Picture 4" descr="peru 4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354240" y="3374952"/>
            <a:ext cx="3024000" cy="22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07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Venezuela </a:t>
            </a:r>
            <a:r>
              <a:rPr lang="cs-CZ" dirty="0" err="1" smtClean="0"/>
              <a:t>under</a:t>
            </a:r>
            <a:r>
              <a:rPr lang="cs-CZ" dirty="0" smtClean="0"/>
              <a:t> Hugo </a:t>
            </a:r>
            <a:r>
              <a:rPr lang="cs-CZ" dirty="0" err="1" smtClean="0"/>
              <a:t>Chavez</a:t>
            </a:r>
            <a:endParaRPr lang="en-US" dirty="0"/>
          </a:p>
        </p:txBody>
      </p:sp>
      <p:sp>
        <p:nvSpPr>
          <p:cNvPr id="3" name="Zástupný symbol pro obsah 2"/>
          <p:cNvSpPr>
            <a:spLocks noGrp="1"/>
          </p:cNvSpPr>
          <p:nvPr>
            <p:ph idx="1"/>
          </p:nvPr>
        </p:nvSpPr>
        <p:spPr/>
        <p:txBody>
          <a:bodyPr/>
          <a:lstStyle/>
          <a:p>
            <a:r>
              <a:rPr lang="en-US" altLang="en-US" b="1" dirty="0"/>
              <a:t>New Constitution severely limits checks and balances</a:t>
            </a:r>
          </a:p>
          <a:p>
            <a:r>
              <a:rPr lang="en-US" altLang="en-US" b="1" dirty="0"/>
              <a:t>High government spending on populist policies</a:t>
            </a:r>
          </a:p>
          <a:p>
            <a:r>
              <a:rPr lang="en-US" altLang="en-US" b="1" dirty="0"/>
              <a:t>Maintained fixed exchange rate </a:t>
            </a:r>
            <a:r>
              <a:rPr lang="cs-CZ" altLang="en-US" b="1" dirty="0" err="1" smtClean="0"/>
              <a:t>for</a:t>
            </a:r>
            <a:r>
              <a:rPr lang="cs-CZ" altLang="en-US" b="1" dirty="0" smtClean="0"/>
              <a:t> a long </a:t>
            </a:r>
            <a:r>
              <a:rPr lang="cs-CZ" altLang="en-US" b="1" dirty="0" err="1" smtClean="0"/>
              <a:t>time</a:t>
            </a:r>
            <a:endParaRPr lang="cs-CZ" altLang="en-US" b="1" dirty="0" smtClean="0"/>
          </a:p>
          <a:p>
            <a:r>
              <a:rPr lang="en-US" altLang="en-US" b="1" dirty="0" smtClean="0"/>
              <a:t>Expanded </a:t>
            </a:r>
            <a:r>
              <a:rPr lang="en-US" altLang="en-US" b="1" dirty="0"/>
              <a:t>role of the military</a:t>
            </a:r>
          </a:p>
          <a:p>
            <a:r>
              <a:rPr lang="cs-CZ" altLang="en-US" b="1" dirty="0" err="1" smtClean="0"/>
              <a:t>Nepotism</a:t>
            </a:r>
            <a:r>
              <a:rPr lang="cs-CZ" altLang="en-US" b="1" dirty="0" smtClean="0"/>
              <a:t> and </a:t>
            </a:r>
            <a:r>
              <a:rPr lang="cs-CZ" altLang="en-US" b="1" dirty="0" err="1" smtClean="0"/>
              <a:t>corruption</a:t>
            </a:r>
            <a:endParaRPr lang="en-US" altLang="en-US" sz="2000" b="1" dirty="0"/>
          </a:p>
          <a:p>
            <a:r>
              <a:rPr lang="en-US" altLang="en-US" b="1" dirty="0"/>
              <a:t>Stronger OPEC relationships </a:t>
            </a:r>
            <a:r>
              <a:rPr lang="en-US" altLang="en-US" b="1" dirty="0">
                <a:sym typeface="Wingdings" pitchFamily="2" charset="2"/>
              </a:rPr>
              <a:t> oil prices</a:t>
            </a:r>
          </a:p>
          <a:p>
            <a:r>
              <a:rPr lang="en-US" altLang="en-US" b="1" dirty="0" smtClean="0"/>
              <a:t>Growing </a:t>
            </a:r>
            <a:r>
              <a:rPr lang="cs-CZ" altLang="en-US" b="1" dirty="0" err="1" smtClean="0"/>
              <a:t>tensions</a:t>
            </a:r>
            <a:r>
              <a:rPr lang="en-US" altLang="en-US" b="1" dirty="0" smtClean="0"/>
              <a:t>: </a:t>
            </a:r>
            <a:r>
              <a:rPr lang="en-US" altLang="en-US" b="1" dirty="0"/>
              <a:t>poverty, crime &amp; corruption</a:t>
            </a:r>
          </a:p>
          <a:p>
            <a:endParaRPr lang="en-US" dirty="0"/>
          </a:p>
        </p:txBody>
      </p:sp>
    </p:spTree>
    <p:extLst>
      <p:ext uri="{BB962C8B-B14F-4D97-AF65-F5344CB8AC3E}">
        <p14:creationId xmlns:p14="http://schemas.microsoft.com/office/powerpoint/2010/main" val="737448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r>
              <a:rPr lang="en-US" dirty="0">
                <a:hlinkClick r:id="rId2"/>
              </a:rPr>
              <a:t>https://</a:t>
            </a:r>
            <a:r>
              <a:rPr lang="en-US" dirty="0" smtClean="0">
                <a:hlinkClick r:id="rId2"/>
              </a:rPr>
              <a:t>www.youtube.com/watch?v=Wsxmod0TSAo</a:t>
            </a:r>
            <a:r>
              <a:rPr lang="cs-CZ" dirty="0" smtClean="0"/>
              <a:t> (</a:t>
            </a:r>
            <a:r>
              <a:rPr lang="cs-CZ" dirty="0" err="1" smtClean="0"/>
              <a:t>hugo</a:t>
            </a:r>
            <a:r>
              <a:rPr lang="cs-CZ" dirty="0" smtClean="0"/>
              <a:t> </a:t>
            </a:r>
            <a:r>
              <a:rPr lang="cs-CZ" dirty="0" err="1" smtClean="0"/>
              <a:t>chavez</a:t>
            </a:r>
            <a:r>
              <a:rPr lang="cs-CZ" dirty="0" smtClean="0"/>
              <a:t> </a:t>
            </a:r>
            <a:r>
              <a:rPr lang="cs-CZ" dirty="0" err="1" smtClean="0"/>
              <a:t>at</a:t>
            </a:r>
            <a:r>
              <a:rPr lang="cs-CZ" dirty="0" smtClean="0"/>
              <a:t> </a:t>
            </a:r>
            <a:r>
              <a:rPr lang="cs-CZ" dirty="0" err="1" smtClean="0"/>
              <a:t>un</a:t>
            </a:r>
            <a:r>
              <a:rPr lang="cs-CZ" dirty="0" smtClean="0"/>
              <a:t> </a:t>
            </a:r>
            <a:r>
              <a:rPr lang="cs-CZ" dirty="0" err="1" smtClean="0"/>
              <a:t>assembly</a:t>
            </a:r>
            <a:r>
              <a:rPr lang="cs-CZ" dirty="0" smtClean="0"/>
              <a:t>, </a:t>
            </a:r>
            <a:r>
              <a:rPr lang="cs-CZ" dirty="0" err="1" smtClean="0"/>
              <a:t>devil</a:t>
            </a:r>
            <a:r>
              <a:rPr lang="cs-CZ" dirty="0" smtClean="0"/>
              <a:t>)</a:t>
            </a:r>
          </a:p>
          <a:p>
            <a:r>
              <a:rPr lang="en-US" dirty="0" smtClean="0">
                <a:hlinkClick r:id="rId3"/>
              </a:rPr>
              <a:t>https</a:t>
            </a:r>
            <a:r>
              <a:rPr lang="en-US" dirty="0">
                <a:hlinkClick r:id="rId3"/>
              </a:rPr>
              <a:t>://</a:t>
            </a:r>
            <a:r>
              <a:rPr lang="en-US" dirty="0" smtClean="0">
                <a:hlinkClick r:id="rId3"/>
              </a:rPr>
              <a:t>www.youtube.com/watch?v=JzQCQm77GK4</a:t>
            </a:r>
            <a:r>
              <a:rPr lang="cs-CZ" dirty="0" smtClean="0"/>
              <a:t> (last </a:t>
            </a:r>
            <a:r>
              <a:rPr lang="cs-CZ" dirty="0" err="1" smtClean="0"/>
              <a:t>speech</a:t>
            </a:r>
            <a:r>
              <a:rPr lang="cs-CZ" dirty="0" smtClean="0"/>
              <a:t> 18 min)</a:t>
            </a:r>
            <a:endParaRPr lang="en-US" dirty="0"/>
          </a:p>
        </p:txBody>
      </p:sp>
    </p:spTree>
    <p:extLst>
      <p:ext uri="{BB962C8B-B14F-4D97-AF65-F5344CB8AC3E}">
        <p14:creationId xmlns:p14="http://schemas.microsoft.com/office/powerpoint/2010/main" val="2826672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Nicola </a:t>
            </a:r>
            <a:r>
              <a:rPr lang="cs-CZ" dirty="0" err="1" smtClean="0"/>
              <a:t>maduro</a:t>
            </a:r>
            <a:r>
              <a:rPr lang="cs-CZ" dirty="0" smtClean="0"/>
              <a:t> </a:t>
            </a:r>
            <a:r>
              <a:rPr lang="cs-CZ" dirty="0" err="1" smtClean="0"/>
              <a:t>since</a:t>
            </a:r>
            <a:r>
              <a:rPr lang="cs-CZ" dirty="0" smtClean="0"/>
              <a:t> 2013</a:t>
            </a:r>
            <a:endParaRPr lang="en-US" dirty="0"/>
          </a:p>
        </p:txBody>
      </p:sp>
      <p:sp>
        <p:nvSpPr>
          <p:cNvPr id="3" name="Zástupný symbol pro obsah 2"/>
          <p:cNvSpPr>
            <a:spLocks noGrp="1"/>
          </p:cNvSpPr>
          <p:nvPr>
            <p:ph idx="1"/>
          </p:nvPr>
        </p:nvSpPr>
        <p:spPr/>
        <p:txBody>
          <a:bodyPr>
            <a:normAutofit lnSpcReduction="10000"/>
          </a:bodyPr>
          <a:lstStyle/>
          <a:p>
            <a:r>
              <a:rPr lang="cs-CZ" b="1" dirty="0" err="1" smtClean="0"/>
              <a:t>Protests</a:t>
            </a:r>
            <a:endParaRPr lang="cs-CZ" b="1" dirty="0" smtClean="0"/>
          </a:p>
          <a:p>
            <a:r>
              <a:rPr lang="cs-CZ" b="1" dirty="0" err="1" smtClean="0"/>
              <a:t>Supported</a:t>
            </a:r>
            <a:r>
              <a:rPr lang="cs-CZ" b="1" dirty="0" smtClean="0"/>
              <a:t> by police and </a:t>
            </a:r>
            <a:r>
              <a:rPr lang="cs-CZ" b="1" dirty="0" err="1" smtClean="0"/>
              <a:t>army</a:t>
            </a:r>
            <a:endParaRPr lang="cs-CZ" b="1" dirty="0" smtClean="0"/>
          </a:p>
          <a:p>
            <a:r>
              <a:rPr lang="cs-CZ" b="1" dirty="0" err="1" smtClean="0"/>
              <a:t>Authoritarian</a:t>
            </a:r>
            <a:endParaRPr lang="cs-CZ" b="1" dirty="0" smtClean="0"/>
          </a:p>
          <a:p>
            <a:r>
              <a:rPr lang="cs-CZ" b="1" dirty="0" err="1" smtClean="0"/>
              <a:t>Decree</a:t>
            </a:r>
            <a:r>
              <a:rPr lang="cs-CZ" b="1" dirty="0" smtClean="0"/>
              <a:t> </a:t>
            </a:r>
            <a:r>
              <a:rPr lang="cs-CZ" b="1" dirty="0" err="1" smtClean="0"/>
              <a:t>ruling</a:t>
            </a:r>
            <a:endParaRPr lang="cs-CZ" b="1" dirty="0" smtClean="0"/>
          </a:p>
          <a:p>
            <a:r>
              <a:rPr lang="cs-CZ" b="1" dirty="0" smtClean="0"/>
              <a:t>9 000 </a:t>
            </a:r>
            <a:r>
              <a:rPr lang="cs-CZ" b="1" dirty="0" err="1" smtClean="0"/>
              <a:t>executions</a:t>
            </a:r>
            <a:endParaRPr lang="cs-CZ" b="1" dirty="0" smtClean="0"/>
          </a:p>
          <a:p>
            <a:r>
              <a:rPr lang="cs-CZ" b="1" dirty="0"/>
              <a:t>5</a:t>
            </a:r>
            <a:r>
              <a:rPr lang="cs-CZ" b="1" dirty="0" smtClean="0"/>
              <a:t> mil </a:t>
            </a:r>
            <a:r>
              <a:rPr lang="cs-CZ" b="1" dirty="0" err="1" smtClean="0"/>
              <a:t>flee</a:t>
            </a:r>
            <a:r>
              <a:rPr lang="cs-CZ" b="1" dirty="0" smtClean="0"/>
              <a:t> </a:t>
            </a:r>
            <a:r>
              <a:rPr lang="cs-CZ" b="1" dirty="0" err="1" smtClean="0"/>
              <a:t>out</a:t>
            </a:r>
            <a:r>
              <a:rPr lang="cs-CZ" b="1" dirty="0" smtClean="0"/>
              <a:t> </a:t>
            </a:r>
          </a:p>
          <a:p>
            <a:r>
              <a:rPr lang="cs-CZ" b="1" dirty="0" err="1" smtClean="0"/>
              <a:t>Crimes</a:t>
            </a:r>
            <a:r>
              <a:rPr lang="cs-CZ" b="1" dirty="0" smtClean="0"/>
              <a:t> </a:t>
            </a:r>
            <a:r>
              <a:rPr lang="cs-CZ" b="1" dirty="0" err="1" smtClean="0"/>
              <a:t>against</a:t>
            </a:r>
            <a:r>
              <a:rPr lang="cs-CZ" b="1" dirty="0" smtClean="0"/>
              <a:t> humanity</a:t>
            </a:r>
          </a:p>
          <a:p>
            <a:r>
              <a:rPr lang="cs-CZ" b="1" dirty="0" err="1" smtClean="0"/>
              <a:t>Conspiracy</a:t>
            </a:r>
            <a:r>
              <a:rPr lang="cs-CZ" b="1" dirty="0" smtClean="0"/>
              <a:t> </a:t>
            </a:r>
            <a:r>
              <a:rPr lang="cs-CZ" b="1" dirty="0" err="1" smtClean="0"/>
              <a:t>theories</a:t>
            </a:r>
            <a:endParaRPr lang="cs-CZ" b="1" dirty="0" smtClean="0"/>
          </a:p>
          <a:p>
            <a:r>
              <a:rPr lang="cs-CZ" b="1" dirty="0" err="1" smtClean="0"/>
              <a:t>homophobia</a:t>
            </a:r>
            <a:endParaRPr lang="en-US" b="1"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0058" y="1114859"/>
            <a:ext cx="2592000" cy="2828520"/>
          </a:xfrm>
          <a:prstGeom prst="rect">
            <a:avLst/>
          </a:prstGeom>
        </p:spPr>
      </p:pic>
    </p:spTree>
    <p:extLst>
      <p:ext uri="{BB962C8B-B14F-4D97-AF65-F5344CB8AC3E}">
        <p14:creationId xmlns:p14="http://schemas.microsoft.com/office/powerpoint/2010/main" val="1467851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Ecuador </a:t>
            </a:r>
            <a:r>
              <a:rPr lang="cs-CZ" dirty="0" err="1" smtClean="0"/>
              <a:t>before</a:t>
            </a:r>
            <a:r>
              <a:rPr lang="cs-CZ" dirty="0" smtClean="0"/>
              <a:t> Rafael </a:t>
            </a:r>
            <a:r>
              <a:rPr lang="cs-CZ" dirty="0" err="1" smtClean="0"/>
              <a:t>Correa</a:t>
            </a:r>
            <a:r>
              <a:rPr lang="cs-CZ" dirty="0" smtClean="0"/>
              <a:t> </a:t>
            </a:r>
            <a:endParaRPr lang="en-US" dirty="0"/>
          </a:p>
        </p:txBody>
      </p:sp>
      <p:sp>
        <p:nvSpPr>
          <p:cNvPr id="3" name="Zástupný symbol pro obsah 2"/>
          <p:cNvSpPr>
            <a:spLocks noGrp="1"/>
          </p:cNvSpPr>
          <p:nvPr>
            <p:ph idx="1"/>
          </p:nvPr>
        </p:nvSpPr>
        <p:spPr/>
        <p:txBody>
          <a:bodyPr/>
          <a:lstStyle/>
          <a:p>
            <a:r>
              <a:rPr lang="cs-CZ" b="1" dirty="0" smtClean="0"/>
              <a:t>1978 </a:t>
            </a:r>
            <a:r>
              <a:rPr lang="cs-CZ" b="1" dirty="0" err="1" smtClean="0"/>
              <a:t>towards</a:t>
            </a:r>
            <a:r>
              <a:rPr lang="cs-CZ" b="1" dirty="0" smtClean="0"/>
              <a:t> </a:t>
            </a:r>
            <a:r>
              <a:rPr lang="cs-CZ" b="1" dirty="0" err="1" smtClean="0"/>
              <a:t>democracy</a:t>
            </a:r>
            <a:r>
              <a:rPr lang="cs-CZ" b="1" dirty="0" smtClean="0"/>
              <a:t> </a:t>
            </a:r>
          </a:p>
          <a:p>
            <a:r>
              <a:rPr lang="cs-CZ" b="1" dirty="0" err="1" smtClean="0"/>
              <a:t>Weak</a:t>
            </a:r>
            <a:r>
              <a:rPr lang="cs-CZ" b="1" dirty="0" smtClean="0"/>
              <a:t> </a:t>
            </a:r>
            <a:r>
              <a:rPr lang="cs-CZ" b="1" dirty="0" err="1" smtClean="0"/>
              <a:t>democracy</a:t>
            </a:r>
            <a:r>
              <a:rPr lang="cs-CZ" b="1" dirty="0" smtClean="0"/>
              <a:t>, permanent </a:t>
            </a:r>
            <a:r>
              <a:rPr lang="cs-CZ" b="1" dirty="0" err="1" smtClean="0"/>
              <a:t>crisis</a:t>
            </a:r>
            <a:endParaRPr lang="cs-CZ" b="1" dirty="0" smtClean="0"/>
          </a:p>
          <a:p>
            <a:r>
              <a:rPr lang="cs-CZ" b="1" dirty="0" err="1" smtClean="0"/>
              <a:t>Correa</a:t>
            </a:r>
            <a:r>
              <a:rPr lang="cs-CZ" b="1" dirty="0" smtClean="0"/>
              <a:t> </a:t>
            </a:r>
            <a:r>
              <a:rPr lang="cs-CZ" b="1" dirty="0" err="1" smtClean="0"/>
              <a:t>since</a:t>
            </a:r>
            <a:r>
              <a:rPr lang="cs-CZ" b="1" dirty="0" smtClean="0"/>
              <a:t> 2006- 2017</a:t>
            </a:r>
          </a:p>
          <a:p>
            <a:r>
              <a:rPr lang="cs-CZ" b="1" dirty="0" smtClean="0"/>
              <a:t> Hugo </a:t>
            </a:r>
            <a:r>
              <a:rPr lang="cs-CZ" b="1" dirty="0" err="1" smtClean="0"/>
              <a:t>Chavez</a:t>
            </a:r>
            <a:r>
              <a:rPr lang="cs-CZ" b="1" dirty="0" smtClean="0"/>
              <a:t> his mentor</a:t>
            </a:r>
            <a:endParaRPr lang="en-US" b="1" dirty="0"/>
          </a:p>
        </p:txBody>
      </p:sp>
    </p:spTree>
    <p:extLst>
      <p:ext uri="{BB962C8B-B14F-4D97-AF65-F5344CB8AC3E}">
        <p14:creationId xmlns:p14="http://schemas.microsoft.com/office/powerpoint/2010/main" val="2773142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Ecuador: Rafael </a:t>
            </a:r>
            <a:r>
              <a:rPr lang="cs-CZ" dirty="0" err="1" smtClean="0"/>
              <a:t>Correa</a:t>
            </a:r>
            <a:endParaRPr lang="en-US" dirty="0"/>
          </a:p>
        </p:txBody>
      </p:sp>
      <p:sp>
        <p:nvSpPr>
          <p:cNvPr id="3" name="Zástupný symbol pro obsah 2"/>
          <p:cNvSpPr>
            <a:spLocks noGrp="1"/>
          </p:cNvSpPr>
          <p:nvPr>
            <p:ph idx="1"/>
          </p:nvPr>
        </p:nvSpPr>
        <p:spPr/>
        <p:txBody>
          <a:bodyPr>
            <a:normAutofit lnSpcReduction="10000"/>
          </a:bodyPr>
          <a:lstStyle/>
          <a:p>
            <a:r>
              <a:rPr lang="en-US" dirty="0" smtClean="0"/>
              <a:t>(</a:t>
            </a:r>
            <a:r>
              <a:rPr lang="en-US" dirty="0"/>
              <a:t>1) a </a:t>
            </a:r>
            <a:r>
              <a:rPr lang="en-US" dirty="0">
                <a:solidFill>
                  <a:srgbClr val="FF0000"/>
                </a:solidFill>
              </a:rPr>
              <a:t>constitutional </a:t>
            </a:r>
            <a:r>
              <a:rPr lang="en-US" dirty="0"/>
              <a:t>and </a:t>
            </a:r>
            <a:r>
              <a:rPr lang="en-US" dirty="0" smtClean="0">
                <a:solidFill>
                  <a:srgbClr val="FF0000"/>
                </a:solidFill>
              </a:rPr>
              <a:t>democratic</a:t>
            </a:r>
            <a:r>
              <a:rPr lang="cs-CZ" dirty="0" smtClean="0"/>
              <a:t> </a:t>
            </a:r>
            <a:r>
              <a:rPr lang="en-US" dirty="0" smtClean="0">
                <a:solidFill>
                  <a:srgbClr val="FF0000"/>
                </a:solidFill>
              </a:rPr>
              <a:t>revolution</a:t>
            </a:r>
            <a:r>
              <a:rPr lang="en-US" dirty="0"/>
              <a:t>, including a deep reform of </a:t>
            </a:r>
            <a:r>
              <a:rPr lang="en-US" dirty="0" smtClean="0"/>
              <a:t>state</a:t>
            </a:r>
            <a:r>
              <a:rPr lang="cs-CZ" dirty="0" smtClean="0"/>
              <a:t> </a:t>
            </a:r>
            <a:r>
              <a:rPr lang="en-US" dirty="0" smtClean="0"/>
              <a:t>institutions,</a:t>
            </a:r>
            <a:endParaRPr lang="cs-CZ" dirty="0" smtClean="0"/>
          </a:p>
          <a:p>
            <a:r>
              <a:rPr lang="en-US" dirty="0" smtClean="0"/>
              <a:t> </a:t>
            </a:r>
            <a:r>
              <a:rPr lang="en-US" dirty="0"/>
              <a:t>(2) a </a:t>
            </a:r>
            <a:r>
              <a:rPr lang="en-US" dirty="0">
                <a:solidFill>
                  <a:srgbClr val="FF0000"/>
                </a:solidFill>
              </a:rPr>
              <a:t>moral revolution </a:t>
            </a:r>
            <a:r>
              <a:rPr lang="en-US" dirty="0"/>
              <a:t>through a </a:t>
            </a:r>
            <a:r>
              <a:rPr lang="en-US" dirty="0" smtClean="0"/>
              <a:t>media</a:t>
            </a:r>
            <a:r>
              <a:rPr lang="cs-CZ" dirty="0" smtClean="0"/>
              <a:t> </a:t>
            </a:r>
            <a:r>
              <a:rPr lang="en-US" dirty="0" smtClean="0"/>
              <a:t>campaign </a:t>
            </a:r>
            <a:r>
              <a:rPr lang="en-US" dirty="0"/>
              <a:t>and tougher penalties against those guilty </a:t>
            </a:r>
            <a:r>
              <a:rPr lang="en-US" dirty="0" smtClean="0"/>
              <a:t>of</a:t>
            </a:r>
            <a:r>
              <a:rPr lang="cs-CZ" dirty="0" smtClean="0"/>
              <a:t> </a:t>
            </a:r>
            <a:r>
              <a:rPr lang="en-US" dirty="0" smtClean="0"/>
              <a:t>corruption</a:t>
            </a:r>
            <a:r>
              <a:rPr lang="en-US" dirty="0"/>
              <a:t>, </a:t>
            </a:r>
            <a:endParaRPr lang="cs-CZ" dirty="0" smtClean="0"/>
          </a:p>
          <a:p>
            <a:r>
              <a:rPr lang="en-US" dirty="0" smtClean="0"/>
              <a:t>(</a:t>
            </a:r>
            <a:r>
              <a:rPr lang="en-US" dirty="0"/>
              <a:t>3) an </a:t>
            </a:r>
            <a:r>
              <a:rPr lang="en-US" dirty="0">
                <a:solidFill>
                  <a:srgbClr val="FF0000"/>
                </a:solidFill>
              </a:rPr>
              <a:t>economic and productive </a:t>
            </a:r>
            <a:r>
              <a:rPr lang="en-US" dirty="0" smtClean="0">
                <a:solidFill>
                  <a:srgbClr val="FF0000"/>
                </a:solidFill>
              </a:rPr>
              <a:t>revolution</a:t>
            </a:r>
            <a:r>
              <a:rPr lang="cs-CZ" dirty="0" smtClean="0">
                <a:solidFill>
                  <a:srgbClr val="FF0000"/>
                </a:solidFill>
              </a:rPr>
              <a:t> </a:t>
            </a:r>
            <a:r>
              <a:rPr lang="en-US" dirty="0" smtClean="0"/>
              <a:t>against </a:t>
            </a:r>
            <a:r>
              <a:rPr lang="en-US" dirty="0"/>
              <a:t>the interests of big business, </a:t>
            </a:r>
            <a:endParaRPr lang="cs-CZ" dirty="0" smtClean="0"/>
          </a:p>
          <a:p>
            <a:r>
              <a:rPr lang="en-US" dirty="0" smtClean="0"/>
              <a:t>(</a:t>
            </a:r>
            <a:r>
              <a:rPr lang="en-US" dirty="0"/>
              <a:t>4) an </a:t>
            </a:r>
            <a:r>
              <a:rPr lang="en-US" dirty="0" smtClean="0">
                <a:solidFill>
                  <a:srgbClr val="FF0000"/>
                </a:solidFill>
              </a:rPr>
              <a:t>education</a:t>
            </a:r>
            <a:r>
              <a:rPr lang="cs-CZ" dirty="0" smtClean="0">
                <a:solidFill>
                  <a:srgbClr val="FF0000"/>
                </a:solidFill>
              </a:rPr>
              <a:t> </a:t>
            </a:r>
            <a:r>
              <a:rPr lang="en-US" dirty="0" smtClean="0">
                <a:solidFill>
                  <a:srgbClr val="FF0000"/>
                </a:solidFill>
              </a:rPr>
              <a:t>and </a:t>
            </a:r>
            <a:r>
              <a:rPr lang="en-US" dirty="0">
                <a:solidFill>
                  <a:srgbClr val="FF0000"/>
                </a:solidFill>
              </a:rPr>
              <a:t>health revolution </a:t>
            </a:r>
            <a:r>
              <a:rPr lang="en-US" dirty="0"/>
              <a:t>through the creation of </a:t>
            </a:r>
            <a:r>
              <a:rPr lang="en-US" dirty="0" smtClean="0"/>
              <a:t>new</a:t>
            </a:r>
            <a:r>
              <a:rPr lang="cs-CZ" dirty="0" smtClean="0"/>
              <a:t> </a:t>
            </a:r>
            <a:r>
              <a:rPr lang="en-US" dirty="0" smtClean="0"/>
              <a:t>social </a:t>
            </a:r>
            <a:r>
              <a:rPr lang="en-US" dirty="0" err="1"/>
              <a:t>programmes</a:t>
            </a:r>
            <a:r>
              <a:rPr lang="en-US" dirty="0"/>
              <a:t>, </a:t>
            </a:r>
            <a:r>
              <a:rPr lang="en-US" dirty="0" smtClean="0"/>
              <a:t>and</a:t>
            </a:r>
            <a:endParaRPr lang="cs-CZ" dirty="0" smtClean="0"/>
          </a:p>
          <a:p>
            <a:r>
              <a:rPr lang="en-US" dirty="0" smtClean="0"/>
              <a:t>(</a:t>
            </a:r>
            <a:r>
              <a:rPr lang="en-US" dirty="0"/>
              <a:t>5) a </a:t>
            </a:r>
            <a:r>
              <a:rPr lang="en-US" dirty="0">
                <a:solidFill>
                  <a:srgbClr val="FF0000"/>
                </a:solidFill>
              </a:rPr>
              <a:t>revolution for dignity</a:t>
            </a:r>
            <a:r>
              <a:rPr lang="en-US" dirty="0" smtClean="0">
                <a:solidFill>
                  <a:srgbClr val="FF0000"/>
                </a:solidFill>
              </a:rPr>
              <a:t>,</a:t>
            </a:r>
            <a:r>
              <a:rPr lang="cs-CZ" dirty="0">
                <a:solidFill>
                  <a:srgbClr val="FF0000"/>
                </a:solidFill>
              </a:rPr>
              <a:t> </a:t>
            </a:r>
            <a:r>
              <a:rPr lang="en-US" dirty="0" smtClean="0">
                <a:solidFill>
                  <a:srgbClr val="FF0000"/>
                </a:solidFill>
              </a:rPr>
              <a:t>sovereignty </a:t>
            </a:r>
            <a:r>
              <a:rPr lang="en-US" dirty="0"/>
              <a:t>and Latin American integration</a:t>
            </a:r>
            <a:r>
              <a:rPr lang="en-US" dirty="0" smtClean="0"/>
              <a:t>.</a:t>
            </a:r>
            <a:endParaRPr lang="en-US"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4293096"/>
            <a:ext cx="1227240" cy="1512000"/>
          </a:xfrm>
          <a:prstGeom prst="rect">
            <a:avLst/>
          </a:prstGeom>
        </p:spPr>
      </p:pic>
    </p:spTree>
    <p:extLst>
      <p:ext uri="{BB962C8B-B14F-4D97-AF65-F5344CB8AC3E}">
        <p14:creationId xmlns:p14="http://schemas.microsoft.com/office/powerpoint/2010/main" val="2596907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924944"/>
            <a:ext cx="7543800" cy="4104456"/>
          </a:xfrm>
        </p:spPr>
        <p:txBody>
          <a:bodyPr>
            <a:normAutofit fontScale="90000"/>
          </a:bodyPr>
          <a:lstStyle/>
          <a:p>
            <a:pPr>
              <a:lnSpc>
                <a:spcPct val="150000"/>
              </a:lnSpc>
            </a:pP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smtClean="0"/>
              <a:t/>
            </a:r>
            <a:br>
              <a:rPr lang="cs-CZ" dirty="0" smtClean="0"/>
            </a:br>
            <a:r>
              <a:rPr lang="cs-CZ" dirty="0"/>
              <a:t/>
            </a:r>
            <a:br>
              <a:rPr lang="cs-CZ" dirty="0"/>
            </a:br>
            <a:r>
              <a:rPr lang="cs-CZ" dirty="0" smtClean="0"/>
              <a:t/>
            </a:r>
            <a:br>
              <a:rPr lang="cs-CZ" dirty="0" smtClean="0"/>
            </a:br>
            <a:r>
              <a:rPr lang="cs-CZ" dirty="0" smtClean="0"/>
              <a:t/>
            </a:r>
            <a:br>
              <a:rPr lang="cs-CZ" dirty="0" smtClean="0"/>
            </a:br>
            <a:r>
              <a:rPr lang="cs-CZ" dirty="0"/>
              <a:t/>
            </a:r>
            <a:br>
              <a:rPr lang="cs-CZ" dirty="0"/>
            </a:br>
            <a:r>
              <a:rPr lang="cs-CZ" sz="4400" dirty="0" smtClean="0"/>
              <a:t>Lenin </a:t>
            </a:r>
            <a:r>
              <a:rPr lang="cs-CZ" sz="4400" dirty="0" err="1" smtClean="0"/>
              <a:t>Moreno</a:t>
            </a:r>
            <a:r>
              <a:rPr lang="cs-CZ" sz="4400" dirty="0" smtClean="0"/>
              <a:t> – Ecuador </a:t>
            </a:r>
            <a:r>
              <a:rPr lang="cs-CZ" sz="4400" dirty="0" smtClean="0"/>
              <a:t>2017-2021 – </a:t>
            </a:r>
            <a:r>
              <a:rPr lang="cs-CZ" sz="4400" dirty="0" err="1" smtClean="0"/>
              <a:t>healing</a:t>
            </a:r>
            <a:r>
              <a:rPr lang="cs-CZ" sz="4400" dirty="0" smtClean="0"/>
              <a:t> </a:t>
            </a:r>
            <a:r>
              <a:rPr lang="cs-CZ" sz="4400" dirty="0" err="1" smtClean="0"/>
              <a:t>from</a:t>
            </a:r>
            <a:r>
              <a:rPr lang="cs-CZ" sz="4400" dirty="0" smtClean="0"/>
              <a:t> </a:t>
            </a:r>
            <a:r>
              <a:rPr lang="cs-CZ" sz="4400" dirty="0" err="1" smtClean="0"/>
              <a:t>populism</a:t>
            </a:r>
            <a:r>
              <a:rPr lang="cs-CZ" dirty="0" smtClean="0"/>
              <a:t/>
            </a:r>
            <a:br>
              <a:rPr lang="cs-CZ" dirty="0" smtClean="0"/>
            </a:br>
            <a:r>
              <a:rPr lang="cs-CZ" dirty="0"/>
              <a:t/>
            </a:r>
            <a:br>
              <a:rPr lang="cs-CZ" dirty="0"/>
            </a:br>
            <a:r>
              <a:rPr lang="cs-CZ" dirty="0" smtClean="0"/>
              <a:t/>
            </a:r>
            <a:br>
              <a:rPr lang="cs-CZ" dirty="0" smtClean="0"/>
            </a:br>
            <a:r>
              <a:rPr lang="cs-CZ" sz="2200" dirty="0" err="1"/>
              <a:t>s</a:t>
            </a:r>
            <a:r>
              <a:rPr lang="cs-CZ" sz="2200" dirty="0" err="1" smtClean="0"/>
              <a:t>witching</a:t>
            </a:r>
            <a:r>
              <a:rPr lang="cs-CZ" sz="2200" dirty="0" smtClean="0"/>
              <a:t> </a:t>
            </a:r>
            <a:r>
              <a:rPr lang="cs-CZ" sz="2200" dirty="0" err="1" smtClean="0"/>
              <a:t>sides</a:t>
            </a:r>
            <a:r>
              <a:rPr lang="cs-CZ" sz="2200" dirty="0" smtClean="0"/>
              <a:t> and </a:t>
            </a:r>
            <a:r>
              <a:rPr lang="cs-CZ" sz="2200" dirty="0" err="1" smtClean="0"/>
              <a:t>decorreisation</a:t>
            </a:r>
            <a:r>
              <a:rPr lang="cs-CZ" sz="2200" dirty="0" smtClean="0"/>
              <a:t/>
            </a:r>
            <a:br>
              <a:rPr lang="cs-CZ" sz="2200" dirty="0" smtClean="0"/>
            </a:br>
            <a:r>
              <a:rPr lang="en-US" sz="2200" dirty="0" smtClean="0"/>
              <a:t>reversed </a:t>
            </a:r>
            <a:r>
              <a:rPr lang="en-US" sz="2200" dirty="0"/>
              <a:t>several key legislation pieces passed by Correa´s administration, that targeted wealthy individuals and banks, </a:t>
            </a:r>
            <a:r>
              <a:rPr lang="cs-CZ" sz="2200" dirty="0" smtClean="0"/>
              <a:t/>
            </a:r>
            <a:br>
              <a:rPr lang="cs-CZ" sz="2200" dirty="0" smtClean="0"/>
            </a:br>
            <a:r>
              <a:rPr lang="en-US" sz="2200" dirty="0" smtClean="0"/>
              <a:t>also </a:t>
            </a:r>
            <a:r>
              <a:rPr lang="en-US" sz="2200" dirty="0"/>
              <a:t>reversed a previous referendum allowing indefinite </a:t>
            </a:r>
            <a:r>
              <a:rPr lang="en-US" sz="2200" dirty="0" smtClean="0"/>
              <a:t>re-election</a:t>
            </a:r>
            <a:r>
              <a:rPr lang="cs-CZ" sz="2200" dirty="0" smtClean="0"/>
              <a:t/>
            </a:r>
            <a:br>
              <a:rPr lang="cs-CZ" sz="2200" dirty="0" smtClean="0"/>
            </a:br>
            <a:r>
              <a:rPr lang="cs-CZ" sz="2200" dirty="0" err="1" smtClean="0"/>
              <a:t>unstable</a:t>
            </a:r>
            <a:r>
              <a:rPr lang="cs-CZ" sz="2200" dirty="0" smtClean="0"/>
              <a:t> </a:t>
            </a:r>
            <a:r>
              <a:rPr lang="cs-CZ" sz="2200" dirty="0" err="1" smtClean="0"/>
              <a:t>policies</a:t>
            </a:r>
            <a:r>
              <a:rPr lang="cs-CZ" sz="2200" dirty="0" smtClean="0"/>
              <a:t/>
            </a:r>
            <a:br>
              <a:rPr lang="cs-CZ" sz="2200" dirty="0" smtClean="0"/>
            </a:br>
            <a:r>
              <a:rPr lang="cs-CZ" sz="2200" dirty="0" err="1" smtClean="0"/>
              <a:t>fuel</a:t>
            </a:r>
            <a:r>
              <a:rPr lang="cs-CZ" sz="2200" dirty="0" smtClean="0"/>
              <a:t> </a:t>
            </a:r>
            <a:r>
              <a:rPr lang="cs-CZ" sz="2200" dirty="0" err="1" smtClean="0"/>
              <a:t>subsidies</a:t>
            </a:r>
            <a:r>
              <a:rPr lang="cs-CZ" sz="2200" dirty="0" smtClean="0"/>
              <a:t>, </a:t>
            </a:r>
            <a:r>
              <a:rPr lang="cs-CZ" sz="2200" dirty="0" err="1" smtClean="0"/>
              <a:t>poverty</a:t>
            </a:r>
            <a:r>
              <a:rPr lang="cs-CZ" sz="2200" dirty="0" smtClean="0"/>
              <a:t>,  - </a:t>
            </a:r>
            <a:r>
              <a:rPr lang="cs-CZ" sz="2200" dirty="0" err="1" smtClean="0"/>
              <a:t>political</a:t>
            </a:r>
            <a:r>
              <a:rPr lang="cs-CZ" sz="2200" dirty="0" smtClean="0"/>
              <a:t> </a:t>
            </a:r>
            <a:r>
              <a:rPr lang="cs-CZ" sz="2200" dirty="0" err="1" smtClean="0"/>
              <a:t>crisis</a:t>
            </a:r>
            <a:r>
              <a:rPr lang="cs-CZ" sz="2200" dirty="0" smtClean="0"/>
              <a:t/>
            </a:r>
            <a:br>
              <a:rPr lang="cs-CZ" sz="2200" dirty="0" smtClean="0"/>
            </a:br>
            <a:endParaRPr lang="cs-CZ" sz="22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31205" y="1484784"/>
            <a:ext cx="3528000" cy="2449623"/>
          </a:xfrm>
        </p:spPr>
      </p:pic>
    </p:spTree>
    <p:extLst>
      <p:ext uri="{BB962C8B-B14F-4D97-AF65-F5344CB8AC3E}">
        <p14:creationId xmlns:p14="http://schemas.microsoft.com/office/powerpoint/2010/main" val="360753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4572000"/>
            <a:ext cx="7436296" cy="1600200"/>
          </a:xfrm>
        </p:spPr>
        <p:txBody>
          <a:bodyPr/>
          <a:lstStyle/>
          <a:p>
            <a:r>
              <a:rPr lang="cs-CZ" dirty="0" err="1" smtClean="0"/>
              <a:t>Mexico</a:t>
            </a:r>
            <a:r>
              <a:rPr lang="cs-CZ" dirty="0" smtClean="0"/>
              <a:t>: MORENA</a:t>
            </a:r>
            <a:endParaRPr lang="en-US" dirty="0"/>
          </a:p>
        </p:txBody>
      </p:sp>
      <p:sp>
        <p:nvSpPr>
          <p:cNvPr id="3" name="Zástupný symbol pro obsah 2"/>
          <p:cNvSpPr>
            <a:spLocks noGrp="1"/>
          </p:cNvSpPr>
          <p:nvPr>
            <p:ph idx="1"/>
          </p:nvPr>
        </p:nvSpPr>
        <p:spPr>
          <a:xfrm>
            <a:off x="762000" y="685800"/>
            <a:ext cx="7543800" cy="4543400"/>
          </a:xfrm>
        </p:spPr>
        <p:txBody>
          <a:bodyPr>
            <a:normAutofit fontScale="92500" lnSpcReduction="10000"/>
          </a:bodyPr>
          <a:lstStyle/>
          <a:p>
            <a:r>
              <a:rPr lang="cs-CZ" b="1" dirty="0" err="1" smtClean="0"/>
              <a:t>Since</a:t>
            </a:r>
            <a:r>
              <a:rPr lang="cs-CZ" b="1" dirty="0" smtClean="0"/>
              <a:t> 2015 in </a:t>
            </a:r>
            <a:r>
              <a:rPr lang="cs-CZ" b="1" dirty="0" err="1" smtClean="0"/>
              <a:t>Mexican</a:t>
            </a:r>
            <a:r>
              <a:rPr lang="cs-CZ" b="1" dirty="0" smtClean="0"/>
              <a:t> </a:t>
            </a:r>
            <a:r>
              <a:rPr lang="cs-CZ" b="1" dirty="0" err="1" smtClean="0"/>
              <a:t>politics</a:t>
            </a:r>
            <a:endParaRPr lang="cs-CZ" b="1" dirty="0" smtClean="0"/>
          </a:p>
          <a:p>
            <a:r>
              <a:rPr lang="cs-CZ" b="1" dirty="0" smtClean="0"/>
              <a:t>Andres Manuel </a:t>
            </a:r>
            <a:r>
              <a:rPr lang="cs-CZ" b="1" dirty="0" err="1" smtClean="0"/>
              <a:t>Lopez</a:t>
            </a:r>
            <a:r>
              <a:rPr lang="cs-CZ" b="1" dirty="0" smtClean="0"/>
              <a:t> </a:t>
            </a:r>
            <a:r>
              <a:rPr lang="cs-CZ" b="1" dirty="0" err="1" smtClean="0"/>
              <a:t>Obrador</a:t>
            </a:r>
            <a:endParaRPr lang="cs-CZ" b="1" dirty="0" smtClean="0"/>
          </a:p>
          <a:p>
            <a:r>
              <a:rPr lang="cs-CZ" b="1" dirty="0" smtClean="0"/>
              <a:t>Anti-establishment </a:t>
            </a:r>
          </a:p>
          <a:p>
            <a:r>
              <a:rPr lang="en-US" b="1" dirty="0" smtClean="0"/>
              <a:t>opponent </a:t>
            </a:r>
            <a:r>
              <a:rPr lang="en-US" b="1" dirty="0"/>
              <a:t>to the neoliberal economic policies </a:t>
            </a:r>
            <a:endParaRPr lang="cs-CZ" b="1" dirty="0" smtClean="0"/>
          </a:p>
          <a:p>
            <a:r>
              <a:rPr lang="en-US" b="1" dirty="0" smtClean="0"/>
              <a:t>fair wages</a:t>
            </a:r>
            <a:endParaRPr lang="cs-CZ" b="1" dirty="0" smtClean="0"/>
          </a:p>
          <a:p>
            <a:r>
              <a:rPr lang="en-US" b="1" dirty="0" smtClean="0"/>
              <a:t>stop </a:t>
            </a:r>
            <a:r>
              <a:rPr lang="en-US" b="1" dirty="0"/>
              <a:t>the privatization of </a:t>
            </a:r>
            <a:r>
              <a:rPr lang="en-US" b="1" dirty="0" smtClean="0"/>
              <a:t>Pemex</a:t>
            </a:r>
            <a:r>
              <a:rPr lang="cs-CZ" b="1" baseline="30000" dirty="0"/>
              <a:t> </a:t>
            </a:r>
            <a:endParaRPr lang="cs-CZ" b="1" baseline="30000" dirty="0" smtClean="0"/>
          </a:p>
          <a:p>
            <a:r>
              <a:rPr lang="cs-CZ" b="1" baseline="30000" dirty="0"/>
              <a:t> </a:t>
            </a:r>
            <a:r>
              <a:rPr lang="cs-CZ" b="1" dirty="0" smtClean="0"/>
              <a:t>no </a:t>
            </a:r>
            <a:r>
              <a:rPr lang="en-US" b="1" dirty="0" smtClean="0"/>
              <a:t>land </a:t>
            </a:r>
            <a:r>
              <a:rPr lang="en-US" b="1" dirty="0"/>
              <a:t>to foreign mining companies </a:t>
            </a:r>
            <a:endParaRPr lang="cs-CZ" b="1" dirty="0" smtClean="0"/>
          </a:p>
          <a:p>
            <a:r>
              <a:rPr lang="en-US" b="1" dirty="0"/>
              <a:t> better </a:t>
            </a:r>
            <a:r>
              <a:rPr lang="en-US" b="1" dirty="0" smtClean="0"/>
              <a:t>treatment</a:t>
            </a:r>
            <a:r>
              <a:rPr lang="cs-CZ" b="1" dirty="0"/>
              <a:t> </a:t>
            </a:r>
            <a:r>
              <a:rPr lang="en-US" b="1" dirty="0" smtClean="0"/>
              <a:t>of </a:t>
            </a:r>
            <a:r>
              <a:rPr lang="en-US" b="1" dirty="0"/>
              <a:t>the Indigenous </a:t>
            </a:r>
            <a:r>
              <a:rPr lang="en-US" b="1" dirty="0" smtClean="0"/>
              <a:t>peoples</a:t>
            </a:r>
            <a:endParaRPr lang="cs-CZ" b="1" dirty="0" smtClean="0"/>
          </a:p>
          <a:p>
            <a:r>
              <a:rPr lang="en-US" b="1" dirty="0" smtClean="0"/>
              <a:t>to </a:t>
            </a:r>
            <a:r>
              <a:rPr lang="en-US" b="1" dirty="0"/>
              <a:t>carry out the 1996 San Andrés </a:t>
            </a:r>
            <a:r>
              <a:rPr lang="en-US" b="1" dirty="0" smtClean="0"/>
              <a:t>Accords</a:t>
            </a:r>
            <a:endParaRPr lang="cs-CZ" b="1" dirty="0" smtClean="0"/>
          </a:p>
          <a:p>
            <a:r>
              <a:rPr lang="cs-CZ" b="1" dirty="0" err="1" smtClean="0"/>
              <a:t>Legalisation</a:t>
            </a:r>
            <a:r>
              <a:rPr lang="cs-CZ" b="1" dirty="0" smtClean="0"/>
              <a:t> of marihuana</a:t>
            </a:r>
          </a:p>
          <a:p>
            <a:r>
              <a:rPr lang="cs-CZ" b="1" dirty="0" err="1" smtClean="0"/>
              <a:t>Against</a:t>
            </a:r>
            <a:r>
              <a:rPr lang="cs-CZ" b="1" dirty="0" smtClean="0"/>
              <a:t> US </a:t>
            </a:r>
            <a:r>
              <a:rPr lang="cs-CZ" b="1" dirty="0" err="1" smtClean="0"/>
              <a:t>engagement</a:t>
            </a:r>
            <a:r>
              <a:rPr lang="cs-CZ" b="1" dirty="0" smtClean="0"/>
              <a:t> in </a:t>
            </a:r>
            <a:r>
              <a:rPr lang="cs-CZ" b="1" dirty="0" err="1" smtClean="0"/>
              <a:t>Mexico</a:t>
            </a:r>
            <a:r>
              <a:rPr lang="cs-CZ" b="1" dirty="0" smtClean="0"/>
              <a:t> </a:t>
            </a:r>
          </a:p>
          <a:p>
            <a:r>
              <a:rPr lang="cs-CZ" b="1" dirty="0" err="1" smtClean="0"/>
              <a:t>Mexicanismo</a:t>
            </a:r>
            <a:r>
              <a:rPr lang="cs-CZ" b="1" dirty="0" smtClean="0"/>
              <a:t> </a:t>
            </a:r>
            <a:endParaRPr lang="en-US" b="1"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284" y="4697760"/>
            <a:ext cx="4020716" cy="2160240"/>
          </a:xfrm>
          <a:prstGeom prst="rect">
            <a:avLst/>
          </a:prstGeom>
        </p:spPr>
      </p:pic>
    </p:spTree>
    <p:extLst>
      <p:ext uri="{BB962C8B-B14F-4D97-AF65-F5344CB8AC3E}">
        <p14:creationId xmlns:p14="http://schemas.microsoft.com/office/powerpoint/2010/main" val="3631572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6381328"/>
            <a:ext cx="6781800" cy="476672"/>
          </a:xfrm>
        </p:spPr>
        <p:txBody>
          <a:bodyPr>
            <a:normAutofit fontScale="90000"/>
          </a:bodyPr>
          <a:lstStyle/>
          <a:p>
            <a:r>
              <a:rPr lang="cs-CZ" dirty="0" err="1" smtClean="0"/>
              <a:t>Brazil</a:t>
            </a:r>
            <a:r>
              <a:rPr lang="cs-CZ" dirty="0" smtClean="0"/>
              <a:t>: far </a:t>
            </a:r>
            <a:r>
              <a:rPr lang="cs-CZ" dirty="0" err="1" smtClean="0"/>
              <a:t>right</a:t>
            </a:r>
            <a:r>
              <a:rPr lang="cs-CZ" dirty="0" smtClean="0"/>
              <a:t> </a:t>
            </a:r>
            <a:r>
              <a:rPr lang="cs-CZ" dirty="0" err="1" smtClean="0"/>
              <a:t>populism</a:t>
            </a:r>
            <a:r>
              <a:rPr lang="cs-CZ" dirty="0" smtClean="0"/>
              <a:t>?</a:t>
            </a:r>
            <a:endParaRPr lang="en-US" dirty="0"/>
          </a:p>
        </p:txBody>
      </p:sp>
      <p:sp>
        <p:nvSpPr>
          <p:cNvPr id="3" name="Zástupný symbol pro obsah 2"/>
          <p:cNvSpPr>
            <a:spLocks noGrp="1"/>
          </p:cNvSpPr>
          <p:nvPr>
            <p:ph idx="1"/>
          </p:nvPr>
        </p:nvSpPr>
        <p:spPr>
          <a:xfrm>
            <a:off x="251520" y="332656"/>
            <a:ext cx="6408480" cy="5760640"/>
          </a:xfrm>
        </p:spPr>
        <p:txBody>
          <a:bodyPr>
            <a:normAutofit fontScale="92500"/>
          </a:bodyPr>
          <a:lstStyle/>
          <a:p>
            <a:r>
              <a:rPr lang="cs-CZ" b="1" dirty="0" err="1" smtClean="0"/>
              <a:t>Jair</a:t>
            </a:r>
            <a:r>
              <a:rPr lang="cs-CZ" b="1" dirty="0" smtClean="0"/>
              <a:t> </a:t>
            </a:r>
            <a:r>
              <a:rPr lang="cs-CZ" b="1" dirty="0" err="1" smtClean="0"/>
              <a:t>Messias</a:t>
            </a:r>
            <a:r>
              <a:rPr lang="cs-CZ" b="1" dirty="0" smtClean="0"/>
              <a:t> </a:t>
            </a:r>
            <a:r>
              <a:rPr lang="cs-CZ" b="1" dirty="0" err="1" smtClean="0"/>
              <a:t>Bolsonaro</a:t>
            </a:r>
            <a:endParaRPr lang="cs-CZ" b="1" dirty="0" smtClean="0"/>
          </a:p>
          <a:p>
            <a:r>
              <a:rPr lang="cs-CZ" b="1" dirty="0" err="1" smtClean="0"/>
              <a:t>Nationalist</a:t>
            </a:r>
            <a:r>
              <a:rPr lang="cs-CZ" b="1" dirty="0" smtClean="0"/>
              <a:t>, </a:t>
            </a:r>
            <a:r>
              <a:rPr lang="cs-CZ" b="1" dirty="0" err="1" smtClean="0"/>
              <a:t>populist</a:t>
            </a:r>
            <a:endParaRPr lang="cs-CZ" b="1" dirty="0" smtClean="0"/>
          </a:p>
          <a:p>
            <a:r>
              <a:rPr lang="cs-CZ" b="1" dirty="0" smtClean="0"/>
              <a:t>Pro-</a:t>
            </a:r>
            <a:r>
              <a:rPr lang="cs-CZ" b="1" dirty="0" err="1" smtClean="0"/>
              <a:t>gun</a:t>
            </a:r>
            <a:endParaRPr lang="cs-CZ" b="1" dirty="0" smtClean="0"/>
          </a:p>
          <a:p>
            <a:r>
              <a:rPr lang="cs-CZ" b="1" dirty="0" smtClean="0"/>
              <a:t>Misogyny, </a:t>
            </a:r>
            <a:r>
              <a:rPr lang="cs-CZ" b="1" dirty="0" err="1" smtClean="0"/>
              <a:t>homophobia</a:t>
            </a:r>
            <a:endParaRPr lang="cs-CZ" b="1" dirty="0" smtClean="0"/>
          </a:p>
          <a:p>
            <a:r>
              <a:rPr lang="en-US" b="1" dirty="0" smtClean="0"/>
              <a:t>vocal </a:t>
            </a:r>
            <a:r>
              <a:rPr lang="en-US" b="1" dirty="0"/>
              <a:t>opponent of same-sex </a:t>
            </a:r>
            <a:r>
              <a:rPr lang="en-US" b="1" dirty="0" smtClean="0"/>
              <a:t>marriage</a:t>
            </a:r>
            <a:r>
              <a:rPr lang="cs-CZ" b="1" baseline="30000" dirty="0" smtClean="0"/>
              <a:t>, </a:t>
            </a:r>
            <a:r>
              <a:rPr lang="cs-CZ" b="1" dirty="0" err="1" smtClean="0"/>
              <a:t>envi</a:t>
            </a:r>
            <a:r>
              <a:rPr lang="en-US" b="1" dirty="0" err="1" smtClean="0"/>
              <a:t>ronmental</a:t>
            </a:r>
            <a:r>
              <a:rPr lang="en-US" b="1" dirty="0" smtClean="0"/>
              <a:t> </a:t>
            </a:r>
            <a:r>
              <a:rPr lang="en-US" b="1" dirty="0"/>
              <a:t>regulations</a:t>
            </a:r>
            <a:r>
              <a:rPr lang="en-US" b="1" dirty="0" smtClean="0"/>
              <a:t>,</a:t>
            </a:r>
            <a:r>
              <a:rPr lang="en-US" b="1" dirty="0"/>
              <a:t> abortion</a:t>
            </a:r>
            <a:r>
              <a:rPr lang="en-US" b="1" dirty="0" smtClean="0"/>
              <a:t>,</a:t>
            </a:r>
            <a:r>
              <a:rPr lang="en-US" b="1" baseline="30000" dirty="0" smtClean="0"/>
              <a:t>[</a:t>
            </a:r>
            <a:r>
              <a:rPr lang="en-US" b="1" dirty="0" smtClean="0"/>
              <a:t>affirmative </a:t>
            </a:r>
            <a:r>
              <a:rPr lang="en-US" b="1" dirty="0"/>
              <a:t>action </a:t>
            </a:r>
            <a:r>
              <a:rPr lang="cs-CZ" b="1" dirty="0" smtClean="0"/>
              <a:t>, </a:t>
            </a:r>
            <a:r>
              <a:rPr lang="en-US" b="1" dirty="0" smtClean="0"/>
              <a:t>drug liberalization</a:t>
            </a:r>
            <a:r>
              <a:rPr lang="cs-CZ" b="1" dirty="0"/>
              <a:t>,</a:t>
            </a:r>
            <a:r>
              <a:rPr lang="en-US" b="1" dirty="0"/>
              <a:t> land </a:t>
            </a:r>
            <a:r>
              <a:rPr lang="en-US" b="1" dirty="0" smtClean="0"/>
              <a:t>reforms</a:t>
            </a:r>
            <a:r>
              <a:rPr lang="cs-CZ" b="1" dirty="0" smtClean="0"/>
              <a:t>, </a:t>
            </a:r>
            <a:r>
              <a:rPr lang="en-US" b="1" dirty="0" smtClean="0"/>
              <a:t>and </a:t>
            </a:r>
            <a:r>
              <a:rPr lang="en-US" b="1" dirty="0"/>
              <a:t>secularism at the federal </a:t>
            </a:r>
            <a:r>
              <a:rPr lang="en-US" b="1" dirty="0" smtClean="0"/>
              <a:t>level</a:t>
            </a:r>
            <a:endParaRPr lang="cs-CZ" b="1" dirty="0" smtClean="0"/>
          </a:p>
          <a:p>
            <a:r>
              <a:rPr lang="en-US" b="1" dirty="0" smtClean="0"/>
              <a:t>statements </a:t>
            </a:r>
            <a:r>
              <a:rPr lang="en-US" b="1" dirty="0"/>
              <a:t>in defense of the Brazilian military </a:t>
            </a:r>
            <a:r>
              <a:rPr lang="en-US" b="1" dirty="0" smtClean="0"/>
              <a:t>regime</a:t>
            </a:r>
            <a:r>
              <a:rPr lang="en-US" b="1" dirty="0"/>
              <a:t> </a:t>
            </a:r>
            <a:endParaRPr lang="cs-CZ" b="1" dirty="0" smtClean="0"/>
          </a:p>
          <a:p>
            <a:r>
              <a:rPr lang="en-US" b="1" dirty="0" smtClean="0"/>
              <a:t>torture </a:t>
            </a:r>
            <a:r>
              <a:rPr lang="en-US" b="1" dirty="0"/>
              <a:t>is a "legitimate practice" </a:t>
            </a:r>
            <a:endParaRPr lang="cs-CZ" b="1" dirty="0" smtClean="0"/>
          </a:p>
          <a:p>
            <a:r>
              <a:rPr lang="en-US" b="1" dirty="0" smtClean="0"/>
              <a:t>introduction </a:t>
            </a:r>
            <a:r>
              <a:rPr lang="en-US" b="1" dirty="0"/>
              <a:t>of life imprisonment to the Brazilian penal </a:t>
            </a:r>
            <a:r>
              <a:rPr lang="en-US" b="1" dirty="0" smtClean="0"/>
              <a:t>code</a:t>
            </a:r>
            <a:endParaRPr lang="cs-CZ" b="1" dirty="0" smtClean="0"/>
          </a:p>
          <a:p>
            <a:r>
              <a:rPr lang="en-US" b="1" dirty="0" smtClean="0"/>
              <a:t>supports </a:t>
            </a:r>
            <a:r>
              <a:rPr lang="en-US" b="1" dirty="0"/>
              <a:t>the privatization of state-owned companies and advocates free market </a:t>
            </a:r>
            <a:r>
              <a:rPr lang="en-US" b="1" dirty="0" smtClean="0"/>
              <a:t>policies</a:t>
            </a:r>
            <a:endParaRPr lang="en-US" b="1"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000" y="12973"/>
            <a:ext cx="2484000" cy="3660795"/>
          </a:xfrm>
          <a:prstGeom prst="rect">
            <a:avLst/>
          </a:prstGeom>
        </p:spPr>
      </p:pic>
    </p:spTree>
    <p:extLst>
      <p:ext uri="{BB962C8B-B14F-4D97-AF65-F5344CB8AC3E}">
        <p14:creationId xmlns:p14="http://schemas.microsoft.com/office/powerpoint/2010/main" val="1854923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LA </a:t>
            </a:r>
            <a:r>
              <a:rPr lang="cs-CZ" dirty="0" err="1" smtClean="0"/>
              <a:t>populism</a:t>
            </a:r>
            <a:r>
              <a:rPr lang="cs-CZ" dirty="0" smtClean="0"/>
              <a:t> as a </a:t>
            </a:r>
            <a:r>
              <a:rPr lang="cs-CZ" dirty="0" err="1" smtClean="0"/>
              <a:t>result</a:t>
            </a:r>
            <a:r>
              <a:rPr lang="cs-CZ" dirty="0" smtClean="0"/>
              <a:t> of these </a:t>
            </a:r>
            <a:r>
              <a:rPr lang="cs-CZ" dirty="0" err="1" smtClean="0"/>
              <a:t>factors</a:t>
            </a:r>
            <a:r>
              <a:rPr lang="cs-CZ" dirty="0" smtClean="0"/>
              <a:t>: </a:t>
            </a:r>
            <a:endParaRPr lang="en-US" dirty="0"/>
          </a:p>
        </p:txBody>
      </p:sp>
      <p:sp>
        <p:nvSpPr>
          <p:cNvPr id="3" name="Zástupný symbol pro obsah 2"/>
          <p:cNvSpPr>
            <a:spLocks noGrp="1"/>
          </p:cNvSpPr>
          <p:nvPr>
            <p:ph idx="1"/>
          </p:nvPr>
        </p:nvSpPr>
        <p:spPr>
          <a:xfrm>
            <a:off x="762000" y="476672"/>
            <a:ext cx="7543800" cy="4095328"/>
          </a:xfrm>
        </p:spPr>
        <p:txBody>
          <a:bodyPr>
            <a:normAutofit/>
          </a:bodyPr>
          <a:lstStyle/>
          <a:p>
            <a:r>
              <a:rPr lang="cs-CZ" dirty="0" err="1" smtClean="0"/>
              <a:t>Unequality</a:t>
            </a:r>
            <a:r>
              <a:rPr lang="cs-CZ" dirty="0" smtClean="0"/>
              <a:t> and </a:t>
            </a:r>
            <a:r>
              <a:rPr lang="cs-CZ" dirty="0" err="1" smtClean="0"/>
              <a:t>exclusion</a:t>
            </a:r>
            <a:endParaRPr lang="cs-CZ" dirty="0" smtClean="0"/>
          </a:p>
          <a:p>
            <a:r>
              <a:rPr lang="en-US" dirty="0" smtClean="0">
                <a:solidFill>
                  <a:srgbClr val="FF0000"/>
                </a:solidFill>
              </a:rPr>
              <a:t>weak </a:t>
            </a:r>
            <a:r>
              <a:rPr lang="en-US" dirty="0">
                <a:solidFill>
                  <a:srgbClr val="FF0000"/>
                </a:solidFill>
              </a:rPr>
              <a:t>states </a:t>
            </a:r>
            <a:r>
              <a:rPr lang="en-US" dirty="0" smtClean="0"/>
              <a:t>which </a:t>
            </a:r>
            <a:r>
              <a:rPr lang="en-US" dirty="0"/>
              <a:t>provide virtually no services to their </a:t>
            </a:r>
            <a:r>
              <a:rPr lang="en-US" dirty="0" smtClean="0"/>
              <a:t>citizens</a:t>
            </a:r>
            <a:endParaRPr lang="en-US" dirty="0"/>
          </a:p>
          <a:p>
            <a:r>
              <a:rPr lang="en-US" dirty="0">
                <a:solidFill>
                  <a:srgbClr val="FF0000"/>
                </a:solidFill>
              </a:rPr>
              <a:t>elitist governments </a:t>
            </a:r>
            <a:r>
              <a:rPr lang="en-US" dirty="0"/>
              <a:t>that have failed to create </a:t>
            </a:r>
            <a:r>
              <a:rPr lang="cs-CZ" dirty="0" smtClean="0"/>
              <a:t>r</a:t>
            </a:r>
            <a:r>
              <a:rPr lang="en-US" dirty="0" err="1" smtClean="0"/>
              <a:t>epresentative</a:t>
            </a:r>
            <a:r>
              <a:rPr lang="cs-CZ" dirty="0" smtClean="0"/>
              <a:t> </a:t>
            </a:r>
            <a:r>
              <a:rPr lang="en-US" dirty="0" smtClean="0"/>
              <a:t>and </a:t>
            </a:r>
            <a:r>
              <a:rPr lang="en-US" dirty="0"/>
              <a:t>inclusive </a:t>
            </a:r>
            <a:r>
              <a:rPr lang="en-US" dirty="0" smtClean="0"/>
              <a:t>democracy</a:t>
            </a:r>
            <a:endParaRPr lang="cs-CZ" dirty="0" smtClean="0"/>
          </a:p>
          <a:p>
            <a:r>
              <a:rPr lang="cs-CZ" dirty="0" err="1" smtClean="0"/>
              <a:t>Drug</a:t>
            </a:r>
            <a:r>
              <a:rPr lang="cs-CZ" dirty="0" err="1"/>
              <a:t>s</a:t>
            </a:r>
            <a:endParaRPr lang="cs-CZ" dirty="0" smtClean="0"/>
          </a:p>
          <a:p>
            <a:r>
              <a:rPr lang="cs-CZ" dirty="0" err="1" smtClean="0"/>
              <a:t>Gas</a:t>
            </a:r>
            <a:endParaRPr lang="cs-CZ" dirty="0" smtClean="0"/>
          </a:p>
          <a:p>
            <a:r>
              <a:rPr lang="cs-CZ" dirty="0" smtClean="0"/>
              <a:t>US </a:t>
            </a:r>
            <a:r>
              <a:rPr lang="cs-CZ" dirty="0" err="1" smtClean="0"/>
              <a:t>backyard</a:t>
            </a:r>
            <a:endParaRPr lang="en-US" dirty="0"/>
          </a:p>
        </p:txBody>
      </p:sp>
    </p:spTree>
    <p:extLst>
      <p:ext uri="{BB962C8B-B14F-4D97-AF65-F5344CB8AC3E}">
        <p14:creationId xmlns:p14="http://schemas.microsoft.com/office/powerpoint/2010/main" val="2292887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3100" y="685800"/>
            <a:ext cx="5181600" cy="3886200"/>
          </a:xfrm>
        </p:spPr>
      </p:pic>
    </p:spTree>
    <p:extLst>
      <p:ext uri="{BB962C8B-B14F-4D97-AF65-F5344CB8AC3E}">
        <p14:creationId xmlns:p14="http://schemas.microsoft.com/office/powerpoint/2010/main" val="1239840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en-US" dirty="0" err="1" smtClean="0">
                <a:solidFill>
                  <a:schemeClr val="tx1"/>
                </a:solidFill>
              </a:rPr>
              <a:t>Similar</a:t>
            </a:r>
            <a:r>
              <a:rPr lang="cs-CZ" altLang="en-US" dirty="0" smtClean="0">
                <a:solidFill>
                  <a:schemeClr val="tx1"/>
                </a:solidFill>
              </a:rPr>
              <a:t> </a:t>
            </a:r>
            <a:r>
              <a:rPr lang="cs-CZ" altLang="en-US" dirty="0" err="1" smtClean="0">
                <a:solidFill>
                  <a:schemeClr val="tx1"/>
                </a:solidFill>
              </a:rPr>
              <a:t>tendencies</a:t>
            </a:r>
            <a:r>
              <a:rPr lang="cs-CZ" altLang="en-US" dirty="0" smtClean="0">
                <a:solidFill>
                  <a:schemeClr val="tx1"/>
                </a:solidFill>
              </a:rPr>
              <a:t> </a:t>
            </a:r>
            <a:endParaRPr lang="en-GB" altLang="en-US" dirty="0" smtClean="0">
              <a:solidFill>
                <a:schemeClr val="tx1"/>
              </a:solidFill>
            </a:endParaRPr>
          </a:p>
        </p:txBody>
      </p:sp>
      <p:sp>
        <p:nvSpPr>
          <p:cNvPr id="27651" name="Rectangle 3"/>
          <p:cNvSpPr>
            <a:spLocks noGrp="1" noChangeArrowheads="1"/>
          </p:cNvSpPr>
          <p:nvPr>
            <p:ph type="body" idx="1"/>
          </p:nvPr>
        </p:nvSpPr>
        <p:spPr/>
        <p:txBody>
          <a:bodyPr/>
          <a:lstStyle/>
          <a:p>
            <a:pPr eaLnBrk="1" hangingPunct="1"/>
            <a:r>
              <a:rPr lang="cs-CZ" altLang="en-US" b="1" dirty="0" err="1" smtClean="0">
                <a:solidFill>
                  <a:schemeClr val="tx1"/>
                </a:solidFill>
              </a:rPr>
              <a:t>Omnipotent</a:t>
            </a:r>
            <a:r>
              <a:rPr lang="cs-CZ" altLang="en-US" b="1" dirty="0" smtClean="0">
                <a:solidFill>
                  <a:schemeClr val="tx1"/>
                </a:solidFill>
              </a:rPr>
              <a:t> </a:t>
            </a:r>
            <a:r>
              <a:rPr lang="cs-CZ" altLang="en-US" b="1" dirty="0" err="1" smtClean="0">
                <a:solidFill>
                  <a:schemeClr val="tx1"/>
                </a:solidFill>
              </a:rPr>
              <a:t>fight</a:t>
            </a:r>
            <a:r>
              <a:rPr lang="cs-CZ" altLang="en-US" b="1" dirty="0" smtClean="0">
                <a:solidFill>
                  <a:schemeClr val="tx1"/>
                </a:solidFill>
              </a:rPr>
              <a:t> „</a:t>
            </a:r>
            <a:r>
              <a:rPr lang="cs-CZ" altLang="en-US" b="1" dirty="0" err="1" smtClean="0">
                <a:solidFill>
                  <a:schemeClr val="tx1"/>
                </a:solidFill>
              </a:rPr>
              <a:t>conservatives</a:t>
            </a:r>
            <a:r>
              <a:rPr lang="cs-CZ" altLang="en-US" b="1" dirty="0" smtClean="0">
                <a:solidFill>
                  <a:schemeClr val="tx1"/>
                </a:solidFill>
              </a:rPr>
              <a:t>“ </a:t>
            </a:r>
            <a:r>
              <a:rPr lang="cs-CZ" altLang="en-US" b="1" dirty="0" err="1" smtClean="0">
                <a:solidFill>
                  <a:schemeClr val="tx1"/>
                </a:solidFill>
              </a:rPr>
              <a:t>vs</a:t>
            </a:r>
            <a:r>
              <a:rPr lang="cs-CZ" altLang="en-US" b="1" dirty="0" smtClean="0">
                <a:solidFill>
                  <a:schemeClr val="tx1"/>
                </a:solidFill>
              </a:rPr>
              <a:t> „</a:t>
            </a:r>
            <a:r>
              <a:rPr lang="cs-CZ" altLang="en-US" b="1" dirty="0" err="1" smtClean="0">
                <a:solidFill>
                  <a:schemeClr val="tx1"/>
                </a:solidFill>
              </a:rPr>
              <a:t>liberals</a:t>
            </a:r>
            <a:r>
              <a:rPr lang="cs-CZ" altLang="en-US" b="1" dirty="0" smtClean="0">
                <a:solidFill>
                  <a:schemeClr val="tx1"/>
                </a:solidFill>
              </a:rPr>
              <a:t>“ vs. „</a:t>
            </a:r>
            <a:r>
              <a:rPr lang="cs-CZ" altLang="en-US" b="1" dirty="0" err="1" smtClean="0">
                <a:solidFill>
                  <a:schemeClr val="tx1"/>
                </a:solidFill>
              </a:rPr>
              <a:t>socialists</a:t>
            </a:r>
            <a:r>
              <a:rPr lang="cs-CZ" altLang="en-US" b="1" dirty="0">
                <a:solidFill>
                  <a:schemeClr val="tx1"/>
                </a:solidFill>
              </a:rPr>
              <a:t> </a:t>
            </a:r>
            <a:r>
              <a:rPr lang="cs-CZ" altLang="en-US" b="1" dirty="0" smtClean="0">
                <a:solidFill>
                  <a:schemeClr val="tx1"/>
                </a:solidFill>
              </a:rPr>
              <a:t>and </a:t>
            </a:r>
            <a:r>
              <a:rPr lang="cs-CZ" altLang="en-US" b="1" dirty="0" err="1" smtClean="0">
                <a:solidFill>
                  <a:schemeClr val="tx1"/>
                </a:solidFill>
              </a:rPr>
              <a:t>radical</a:t>
            </a:r>
            <a:r>
              <a:rPr lang="cs-CZ" altLang="en-US" b="1" dirty="0" smtClean="0">
                <a:solidFill>
                  <a:schemeClr val="tx1"/>
                </a:solidFill>
              </a:rPr>
              <a:t> </a:t>
            </a:r>
            <a:r>
              <a:rPr lang="cs-CZ" altLang="en-US" b="1" dirty="0" err="1" smtClean="0">
                <a:solidFill>
                  <a:schemeClr val="tx1"/>
                </a:solidFill>
              </a:rPr>
              <a:t>left</a:t>
            </a:r>
            <a:r>
              <a:rPr lang="cs-CZ" altLang="en-US" b="1" dirty="0" smtClean="0">
                <a:solidFill>
                  <a:schemeClr val="tx1"/>
                </a:solidFill>
              </a:rPr>
              <a:t> </a:t>
            </a:r>
            <a:r>
              <a:rPr lang="cs-CZ" altLang="en-US" b="1" dirty="0" err="1" smtClean="0">
                <a:solidFill>
                  <a:schemeClr val="tx1"/>
                </a:solidFill>
              </a:rPr>
              <a:t>guerillas</a:t>
            </a:r>
            <a:r>
              <a:rPr lang="cs-CZ" altLang="en-US" b="1" dirty="0" smtClean="0">
                <a:solidFill>
                  <a:schemeClr val="tx1"/>
                </a:solidFill>
              </a:rPr>
              <a:t>“</a:t>
            </a:r>
            <a:endParaRPr lang="cs-CZ" altLang="en-US" b="1" dirty="0" smtClean="0">
              <a:solidFill>
                <a:schemeClr val="tx1"/>
              </a:solidFill>
            </a:endParaRPr>
          </a:p>
          <a:p>
            <a:pPr eaLnBrk="1" hangingPunct="1"/>
            <a:r>
              <a:rPr lang="cs-CZ" altLang="en-US" b="1" dirty="0" err="1" smtClean="0">
                <a:solidFill>
                  <a:schemeClr val="tx1"/>
                </a:solidFill>
              </a:rPr>
              <a:t>Poor</a:t>
            </a:r>
            <a:r>
              <a:rPr lang="cs-CZ" altLang="en-US" b="1" dirty="0" smtClean="0">
                <a:solidFill>
                  <a:schemeClr val="tx1"/>
                </a:solidFill>
              </a:rPr>
              <a:t> </a:t>
            </a:r>
            <a:r>
              <a:rPr lang="cs-CZ" altLang="en-US" b="1" dirty="0" err="1" smtClean="0">
                <a:solidFill>
                  <a:schemeClr val="tx1"/>
                </a:solidFill>
              </a:rPr>
              <a:t>indigenas</a:t>
            </a:r>
            <a:r>
              <a:rPr lang="cs-CZ" altLang="en-US" b="1" dirty="0" smtClean="0">
                <a:solidFill>
                  <a:schemeClr val="tx1"/>
                </a:solidFill>
              </a:rPr>
              <a:t> vs. </a:t>
            </a:r>
            <a:r>
              <a:rPr lang="cs-CZ" altLang="en-US" b="1" dirty="0" err="1" smtClean="0">
                <a:solidFill>
                  <a:schemeClr val="tx1"/>
                </a:solidFill>
              </a:rPr>
              <a:t>Spanish</a:t>
            </a:r>
            <a:r>
              <a:rPr lang="cs-CZ" altLang="en-US" b="1" dirty="0" smtClean="0">
                <a:solidFill>
                  <a:schemeClr val="tx1"/>
                </a:solidFill>
              </a:rPr>
              <a:t> </a:t>
            </a:r>
            <a:r>
              <a:rPr lang="cs-CZ" altLang="en-US" b="1" dirty="0" err="1" smtClean="0">
                <a:solidFill>
                  <a:schemeClr val="tx1"/>
                </a:solidFill>
              </a:rPr>
              <a:t>rich</a:t>
            </a:r>
            <a:r>
              <a:rPr lang="cs-CZ" altLang="en-US" b="1" dirty="0" smtClean="0">
                <a:solidFill>
                  <a:schemeClr val="tx1"/>
                </a:solidFill>
              </a:rPr>
              <a:t> oligarchy</a:t>
            </a:r>
          </a:p>
          <a:p>
            <a:pPr eaLnBrk="1" hangingPunct="1"/>
            <a:r>
              <a:rPr lang="cs-CZ" altLang="en-US" b="1" dirty="0" err="1" smtClean="0">
                <a:solidFill>
                  <a:schemeClr val="tx1"/>
                </a:solidFill>
              </a:rPr>
              <a:t>Coca</a:t>
            </a:r>
            <a:r>
              <a:rPr lang="cs-CZ" altLang="en-US" b="1" dirty="0" smtClean="0">
                <a:solidFill>
                  <a:schemeClr val="tx1"/>
                </a:solidFill>
              </a:rPr>
              <a:t> as </a:t>
            </a:r>
            <a:r>
              <a:rPr lang="cs-CZ" altLang="en-US" b="1" dirty="0" err="1" smtClean="0">
                <a:solidFill>
                  <a:schemeClr val="tx1"/>
                </a:solidFill>
              </a:rPr>
              <a:t>the</a:t>
            </a:r>
            <a:r>
              <a:rPr lang="cs-CZ" altLang="en-US" b="1" dirty="0" smtClean="0">
                <a:solidFill>
                  <a:schemeClr val="tx1"/>
                </a:solidFill>
              </a:rPr>
              <a:t> </a:t>
            </a:r>
            <a:r>
              <a:rPr lang="cs-CZ" altLang="en-US" b="1" dirty="0" err="1" smtClean="0">
                <a:solidFill>
                  <a:schemeClr val="tx1"/>
                </a:solidFill>
              </a:rPr>
              <a:t>mean</a:t>
            </a:r>
            <a:r>
              <a:rPr lang="cs-CZ" altLang="en-US" b="1" dirty="0" smtClean="0">
                <a:solidFill>
                  <a:schemeClr val="tx1"/>
                </a:solidFill>
              </a:rPr>
              <a:t> of </a:t>
            </a:r>
            <a:r>
              <a:rPr lang="cs-CZ" altLang="en-US" b="1" dirty="0" err="1" smtClean="0">
                <a:solidFill>
                  <a:schemeClr val="tx1"/>
                </a:solidFill>
              </a:rPr>
              <a:t>living</a:t>
            </a:r>
            <a:r>
              <a:rPr lang="cs-CZ" altLang="en-US" b="1" dirty="0" smtClean="0">
                <a:solidFill>
                  <a:schemeClr val="tx1"/>
                </a:solidFill>
              </a:rPr>
              <a:t> vs. </a:t>
            </a:r>
            <a:r>
              <a:rPr lang="cs-CZ" altLang="en-US" b="1" dirty="0" err="1" smtClean="0">
                <a:solidFill>
                  <a:schemeClr val="tx1"/>
                </a:solidFill>
              </a:rPr>
              <a:t>Fight</a:t>
            </a:r>
            <a:r>
              <a:rPr lang="cs-CZ" altLang="en-US" b="1" dirty="0" smtClean="0">
                <a:solidFill>
                  <a:schemeClr val="tx1"/>
                </a:solidFill>
              </a:rPr>
              <a:t> </a:t>
            </a:r>
            <a:r>
              <a:rPr lang="cs-CZ" altLang="en-US" b="1" dirty="0" err="1" smtClean="0">
                <a:solidFill>
                  <a:schemeClr val="tx1"/>
                </a:solidFill>
              </a:rPr>
              <a:t>against</a:t>
            </a:r>
            <a:r>
              <a:rPr lang="cs-CZ" altLang="en-US" b="1" dirty="0" smtClean="0">
                <a:solidFill>
                  <a:schemeClr val="tx1"/>
                </a:solidFill>
              </a:rPr>
              <a:t> </a:t>
            </a:r>
            <a:r>
              <a:rPr lang="cs-CZ" altLang="en-US" b="1" dirty="0" err="1" smtClean="0">
                <a:solidFill>
                  <a:schemeClr val="tx1"/>
                </a:solidFill>
              </a:rPr>
              <a:t>drug</a:t>
            </a:r>
            <a:r>
              <a:rPr lang="cs-CZ" altLang="en-US" b="1" dirty="0" smtClean="0">
                <a:solidFill>
                  <a:schemeClr val="tx1"/>
                </a:solidFill>
              </a:rPr>
              <a:t> </a:t>
            </a:r>
            <a:r>
              <a:rPr lang="cs-CZ" altLang="en-US" b="1" dirty="0" err="1" smtClean="0">
                <a:solidFill>
                  <a:schemeClr val="tx1"/>
                </a:solidFill>
              </a:rPr>
              <a:t>trafficking</a:t>
            </a:r>
            <a:r>
              <a:rPr lang="cs-CZ" altLang="en-US" b="1" dirty="0" smtClean="0">
                <a:solidFill>
                  <a:schemeClr val="tx1"/>
                </a:solidFill>
              </a:rPr>
              <a:t> </a:t>
            </a:r>
            <a:endParaRPr lang="cs-CZ" altLang="en-US" b="1" dirty="0" smtClean="0">
              <a:solidFill>
                <a:schemeClr val="tx1"/>
              </a:solidFill>
            </a:endParaRPr>
          </a:p>
          <a:p>
            <a:pPr eaLnBrk="1" hangingPunct="1"/>
            <a:r>
              <a:rPr lang="cs-CZ" altLang="en-US" b="1" dirty="0" smtClean="0">
                <a:solidFill>
                  <a:schemeClr val="tx1"/>
                </a:solidFill>
              </a:rPr>
              <a:t>US </a:t>
            </a:r>
            <a:r>
              <a:rPr lang="cs-CZ" altLang="en-US" b="1" dirty="0" err="1" smtClean="0">
                <a:solidFill>
                  <a:schemeClr val="tx1"/>
                </a:solidFill>
              </a:rPr>
              <a:t>backyard</a:t>
            </a:r>
            <a:r>
              <a:rPr lang="cs-CZ" altLang="en-US" b="1" dirty="0" smtClean="0">
                <a:solidFill>
                  <a:schemeClr val="tx1"/>
                </a:solidFill>
              </a:rPr>
              <a:t> and US </a:t>
            </a:r>
            <a:r>
              <a:rPr lang="cs-CZ" altLang="en-US" b="1" dirty="0" err="1" smtClean="0">
                <a:solidFill>
                  <a:schemeClr val="tx1"/>
                </a:solidFill>
              </a:rPr>
              <a:t>foreign</a:t>
            </a:r>
            <a:r>
              <a:rPr lang="cs-CZ" altLang="en-US" b="1" dirty="0" smtClean="0">
                <a:solidFill>
                  <a:schemeClr val="tx1"/>
                </a:solidFill>
              </a:rPr>
              <a:t> </a:t>
            </a:r>
            <a:r>
              <a:rPr lang="cs-CZ" altLang="en-US" b="1" dirty="0" err="1" smtClean="0">
                <a:solidFill>
                  <a:schemeClr val="tx1"/>
                </a:solidFill>
              </a:rPr>
              <a:t>policy</a:t>
            </a:r>
            <a:r>
              <a:rPr lang="cs-CZ" altLang="en-US" b="1" dirty="0" smtClean="0">
                <a:solidFill>
                  <a:schemeClr val="tx1"/>
                </a:solidFill>
              </a:rPr>
              <a:t>, </a:t>
            </a:r>
            <a:r>
              <a:rPr lang="cs-CZ" altLang="en-US" b="1" dirty="0" err="1" smtClean="0">
                <a:solidFill>
                  <a:schemeClr val="tx1"/>
                </a:solidFill>
              </a:rPr>
              <a:t>Monroe</a:t>
            </a:r>
            <a:r>
              <a:rPr lang="cs-CZ" altLang="en-US" b="1" dirty="0" smtClean="0">
                <a:solidFill>
                  <a:schemeClr val="tx1"/>
                </a:solidFill>
              </a:rPr>
              <a:t> </a:t>
            </a:r>
            <a:r>
              <a:rPr lang="cs-CZ" altLang="en-US" b="1" dirty="0" err="1" smtClean="0">
                <a:solidFill>
                  <a:schemeClr val="tx1"/>
                </a:solidFill>
              </a:rPr>
              <a:t>doctrine</a:t>
            </a:r>
            <a:endParaRPr lang="cs-CZ" altLang="en-US" b="1" dirty="0" smtClean="0">
              <a:solidFill>
                <a:schemeClr val="tx1"/>
              </a:solidFill>
            </a:endParaRPr>
          </a:p>
          <a:p>
            <a:pPr eaLnBrk="1" hangingPunct="1"/>
            <a:r>
              <a:rPr lang="cs-CZ" altLang="en-US" b="1" dirty="0" err="1" smtClean="0">
                <a:solidFill>
                  <a:schemeClr val="tx1"/>
                </a:solidFill>
              </a:rPr>
              <a:t>Women</a:t>
            </a:r>
            <a:r>
              <a:rPr lang="cs-CZ" altLang="en-US" b="1" dirty="0" smtClean="0">
                <a:solidFill>
                  <a:schemeClr val="tx1"/>
                </a:solidFill>
              </a:rPr>
              <a:t> </a:t>
            </a:r>
            <a:r>
              <a:rPr lang="cs-CZ" altLang="en-US" b="1" dirty="0" err="1" smtClean="0">
                <a:solidFill>
                  <a:schemeClr val="tx1"/>
                </a:solidFill>
              </a:rPr>
              <a:t>presidents</a:t>
            </a:r>
            <a:r>
              <a:rPr lang="cs-CZ" altLang="en-US" b="1" dirty="0" smtClean="0">
                <a:solidFill>
                  <a:schemeClr val="tx1"/>
                </a:solidFill>
              </a:rPr>
              <a:t> </a:t>
            </a:r>
            <a:r>
              <a:rPr lang="cs-CZ" altLang="en-US" b="1" dirty="0" err="1" smtClean="0">
                <a:solidFill>
                  <a:schemeClr val="tx1"/>
                </a:solidFill>
              </a:rPr>
              <a:t>vs</a:t>
            </a:r>
            <a:r>
              <a:rPr lang="cs-CZ" altLang="en-US" b="1" dirty="0" smtClean="0">
                <a:solidFill>
                  <a:schemeClr val="tx1"/>
                </a:solidFill>
              </a:rPr>
              <a:t> </a:t>
            </a:r>
            <a:r>
              <a:rPr lang="cs-CZ" altLang="en-US" b="1" dirty="0" err="1" smtClean="0">
                <a:solidFill>
                  <a:schemeClr val="tx1"/>
                </a:solidFill>
              </a:rPr>
              <a:t>machismo</a:t>
            </a:r>
            <a:endParaRPr lang="cs-CZ" altLang="en-US" b="1" dirty="0" smtClean="0">
              <a:solidFill>
                <a:schemeClr val="tx1"/>
              </a:solidFill>
            </a:endParaRPr>
          </a:p>
          <a:p>
            <a:pPr eaLnBrk="1" hangingPunct="1"/>
            <a:endParaRPr lang="en-GB" altLang="en-US" dirty="0" smtClean="0">
              <a:solidFill>
                <a:schemeClr val="bg1"/>
              </a:solidFill>
            </a:endParaRPr>
          </a:p>
        </p:txBody>
      </p:sp>
      <p:pic>
        <p:nvPicPr>
          <p:cNvPr id="27652" name="Picture 4" descr="peru 4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263" y="4386263"/>
            <a:ext cx="1836737"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171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normAutofit/>
          </a:bodyPr>
          <a:lstStyle/>
          <a:p>
            <a:endParaRPr lang="en-US" altLang="en-US" dirty="0" smtClean="0">
              <a:solidFill>
                <a:srgbClr val="FF0000"/>
              </a:solidFill>
            </a:endParaRPr>
          </a:p>
        </p:txBody>
      </p:sp>
      <p:pic>
        <p:nvPicPr>
          <p:cNvPr id="3075"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063509" y="116632"/>
            <a:ext cx="5480291" cy="6660000"/>
          </a:xfrm>
        </p:spPr>
      </p:pic>
    </p:spTree>
    <p:extLst>
      <p:ext uri="{BB962C8B-B14F-4D97-AF65-F5344CB8AC3E}">
        <p14:creationId xmlns:p14="http://schemas.microsoft.com/office/powerpoint/2010/main" val="4269168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27088" y="333375"/>
            <a:ext cx="7772400" cy="574675"/>
          </a:xfrm>
        </p:spPr>
        <p:txBody>
          <a:bodyPr/>
          <a:lstStyle/>
          <a:p>
            <a:pPr eaLnBrk="1" hangingPunct="1"/>
            <a:endParaRPr lang="en-GB" altLang="en-US" sz="4000" dirty="0" smtClean="0">
              <a:solidFill>
                <a:srgbClr val="FF0000"/>
              </a:solidFill>
            </a:endParaRPr>
          </a:p>
        </p:txBody>
      </p:sp>
      <p:sp>
        <p:nvSpPr>
          <p:cNvPr id="4099" name="Rectangle 3"/>
          <p:cNvSpPr>
            <a:spLocks noGrp="1" noChangeArrowheads="1"/>
          </p:cNvSpPr>
          <p:nvPr>
            <p:ph type="subTitle" idx="1"/>
          </p:nvPr>
        </p:nvSpPr>
        <p:spPr>
          <a:xfrm>
            <a:off x="0" y="1844675"/>
            <a:ext cx="9324975" cy="5589588"/>
          </a:xfrm>
        </p:spPr>
        <p:txBody>
          <a:bodyPr/>
          <a:lstStyle/>
          <a:p>
            <a:pPr algn="l" eaLnBrk="1" hangingPunct="1"/>
            <a:endParaRPr lang="en-GB" altLang="en-US" dirty="0" smtClean="0">
              <a:solidFill>
                <a:srgbClr val="FF9933"/>
              </a:solidFill>
            </a:endParaRPr>
          </a:p>
        </p:txBody>
      </p:sp>
      <p:pic>
        <p:nvPicPr>
          <p:cNvPr id="4100" name="Picture 6" descr="latin_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764704"/>
            <a:ext cx="4725987"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853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1320" y="4797152"/>
            <a:ext cx="6781800" cy="1450164"/>
          </a:xfrm>
        </p:spPr>
        <p:txBody>
          <a:bodyPr>
            <a:normAutofit/>
          </a:bodyPr>
          <a:lstStyle/>
          <a:p>
            <a:r>
              <a:rPr lang="cs-CZ" dirty="0" smtClean="0"/>
              <a:t>LA 2007-2019</a:t>
            </a:r>
            <a:endParaRPr lang="en-US"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87" y="1521636"/>
            <a:ext cx="4005513" cy="388620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091" y="1052736"/>
            <a:ext cx="4824000" cy="4824000"/>
          </a:xfrm>
          <a:prstGeom prst="rect">
            <a:avLst/>
          </a:prstGeom>
        </p:spPr>
      </p:pic>
    </p:spTree>
    <p:extLst>
      <p:ext uri="{BB962C8B-B14F-4D97-AF65-F5344CB8AC3E}">
        <p14:creationId xmlns:p14="http://schemas.microsoft.com/office/powerpoint/2010/main" val="4022183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165304"/>
            <a:ext cx="7560840" cy="692696"/>
          </a:xfrm>
        </p:spPr>
        <p:txBody>
          <a:bodyPr>
            <a:normAutofit fontScale="90000"/>
          </a:bodyPr>
          <a:lstStyle/>
          <a:p>
            <a:r>
              <a:rPr lang="cs-CZ" dirty="0" err="1" smtClean="0"/>
              <a:t>Waves</a:t>
            </a:r>
            <a:r>
              <a:rPr lang="cs-CZ" dirty="0" smtClean="0"/>
              <a:t> of LA </a:t>
            </a:r>
            <a:r>
              <a:rPr lang="cs-CZ" dirty="0" err="1" smtClean="0"/>
              <a:t>populism</a:t>
            </a:r>
            <a:endParaRPr lang="en-US" dirty="0"/>
          </a:p>
        </p:txBody>
      </p:sp>
      <p:sp>
        <p:nvSpPr>
          <p:cNvPr id="3" name="Zástupný symbol pro obsah 2"/>
          <p:cNvSpPr>
            <a:spLocks noGrp="1"/>
          </p:cNvSpPr>
          <p:nvPr>
            <p:ph idx="1"/>
          </p:nvPr>
        </p:nvSpPr>
        <p:spPr>
          <a:xfrm>
            <a:off x="107504" y="476672"/>
            <a:ext cx="8640960" cy="5328592"/>
          </a:xfrm>
        </p:spPr>
        <p:txBody>
          <a:bodyPr>
            <a:normAutofit fontScale="62500" lnSpcReduction="20000"/>
          </a:bodyPr>
          <a:lstStyle/>
          <a:p>
            <a:r>
              <a:rPr lang="cs-CZ" sz="2900" b="1" dirty="0" smtClean="0">
                <a:solidFill>
                  <a:srgbClr val="C00000"/>
                </a:solidFill>
              </a:rPr>
              <a:t>1. „</a:t>
            </a:r>
            <a:r>
              <a:rPr lang="cs-CZ" sz="2900" b="1" dirty="0" err="1" smtClean="0">
                <a:solidFill>
                  <a:srgbClr val="C00000"/>
                </a:solidFill>
              </a:rPr>
              <a:t>Classical</a:t>
            </a:r>
            <a:r>
              <a:rPr lang="cs-CZ" sz="2900" b="1" dirty="0" smtClean="0">
                <a:solidFill>
                  <a:srgbClr val="C00000"/>
                </a:solidFill>
              </a:rPr>
              <a:t> LA </a:t>
            </a:r>
            <a:r>
              <a:rPr lang="cs-CZ" sz="2900" b="1" dirty="0" err="1" smtClean="0">
                <a:solidFill>
                  <a:srgbClr val="C00000"/>
                </a:solidFill>
              </a:rPr>
              <a:t>populists</a:t>
            </a:r>
            <a:r>
              <a:rPr lang="cs-CZ" sz="2900" b="1" dirty="0" smtClean="0">
                <a:solidFill>
                  <a:srgbClr val="C00000"/>
                </a:solidFill>
              </a:rPr>
              <a:t>: </a:t>
            </a:r>
            <a:r>
              <a:rPr lang="cs-CZ" sz="2900" b="1" dirty="0" err="1" smtClean="0">
                <a:solidFill>
                  <a:srgbClr val="C00000"/>
                </a:solidFill>
              </a:rPr>
              <a:t>created</a:t>
            </a:r>
            <a:r>
              <a:rPr lang="cs-CZ" sz="2900" b="1" dirty="0" smtClean="0">
                <a:solidFill>
                  <a:srgbClr val="C00000"/>
                </a:solidFill>
              </a:rPr>
              <a:t> </a:t>
            </a:r>
            <a:r>
              <a:rPr lang="cs-CZ" sz="2900" b="1" dirty="0" err="1" smtClean="0">
                <a:solidFill>
                  <a:srgbClr val="C00000"/>
                </a:solidFill>
              </a:rPr>
              <a:t>mass-based</a:t>
            </a:r>
            <a:r>
              <a:rPr lang="cs-CZ" sz="2900" b="1" dirty="0" smtClean="0">
                <a:solidFill>
                  <a:srgbClr val="C00000"/>
                </a:solidFill>
              </a:rPr>
              <a:t> party </a:t>
            </a:r>
            <a:r>
              <a:rPr lang="cs-CZ" sz="2900" b="1" dirty="0" err="1" smtClean="0">
                <a:solidFill>
                  <a:srgbClr val="C00000"/>
                </a:solidFill>
              </a:rPr>
              <a:t>or</a:t>
            </a:r>
            <a:r>
              <a:rPr lang="cs-CZ" sz="2900" b="1" dirty="0" smtClean="0">
                <a:solidFill>
                  <a:srgbClr val="C00000"/>
                </a:solidFill>
              </a:rPr>
              <a:t> </a:t>
            </a:r>
            <a:r>
              <a:rPr lang="cs-CZ" sz="2900" b="1" dirty="0" err="1" smtClean="0">
                <a:solidFill>
                  <a:srgbClr val="C00000"/>
                </a:solidFill>
              </a:rPr>
              <a:t>labor</a:t>
            </a:r>
            <a:r>
              <a:rPr lang="cs-CZ" sz="2900" b="1" dirty="0" smtClean="0">
                <a:solidFill>
                  <a:srgbClr val="C00000"/>
                </a:solidFill>
              </a:rPr>
              <a:t> </a:t>
            </a:r>
            <a:r>
              <a:rPr lang="cs-CZ" sz="2900" b="1" dirty="0" err="1" smtClean="0">
                <a:solidFill>
                  <a:srgbClr val="C00000"/>
                </a:solidFill>
              </a:rPr>
              <a:t>organisations</a:t>
            </a:r>
            <a:r>
              <a:rPr lang="cs-CZ" sz="2900" b="1" dirty="0" smtClean="0">
                <a:solidFill>
                  <a:srgbClr val="C00000"/>
                </a:solidFill>
              </a:rPr>
              <a:t> </a:t>
            </a:r>
            <a:r>
              <a:rPr lang="cs-CZ" sz="2900" b="1" dirty="0" err="1" smtClean="0">
                <a:solidFill>
                  <a:srgbClr val="C00000"/>
                </a:solidFill>
              </a:rPr>
              <a:t>linked</a:t>
            </a:r>
            <a:r>
              <a:rPr lang="cs-CZ" sz="2900" b="1" dirty="0" smtClean="0">
                <a:solidFill>
                  <a:srgbClr val="C00000"/>
                </a:solidFill>
              </a:rPr>
              <a:t> to </a:t>
            </a:r>
            <a:r>
              <a:rPr lang="cs-CZ" sz="2900" b="1" dirty="0" err="1" smtClean="0">
                <a:solidFill>
                  <a:srgbClr val="C00000"/>
                </a:solidFill>
              </a:rPr>
              <a:t>the</a:t>
            </a:r>
            <a:r>
              <a:rPr lang="cs-CZ" sz="2900" b="1" dirty="0" smtClean="0">
                <a:solidFill>
                  <a:srgbClr val="C00000"/>
                </a:solidFill>
              </a:rPr>
              <a:t> </a:t>
            </a:r>
            <a:r>
              <a:rPr lang="cs-CZ" sz="2900" b="1" dirty="0" err="1" smtClean="0">
                <a:solidFill>
                  <a:srgbClr val="C00000"/>
                </a:solidFill>
              </a:rPr>
              <a:t>state</a:t>
            </a:r>
            <a:r>
              <a:rPr lang="cs-CZ" sz="2900" b="1" dirty="0" smtClean="0">
                <a:solidFill>
                  <a:srgbClr val="C00000"/>
                </a:solidFill>
              </a:rPr>
              <a:t> to </a:t>
            </a:r>
            <a:r>
              <a:rPr lang="cs-CZ" sz="2900" b="1" dirty="0" err="1" smtClean="0">
                <a:solidFill>
                  <a:srgbClr val="C00000"/>
                </a:solidFill>
              </a:rPr>
              <a:t>incorporate</a:t>
            </a:r>
            <a:r>
              <a:rPr lang="cs-CZ" sz="2900" b="1" dirty="0" smtClean="0">
                <a:solidFill>
                  <a:srgbClr val="C00000"/>
                </a:solidFill>
              </a:rPr>
              <a:t> </a:t>
            </a:r>
            <a:r>
              <a:rPr lang="cs-CZ" sz="2900" b="1" dirty="0" err="1" smtClean="0">
                <a:solidFill>
                  <a:srgbClr val="C00000"/>
                </a:solidFill>
              </a:rPr>
              <a:t>their</a:t>
            </a:r>
            <a:r>
              <a:rPr lang="cs-CZ" sz="2900" b="1" dirty="0" smtClean="0">
                <a:solidFill>
                  <a:srgbClr val="C00000"/>
                </a:solidFill>
              </a:rPr>
              <a:t> </a:t>
            </a:r>
            <a:r>
              <a:rPr lang="cs-CZ" sz="2900" b="1" dirty="0" err="1" smtClean="0">
                <a:solidFill>
                  <a:srgbClr val="C00000"/>
                </a:solidFill>
              </a:rPr>
              <a:t>followers</a:t>
            </a:r>
            <a:r>
              <a:rPr lang="cs-CZ" sz="2900" b="1" dirty="0" smtClean="0">
                <a:solidFill>
                  <a:srgbClr val="C00000"/>
                </a:solidFill>
              </a:rPr>
              <a:t>, </a:t>
            </a:r>
            <a:r>
              <a:rPr lang="cs-CZ" sz="2900" b="1" dirty="0" err="1" smtClean="0">
                <a:solidFill>
                  <a:srgbClr val="C00000"/>
                </a:solidFill>
              </a:rPr>
              <a:t>national</a:t>
            </a:r>
            <a:r>
              <a:rPr lang="cs-CZ" sz="2900" b="1" dirty="0" smtClean="0">
                <a:solidFill>
                  <a:srgbClr val="C00000"/>
                </a:solidFill>
              </a:rPr>
              <a:t> </a:t>
            </a:r>
            <a:r>
              <a:rPr lang="cs-CZ" sz="2900" b="1" dirty="0" err="1" smtClean="0">
                <a:solidFill>
                  <a:srgbClr val="C00000"/>
                </a:solidFill>
              </a:rPr>
              <a:t>populism</a:t>
            </a:r>
            <a:endParaRPr lang="cs-CZ" sz="2900" b="1" dirty="0" smtClean="0">
              <a:solidFill>
                <a:srgbClr val="C00000"/>
              </a:solidFill>
            </a:endParaRPr>
          </a:p>
          <a:p>
            <a:pPr marL="320040" lvl="1" indent="0">
              <a:lnSpc>
                <a:spcPct val="90000"/>
              </a:lnSpc>
              <a:buNone/>
            </a:pPr>
            <a:r>
              <a:rPr lang="cs-CZ" sz="2900" b="1" dirty="0" smtClean="0"/>
              <a:t>Peru: </a:t>
            </a:r>
            <a:r>
              <a:rPr lang="cs-CZ" sz="2900" b="1" dirty="0" err="1" smtClean="0"/>
              <a:t>Haya</a:t>
            </a:r>
            <a:r>
              <a:rPr lang="cs-CZ" sz="2900" b="1" dirty="0" smtClean="0"/>
              <a:t> </a:t>
            </a:r>
            <a:r>
              <a:rPr lang="cs-CZ" sz="2900" b="1" dirty="0"/>
              <a:t>de la Torre </a:t>
            </a:r>
            <a:r>
              <a:rPr lang="cs-CZ" sz="2900" b="1" dirty="0" smtClean="0"/>
              <a:t>1978-79</a:t>
            </a:r>
            <a:endParaRPr lang="cs-CZ" altLang="en-US" sz="2900" b="1" dirty="0" smtClean="0"/>
          </a:p>
          <a:p>
            <a:pPr marL="320040" lvl="1" indent="0">
              <a:lnSpc>
                <a:spcPct val="90000"/>
              </a:lnSpc>
              <a:buNone/>
            </a:pPr>
            <a:r>
              <a:rPr lang="en-US" altLang="en-US" sz="2900" b="1" dirty="0" smtClean="0"/>
              <a:t>Argentina</a:t>
            </a:r>
            <a:r>
              <a:rPr lang="en-US" altLang="en-US" sz="2900" b="1" dirty="0"/>
              <a:t>: Juan </a:t>
            </a:r>
            <a:r>
              <a:rPr lang="en-US" altLang="en-US" sz="2900" b="1" dirty="0" err="1"/>
              <a:t>Perón</a:t>
            </a:r>
            <a:r>
              <a:rPr lang="en-US" altLang="en-US" sz="2900" b="1" dirty="0"/>
              <a:t>, 1945-55</a:t>
            </a:r>
          </a:p>
          <a:p>
            <a:pPr marL="320040" lvl="1" indent="0">
              <a:lnSpc>
                <a:spcPct val="90000"/>
              </a:lnSpc>
              <a:buNone/>
            </a:pPr>
            <a:r>
              <a:rPr lang="en-US" altLang="en-US" sz="2900" b="1" dirty="0"/>
              <a:t>Chile: Popular Front, 1938-41</a:t>
            </a:r>
          </a:p>
          <a:p>
            <a:pPr marL="320040" lvl="1" indent="0">
              <a:lnSpc>
                <a:spcPct val="90000"/>
              </a:lnSpc>
              <a:buNone/>
            </a:pPr>
            <a:r>
              <a:rPr lang="en-US" altLang="en-US" sz="2900" b="1" dirty="0"/>
              <a:t>Mexico: </a:t>
            </a:r>
            <a:r>
              <a:rPr lang="en-US" altLang="en-US" sz="2900" b="1" dirty="0" err="1"/>
              <a:t>Lázaro</a:t>
            </a:r>
            <a:r>
              <a:rPr lang="en-US" altLang="en-US" sz="2900" b="1" dirty="0"/>
              <a:t> Cárdenas, 1934-40</a:t>
            </a:r>
          </a:p>
          <a:p>
            <a:pPr marL="320040" lvl="1" indent="0">
              <a:lnSpc>
                <a:spcPct val="90000"/>
              </a:lnSpc>
              <a:buNone/>
            </a:pPr>
            <a:r>
              <a:rPr lang="en-US" altLang="en-US" sz="2900" b="1" dirty="0"/>
              <a:t>Brazil: </a:t>
            </a:r>
            <a:r>
              <a:rPr lang="en-US" altLang="en-US" sz="2900" b="1" dirty="0" err="1"/>
              <a:t>Getulio</a:t>
            </a:r>
            <a:r>
              <a:rPr lang="en-US" altLang="en-US" sz="2900" b="1" dirty="0"/>
              <a:t> Vargas, 1937-45 (Estado Novo period)</a:t>
            </a:r>
          </a:p>
          <a:p>
            <a:endParaRPr lang="cs-CZ" sz="2900" b="1" dirty="0" smtClean="0"/>
          </a:p>
          <a:p>
            <a:r>
              <a:rPr lang="cs-CZ" sz="2900" b="1" dirty="0" smtClean="0"/>
              <a:t>2. „</a:t>
            </a:r>
            <a:r>
              <a:rPr lang="cs-CZ" sz="2900" b="1" dirty="0" err="1" smtClean="0">
                <a:solidFill>
                  <a:schemeClr val="accent1"/>
                </a:solidFill>
              </a:rPr>
              <a:t>Neo-populists</a:t>
            </a:r>
            <a:r>
              <a:rPr lang="cs-CZ" sz="2900" b="1" dirty="0" smtClean="0">
                <a:solidFill>
                  <a:schemeClr val="accent1"/>
                </a:solidFill>
              </a:rPr>
              <a:t>“ - </a:t>
            </a:r>
            <a:r>
              <a:rPr lang="cs-CZ" sz="2900" b="1" dirty="0">
                <a:solidFill>
                  <a:schemeClr val="accent1"/>
                </a:solidFill>
              </a:rPr>
              <a:t>more </a:t>
            </a:r>
            <a:r>
              <a:rPr lang="cs-CZ" sz="2900" b="1" dirty="0" err="1">
                <a:solidFill>
                  <a:schemeClr val="accent1"/>
                </a:solidFill>
              </a:rPr>
              <a:t>pluralistic</a:t>
            </a:r>
            <a:r>
              <a:rPr lang="cs-CZ" sz="2900" b="1" dirty="0">
                <a:solidFill>
                  <a:schemeClr val="accent1"/>
                </a:solidFill>
              </a:rPr>
              <a:t> </a:t>
            </a:r>
            <a:r>
              <a:rPr lang="cs-CZ" sz="2900" b="1" dirty="0" err="1">
                <a:solidFill>
                  <a:schemeClr val="accent1"/>
                </a:solidFill>
              </a:rPr>
              <a:t>or</a:t>
            </a:r>
            <a:r>
              <a:rPr lang="cs-CZ" sz="2900" b="1" dirty="0">
                <a:solidFill>
                  <a:schemeClr val="accent1"/>
                </a:solidFill>
              </a:rPr>
              <a:t> </a:t>
            </a:r>
            <a:r>
              <a:rPr lang="cs-CZ" sz="2900" b="1" dirty="0" err="1">
                <a:solidFill>
                  <a:schemeClr val="accent1"/>
                </a:solidFill>
              </a:rPr>
              <a:t>individualized</a:t>
            </a:r>
            <a:r>
              <a:rPr lang="cs-CZ" sz="2900" b="1" dirty="0">
                <a:solidFill>
                  <a:schemeClr val="accent1"/>
                </a:solidFill>
              </a:rPr>
              <a:t> </a:t>
            </a:r>
            <a:r>
              <a:rPr lang="cs-CZ" sz="2900" b="1" dirty="0" err="1">
                <a:solidFill>
                  <a:schemeClr val="accent1"/>
                </a:solidFill>
              </a:rPr>
              <a:t>form</a:t>
            </a:r>
            <a:r>
              <a:rPr lang="cs-CZ" sz="2900" b="1" dirty="0">
                <a:solidFill>
                  <a:schemeClr val="accent1"/>
                </a:solidFill>
              </a:rPr>
              <a:t> </a:t>
            </a:r>
            <a:r>
              <a:rPr lang="cs-CZ" sz="2900" b="1" dirty="0" err="1">
                <a:solidFill>
                  <a:schemeClr val="accent1"/>
                </a:solidFill>
              </a:rPr>
              <a:t>of</a:t>
            </a:r>
            <a:r>
              <a:rPr lang="cs-CZ" sz="2900" b="1" dirty="0">
                <a:solidFill>
                  <a:schemeClr val="accent1"/>
                </a:solidFill>
              </a:rPr>
              <a:t> </a:t>
            </a:r>
            <a:r>
              <a:rPr lang="cs-CZ" sz="2900" b="1" dirty="0" err="1" smtClean="0">
                <a:solidFill>
                  <a:schemeClr val="accent1"/>
                </a:solidFill>
              </a:rPr>
              <a:t>representation</a:t>
            </a:r>
            <a:r>
              <a:rPr lang="cs-CZ" sz="2900" b="1" dirty="0" smtClean="0">
                <a:solidFill>
                  <a:schemeClr val="accent1"/>
                </a:solidFill>
              </a:rPr>
              <a:t>, </a:t>
            </a:r>
            <a:r>
              <a:rPr lang="cs-CZ" sz="2900" b="1" dirty="0" err="1" smtClean="0">
                <a:solidFill>
                  <a:schemeClr val="accent1"/>
                </a:solidFill>
              </a:rPr>
              <a:t>neoliberalism</a:t>
            </a:r>
            <a:r>
              <a:rPr lang="cs-CZ" sz="2900" b="1" dirty="0" smtClean="0">
                <a:solidFill>
                  <a:schemeClr val="accent1"/>
                </a:solidFill>
              </a:rPr>
              <a:t> and </a:t>
            </a:r>
            <a:r>
              <a:rPr lang="cs-CZ" sz="2900" b="1" dirty="0" err="1" smtClean="0">
                <a:solidFill>
                  <a:schemeClr val="accent1"/>
                </a:solidFill>
              </a:rPr>
              <a:t>populism</a:t>
            </a:r>
            <a:r>
              <a:rPr lang="cs-CZ" sz="2900" b="1" dirty="0" smtClean="0">
                <a:solidFill>
                  <a:schemeClr val="accent1"/>
                </a:solidFill>
              </a:rPr>
              <a:t> </a:t>
            </a:r>
          </a:p>
          <a:p>
            <a:pPr marL="0" indent="0">
              <a:buNone/>
            </a:pPr>
            <a:r>
              <a:rPr lang="cs-CZ" sz="2900" b="1" dirty="0" smtClean="0"/>
              <a:t>Peru: Alberto </a:t>
            </a:r>
            <a:r>
              <a:rPr lang="cs-CZ" sz="2900" b="1" dirty="0" err="1" smtClean="0"/>
              <a:t>Fujimori</a:t>
            </a:r>
            <a:r>
              <a:rPr lang="cs-CZ" sz="2900" b="1" dirty="0" smtClean="0"/>
              <a:t> 1990-2000</a:t>
            </a:r>
          </a:p>
          <a:p>
            <a:pPr marL="0" indent="0">
              <a:buNone/>
            </a:pPr>
            <a:r>
              <a:rPr lang="cs-CZ" sz="2900" b="1" dirty="0" smtClean="0"/>
              <a:t>Argentina:  Carlos </a:t>
            </a:r>
            <a:r>
              <a:rPr lang="cs-CZ" sz="2900" b="1" dirty="0" err="1" smtClean="0"/>
              <a:t>Menem</a:t>
            </a:r>
            <a:r>
              <a:rPr lang="cs-CZ" sz="2900" b="1" dirty="0" smtClean="0"/>
              <a:t> 1989-99</a:t>
            </a:r>
            <a:endParaRPr lang="cs-CZ" sz="2900" b="1" dirty="0"/>
          </a:p>
          <a:p>
            <a:endParaRPr lang="cs-CZ" sz="2900" b="1" dirty="0" smtClean="0"/>
          </a:p>
          <a:p>
            <a:r>
              <a:rPr lang="cs-CZ" sz="2900" b="1" dirty="0" smtClean="0">
                <a:solidFill>
                  <a:srgbClr val="C00000"/>
                </a:solidFill>
              </a:rPr>
              <a:t>3. </a:t>
            </a:r>
            <a:r>
              <a:rPr lang="cs-CZ" sz="2900" b="1" dirty="0" err="1" smtClean="0">
                <a:solidFill>
                  <a:srgbClr val="C00000"/>
                </a:solidFill>
              </a:rPr>
              <a:t>Left-wing</a:t>
            </a:r>
            <a:r>
              <a:rPr lang="cs-CZ" sz="2900" b="1" dirty="0" smtClean="0">
                <a:solidFill>
                  <a:srgbClr val="C00000"/>
                </a:solidFill>
              </a:rPr>
              <a:t> </a:t>
            </a:r>
            <a:r>
              <a:rPr lang="cs-CZ" sz="2900" b="1" dirty="0" err="1" smtClean="0">
                <a:solidFill>
                  <a:srgbClr val="C00000"/>
                </a:solidFill>
              </a:rPr>
              <a:t>populism,socialism</a:t>
            </a:r>
            <a:r>
              <a:rPr lang="cs-CZ" sz="2900" b="1" dirty="0" smtClean="0">
                <a:solidFill>
                  <a:srgbClr val="C00000"/>
                </a:solidFill>
              </a:rPr>
              <a:t> and </a:t>
            </a:r>
            <a:r>
              <a:rPr lang="cs-CZ" sz="2900" b="1" dirty="0" err="1" smtClean="0">
                <a:solidFill>
                  <a:srgbClr val="C00000"/>
                </a:solidFill>
              </a:rPr>
              <a:t>indigenism</a:t>
            </a:r>
            <a:r>
              <a:rPr lang="cs-CZ" sz="2900" b="1" dirty="0" smtClean="0">
                <a:solidFill>
                  <a:srgbClr val="C00000"/>
                </a:solidFill>
              </a:rPr>
              <a:t>: </a:t>
            </a:r>
          </a:p>
          <a:p>
            <a:pPr marL="0" indent="0">
              <a:buNone/>
            </a:pPr>
            <a:r>
              <a:rPr lang="cs-CZ" sz="2900" b="1" dirty="0"/>
              <a:t>Venezuela: Hugo </a:t>
            </a:r>
            <a:r>
              <a:rPr lang="cs-CZ" sz="2900" b="1" dirty="0" err="1"/>
              <a:t>Chavez</a:t>
            </a:r>
            <a:r>
              <a:rPr lang="cs-CZ" sz="2900" b="1" dirty="0"/>
              <a:t> 1999-2013</a:t>
            </a:r>
          </a:p>
          <a:p>
            <a:pPr marL="0" indent="0">
              <a:buNone/>
            </a:pPr>
            <a:r>
              <a:rPr lang="cs-CZ" sz="2900" b="1" dirty="0" err="1" smtClean="0"/>
              <a:t>Bolivia</a:t>
            </a:r>
            <a:r>
              <a:rPr lang="cs-CZ" sz="2900" b="1" dirty="0" smtClean="0"/>
              <a:t>: Evo </a:t>
            </a:r>
            <a:r>
              <a:rPr lang="cs-CZ" sz="2900" b="1" dirty="0" err="1" smtClean="0"/>
              <a:t>Morales</a:t>
            </a:r>
            <a:r>
              <a:rPr lang="cs-CZ" sz="2900" b="1" dirty="0" smtClean="0"/>
              <a:t> </a:t>
            </a:r>
            <a:r>
              <a:rPr lang="cs-CZ" sz="2900" b="1" dirty="0" err="1" smtClean="0"/>
              <a:t>since</a:t>
            </a:r>
            <a:r>
              <a:rPr lang="cs-CZ" sz="2900" b="1" smtClean="0"/>
              <a:t> </a:t>
            </a:r>
            <a:r>
              <a:rPr lang="cs-CZ" sz="2900" b="1" smtClean="0"/>
              <a:t>2006-2019</a:t>
            </a:r>
            <a:endParaRPr lang="cs-CZ" sz="2900" b="1" dirty="0" smtClean="0"/>
          </a:p>
          <a:p>
            <a:pPr marL="0" indent="0">
              <a:buNone/>
            </a:pPr>
            <a:r>
              <a:rPr lang="cs-CZ" sz="2900" b="1" dirty="0" smtClean="0"/>
              <a:t>Argentina: Nestor Kirchner 2003-2007, Christina </a:t>
            </a:r>
            <a:r>
              <a:rPr lang="cs-CZ" sz="2900" b="1" dirty="0" err="1" smtClean="0"/>
              <a:t>Fernandez</a:t>
            </a:r>
            <a:r>
              <a:rPr lang="cs-CZ" sz="2900" b="1" dirty="0" smtClean="0"/>
              <a:t> de Kirchner </a:t>
            </a:r>
            <a:r>
              <a:rPr lang="cs-CZ" sz="2900" b="1" dirty="0" err="1" smtClean="0"/>
              <a:t>since</a:t>
            </a:r>
            <a:r>
              <a:rPr lang="cs-CZ" sz="2900" b="1" dirty="0" smtClean="0"/>
              <a:t> 2007</a:t>
            </a:r>
          </a:p>
          <a:p>
            <a:pPr marL="0" indent="0">
              <a:buNone/>
            </a:pPr>
            <a:r>
              <a:rPr lang="cs-CZ" sz="2900" b="1" dirty="0" smtClean="0"/>
              <a:t>Ecuador: </a:t>
            </a:r>
            <a:r>
              <a:rPr lang="cs-CZ" sz="2900" b="1" dirty="0" err="1" smtClean="0"/>
              <a:t>Raffael</a:t>
            </a:r>
            <a:r>
              <a:rPr lang="cs-CZ" sz="2900" b="1" dirty="0" smtClean="0"/>
              <a:t> </a:t>
            </a:r>
            <a:r>
              <a:rPr lang="cs-CZ" sz="2900" b="1" dirty="0" err="1" smtClean="0"/>
              <a:t>Correa</a:t>
            </a:r>
            <a:r>
              <a:rPr lang="cs-CZ" sz="2900" b="1" dirty="0" smtClean="0"/>
              <a:t> </a:t>
            </a:r>
            <a:r>
              <a:rPr lang="cs-CZ" sz="2900" b="1" dirty="0" err="1" smtClean="0"/>
              <a:t>since</a:t>
            </a:r>
            <a:r>
              <a:rPr lang="cs-CZ" sz="2900" b="1" dirty="0" smtClean="0"/>
              <a:t> </a:t>
            </a:r>
            <a:r>
              <a:rPr lang="cs-CZ" sz="2900" b="1" dirty="0" smtClean="0"/>
              <a:t>2007-2017</a:t>
            </a:r>
            <a:endParaRPr lang="cs-CZ" sz="2900" b="1" dirty="0" smtClean="0"/>
          </a:p>
          <a:p>
            <a:r>
              <a:rPr lang="cs-CZ" sz="2900" b="1" dirty="0"/>
              <a:t> </a:t>
            </a:r>
            <a:r>
              <a:rPr lang="cs-CZ" sz="2900" b="1" dirty="0" smtClean="0">
                <a:solidFill>
                  <a:srgbClr val="C00000"/>
                </a:solidFill>
              </a:rPr>
              <a:t>4. Far </a:t>
            </a:r>
            <a:r>
              <a:rPr lang="cs-CZ" sz="2900" b="1" dirty="0" err="1" smtClean="0">
                <a:solidFill>
                  <a:srgbClr val="C00000"/>
                </a:solidFill>
              </a:rPr>
              <a:t>right</a:t>
            </a:r>
            <a:r>
              <a:rPr lang="cs-CZ" sz="2900" b="1" dirty="0" smtClean="0">
                <a:solidFill>
                  <a:srgbClr val="C00000"/>
                </a:solidFill>
              </a:rPr>
              <a:t> </a:t>
            </a:r>
            <a:r>
              <a:rPr lang="cs-CZ" sz="2900" b="1" dirty="0" err="1" smtClean="0">
                <a:solidFill>
                  <a:srgbClr val="C00000"/>
                </a:solidFill>
              </a:rPr>
              <a:t>populism</a:t>
            </a:r>
            <a:r>
              <a:rPr lang="cs-CZ" sz="2900" b="1" dirty="0" smtClean="0">
                <a:solidFill>
                  <a:srgbClr val="C00000"/>
                </a:solidFill>
              </a:rPr>
              <a:t> in  </a:t>
            </a:r>
            <a:r>
              <a:rPr lang="cs-CZ" sz="2900" b="1" dirty="0" err="1" smtClean="0">
                <a:solidFill>
                  <a:srgbClr val="C00000"/>
                </a:solidFill>
              </a:rPr>
              <a:t>Brazil</a:t>
            </a:r>
            <a:r>
              <a:rPr lang="cs-CZ" sz="2900" b="1" dirty="0" smtClean="0">
                <a:solidFill>
                  <a:srgbClr val="C00000"/>
                </a:solidFill>
              </a:rPr>
              <a:t> : </a:t>
            </a:r>
            <a:r>
              <a:rPr lang="cs-CZ" sz="2900" b="1" dirty="0" err="1" smtClean="0">
                <a:solidFill>
                  <a:srgbClr val="C00000"/>
                </a:solidFill>
              </a:rPr>
              <a:t>Bolsonaro</a:t>
            </a:r>
            <a:endParaRPr lang="cs-CZ" sz="2900" b="1" dirty="0" smtClean="0">
              <a:solidFill>
                <a:srgbClr val="C00000"/>
              </a:solidFill>
            </a:endParaRPr>
          </a:p>
          <a:p>
            <a:endParaRPr lang="cs-CZ" dirty="0"/>
          </a:p>
        </p:txBody>
      </p:sp>
      <p:pic>
        <p:nvPicPr>
          <p:cNvPr id="4" name="Picture 4" descr="peru 4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941168"/>
            <a:ext cx="3024148" cy="22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5042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1303</TotalTime>
  <Words>2393</Words>
  <Application>Microsoft Office PowerPoint</Application>
  <PresentationFormat>Předvádění na obrazovce (4:3)</PresentationFormat>
  <Paragraphs>224</Paragraphs>
  <Slides>38</Slides>
  <Notes>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38</vt:i4>
      </vt:variant>
    </vt:vector>
  </HeadingPairs>
  <TitlesOfParts>
    <vt:vector size="44" baseType="lpstr">
      <vt:lpstr>Arial</vt:lpstr>
      <vt:lpstr>Calibri</vt:lpstr>
      <vt:lpstr>Impact</vt:lpstr>
      <vt:lpstr>Times New Roman</vt:lpstr>
      <vt:lpstr>Wingdings</vt:lpstr>
      <vt:lpstr>NewsPrint</vt:lpstr>
      <vt:lpstr>Populism in Latin America</vt:lpstr>
      <vt:lpstr>Populism?? Threat or corrective for democracy??</vt:lpstr>
      <vt:lpstr>Populist mobilisation</vt:lpstr>
      <vt:lpstr>Prezentace aplikace PowerPoint</vt:lpstr>
      <vt:lpstr>Similar tendencies </vt:lpstr>
      <vt:lpstr>Prezentace aplikace PowerPoint</vt:lpstr>
      <vt:lpstr>Prezentace aplikace PowerPoint</vt:lpstr>
      <vt:lpstr>LA 2007-2019</vt:lpstr>
      <vt:lpstr>Waves of LA populism</vt:lpstr>
      <vt:lpstr>LA Populism</vt:lpstr>
      <vt:lpstr>Different forms</vt:lpstr>
      <vt:lpstr>Populism as challenge to democracy</vt:lpstr>
      <vt:lpstr>Populism as challenge to democracy </vt:lpstr>
      <vt:lpstr>Populism as challenge to democracy</vt:lpstr>
      <vt:lpstr>LA neo-populists: Fujimori in Peru</vt:lpstr>
      <vt:lpstr>LA neo-populists: Fujimori in Peru</vt:lpstr>
      <vt:lpstr>LA neo-populists: Fujimori in Peru</vt:lpstr>
      <vt:lpstr>Fujimori against terrorism and the end of Fujimorismo</vt:lpstr>
      <vt:lpstr>LA 3rd wave of populism: Bolivia before Morales</vt:lpstr>
      <vt:lpstr>Social conflict in Bolivia before Morales</vt:lpstr>
      <vt:lpstr>Bolivia: Evo Morales</vt:lpstr>
      <vt:lpstr>Bolivia: Evo Morales administration</vt:lpstr>
      <vt:lpstr>Bolivia: New constitution introduced by Evo Morales</vt:lpstr>
      <vt:lpstr>Evo Morales administration</vt:lpstr>
      <vt:lpstr>Venezuela before Hugo Chavez</vt:lpstr>
      <vt:lpstr>Venezuela: Hugo Chavez 1998-2013</vt:lpstr>
      <vt:lpstr>Chavez</vt:lpstr>
      <vt:lpstr>Venezuela under Hugo Chavez </vt:lpstr>
      <vt:lpstr>Venezuela under Chavez:Constitution 2007</vt:lpstr>
      <vt:lpstr>Venezuela under Hugo Chavez</vt:lpstr>
      <vt:lpstr>Prezentace aplikace PowerPoint</vt:lpstr>
      <vt:lpstr>Nicola maduro since 2013</vt:lpstr>
      <vt:lpstr>Ecuador before Rafael Correa </vt:lpstr>
      <vt:lpstr>Ecuador: Rafael Correa</vt:lpstr>
      <vt:lpstr>              Lenin Moreno – Ecuador 2017-2021 – healing from populism   switching sides and decorreisation reversed several key legislation pieces passed by Correa´s administration, that targeted wealthy individuals and banks,  also reversed a previous referendum allowing indefinite re-election unstable policies fuel subsidies, poverty,  - political crisis </vt:lpstr>
      <vt:lpstr>Mexico: MORENA</vt:lpstr>
      <vt:lpstr>Brazil: far right populism?</vt:lpstr>
      <vt:lpstr>LA populism as a result of these factors: </vt:lpstr>
    </vt:vector>
  </TitlesOfParts>
  <Company>CIKT 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Populism in Latin America</dc:title>
  <dc:creator>Věra Stojarová</dc:creator>
  <cp:lastModifiedBy>Hewlett-Packard Company</cp:lastModifiedBy>
  <cp:revision>68</cp:revision>
  <dcterms:created xsi:type="dcterms:W3CDTF">2013-10-02T12:09:23Z</dcterms:created>
  <dcterms:modified xsi:type="dcterms:W3CDTF">2021-11-08T13:29:15Z</dcterms:modified>
</cp:coreProperties>
</file>