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charts/chart14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charts/chart15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ppt/charts/chart16.xml" ContentType="application/vnd.openxmlformats-officedocument.drawingml.chart+xml"/>
  <Override PartName="/ppt/charts/style16.xml" ContentType="application/vnd.ms-office.chartstyle+xml"/>
  <Override PartName="/ppt/charts/colors16.xml" ContentType="application/vnd.ms-office.chartcolorstyle+xml"/>
  <Override PartName="/ppt/charts/chart17.xml" ContentType="application/vnd.openxmlformats-officedocument.drawingml.chart+xml"/>
  <Override PartName="/ppt/theme/themeOverride1.xml" ContentType="application/vnd.openxmlformats-officedocument.themeOverride+xml"/>
  <Override PartName="/ppt/charts/chart18.xml" ContentType="application/vnd.openxmlformats-officedocument.drawingml.chart+xml"/>
  <Override PartName="/ppt/charts/style17.xml" ContentType="application/vnd.ms-office.chartstyle+xml"/>
  <Override PartName="/ppt/charts/colors17.xml" ContentType="application/vnd.ms-office.chartcolorstyle+xml"/>
  <Override PartName="/ppt/charts/chart19.xml" ContentType="application/vnd.openxmlformats-officedocument.drawingml.chart+xml"/>
  <Override PartName="/ppt/charts/style18.xml" ContentType="application/vnd.ms-office.chartstyle+xml"/>
  <Override PartName="/ppt/charts/colors18.xml" ContentType="application/vnd.ms-office.chartcolorstyle+xml"/>
  <Override PartName="/ppt/charts/chart20.xml" ContentType="application/vnd.openxmlformats-officedocument.drawingml.chart+xml"/>
  <Override PartName="/ppt/charts/style19.xml" ContentType="application/vnd.ms-office.chartstyle+xml"/>
  <Override PartName="/ppt/charts/colors19.xml" ContentType="application/vnd.ms-office.chartcolorstyle+xml"/>
  <Override PartName="/ppt/charts/chart21.xml" ContentType="application/vnd.openxmlformats-officedocument.drawingml.chart+xml"/>
  <Override PartName="/ppt/charts/style20.xml" ContentType="application/vnd.ms-office.chartstyle+xml"/>
  <Override PartName="/ppt/charts/colors20.xml" ContentType="application/vnd.ms-office.chartcolorstyle+xml"/>
  <Override PartName="/ppt/charts/chart22.xml" ContentType="application/vnd.openxmlformats-officedocument.drawingml.chart+xml"/>
  <Override PartName="/ppt/charts/style21.xml" ContentType="application/vnd.ms-office.chartstyle+xml"/>
  <Override PartName="/ppt/charts/colors21.xml" ContentType="application/vnd.ms-office.chartcolorstyle+xml"/>
  <Override PartName="/ppt/charts/chart23.xml" ContentType="application/vnd.openxmlformats-officedocument.drawingml.chart+xml"/>
  <Override PartName="/ppt/charts/style22.xml" ContentType="application/vnd.ms-office.chartstyle+xml"/>
  <Override PartName="/ppt/charts/colors22.xml" ContentType="application/vnd.ms-office.chartcolorstyle+xml"/>
  <Override PartName="/ppt/charts/chart24.xml" ContentType="application/vnd.openxmlformats-officedocument.drawingml.chart+xml"/>
  <Override PartName="/ppt/charts/style23.xml" ContentType="application/vnd.ms-office.chartstyle+xml"/>
  <Override PartName="/ppt/charts/colors23.xml" ContentType="application/vnd.ms-office.chartcolorstyle+xml"/>
  <Override PartName="/ppt/charts/chart25.xml" ContentType="application/vnd.openxmlformats-officedocument.drawingml.chart+xml"/>
  <Override PartName="/ppt/charts/style24.xml" ContentType="application/vnd.ms-office.chartstyle+xml"/>
  <Override PartName="/ppt/charts/colors24.xml" ContentType="application/vnd.ms-office.chartcolorstyle+xml"/>
  <Override PartName="/ppt/charts/chart26.xml" ContentType="application/vnd.openxmlformats-officedocument.drawingml.chart+xml"/>
  <Override PartName="/ppt/charts/style25.xml" ContentType="application/vnd.ms-office.chartstyle+xml"/>
  <Override PartName="/ppt/charts/colors25.xml" ContentType="application/vnd.ms-office.chartcolorstyle+xml"/>
  <Override PartName="/ppt/charts/chart27.xml" ContentType="application/vnd.openxmlformats-officedocument.drawingml.chart+xml"/>
  <Override PartName="/ppt/charts/style26.xml" ContentType="application/vnd.ms-office.chartstyle+xml"/>
  <Override PartName="/ppt/charts/colors26.xml" ContentType="application/vnd.ms-office.chartcolorstyle+xml"/>
  <Override PartName="/ppt/charts/chart28.xml" ContentType="application/vnd.openxmlformats-officedocument.drawingml.chart+xml"/>
  <Override PartName="/ppt/charts/style27.xml" ContentType="application/vnd.ms-office.chartstyle+xml"/>
  <Override PartName="/ppt/charts/colors27.xml" ContentType="application/vnd.ms-office.chartcolorstyle+xml"/>
  <Override PartName="/ppt/charts/chart29.xml" ContentType="application/vnd.openxmlformats-officedocument.drawingml.chart+xml"/>
  <Override PartName="/ppt/charts/style28.xml" ContentType="application/vnd.ms-office.chartstyle+xml"/>
  <Override PartName="/ppt/charts/colors28.xml" ContentType="application/vnd.ms-office.chartcolorstyle+xml"/>
  <Override PartName="/ppt/charts/chart30.xml" ContentType="application/vnd.openxmlformats-officedocument.drawingml.chart+xml"/>
  <Override PartName="/ppt/charts/style29.xml" ContentType="application/vnd.ms-office.chartstyle+xml"/>
  <Override PartName="/ppt/charts/colors29.xml" ContentType="application/vnd.ms-office.chartcolorstyle+xml"/>
  <Override PartName="/ppt/charts/chart31.xml" ContentType="application/vnd.openxmlformats-officedocument.drawingml.chart+xml"/>
  <Override PartName="/ppt/charts/style30.xml" ContentType="application/vnd.ms-office.chartstyle+xml"/>
  <Override PartName="/ppt/charts/colors30.xml" ContentType="application/vnd.ms-office.chartcolorstyle+xml"/>
  <Override PartName="/ppt/charts/chart32.xml" ContentType="application/vnd.openxmlformats-officedocument.drawingml.chart+xml"/>
  <Override PartName="/ppt/charts/style31.xml" ContentType="application/vnd.ms-office.chartstyle+xml"/>
  <Override PartName="/ppt/charts/colors31.xml" ContentType="application/vnd.ms-office.chartcolorstyle+xml"/>
  <Override PartName="/ppt/charts/chart33.xml" ContentType="application/vnd.openxmlformats-officedocument.drawingml.chart+xml"/>
  <Override PartName="/ppt/charts/style32.xml" ContentType="application/vnd.ms-office.chartstyle+xml"/>
  <Override PartName="/ppt/charts/colors32.xml" ContentType="application/vnd.ms-office.chartcolorstyle+xml"/>
  <Override PartName="/ppt/charts/chart34.xml" ContentType="application/vnd.openxmlformats-officedocument.drawingml.chart+xml"/>
  <Override PartName="/ppt/charts/style33.xml" ContentType="application/vnd.ms-office.chartstyle+xml"/>
  <Override PartName="/ppt/charts/colors33.xml" ContentType="application/vnd.ms-office.chartcolorstyle+xml"/>
  <Override PartName="/ppt/charts/chart35.xml" ContentType="application/vnd.openxmlformats-officedocument.drawingml.chart+xml"/>
  <Override PartName="/ppt/charts/style34.xml" ContentType="application/vnd.ms-office.chartstyle+xml"/>
  <Override PartName="/ppt/charts/colors34.xml" ContentType="application/vnd.ms-office.chartcolorstyle+xml"/>
  <Override PartName="/ppt/charts/chart36.xml" ContentType="application/vnd.openxmlformats-officedocument.drawingml.chart+xml"/>
  <Override PartName="/ppt/charts/style35.xml" ContentType="application/vnd.ms-office.chartstyle+xml"/>
  <Override PartName="/ppt/charts/colors35.xml" ContentType="application/vnd.ms-office.chartcolorstyle+xml"/>
  <Override PartName="/ppt/charts/chart37.xml" ContentType="application/vnd.openxmlformats-officedocument.drawingml.chart+xml"/>
  <Override PartName="/ppt/charts/style36.xml" ContentType="application/vnd.ms-office.chartstyle+xml"/>
  <Override PartName="/ppt/charts/colors36.xml" ContentType="application/vnd.ms-office.chartcolorstyle+xml"/>
  <Override PartName="/ppt/charts/chart38.xml" ContentType="application/vnd.openxmlformats-officedocument.drawingml.chart+xml"/>
  <Override PartName="/ppt/charts/style37.xml" ContentType="application/vnd.ms-office.chartstyle+xml"/>
  <Override PartName="/ppt/charts/colors37.xml" ContentType="application/vnd.ms-office.chartcolorstyle+xml"/>
  <Override PartName="/ppt/charts/chart39.xml" ContentType="application/vnd.openxmlformats-officedocument.drawingml.chart+xml"/>
  <Override PartName="/ppt/charts/style38.xml" ContentType="application/vnd.ms-office.chartstyle+xml"/>
  <Override PartName="/ppt/charts/colors38.xml" ContentType="application/vnd.ms-office.chartcolorstyle+xml"/>
  <Override PartName="/ppt/charts/chart40.xml" ContentType="application/vnd.openxmlformats-officedocument.drawingml.chart+xml"/>
  <Override PartName="/ppt/charts/style39.xml" ContentType="application/vnd.ms-office.chartstyle+xml"/>
  <Override PartName="/ppt/charts/colors39.xml" ContentType="application/vnd.ms-office.chartcolorstyle+xml"/>
  <Override PartName="/ppt/charts/chart41.xml" ContentType="application/vnd.openxmlformats-officedocument.drawingml.chart+xml"/>
  <Override PartName="/ppt/charts/style40.xml" ContentType="application/vnd.ms-office.chartstyle+xml"/>
  <Override PartName="/ppt/charts/colors40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1" r:id="rId16"/>
    <p:sldId id="272" r:id="rId17"/>
    <p:sldId id="273" r:id="rId18"/>
    <p:sldId id="280" r:id="rId19"/>
    <p:sldId id="274" r:id="rId20"/>
    <p:sldId id="275" r:id="rId21"/>
    <p:sldId id="276" r:id="rId22"/>
    <p:sldId id="306" r:id="rId23"/>
    <p:sldId id="307" r:id="rId24"/>
    <p:sldId id="277" r:id="rId25"/>
    <p:sldId id="285" r:id="rId26"/>
    <p:sldId id="278" r:id="rId27"/>
    <p:sldId id="290" r:id="rId28"/>
    <p:sldId id="291" r:id="rId29"/>
    <p:sldId id="292" r:id="rId30"/>
    <p:sldId id="293" r:id="rId31"/>
    <p:sldId id="295" r:id="rId32"/>
    <p:sldId id="296" r:id="rId33"/>
    <p:sldId id="279" r:id="rId34"/>
    <p:sldId id="281" r:id="rId35"/>
    <p:sldId id="282" r:id="rId36"/>
    <p:sldId id="288" r:id="rId37"/>
    <p:sldId id="283" r:id="rId38"/>
    <p:sldId id="284" r:id="rId39"/>
    <p:sldId id="286" r:id="rId40"/>
    <p:sldId id="287" r:id="rId41"/>
    <p:sldId id="289" r:id="rId42"/>
    <p:sldId id="297" r:id="rId43"/>
    <p:sldId id="298" r:id="rId44"/>
    <p:sldId id="299" r:id="rId45"/>
    <p:sldId id="303" r:id="rId46"/>
    <p:sldId id="304" r:id="rId47"/>
    <p:sldId id="300" r:id="rId48"/>
    <p:sldId id="301" r:id="rId49"/>
    <p:sldId id="305" r:id="rId50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86" y="23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presProps" Target="pres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Se&#353;it5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petrh\Documents\politologie\mpu\exitpolly\2021\krostaby.xlsx" TargetMode="External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petrh\AppData\Roaming\Microsoft\Excel\krostaby%20(version%202).xlsb" TargetMode="External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petrh\AppData\Roaming\Microsoft\Excel\krostaby%20(version%202).xlsb" TargetMode="External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oleObject" Target="Se&#353;it7" TargetMode="External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petrh\AppData\Roaming\Microsoft\Excel\krostaby%20(version%202).xlsb" TargetMode="External"/><Relationship Id="rId2" Type="http://schemas.microsoft.com/office/2011/relationships/chartColorStyle" Target="colors14.xml"/><Relationship Id="rId1" Type="http://schemas.microsoft.com/office/2011/relationships/chartStyle" Target="style14.xm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petrh\AppData\Roaming\Microsoft\Excel\krostaby%20(version%202).xlsb" TargetMode="External"/><Relationship Id="rId2" Type="http://schemas.microsoft.com/office/2011/relationships/chartColorStyle" Target="colors15.xml"/><Relationship Id="rId1" Type="http://schemas.microsoft.com/office/2011/relationships/chartStyle" Target="style15.xml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oleObject" Target="Se&#353;it7" TargetMode="External"/><Relationship Id="rId2" Type="http://schemas.microsoft.com/office/2011/relationships/chartColorStyle" Target="colors16.xml"/><Relationship Id="rId1" Type="http://schemas.microsoft.com/office/2011/relationships/chartStyle" Target="style16.xml"/></Relationships>
</file>

<file path=ppt/charts/_rels/chart17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1.bin"/><Relationship Id="rId1" Type="http://schemas.openxmlformats.org/officeDocument/2006/relationships/themeOverride" Target="../theme/themeOverride1.xml"/></Relationships>
</file>

<file path=ppt/charts/_rels/chart18.xml.rels><?xml version="1.0" encoding="UTF-8" standalone="yes"?>
<Relationships xmlns="http://schemas.openxmlformats.org/package/2006/relationships"><Relationship Id="rId3" Type="http://schemas.openxmlformats.org/officeDocument/2006/relationships/oleObject" Target="Se&#353;it7" TargetMode="External"/><Relationship Id="rId2" Type="http://schemas.microsoft.com/office/2011/relationships/chartColorStyle" Target="colors17.xml"/><Relationship Id="rId1" Type="http://schemas.microsoft.com/office/2011/relationships/chartStyle" Target="style17.xml"/></Relationships>
</file>

<file path=ppt/charts/_rels/chart19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petrh\AppData\Roaming\Microsoft\Excel\krostaby%20(version%202).xlsb" TargetMode="External"/><Relationship Id="rId2" Type="http://schemas.microsoft.com/office/2011/relationships/chartColorStyle" Target="colors18.xml"/><Relationship Id="rId1" Type="http://schemas.microsoft.com/office/2011/relationships/chartStyle" Target="style18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Se&#353;it5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20.xml.rels><?xml version="1.0" encoding="UTF-8" standalone="yes"?>
<Relationships xmlns="http://schemas.openxmlformats.org/package/2006/relationships"><Relationship Id="rId3" Type="http://schemas.openxmlformats.org/officeDocument/2006/relationships/oleObject" Target="Se&#353;it7" TargetMode="External"/><Relationship Id="rId2" Type="http://schemas.microsoft.com/office/2011/relationships/chartColorStyle" Target="colors19.xml"/><Relationship Id="rId1" Type="http://schemas.microsoft.com/office/2011/relationships/chartStyle" Target="style19.xml"/></Relationships>
</file>

<file path=ppt/charts/_rels/chart2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petrh\AppData\Roaming\Microsoft\Excel\krostaby%20(version%202).xlsb" TargetMode="External"/><Relationship Id="rId2" Type="http://schemas.microsoft.com/office/2011/relationships/chartColorStyle" Target="colors20.xml"/><Relationship Id="rId1" Type="http://schemas.microsoft.com/office/2011/relationships/chartStyle" Target="style20.xml"/></Relationships>
</file>

<file path=ppt/charts/_rels/chart22.xml.rels><?xml version="1.0" encoding="UTF-8" standalone="yes"?>
<Relationships xmlns="http://schemas.openxmlformats.org/package/2006/relationships"><Relationship Id="rId3" Type="http://schemas.openxmlformats.org/officeDocument/2006/relationships/oleObject" Target="Se&#353;it7" TargetMode="External"/><Relationship Id="rId2" Type="http://schemas.microsoft.com/office/2011/relationships/chartColorStyle" Target="colors21.xml"/><Relationship Id="rId1" Type="http://schemas.microsoft.com/office/2011/relationships/chartStyle" Target="style21.xml"/></Relationships>
</file>

<file path=ppt/charts/_rels/chart23.xml.rels><?xml version="1.0" encoding="UTF-8" standalone="yes"?>
<Relationships xmlns="http://schemas.openxmlformats.org/package/2006/relationships"><Relationship Id="rId3" Type="http://schemas.openxmlformats.org/officeDocument/2006/relationships/oleObject" Target="Se&#353;it7" TargetMode="External"/><Relationship Id="rId2" Type="http://schemas.microsoft.com/office/2011/relationships/chartColorStyle" Target="colors22.xml"/><Relationship Id="rId1" Type="http://schemas.microsoft.com/office/2011/relationships/chartStyle" Target="style22.xml"/></Relationships>
</file>

<file path=ppt/charts/_rels/chart24.xml.rels><?xml version="1.0" encoding="UTF-8" standalone="yes"?>
<Relationships xmlns="http://schemas.openxmlformats.org/package/2006/relationships"><Relationship Id="rId3" Type="http://schemas.openxmlformats.org/officeDocument/2006/relationships/oleObject" Target="Se&#353;it7" TargetMode="External"/><Relationship Id="rId2" Type="http://schemas.microsoft.com/office/2011/relationships/chartColorStyle" Target="colors23.xml"/><Relationship Id="rId1" Type="http://schemas.microsoft.com/office/2011/relationships/chartStyle" Target="style23.xml"/></Relationships>
</file>

<file path=ppt/charts/_rels/chart25.xml.rels><?xml version="1.0" encoding="UTF-8" standalone="yes"?>
<Relationships xmlns="http://schemas.openxmlformats.org/package/2006/relationships"><Relationship Id="rId3" Type="http://schemas.openxmlformats.org/officeDocument/2006/relationships/oleObject" Target="Se&#353;it7" TargetMode="External"/><Relationship Id="rId2" Type="http://schemas.microsoft.com/office/2011/relationships/chartColorStyle" Target="colors24.xml"/><Relationship Id="rId1" Type="http://schemas.microsoft.com/office/2011/relationships/chartStyle" Target="style24.xml"/></Relationships>
</file>

<file path=ppt/charts/_rels/chart26.xml.rels><?xml version="1.0" encoding="UTF-8" standalone="yes"?>
<Relationships xmlns="http://schemas.openxmlformats.org/package/2006/relationships"><Relationship Id="rId3" Type="http://schemas.openxmlformats.org/officeDocument/2006/relationships/oleObject" Target="Se&#353;it7" TargetMode="External"/><Relationship Id="rId2" Type="http://schemas.microsoft.com/office/2011/relationships/chartColorStyle" Target="colors25.xml"/><Relationship Id="rId1" Type="http://schemas.microsoft.com/office/2011/relationships/chartStyle" Target="style25.xml"/></Relationships>
</file>

<file path=ppt/charts/_rels/chart27.xml.rels><?xml version="1.0" encoding="UTF-8" standalone="yes"?>
<Relationships xmlns="http://schemas.openxmlformats.org/package/2006/relationships"><Relationship Id="rId3" Type="http://schemas.openxmlformats.org/officeDocument/2006/relationships/oleObject" Target="Se&#353;it7" TargetMode="External"/><Relationship Id="rId2" Type="http://schemas.microsoft.com/office/2011/relationships/chartColorStyle" Target="colors26.xml"/><Relationship Id="rId1" Type="http://schemas.microsoft.com/office/2011/relationships/chartStyle" Target="style26.xml"/></Relationships>
</file>

<file path=ppt/charts/_rels/chart28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petrh\AppData\Roaming\Microsoft\Excel\krostaby%20(version%202).xlsb" TargetMode="External"/><Relationship Id="rId2" Type="http://schemas.microsoft.com/office/2011/relationships/chartColorStyle" Target="colors27.xml"/><Relationship Id="rId1" Type="http://schemas.microsoft.com/office/2011/relationships/chartStyle" Target="style27.xml"/></Relationships>
</file>

<file path=ppt/charts/_rels/chart29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petrh\AppData\Roaming\Microsoft\Excel\krostaby%20(version%202).xlsb" TargetMode="External"/><Relationship Id="rId2" Type="http://schemas.microsoft.com/office/2011/relationships/chartColorStyle" Target="colors28.xml"/><Relationship Id="rId1" Type="http://schemas.microsoft.com/office/2011/relationships/chartStyle" Target="style28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Se&#353;it5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30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petrh\AppData\Roaming\Microsoft\Excel\krostaby%20(version%202).xlsb" TargetMode="External"/><Relationship Id="rId2" Type="http://schemas.microsoft.com/office/2011/relationships/chartColorStyle" Target="colors29.xml"/><Relationship Id="rId1" Type="http://schemas.microsoft.com/office/2011/relationships/chartStyle" Target="style29.xml"/></Relationships>
</file>

<file path=ppt/charts/_rels/chart3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petrh\AppData\Roaming\Microsoft\Excel\krostaby%20(version%202).xlsb" TargetMode="External"/><Relationship Id="rId2" Type="http://schemas.microsoft.com/office/2011/relationships/chartColorStyle" Target="colors30.xml"/><Relationship Id="rId1" Type="http://schemas.microsoft.com/office/2011/relationships/chartStyle" Target="style30.xml"/></Relationships>
</file>

<file path=ppt/charts/_rels/chart3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petrh\AppData\Roaming\Microsoft\Excel\krostaby%20(version%202).xlsb" TargetMode="External"/><Relationship Id="rId2" Type="http://schemas.microsoft.com/office/2011/relationships/chartColorStyle" Target="colors31.xml"/><Relationship Id="rId1" Type="http://schemas.microsoft.com/office/2011/relationships/chartStyle" Target="style31.xml"/></Relationships>
</file>

<file path=ppt/charts/_rels/chart3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petrh\AppData\Roaming\Microsoft\Excel\krostaby%20(version%202).xlsb" TargetMode="External"/><Relationship Id="rId2" Type="http://schemas.microsoft.com/office/2011/relationships/chartColorStyle" Target="colors32.xml"/><Relationship Id="rId1" Type="http://schemas.microsoft.com/office/2011/relationships/chartStyle" Target="style32.xml"/></Relationships>
</file>

<file path=ppt/charts/_rels/chart3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petrh\AppData\Roaming\Microsoft\Excel\krostaby%20(version%202).xlsb" TargetMode="External"/><Relationship Id="rId2" Type="http://schemas.microsoft.com/office/2011/relationships/chartColorStyle" Target="colors33.xml"/><Relationship Id="rId1" Type="http://schemas.microsoft.com/office/2011/relationships/chartStyle" Target="style33.xml"/></Relationships>
</file>

<file path=ppt/charts/_rels/chart35.xml.rels><?xml version="1.0" encoding="UTF-8" standalone="yes"?>
<Relationships xmlns="http://schemas.openxmlformats.org/package/2006/relationships"><Relationship Id="rId3" Type="http://schemas.openxmlformats.org/officeDocument/2006/relationships/oleObject" Target="Se&#353;it7" TargetMode="External"/><Relationship Id="rId2" Type="http://schemas.microsoft.com/office/2011/relationships/chartColorStyle" Target="colors34.xml"/><Relationship Id="rId1" Type="http://schemas.microsoft.com/office/2011/relationships/chartStyle" Target="style34.xml"/></Relationships>
</file>

<file path=ppt/charts/_rels/chart3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petrh\Documents\politologie\mpu\exitpolly\2021\krostaby.xlsx" TargetMode="External"/><Relationship Id="rId2" Type="http://schemas.microsoft.com/office/2011/relationships/chartColorStyle" Target="colors35.xml"/><Relationship Id="rId1" Type="http://schemas.microsoft.com/office/2011/relationships/chartStyle" Target="style35.xml"/></Relationships>
</file>

<file path=ppt/charts/_rels/chart3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petrh\Documents\politologie\mpu\exitpolly\2021\krostaby.xlsx" TargetMode="External"/><Relationship Id="rId2" Type="http://schemas.microsoft.com/office/2011/relationships/chartColorStyle" Target="colors36.xml"/><Relationship Id="rId1" Type="http://schemas.microsoft.com/office/2011/relationships/chartStyle" Target="style36.xml"/></Relationships>
</file>

<file path=ppt/charts/_rels/chart38.xml.rels><?xml version="1.0" encoding="UTF-8" standalone="yes"?>
<Relationships xmlns="http://schemas.openxmlformats.org/package/2006/relationships"><Relationship Id="rId3" Type="http://schemas.openxmlformats.org/officeDocument/2006/relationships/oleObject" Target="Se&#353;it7" TargetMode="External"/><Relationship Id="rId2" Type="http://schemas.microsoft.com/office/2011/relationships/chartColorStyle" Target="colors37.xml"/><Relationship Id="rId1" Type="http://schemas.microsoft.com/office/2011/relationships/chartStyle" Target="style37.xml"/></Relationships>
</file>

<file path=ppt/charts/_rels/chart39.xml.rels><?xml version="1.0" encoding="UTF-8" standalone="yes"?>
<Relationships xmlns="http://schemas.openxmlformats.org/package/2006/relationships"><Relationship Id="rId3" Type="http://schemas.openxmlformats.org/officeDocument/2006/relationships/oleObject" Target="Se&#353;it7" TargetMode="External"/><Relationship Id="rId2" Type="http://schemas.microsoft.com/office/2011/relationships/chartColorStyle" Target="colors38.xml"/><Relationship Id="rId1" Type="http://schemas.microsoft.com/office/2011/relationships/chartStyle" Target="style38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Se&#353;it5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40.xml.rels><?xml version="1.0" encoding="UTF-8" standalone="yes"?>
<Relationships xmlns="http://schemas.openxmlformats.org/package/2006/relationships"><Relationship Id="rId3" Type="http://schemas.openxmlformats.org/officeDocument/2006/relationships/oleObject" Target="Se&#353;it7" TargetMode="External"/><Relationship Id="rId2" Type="http://schemas.microsoft.com/office/2011/relationships/chartColorStyle" Target="colors39.xml"/><Relationship Id="rId1" Type="http://schemas.microsoft.com/office/2011/relationships/chartStyle" Target="style39.xml"/></Relationships>
</file>

<file path=ppt/charts/_rels/chart41.xml.rels><?xml version="1.0" encoding="UTF-8" standalone="yes"?>
<Relationships xmlns="http://schemas.openxmlformats.org/package/2006/relationships"><Relationship Id="rId3" Type="http://schemas.openxmlformats.org/officeDocument/2006/relationships/oleObject" Target="Se&#353;it7" TargetMode="External"/><Relationship Id="rId2" Type="http://schemas.microsoft.com/office/2011/relationships/chartColorStyle" Target="colors40.xml"/><Relationship Id="rId1" Type="http://schemas.microsoft.com/office/2011/relationships/chartStyle" Target="style40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Se&#353;it5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petrh\AppData\Roaming\Microsoft\Excel\Se&#353;it5%20(version%202).xlsb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Se&#353;it7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petrh\Documents\politologie\mpu\exitpolly\2021\krostaby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petrh\AppData\Roaming\Microsoft\Excel\krostaby%20(version%202).xlsb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cs-CZ" dirty="0"/>
              <a:t>Podíly v </a:t>
            </a:r>
            <a:r>
              <a:rPr lang="cs-CZ" dirty="0" err="1"/>
              <a:t>sesbíráných</a:t>
            </a:r>
            <a:r>
              <a:rPr lang="cs-CZ" dirty="0"/>
              <a:t> dotaznících</a:t>
            </a:r>
          </a:p>
        </c:rich>
      </c:tx>
      <c:layout>
        <c:manualLayout>
          <c:xMode val="edge"/>
          <c:yMode val="edge"/>
          <c:x val="0.34220122484689414"/>
          <c:y val="2.777777777777777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List1!$G$67</c:f>
              <c:strCache>
                <c:ptCount val="1"/>
                <c:pt idx="0">
                  <c:v>v krabici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List1!$F$68:$F$76</c:f>
              <c:strCache>
                <c:ptCount val="9"/>
                <c:pt idx="0">
                  <c:v>Spolu</c:v>
                </c:pt>
                <c:pt idx="1">
                  <c:v>PirStan</c:v>
                </c:pt>
                <c:pt idx="2">
                  <c:v>ANO</c:v>
                </c:pt>
                <c:pt idx="3">
                  <c:v>Přísaha</c:v>
                </c:pt>
                <c:pt idx="4">
                  <c:v>SPD</c:v>
                </c:pt>
                <c:pt idx="5">
                  <c:v>ostatní</c:v>
                </c:pt>
                <c:pt idx="6">
                  <c:v>ČSSD</c:v>
                </c:pt>
                <c:pt idx="7">
                  <c:v>TSS</c:v>
                </c:pt>
                <c:pt idx="8">
                  <c:v>KSČM</c:v>
                </c:pt>
              </c:strCache>
            </c:strRef>
          </c:cat>
          <c:val>
            <c:numRef>
              <c:f>List1!$G$68:$G$76</c:f>
              <c:numCache>
                <c:formatCode>General</c:formatCode>
                <c:ptCount val="9"/>
                <c:pt idx="0">
                  <c:v>42.431865828092242</c:v>
                </c:pt>
                <c:pt idx="1">
                  <c:v>28.763102725366874</c:v>
                </c:pt>
                <c:pt idx="2">
                  <c:v>10.10482180293501</c:v>
                </c:pt>
                <c:pt idx="3">
                  <c:v>4.2767295597484276</c:v>
                </c:pt>
                <c:pt idx="4">
                  <c:v>4.067085953878407</c:v>
                </c:pt>
                <c:pt idx="5">
                  <c:v>3.7735849056603774</c:v>
                </c:pt>
                <c:pt idx="6">
                  <c:v>3.1027253668763102</c:v>
                </c:pt>
                <c:pt idx="7">
                  <c:v>2.4318658280922429</c:v>
                </c:pt>
                <c:pt idx="8">
                  <c:v>1.0482180293501049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094-4D7F-A548-D4F7F9E98C4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5110272"/>
        <c:axId val="25116096"/>
      </c:barChart>
      <c:catAx>
        <c:axId val="251102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25116096"/>
        <c:crosses val="autoZero"/>
        <c:auto val="1"/>
        <c:lblAlgn val="ctr"/>
        <c:lblOffset val="100"/>
        <c:noMultiLvlLbl val="0"/>
      </c:catAx>
      <c:valAx>
        <c:axId val="251160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2511027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2000"/>
      </a:pPr>
      <a:endParaRPr lang="cs-CZ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8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cs-CZ" sz="2800"/>
              <a:t>Rozdělení podle strany volené v roce 2017</a:t>
            </a:r>
          </a:p>
        </c:rich>
      </c:tx>
      <c:layout>
        <c:manualLayout>
          <c:xMode val="edge"/>
          <c:yMode val="edge"/>
          <c:x val="0.2839244586614173"/>
          <c:y val="9.2592592592592587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List1!$AC$418</c:f>
              <c:strCache>
                <c:ptCount val="1"/>
                <c:pt idx="0">
                  <c:v>Babiš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List1!$AD$417:$AM$417</c:f>
              <c:strCache>
                <c:ptCount val="10"/>
                <c:pt idx="0">
                  <c:v>ANO</c:v>
                </c:pt>
                <c:pt idx="1">
                  <c:v>ČSSD</c:v>
                </c:pt>
                <c:pt idx="2">
                  <c:v>KDU-ČSL</c:v>
                </c:pt>
                <c:pt idx="3">
                  <c:v>KSČM</c:v>
                </c:pt>
                <c:pt idx="4">
                  <c:v>nevoliči</c:v>
                </c:pt>
                <c:pt idx="5">
                  <c:v>ODS</c:v>
                </c:pt>
                <c:pt idx="6">
                  <c:v>Piráti</c:v>
                </c:pt>
                <c:pt idx="7">
                  <c:v>SPD</c:v>
                </c:pt>
                <c:pt idx="8">
                  <c:v>STAN</c:v>
                </c:pt>
                <c:pt idx="9">
                  <c:v>TOP 09</c:v>
                </c:pt>
              </c:strCache>
            </c:strRef>
          </c:cat>
          <c:val>
            <c:numRef>
              <c:f>List1!$AD$418:$AM$418</c:f>
              <c:numCache>
                <c:formatCode>General</c:formatCode>
                <c:ptCount val="10"/>
                <c:pt idx="0">
                  <c:v>55.518394646000736</c:v>
                </c:pt>
                <c:pt idx="1">
                  <c:v>22.641509459494589</c:v>
                </c:pt>
                <c:pt idx="2">
                  <c:v>1.7857142915144188</c:v>
                </c:pt>
                <c:pt idx="3">
                  <c:v>13.888888881431249</c:v>
                </c:pt>
                <c:pt idx="4">
                  <c:v>5.1270641092900284</c:v>
                </c:pt>
                <c:pt idx="5">
                  <c:v>1.6355140263848544</c:v>
                </c:pt>
                <c:pt idx="6">
                  <c:v>0.95238095998502437</c:v>
                </c:pt>
                <c:pt idx="7">
                  <c:v>14.130434783690152</c:v>
                </c:pt>
                <c:pt idx="8">
                  <c:v>1.5151515715920636</c:v>
                </c:pt>
                <c:pt idx="9">
                  <c:v>18.043781533379381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CB0-4096-89B8-36ABCEAB2BF7}"/>
            </c:ext>
          </c:extLst>
        </c:ser>
        <c:ser>
          <c:idx val="1"/>
          <c:order val="1"/>
          <c:tx>
            <c:strRef>
              <c:f>List1!$AC$419</c:f>
              <c:strCache>
                <c:ptCount val="1"/>
                <c:pt idx="0">
                  <c:v>Bartoš</c:v>
                </c:pt>
              </c:strCache>
            </c:strRef>
          </c:tx>
          <c:spPr>
            <a:solidFill>
              <a:schemeClr val="tx1">
                <a:lumMod val="95000"/>
                <a:lumOff val="5000"/>
              </a:schemeClr>
            </a:solidFill>
            <a:ln>
              <a:noFill/>
            </a:ln>
            <a:effectLst/>
          </c:spPr>
          <c:invertIfNegative val="0"/>
          <c:cat>
            <c:strRef>
              <c:f>List1!$AD$417:$AM$417</c:f>
              <c:strCache>
                <c:ptCount val="10"/>
                <c:pt idx="0">
                  <c:v>ANO</c:v>
                </c:pt>
                <c:pt idx="1">
                  <c:v>ČSSD</c:v>
                </c:pt>
                <c:pt idx="2">
                  <c:v>KDU-ČSL</c:v>
                </c:pt>
                <c:pt idx="3">
                  <c:v>KSČM</c:v>
                </c:pt>
                <c:pt idx="4">
                  <c:v>nevoliči</c:v>
                </c:pt>
                <c:pt idx="5">
                  <c:v>ODS</c:v>
                </c:pt>
                <c:pt idx="6">
                  <c:v>Piráti</c:v>
                </c:pt>
                <c:pt idx="7">
                  <c:v>SPD</c:v>
                </c:pt>
                <c:pt idx="8">
                  <c:v>STAN</c:v>
                </c:pt>
                <c:pt idx="9">
                  <c:v>TOP 09</c:v>
                </c:pt>
              </c:strCache>
            </c:strRef>
          </c:cat>
          <c:val>
            <c:numRef>
              <c:f>List1!$AD$419:$AM$419</c:f>
              <c:numCache>
                <c:formatCode>General</c:formatCode>
                <c:ptCount val="10"/>
                <c:pt idx="0">
                  <c:v>3.6789297571242532</c:v>
                </c:pt>
                <c:pt idx="1">
                  <c:v>4.7169811454495463</c:v>
                </c:pt>
                <c:pt idx="2">
                  <c:v>5.8035714311814894</c:v>
                </c:pt>
                <c:pt idx="3">
                  <c:v>5.5555555704708368</c:v>
                </c:pt>
                <c:pt idx="4">
                  <c:v>15.321187681796369</c:v>
                </c:pt>
                <c:pt idx="5">
                  <c:v>4.439252329660424</c:v>
                </c:pt>
                <c:pt idx="6">
                  <c:v>34.285714293318357</c:v>
                </c:pt>
                <c:pt idx="7">
                  <c:v>4.3478261064228141</c:v>
                </c:pt>
                <c:pt idx="8">
                  <c:v>6.8181817962327154</c:v>
                </c:pt>
                <c:pt idx="9">
                  <c:v>9.4487592306885908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CB0-4096-89B8-36ABCEAB2BF7}"/>
            </c:ext>
          </c:extLst>
        </c:ser>
        <c:ser>
          <c:idx val="2"/>
          <c:order val="2"/>
          <c:tx>
            <c:strRef>
              <c:f>List1!$AC$420</c:f>
              <c:strCache>
                <c:ptCount val="1"/>
                <c:pt idx="0">
                  <c:v>Fiala</c:v>
                </c:pt>
              </c:strCache>
            </c:strRef>
          </c:tx>
          <c:spPr>
            <a:solidFill>
              <a:schemeClr val="accent5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List1!$AD$417:$AM$417</c:f>
              <c:strCache>
                <c:ptCount val="10"/>
                <c:pt idx="0">
                  <c:v>ANO</c:v>
                </c:pt>
                <c:pt idx="1">
                  <c:v>ČSSD</c:v>
                </c:pt>
                <c:pt idx="2">
                  <c:v>KDU-ČSL</c:v>
                </c:pt>
                <c:pt idx="3">
                  <c:v>KSČM</c:v>
                </c:pt>
                <c:pt idx="4">
                  <c:v>nevoliči</c:v>
                </c:pt>
                <c:pt idx="5">
                  <c:v>ODS</c:v>
                </c:pt>
                <c:pt idx="6">
                  <c:v>Piráti</c:v>
                </c:pt>
                <c:pt idx="7">
                  <c:v>SPD</c:v>
                </c:pt>
                <c:pt idx="8">
                  <c:v>STAN</c:v>
                </c:pt>
                <c:pt idx="9">
                  <c:v>TOP 09</c:v>
                </c:pt>
              </c:strCache>
            </c:strRef>
          </c:cat>
          <c:val>
            <c:numRef>
              <c:f>List1!$AD$420:$AM$420</c:f>
              <c:numCache>
                <c:formatCode>General</c:formatCode>
                <c:ptCount val="10"/>
                <c:pt idx="0">
                  <c:v>5.3511705633184503</c:v>
                </c:pt>
                <c:pt idx="1">
                  <c:v>12.264150965281075</c:v>
                </c:pt>
                <c:pt idx="2">
                  <c:v>43.749999979699538</c:v>
                </c:pt>
                <c:pt idx="3">
                  <c:v>16.66666671141251</c:v>
                </c:pt>
                <c:pt idx="4">
                  <c:v>17.750050527344971</c:v>
                </c:pt>
                <c:pt idx="5">
                  <c:v>67.52336447617617</c:v>
                </c:pt>
                <c:pt idx="6">
                  <c:v>16.190476186674154</c:v>
                </c:pt>
                <c:pt idx="7">
                  <c:v>9.7826086772673388</c:v>
                </c:pt>
                <c:pt idx="8">
                  <c:v>32.5757575475373</c:v>
                </c:pt>
                <c:pt idx="9">
                  <c:v>24.668505915645923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CB0-4096-89B8-36ABCEAB2BF7}"/>
            </c:ext>
          </c:extLst>
        </c:ser>
        <c:ser>
          <c:idx val="3"/>
          <c:order val="3"/>
          <c:tx>
            <c:strRef>
              <c:f>List1!$AC$421</c:f>
              <c:strCache>
                <c:ptCount val="1"/>
                <c:pt idx="0">
                  <c:v>Filip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cat>
            <c:strRef>
              <c:f>List1!$AD$417:$AM$417</c:f>
              <c:strCache>
                <c:ptCount val="10"/>
                <c:pt idx="0">
                  <c:v>ANO</c:v>
                </c:pt>
                <c:pt idx="1">
                  <c:v>ČSSD</c:v>
                </c:pt>
                <c:pt idx="2">
                  <c:v>KDU-ČSL</c:v>
                </c:pt>
                <c:pt idx="3">
                  <c:v>KSČM</c:v>
                </c:pt>
                <c:pt idx="4">
                  <c:v>nevoliči</c:v>
                </c:pt>
                <c:pt idx="5">
                  <c:v>ODS</c:v>
                </c:pt>
                <c:pt idx="6">
                  <c:v>Piráti</c:v>
                </c:pt>
                <c:pt idx="7">
                  <c:v>SPD</c:v>
                </c:pt>
                <c:pt idx="8">
                  <c:v>STAN</c:v>
                </c:pt>
                <c:pt idx="9">
                  <c:v>TOP 09</c:v>
                </c:pt>
              </c:strCache>
            </c:strRef>
          </c:cat>
          <c:val>
            <c:numRef>
              <c:f>List1!$AD$421:$AM$421</c:f>
              <c:numCache>
                <c:formatCode>General</c:formatCode>
                <c:ptCount val="10"/>
                <c:pt idx="0">
                  <c:v>0.33444816536458488</c:v>
                </c:pt>
                <c:pt idx="1">
                  <c:v>1.8867924710675623</c:v>
                </c:pt>
                <c:pt idx="2">
                  <c:v>0.44642855663823189</c:v>
                </c:pt>
                <c:pt idx="3">
                  <c:v>11.111111140941674</c:v>
                </c:pt>
                <c:pt idx="4">
                  <c:v>1.8948156455123755</c:v>
                </c:pt>
                <c:pt idx="5">
                  <c:v>1.1682243091722593</c:v>
                </c:pt>
                <c:pt idx="6">
                  <c:v>0.23809521781771328</c:v>
                </c:pt>
                <c:pt idx="7">
                  <c:v>1.0869565141689048</c:v>
                </c:pt>
                <c:pt idx="8">
                  <c:v>0.7575757857960318</c:v>
                </c:pt>
                <c:pt idx="9">
                  <c:v>1.440665081079145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7CB0-4096-89B8-36ABCEAB2BF7}"/>
            </c:ext>
          </c:extLst>
        </c:ser>
        <c:ser>
          <c:idx val="4"/>
          <c:order val="4"/>
          <c:tx>
            <c:strRef>
              <c:f>List1!$AC$422</c:f>
              <c:strCache>
                <c:ptCount val="1"/>
                <c:pt idx="0">
                  <c:v>Hamáček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</c:spPr>
          <c:invertIfNegative val="0"/>
          <c:cat>
            <c:strRef>
              <c:f>List1!$AD$417:$AM$417</c:f>
              <c:strCache>
                <c:ptCount val="10"/>
                <c:pt idx="0">
                  <c:v>ANO</c:v>
                </c:pt>
                <c:pt idx="1">
                  <c:v>ČSSD</c:v>
                </c:pt>
                <c:pt idx="2">
                  <c:v>KDU-ČSL</c:v>
                </c:pt>
                <c:pt idx="3">
                  <c:v>KSČM</c:v>
                </c:pt>
                <c:pt idx="4">
                  <c:v>nevoliči</c:v>
                </c:pt>
                <c:pt idx="5">
                  <c:v>ODS</c:v>
                </c:pt>
                <c:pt idx="6">
                  <c:v>Piráti</c:v>
                </c:pt>
                <c:pt idx="7">
                  <c:v>SPD</c:v>
                </c:pt>
                <c:pt idx="8">
                  <c:v>STAN</c:v>
                </c:pt>
                <c:pt idx="9">
                  <c:v>TOP 09</c:v>
                </c:pt>
              </c:strCache>
            </c:strRef>
          </c:cat>
          <c:val>
            <c:numRef>
              <c:f>List1!$AD$422:$AM$422</c:f>
              <c:numCache>
                <c:formatCode>General</c:formatCode>
                <c:ptCount val="10"/>
                <c:pt idx="0">
                  <c:v>1.3377926408296126</c:v>
                </c:pt>
                <c:pt idx="1">
                  <c:v>17.924528314045041</c:v>
                </c:pt>
                <c:pt idx="2">
                  <c:v>0</c:v>
                </c:pt>
                <c:pt idx="3">
                  <c:v>2.7777777404895767</c:v>
                </c:pt>
                <c:pt idx="4">
                  <c:v>1.5381192327870086</c:v>
                </c:pt>
                <c:pt idx="5">
                  <c:v>0.23364487474706958</c:v>
                </c:pt>
                <c:pt idx="6">
                  <c:v>0.23809521781771328</c:v>
                </c:pt>
                <c:pt idx="7">
                  <c:v>0</c:v>
                </c:pt>
                <c:pt idx="8">
                  <c:v>0</c:v>
                </c:pt>
                <c:pt idx="9">
                  <c:v>2.0640818424284761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7CB0-4096-89B8-36ABCEAB2BF7}"/>
            </c:ext>
          </c:extLst>
        </c:ser>
        <c:ser>
          <c:idx val="5"/>
          <c:order val="5"/>
          <c:tx>
            <c:strRef>
              <c:f>List1!$AC$423</c:f>
              <c:strCache>
                <c:ptCount val="1"/>
                <c:pt idx="0">
                  <c:v>Jurečka</c:v>
                </c:pt>
              </c:strCache>
            </c:strRef>
          </c:tx>
          <c:spPr>
            <a:solidFill>
              <a:srgbClr val="FFFF00"/>
            </a:solidFill>
            <a:ln>
              <a:noFill/>
            </a:ln>
            <a:effectLst/>
          </c:spPr>
          <c:invertIfNegative val="0"/>
          <c:cat>
            <c:strRef>
              <c:f>List1!$AD$417:$AM$417</c:f>
              <c:strCache>
                <c:ptCount val="10"/>
                <c:pt idx="0">
                  <c:v>ANO</c:v>
                </c:pt>
                <c:pt idx="1">
                  <c:v>ČSSD</c:v>
                </c:pt>
                <c:pt idx="2">
                  <c:v>KDU-ČSL</c:v>
                </c:pt>
                <c:pt idx="3">
                  <c:v>KSČM</c:v>
                </c:pt>
                <c:pt idx="4">
                  <c:v>nevoliči</c:v>
                </c:pt>
                <c:pt idx="5">
                  <c:v>ODS</c:v>
                </c:pt>
                <c:pt idx="6">
                  <c:v>Piráti</c:v>
                </c:pt>
                <c:pt idx="7">
                  <c:v>SPD</c:v>
                </c:pt>
                <c:pt idx="8">
                  <c:v>STAN</c:v>
                </c:pt>
                <c:pt idx="9">
                  <c:v>TOP 09</c:v>
                </c:pt>
              </c:strCache>
            </c:strRef>
          </c:cat>
          <c:val>
            <c:numRef>
              <c:f>List1!$AD$423:$AM$423</c:f>
              <c:numCache>
                <c:formatCode>General</c:formatCode>
                <c:ptCount val="10"/>
                <c:pt idx="0">
                  <c:v>1.6722408061941973</c:v>
                </c:pt>
                <c:pt idx="1">
                  <c:v>0.9433962033144212</c:v>
                </c:pt>
                <c:pt idx="2">
                  <c:v>11.607142862362979</c:v>
                </c:pt>
                <c:pt idx="3">
                  <c:v>2.7777777404895767</c:v>
                </c:pt>
                <c:pt idx="4">
                  <c:v>0</c:v>
                </c:pt>
                <c:pt idx="5">
                  <c:v>0</c:v>
                </c:pt>
                <c:pt idx="6">
                  <c:v>0.95238095998502437</c:v>
                </c:pt>
                <c:pt idx="7">
                  <c:v>0</c:v>
                </c:pt>
                <c:pt idx="8">
                  <c:v>2.2727272194223098</c:v>
                </c:pt>
                <c:pt idx="9">
                  <c:v>1.7381605603704313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7CB0-4096-89B8-36ABCEAB2BF7}"/>
            </c:ext>
          </c:extLst>
        </c:ser>
        <c:ser>
          <c:idx val="6"/>
          <c:order val="6"/>
          <c:tx>
            <c:strRef>
              <c:f>List1!$AC$424</c:f>
              <c:strCache>
                <c:ptCount val="1"/>
                <c:pt idx="0">
                  <c:v>Okamura</c:v>
                </c:pt>
              </c:strCache>
            </c:strRef>
          </c:tx>
          <c:spPr>
            <a:solidFill>
              <a:schemeClr val="accent2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List1!$AD$417:$AM$417</c:f>
              <c:strCache>
                <c:ptCount val="10"/>
                <c:pt idx="0">
                  <c:v>ANO</c:v>
                </c:pt>
                <c:pt idx="1">
                  <c:v>ČSSD</c:v>
                </c:pt>
                <c:pt idx="2">
                  <c:v>KDU-ČSL</c:v>
                </c:pt>
                <c:pt idx="3">
                  <c:v>KSČM</c:v>
                </c:pt>
                <c:pt idx="4">
                  <c:v>nevoliči</c:v>
                </c:pt>
                <c:pt idx="5">
                  <c:v>ODS</c:v>
                </c:pt>
                <c:pt idx="6">
                  <c:v>Piráti</c:v>
                </c:pt>
                <c:pt idx="7">
                  <c:v>SPD</c:v>
                </c:pt>
                <c:pt idx="8">
                  <c:v>STAN</c:v>
                </c:pt>
                <c:pt idx="9">
                  <c:v>TOP 09</c:v>
                </c:pt>
              </c:strCache>
            </c:strRef>
          </c:cat>
          <c:val>
            <c:numRef>
              <c:f>List1!$AD$424:$AM$424</c:f>
              <c:numCache>
                <c:formatCode>General</c:formatCode>
                <c:ptCount val="10"/>
                <c:pt idx="0">
                  <c:v>4.3478260878534227</c:v>
                </c:pt>
                <c:pt idx="1">
                  <c:v>2.8301886743819833</c:v>
                </c:pt>
                <c:pt idx="2">
                  <c:v>0.44642855663823189</c:v>
                </c:pt>
                <c:pt idx="3">
                  <c:v>13.888888881431249</c:v>
                </c:pt>
                <c:pt idx="4">
                  <c:v>6.1971532961954887</c:v>
                </c:pt>
                <c:pt idx="5">
                  <c:v>0.70093459195966445</c:v>
                </c:pt>
                <c:pt idx="6">
                  <c:v>0.95238095998502437</c:v>
                </c:pt>
                <c:pt idx="7">
                  <c:v>33.69565218797203</c:v>
                </c:pt>
                <c:pt idx="8">
                  <c:v>0</c:v>
                </c:pt>
                <c:pt idx="9">
                  <c:v>6.2320967052976712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7CB0-4096-89B8-36ABCEAB2BF7}"/>
            </c:ext>
          </c:extLst>
        </c:ser>
        <c:ser>
          <c:idx val="7"/>
          <c:order val="7"/>
          <c:tx>
            <c:strRef>
              <c:f>List1!$AC$425</c:f>
              <c:strCache>
                <c:ptCount val="1"/>
                <c:pt idx="0">
                  <c:v>Pekarová Adamová</c:v>
                </c:pt>
              </c:strCache>
            </c:strRef>
          </c:tx>
          <c:spPr>
            <a:solidFill>
              <a:srgbClr val="7030A0"/>
            </a:solidFill>
            <a:ln>
              <a:noFill/>
            </a:ln>
            <a:effectLst/>
          </c:spPr>
          <c:invertIfNegative val="0"/>
          <c:cat>
            <c:strRef>
              <c:f>List1!$AD$417:$AM$417</c:f>
              <c:strCache>
                <c:ptCount val="10"/>
                <c:pt idx="0">
                  <c:v>ANO</c:v>
                </c:pt>
                <c:pt idx="1">
                  <c:v>ČSSD</c:v>
                </c:pt>
                <c:pt idx="2">
                  <c:v>KDU-ČSL</c:v>
                </c:pt>
                <c:pt idx="3">
                  <c:v>KSČM</c:v>
                </c:pt>
                <c:pt idx="4">
                  <c:v>nevoliči</c:v>
                </c:pt>
                <c:pt idx="5">
                  <c:v>ODS</c:v>
                </c:pt>
                <c:pt idx="6">
                  <c:v>Piráti</c:v>
                </c:pt>
                <c:pt idx="7">
                  <c:v>SPD</c:v>
                </c:pt>
                <c:pt idx="8">
                  <c:v>STAN</c:v>
                </c:pt>
                <c:pt idx="9">
                  <c:v>TOP 09</c:v>
                </c:pt>
              </c:strCache>
            </c:strRef>
          </c:cat>
          <c:val>
            <c:numRef>
              <c:f>List1!$AD$425:$AM$425</c:f>
              <c:numCache>
                <c:formatCode>General</c:formatCode>
                <c:ptCount val="10"/>
                <c:pt idx="0">
                  <c:v>1.6722408061941973</c:v>
                </c:pt>
                <c:pt idx="1">
                  <c:v>0.9433962033144212</c:v>
                </c:pt>
                <c:pt idx="2">
                  <c:v>2.2321428481526508</c:v>
                </c:pt>
                <c:pt idx="3">
                  <c:v>0</c:v>
                </c:pt>
                <c:pt idx="4">
                  <c:v>3.0633505132518533</c:v>
                </c:pt>
                <c:pt idx="5">
                  <c:v>2.1028037435974491</c:v>
                </c:pt>
                <c:pt idx="6">
                  <c:v>1.1904761778027375</c:v>
                </c:pt>
                <c:pt idx="7">
                  <c:v>1.0869565141689048</c:v>
                </c:pt>
                <c:pt idx="8">
                  <c:v>1.5151515715920636</c:v>
                </c:pt>
                <c:pt idx="9">
                  <c:v>2.1353845325681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7CB0-4096-89B8-36ABCEAB2BF7}"/>
            </c:ext>
          </c:extLst>
        </c:ser>
        <c:ser>
          <c:idx val="8"/>
          <c:order val="8"/>
          <c:tx>
            <c:strRef>
              <c:f>List1!$AC$426</c:f>
              <c:strCache>
                <c:ptCount val="1"/>
                <c:pt idx="0">
                  <c:v>Rakušan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List1!$AD$417:$AM$417</c:f>
              <c:strCache>
                <c:ptCount val="10"/>
                <c:pt idx="0">
                  <c:v>ANO</c:v>
                </c:pt>
                <c:pt idx="1">
                  <c:v>ČSSD</c:v>
                </c:pt>
                <c:pt idx="2">
                  <c:v>KDU-ČSL</c:v>
                </c:pt>
                <c:pt idx="3">
                  <c:v>KSČM</c:v>
                </c:pt>
                <c:pt idx="4">
                  <c:v>nevoliči</c:v>
                </c:pt>
                <c:pt idx="5">
                  <c:v>ODS</c:v>
                </c:pt>
                <c:pt idx="6">
                  <c:v>Piráti</c:v>
                </c:pt>
                <c:pt idx="7">
                  <c:v>SPD</c:v>
                </c:pt>
                <c:pt idx="8">
                  <c:v>STAN</c:v>
                </c:pt>
                <c:pt idx="9">
                  <c:v>TOP 09</c:v>
                </c:pt>
              </c:strCache>
            </c:strRef>
          </c:cat>
          <c:val>
            <c:numRef>
              <c:f>List1!$AD$426:$AM$426</c:f>
              <c:numCache>
                <c:formatCode>General</c:formatCode>
                <c:ptCount val="10"/>
                <c:pt idx="0">
                  <c:v>6.3545150594122051</c:v>
                </c:pt>
                <c:pt idx="1">
                  <c:v>8.4905660231459503</c:v>
                </c:pt>
                <c:pt idx="2">
                  <c:v>14.732142888753582</c:v>
                </c:pt>
                <c:pt idx="3">
                  <c:v>11.111111140941674</c:v>
                </c:pt>
                <c:pt idx="4">
                  <c:v>16.20126090000435</c:v>
                </c:pt>
                <c:pt idx="5">
                  <c:v>12.850467271768675</c:v>
                </c:pt>
                <c:pt idx="6">
                  <c:v>31.190476195545568</c:v>
                </c:pt>
                <c:pt idx="7">
                  <c:v>11.956521755352343</c:v>
                </c:pt>
                <c:pt idx="8">
                  <c:v>37.121212124347707</c:v>
                </c:pt>
                <c:pt idx="9">
                  <c:v>15.089001929665811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7CB0-4096-89B8-36ABCEAB2BF7}"/>
            </c:ext>
          </c:extLst>
        </c:ser>
        <c:ser>
          <c:idx val="9"/>
          <c:order val="9"/>
          <c:tx>
            <c:strRef>
              <c:f>List1!$AC$427</c:f>
              <c:strCache>
                <c:ptCount val="1"/>
                <c:pt idx="0">
                  <c:v>Šlachta</c:v>
                </c:pt>
              </c:strCache>
            </c:strRef>
          </c:tx>
          <c:spPr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List1!$AD$417:$AM$417</c:f>
              <c:strCache>
                <c:ptCount val="10"/>
                <c:pt idx="0">
                  <c:v>ANO</c:v>
                </c:pt>
                <c:pt idx="1">
                  <c:v>ČSSD</c:v>
                </c:pt>
                <c:pt idx="2">
                  <c:v>KDU-ČSL</c:v>
                </c:pt>
                <c:pt idx="3">
                  <c:v>KSČM</c:v>
                </c:pt>
                <c:pt idx="4">
                  <c:v>nevoliči</c:v>
                </c:pt>
                <c:pt idx="5">
                  <c:v>ODS</c:v>
                </c:pt>
                <c:pt idx="6">
                  <c:v>Piráti</c:v>
                </c:pt>
                <c:pt idx="7">
                  <c:v>SPD</c:v>
                </c:pt>
                <c:pt idx="8">
                  <c:v>STAN</c:v>
                </c:pt>
                <c:pt idx="9">
                  <c:v>TOP 09</c:v>
                </c:pt>
              </c:strCache>
            </c:strRef>
          </c:cat>
          <c:val>
            <c:numRef>
              <c:f>List1!$AD$427:$AM$427</c:f>
              <c:numCache>
                <c:formatCode>General</c:formatCode>
                <c:ptCount val="10"/>
                <c:pt idx="0">
                  <c:v>7.0234113695126474</c:v>
                </c:pt>
                <c:pt idx="1">
                  <c:v>7.54716981983153</c:v>
                </c:pt>
                <c:pt idx="2">
                  <c:v>1.7857142915144188</c:v>
                </c:pt>
                <c:pt idx="3">
                  <c:v>0</c:v>
                </c:pt>
                <c:pt idx="4">
                  <c:v>3.7320669223844924</c:v>
                </c:pt>
                <c:pt idx="5">
                  <c:v>1.4018691516377846</c:v>
                </c:pt>
                <c:pt idx="6">
                  <c:v>2.1428571377877614</c:v>
                </c:pt>
                <c:pt idx="7">
                  <c:v>7.6086956489295297</c:v>
                </c:pt>
                <c:pt idx="8">
                  <c:v>3.7878787910143741</c:v>
                </c:pt>
                <c:pt idx="9">
                  <c:v>4.0487806235204928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7CB0-4096-89B8-36ABCEAB2BF7}"/>
            </c:ext>
          </c:extLst>
        </c:ser>
        <c:ser>
          <c:idx val="10"/>
          <c:order val="10"/>
          <c:tx>
            <c:strRef>
              <c:f>List1!$AC$428</c:f>
              <c:strCache>
                <c:ptCount val="1"/>
                <c:pt idx="0">
                  <c:v>neuvedl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List1!$AD$417:$AM$417</c:f>
              <c:strCache>
                <c:ptCount val="10"/>
                <c:pt idx="0">
                  <c:v>ANO</c:v>
                </c:pt>
                <c:pt idx="1">
                  <c:v>ČSSD</c:v>
                </c:pt>
                <c:pt idx="2">
                  <c:v>KDU-ČSL</c:v>
                </c:pt>
                <c:pt idx="3">
                  <c:v>KSČM</c:v>
                </c:pt>
                <c:pt idx="4">
                  <c:v>nevoliči</c:v>
                </c:pt>
                <c:pt idx="5">
                  <c:v>ODS</c:v>
                </c:pt>
                <c:pt idx="6">
                  <c:v>Piráti</c:v>
                </c:pt>
                <c:pt idx="7">
                  <c:v>SPD</c:v>
                </c:pt>
                <c:pt idx="8">
                  <c:v>STAN</c:v>
                </c:pt>
                <c:pt idx="9">
                  <c:v>TOP 09</c:v>
                </c:pt>
              </c:strCache>
            </c:strRef>
          </c:cat>
          <c:val>
            <c:numRef>
              <c:f>List1!$AD$428:$AM$428</c:f>
              <c:numCache>
                <c:formatCode>General</c:formatCode>
                <c:ptCount val="10"/>
                <c:pt idx="0">
                  <c:v>12.709030098195683</c:v>
                </c:pt>
                <c:pt idx="1">
                  <c:v>19.811320720673887</c:v>
                </c:pt>
                <c:pt idx="2">
                  <c:v>17.410714293544466</c:v>
                </c:pt>
                <c:pt idx="3">
                  <c:v>22.222222192391662</c:v>
                </c:pt>
                <c:pt idx="4">
                  <c:v>29.174931171433059</c:v>
                </c:pt>
                <c:pt idx="5">
                  <c:v>7.9439252248956578</c:v>
                </c:pt>
                <c:pt idx="6">
                  <c:v>11.666666693280918</c:v>
                </c:pt>
                <c:pt idx="7">
                  <c:v>16.304347812027963</c:v>
                </c:pt>
                <c:pt idx="8">
                  <c:v>13.636363592465431</c:v>
                </c:pt>
                <c:pt idx="9">
                  <c:v>15.090782045355992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7CB0-4096-89B8-36ABCEAB2BF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774994511"/>
        <c:axId val="1774992431"/>
      </c:barChart>
      <c:catAx>
        <c:axId val="177499451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774992431"/>
        <c:crosses val="autoZero"/>
        <c:auto val="1"/>
        <c:lblAlgn val="ctr"/>
        <c:lblOffset val="100"/>
        <c:noMultiLvlLbl val="0"/>
      </c:catAx>
      <c:valAx>
        <c:axId val="177499243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77499451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3.2748636114227396E-2"/>
          <c:y val="0.82071595217264504"/>
          <c:w val="0.93006420136231305"/>
          <c:h val="0.1515062700495771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2000"/>
      </a:pPr>
      <a:endParaRPr lang="cs-CZ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cs-CZ"/>
              <a:t>Okamžik rozhodnutí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List1!$AB$291</c:f>
              <c:strCache>
                <c:ptCount val="1"/>
                <c:pt idx="0">
                  <c:v>dlouhodobě</c:v>
                </c:pt>
              </c:strCache>
            </c:strRef>
          </c:tx>
          <c:spPr>
            <a:solidFill>
              <a:schemeClr val="accent1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List1!$AC$289:$AL$289</c:f>
              <c:strCache>
                <c:ptCount val="9"/>
                <c:pt idx="0">
                  <c:v>ANO</c:v>
                </c:pt>
                <c:pt idx="1">
                  <c:v>ČSSD</c:v>
                </c:pt>
                <c:pt idx="2">
                  <c:v>KSČM</c:v>
                </c:pt>
                <c:pt idx="3">
                  <c:v>ostatní</c:v>
                </c:pt>
                <c:pt idx="4">
                  <c:v>PirStan</c:v>
                </c:pt>
                <c:pt idx="5">
                  <c:v>Přísaha</c:v>
                </c:pt>
                <c:pt idx="6">
                  <c:v>SPD</c:v>
                </c:pt>
                <c:pt idx="7">
                  <c:v>Spolu</c:v>
                </c:pt>
                <c:pt idx="8">
                  <c:v>TSS</c:v>
                </c:pt>
              </c:strCache>
            </c:strRef>
          </c:cat>
          <c:val>
            <c:numRef>
              <c:f>List1!$AC$291:$AL$291</c:f>
              <c:numCache>
                <c:formatCode>General</c:formatCode>
                <c:ptCount val="10"/>
                <c:pt idx="0">
                  <c:v>77.667122124323299</c:v>
                </c:pt>
                <c:pt idx="1">
                  <c:v>56.41008079255991</c:v>
                </c:pt>
                <c:pt idx="2">
                  <c:v>84.64889089363939</c:v>
                </c:pt>
                <c:pt idx="3">
                  <c:v>47.040895533542319</c:v>
                </c:pt>
                <c:pt idx="4">
                  <c:v>45.881254749651127</c:v>
                </c:pt>
                <c:pt idx="5">
                  <c:v>20.225954202867523</c:v>
                </c:pt>
                <c:pt idx="6">
                  <c:v>68.371085490470648</c:v>
                </c:pt>
                <c:pt idx="7">
                  <c:v>62.129282147000389</c:v>
                </c:pt>
                <c:pt idx="8">
                  <c:v>34.210226453313943</c:v>
                </c:pt>
                <c:pt idx="9">
                  <c:v>57.992190231821475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E68-47DF-BDBE-BD17A2B20F5A}"/>
            </c:ext>
          </c:extLst>
        </c:ser>
        <c:ser>
          <c:idx val="1"/>
          <c:order val="1"/>
          <c:tx>
            <c:strRef>
              <c:f>List1!$AB$292</c:f>
              <c:strCache>
                <c:ptCount val="1"/>
                <c:pt idx="0">
                  <c:v>před více než 3 měsíci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List1!$AC$289:$AL$289</c:f>
              <c:strCache>
                <c:ptCount val="9"/>
                <c:pt idx="0">
                  <c:v>ANO</c:v>
                </c:pt>
                <c:pt idx="1">
                  <c:v>ČSSD</c:v>
                </c:pt>
                <c:pt idx="2">
                  <c:v>KSČM</c:v>
                </c:pt>
                <c:pt idx="3">
                  <c:v>ostatní</c:v>
                </c:pt>
                <c:pt idx="4">
                  <c:v>PirStan</c:v>
                </c:pt>
                <c:pt idx="5">
                  <c:v>Přísaha</c:v>
                </c:pt>
                <c:pt idx="6">
                  <c:v>SPD</c:v>
                </c:pt>
                <c:pt idx="7">
                  <c:v>Spolu</c:v>
                </c:pt>
                <c:pt idx="8">
                  <c:v>TSS</c:v>
                </c:pt>
              </c:strCache>
            </c:strRef>
          </c:cat>
          <c:val>
            <c:numRef>
              <c:f>List1!$AC$292:$AL$292</c:f>
              <c:numCache>
                <c:formatCode>General</c:formatCode>
                <c:ptCount val="10"/>
                <c:pt idx="0">
                  <c:v>4.3860089543152956</c:v>
                </c:pt>
                <c:pt idx="1">
                  <c:v>0</c:v>
                </c:pt>
                <c:pt idx="2">
                  <c:v>0</c:v>
                </c:pt>
                <c:pt idx="3">
                  <c:v>4.1283012793230656</c:v>
                </c:pt>
                <c:pt idx="4">
                  <c:v>11.39285728665048</c:v>
                </c:pt>
                <c:pt idx="5">
                  <c:v>13.587242309019768</c:v>
                </c:pt>
                <c:pt idx="6">
                  <c:v>9.5762730827905447</c:v>
                </c:pt>
                <c:pt idx="7">
                  <c:v>5.2596831486872251</c:v>
                </c:pt>
                <c:pt idx="8">
                  <c:v>21.298418405075836</c:v>
                </c:pt>
                <c:pt idx="9">
                  <c:v>7.2072064337500477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E68-47DF-BDBE-BD17A2B20F5A}"/>
            </c:ext>
          </c:extLst>
        </c:ser>
        <c:ser>
          <c:idx val="2"/>
          <c:order val="2"/>
          <c:tx>
            <c:strRef>
              <c:f>List1!$AB$293</c:f>
              <c:strCache>
                <c:ptCount val="1"/>
                <c:pt idx="0">
                  <c:v>před více než 2 týdny</c:v>
                </c:pt>
              </c:strCache>
            </c:strRef>
          </c:tx>
          <c:spPr>
            <a:solidFill>
              <a:schemeClr val="accent5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List1!$AC$289:$AL$289</c:f>
              <c:strCache>
                <c:ptCount val="9"/>
                <c:pt idx="0">
                  <c:v>ANO</c:v>
                </c:pt>
                <c:pt idx="1">
                  <c:v>ČSSD</c:v>
                </c:pt>
                <c:pt idx="2">
                  <c:v>KSČM</c:v>
                </c:pt>
                <c:pt idx="3">
                  <c:v>ostatní</c:v>
                </c:pt>
                <c:pt idx="4">
                  <c:v>PirStan</c:v>
                </c:pt>
                <c:pt idx="5">
                  <c:v>Přísaha</c:v>
                </c:pt>
                <c:pt idx="6">
                  <c:v>SPD</c:v>
                </c:pt>
                <c:pt idx="7">
                  <c:v>Spolu</c:v>
                </c:pt>
                <c:pt idx="8">
                  <c:v>TSS</c:v>
                </c:pt>
              </c:strCache>
            </c:strRef>
          </c:cat>
          <c:val>
            <c:numRef>
              <c:f>List1!$AC$293:$AL$293</c:f>
              <c:numCache>
                <c:formatCode>General</c:formatCode>
                <c:ptCount val="10"/>
                <c:pt idx="0">
                  <c:v>4.237911453517933</c:v>
                </c:pt>
                <c:pt idx="1">
                  <c:v>3.96753900694701</c:v>
                </c:pt>
                <c:pt idx="2">
                  <c:v>0</c:v>
                </c:pt>
                <c:pt idx="3">
                  <c:v>7.0815980054420207</c:v>
                </c:pt>
                <c:pt idx="4">
                  <c:v>12.054412355459117</c:v>
                </c:pt>
                <c:pt idx="5">
                  <c:v>11.412315043262737</c:v>
                </c:pt>
                <c:pt idx="6">
                  <c:v>8.5565458724472254</c:v>
                </c:pt>
                <c:pt idx="7">
                  <c:v>6.9747645733929984</c:v>
                </c:pt>
                <c:pt idx="8">
                  <c:v>13.981298574507958</c:v>
                </c:pt>
                <c:pt idx="9">
                  <c:v>7.8895227539195059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E68-47DF-BDBE-BD17A2B20F5A}"/>
            </c:ext>
          </c:extLst>
        </c:ser>
        <c:ser>
          <c:idx val="3"/>
          <c:order val="3"/>
          <c:tx>
            <c:strRef>
              <c:f>List1!$AB$294</c:f>
              <c:strCache>
                <c:ptCount val="1"/>
                <c:pt idx="0">
                  <c:v>v posledních 2 týdnech</c:v>
                </c:pt>
              </c:strCache>
            </c:strRef>
          </c:tx>
          <c:spPr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List1!$AC$289:$AL$289</c:f>
              <c:strCache>
                <c:ptCount val="9"/>
                <c:pt idx="0">
                  <c:v>ANO</c:v>
                </c:pt>
                <c:pt idx="1">
                  <c:v>ČSSD</c:v>
                </c:pt>
                <c:pt idx="2">
                  <c:v>KSČM</c:v>
                </c:pt>
                <c:pt idx="3">
                  <c:v>ostatní</c:v>
                </c:pt>
                <c:pt idx="4">
                  <c:v>PirStan</c:v>
                </c:pt>
                <c:pt idx="5">
                  <c:v>Přísaha</c:v>
                </c:pt>
                <c:pt idx="6">
                  <c:v>SPD</c:v>
                </c:pt>
                <c:pt idx="7">
                  <c:v>Spolu</c:v>
                </c:pt>
                <c:pt idx="8">
                  <c:v>TSS</c:v>
                </c:pt>
              </c:strCache>
            </c:strRef>
          </c:cat>
          <c:val>
            <c:numRef>
              <c:f>List1!$AC$294:$AL$294</c:f>
              <c:numCache>
                <c:formatCode>General</c:formatCode>
                <c:ptCount val="10"/>
                <c:pt idx="0">
                  <c:v>3.4549362213571753</c:v>
                </c:pt>
                <c:pt idx="1">
                  <c:v>9.0307903682891961</c:v>
                </c:pt>
                <c:pt idx="2">
                  <c:v>12.092694416603464</c:v>
                </c:pt>
                <c:pt idx="3">
                  <c:v>10.474310281627425</c:v>
                </c:pt>
                <c:pt idx="4">
                  <c:v>15.98469542467309</c:v>
                </c:pt>
                <c:pt idx="5">
                  <c:v>25.081115537008159</c:v>
                </c:pt>
                <c:pt idx="6">
                  <c:v>3.5138142614067087</c:v>
                </c:pt>
                <c:pt idx="7">
                  <c:v>13.315243269416094</c:v>
                </c:pt>
                <c:pt idx="8">
                  <c:v>5.76738835938598</c:v>
                </c:pt>
                <c:pt idx="9">
                  <c:v>11.4884040106946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3E68-47DF-BDBE-BD17A2B20F5A}"/>
            </c:ext>
          </c:extLst>
        </c:ser>
        <c:ser>
          <c:idx val="4"/>
          <c:order val="4"/>
          <c:tx>
            <c:strRef>
              <c:f>List1!$AB$295</c:f>
              <c:strCache>
                <c:ptCount val="1"/>
                <c:pt idx="0">
                  <c:v>v posledních 2 dnech</c:v>
                </c:pt>
              </c:strCache>
            </c:strRef>
          </c:tx>
          <c:spPr>
            <a:solidFill>
              <a:schemeClr val="accent5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List1!$AC$289:$AL$289</c:f>
              <c:strCache>
                <c:ptCount val="9"/>
                <c:pt idx="0">
                  <c:v>ANO</c:v>
                </c:pt>
                <c:pt idx="1">
                  <c:v>ČSSD</c:v>
                </c:pt>
                <c:pt idx="2">
                  <c:v>KSČM</c:v>
                </c:pt>
                <c:pt idx="3">
                  <c:v>ostatní</c:v>
                </c:pt>
                <c:pt idx="4">
                  <c:v>PirStan</c:v>
                </c:pt>
                <c:pt idx="5">
                  <c:v>Přísaha</c:v>
                </c:pt>
                <c:pt idx="6">
                  <c:v>SPD</c:v>
                </c:pt>
                <c:pt idx="7">
                  <c:v>Spolu</c:v>
                </c:pt>
                <c:pt idx="8">
                  <c:v>TSS</c:v>
                </c:pt>
              </c:strCache>
            </c:strRef>
          </c:cat>
          <c:val>
            <c:numRef>
              <c:f>List1!$AC$295:$AL$295</c:f>
              <c:numCache>
                <c:formatCode>General</c:formatCode>
                <c:ptCount val="10"/>
                <c:pt idx="0">
                  <c:v>8.790802779888363</c:v>
                </c:pt>
                <c:pt idx="1">
                  <c:v>28.311144282674778</c:v>
                </c:pt>
                <c:pt idx="2">
                  <c:v>3.2584146897571489</c:v>
                </c:pt>
                <c:pt idx="3">
                  <c:v>17.827997806701401</c:v>
                </c:pt>
                <c:pt idx="4">
                  <c:v>12.118969080397983</c:v>
                </c:pt>
                <c:pt idx="5">
                  <c:v>29.69337290784183</c:v>
                </c:pt>
                <c:pt idx="6">
                  <c:v>8.0061697418099875</c:v>
                </c:pt>
                <c:pt idx="7">
                  <c:v>9.7729753196730087</c:v>
                </c:pt>
                <c:pt idx="8">
                  <c:v>23.244499965439015</c:v>
                </c:pt>
                <c:pt idx="9">
                  <c:v>12.136393378008909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3E68-47DF-BDBE-BD17A2B20F5A}"/>
            </c:ext>
          </c:extLst>
        </c:ser>
        <c:ser>
          <c:idx val="5"/>
          <c:order val="5"/>
          <c:tx>
            <c:strRef>
              <c:f>List1!$AB$296</c:f>
              <c:strCache>
                <c:ptCount val="1"/>
                <c:pt idx="0">
                  <c:v>ve volební místnosti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List1!$AC$289:$AL$289</c:f>
              <c:strCache>
                <c:ptCount val="9"/>
                <c:pt idx="0">
                  <c:v>ANO</c:v>
                </c:pt>
                <c:pt idx="1">
                  <c:v>ČSSD</c:v>
                </c:pt>
                <c:pt idx="2">
                  <c:v>KSČM</c:v>
                </c:pt>
                <c:pt idx="3">
                  <c:v>ostatní</c:v>
                </c:pt>
                <c:pt idx="4">
                  <c:v>PirStan</c:v>
                </c:pt>
                <c:pt idx="5">
                  <c:v>Přísaha</c:v>
                </c:pt>
                <c:pt idx="6">
                  <c:v>SPD</c:v>
                </c:pt>
                <c:pt idx="7">
                  <c:v>Spolu</c:v>
                </c:pt>
                <c:pt idx="8">
                  <c:v>TSS</c:v>
                </c:pt>
              </c:strCache>
            </c:strRef>
          </c:cat>
          <c:val>
            <c:numRef>
              <c:f>List1!$AC$296:$AL$296</c:f>
              <c:numCache>
                <c:formatCode>General</c:formatCode>
                <c:ptCount val="10"/>
                <c:pt idx="0">
                  <c:v>1.4632184665979524</c:v>
                </c:pt>
                <c:pt idx="1">
                  <c:v>2.2804455495291003</c:v>
                </c:pt>
                <c:pt idx="2">
                  <c:v>0</c:v>
                </c:pt>
                <c:pt idx="3">
                  <c:v>13.446897093363766</c:v>
                </c:pt>
                <c:pt idx="4">
                  <c:v>2.5678111031681983</c:v>
                </c:pt>
                <c:pt idx="5">
                  <c:v>0</c:v>
                </c:pt>
                <c:pt idx="6">
                  <c:v>1.9761115510748943</c:v>
                </c:pt>
                <c:pt idx="7">
                  <c:v>2.5480515418302887</c:v>
                </c:pt>
                <c:pt idx="8">
                  <c:v>1.4981682422772691</c:v>
                </c:pt>
                <c:pt idx="9">
                  <c:v>2.8031015967283861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3E68-47DF-BDBE-BD17A2B20F5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847612176"/>
        <c:axId val="1847618832"/>
      </c:barChart>
      <c:catAx>
        <c:axId val="18476121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847618832"/>
        <c:crosses val="autoZero"/>
        <c:auto val="1"/>
        <c:lblAlgn val="ctr"/>
        <c:lblOffset val="100"/>
        <c:noMultiLvlLbl val="0"/>
      </c:catAx>
      <c:valAx>
        <c:axId val="184761883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84761217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2000"/>
      </a:pPr>
      <a:endParaRPr lang="cs-CZ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cs-CZ"/>
              <a:t>Počet preferenčních hlasů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List1!$AB$193</c:f>
              <c:strCache>
                <c:ptCount val="1"/>
                <c:pt idx="0">
                  <c:v>0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List1!$AC$192:$AL$192</c:f>
              <c:strCache>
                <c:ptCount val="10"/>
                <c:pt idx="0">
                  <c:v>ANO</c:v>
                </c:pt>
                <c:pt idx="1">
                  <c:v>ČSSD</c:v>
                </c:pt>
                <c:pt idx="2">
                  <c:v>KSČM</c:v>
                </c:pt>
                <c:pt idx="3">
                  <c:v>ostatní</c:v>
                </c:pt>
                <c:pt idx="4">
                  <c:v>PirStan</c:v>
                </c:pt>
                <c:pt idx="5">
                  <c:v>Přísaha</c:v>
                </c:pt>
                <c:pt idx="6">
                  <c:v>SPD</c:v>
                </c:pt>
                <c:pt idx="7">
                  <c:v>Spolu</c:v>
                </c:pt>
                <c:pt idx="9">
                  <c:v>celkem</c:v>
                </c:pt>
              </c:strCache>
            </c:strRef>
          </c:cat>
          <c:val>
            <c:numRef>
              <c:f>List1!$AC$193:$AL$193</c:f>
              <c:numCache>
                <c:formatCode>General</c:formatCode>
                <c:ptCount val="10"/>
                <c:pt idx="0">
                  <c:v>55.389473361333216</c:v>
                </c:pt>
                <c:pt idx="1">
                  <c:v>59.456348468808962</c:v>
                </c:pt>
                <c:pt idx="2">
                  <c:v>58.973257846749341</c:v>
                </c:pt>
                <c:pt idx="3">
                  <c:v>44.225710323991841</c:v>
                </c:pt>
                <c:pt idx="4">
                  <c:v>35.073347961830322</c:v>
                </c:pt>
                <c:pt idx="5">
                  <c:v>66.575342307599854</c:v>
                </c:pt>
                <c:pt idx="6">
                  <c:v>74.369869318433231</c:v>
                </c:pt>
                <c:pt idx="7">
                  <c:v>34.024110681565411</c:v>
                </c:pt>
                <c:pt idx="9">
                  <c:v>47.398556424511249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6D8-463D-95E1-4F0745FE7FC5}"/>
            </c:ext>
          </c:extLst>
        </c:ser>
        <c:ser>
          <c:idx val="1"/>
          <c:order val="1"/>
          <c:tx>
            <c:strRef>
              <c:f>List1!$AB$194</c:f>
              <c:strCache>
                <c:ptCount val="1"/>
                <c:pt idx="0">
                  <c:v>1</c:v>
                </c:pt>
              </c:strCache>
            </c:strRef>
          </c:tx>
          <c:spPr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List1!$AC$192:$AL$192</c:f>
              <c:strCache>
                <c:ptCount val="10"/>
                <c:pt idx="0">
                  <c:v>ANO</c:v>
                </c:pt>
                <c:pt idx="1">
                  <c:v>ČSSD</c:v>
                </c:pt>
                <c:pt idx="2">
                  <c:v>KSČM</c:v>
                </c:pt>
                <c:pt idx="3">
                  <c:v>ostatní</c:v>
                </c:pt>
                <c:pt idx="4">
                  <c:v>PirStan</c:v>
                </c:pt>
                <c:pt idx="5">
                  <c:v>Přísaha</c:v>
                </c:pt>
                <c:pt idx="6">
                  <c:v>SPD</c:v>
                </c:pt>
                <c:pt idx="7">
                  <c:v>Spolu</c:v>
                </c:pt>
                <c:pt idx="9">
                  <c:v>celkem</c:v>
                </c:pt>
              </c:strCache>
            </c:strRef>
          </c:cat>
          <c:val>
            <c:numRef>
              <c:f>List1!$AC$194:$AL$194</c:f>
              <c:numCache>
                <c:formatCode>General</c:formatCode>
                <c:ptCount val="10"/>
                <c:pt idx="0">
                  <c:v>21.81999320206274</c:v>
                </c:pt>
                <c:pt idx="1">
                  <c:v>19.255256133443648</c:v>
                </c:pt>
                <c:pt idx="2">
                  <c:v>32.015882342165185</c:v>
                </c:pt>
                <c:pt idx="3">
                  <c:v>20.416888909379686</c:v>
                </c:pt>
                <c:pt idx="4">
                  <c:v>6.3567568177640768</c:v>
                </c:pt>
                <c:pt idx="5">
                  <c:v>16.478676102391734</c:v>
                </c:pt>
                <c:pt idx="6">
                  <c:v>6.4287385913709834</c:v>
                </c:pt>
                <c:pt idx="7">
                  <c:v>16.245782218787845</c:v>
                </c:pt>
                <c:pt idx="9">
                  <c:v>14.868929877529101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6D8-463D-95E1-4F0745FE7FC5}"/>
            </c:ext>
          </c:extLst>
        </c:ser>
        <c:ser>
          <c:idx val="2"/>
          <c:order val="2"/>
          <c:tx>
            <c:strRef>
              <c:f>List1!$AB$195</c:f>
              <c:strCache>
                <c:ptCount val="1"/>
                <c:pt idx="0">
                  <c:v>2</c:v>
                </c:pt>
              </c:strCache>
            </c:strRef>
          </c:tx>
          <c:spPr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List1!$AC$192:$AL$192</c:f>
              <c:strCache>
                <c:ptCount val="10"/>
                <c:pt idx="0">
                  <c:v>ANO</c:v>
                </c:pt>
                <c:pt idx="1">
                  <c:v>ČSSD</c:v>
                </c:pt>
                <c:pt idx="2">
                  <c:v>KSČM</c:v>
                </c:pt>
                <c:pt idx="3">
                  <c:v>ostatní</c:v>
                </c:pt>
                <c:pt idx="4">
                  <c:v>PirStan</c:v>
                </c:pt>
                <c:pt idx="5">
                  <c:v>Přísaha</c:v>
                </c:pt>
                <c:pt idx="6">
                  <c:v>SPD</c:v>
                </c:pt>
                <c:pt idx="7">
                  <c:v>Spolu</c:v>
                </c:pt>
                <c:pt idx="9">
                  <c:v>celkem</c:v>
                </c:pt>
              </c:strCache>
            </c:strRef>
          </c:cat>
          <c:val>
            <c:numRef>
              <c:f>List1!$AC$195:$AL$195</c:f>
              <c:numCache>
                <c:formatCode>General</c:formatCode>
                <c:ptCount val="10"/>
                <c:pt idx="0">
                  <c:v>5.9631718410106664</c:v>
                </c:pt>
                <c:pt idx="1">
                  <c:v>7.9445830814101237</c:v>
                </c:pt>
                <c:pt idx="2">
                  <c:v>4.3307761976555863</c:v>
                </c:pt>
                <c:pt idx="3">
                  <c:v>10.524259714207808</c:v>
                </c:pt>
                <c:pt idx="4">
                  <c:v>6.6933492969983366</c:v>
                </c:pt>
                <c:pt idx="5">
                  <c:v>3.295762509156138</c:v>
                </c:pt>
                <c:pt idx="6">
                  <c:v>3.2143692956854917</c:v>
                </c:pt>
                <c:pt idx="7">
                  <c:v>6.863704323464261</c:v>
                </c:pt>
                <c:pt idx="9">
                  <c:v>6.1461372561284815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6D8-463D-95E1-4F0745FE7FC5}"/>
            </c:ext>
          </c:extLst>
        </c:ser>
        <c:ser>
          <c:idx val="3"/>
          <c:order val="3"/>
          <c:tx>
            <c:strRef>
              <c:f>List1!$AB$196</c:f>
              <c:strCache>
                <c:ptCount val="1"/>
                <c:pt idx="0">
                  <c:v>3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List1!$AC$192:$AL$192</c:f>
              <c:strCache>
                <c:ptCount val="10"/>
                <c:pt idx="0">
                  <c:v>ANO</c:v>
                </c:pt>
                <c:pt idx="1">
                  <c:v>ČSSD</c:v>
                </c:pt>
                <c:pt idx="2">
                  <c:v>KSČM</c:v>
                </c:pt>
                <c:pt idx="3">
                  <c:v>ostatní</c:v>
                </c:pt>
                <c:pt idx="4">
                  <c:v>PirStan</c:v>
                </c:pt>
                <c:pt idx="5">
                  <c:v>Přísaha</c:v>
                </c:pt>
                <c:pt idx="6">
                  <c:v>SPD</c:v>
                </c:pt>
                <c:pt idx="7">
                  <c:v>Spolu</c:v>
                </c:pt>
                <c:pt idx="9">
                  <c:v>celkem</c:v>
                </c:pt>
              </c:strCache>
            </c:strRef>
          </c:cat>
          <c:val>
            <c:numRef>
              <c:f>List1!$AC$196:$AL$196</c:f>
              <c:numCache>
                <c:formatCode>General</c:formatCode>
                <c:ptCount val="10"/>
                <c:pt idx="0">
                  <c:v>3.4465802221678175</c:v>
                </c:pt>
                <c:pt idx="1">
                  <c:v>2.469841773478568</c:v>
                </c:pt>
                <c:pt idx="2">
                  <c:v>0</c:v>
                </c:pt>
                <c:pt idx="3">
                  <c:v>3.9989689341438859</c:v>
                </c:pt>
                <c:pt idx="4">
                  <c:v>10.303347736103236</c:v>
                </c:pt>
                <c:pt idx="5">
                  <c:v>3.6527522048464474</c:v>
                </c:pt>
                <c:pt idx="6">
                  <c:v>1.3260123484369544</c:v>
                </c:pt>
                <c:pt idx="7">
                  <c:v>7.1619841614417226</c:v>
                </c:pt>
                <c:pt idx="9">
                  <c:v>5.6665089563371076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46D8-463D-95E1-4F0745FE7FC5}"/>
            </c:ext>
          </c:extLst>
        </c:ser>
        <c:ser>
          <c:idx val="4"/>
          <c:order val="4"/>
          <c:tx>
            <c:strRef>
              <c:f>List1!$AB$197</c:f>
              <c:strCache>
                <c:ptCount val="1"/>
                <c:pt idx="0">
                  <c:v>4</c:v>
                </c:pt>
              </c:strCache>
            </c:strRef>
          </c:tx>
          <c:spPr>
            <a:solidFill>
              <a:schemeClr val="accent6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List1!$AC$192:$AL$192</c:f>
              <c:strCache>
                <c:ptCount val="10"/>
                <c:pt idx="0">
                  <c:v>ANO</c:v>
                </c:pt>
                <c:pt idx="1">
                  <c:v>ČSSD</c:v>
                </c:pt>
                <c:pt idx="2">
                  <c:v>KSČM</c:v>
                </c:pt>
                <c:pt idx="3">
                  <c:v>ostatní</c:v>
                </c:pt>
                <c:pt idx="4">
                  <c:v>PirStan</c:v>
                </c:pt>
                <c:pt idx="5">
                  <c:v>Přísaha</c:v>
                </c:pt>
                <c:pt idx="6">
                  <c:v>SPD</c:v>
                </c:pt>
                <c:pt idx="7">
                  <c:v>Spolu</c:v>
                </c:pt>
                <c:pt idx="9">
                  <c:v>celkem</c:v>
                </c:pt>
              </c:strCache>
            </c:strRef>
          </c:cat>
          <c:val>
            <c:numRef>
              <c:f>List1!$AC$197:$AL$197</c:f>
              <c:numCache>
                <c:formatCode>General</c:formatCode>
                <c:ptCount val="10"/>
                <c:pt idx="0">
                  <c:v>13.38078137342554</c:v>
                </c:pt>
                <c:pt idx="1">
                  <c:v>10.873970542858697</c:v>
                </c:pt>
                <c:pt idx="2">
                  <c:v>4.6800836134298933</c:v>
                </c:pt>
                <c:pt idx="3">
                  <c:v>20.834172118276779</c:v>
                </c:pt>
                <c:pt idx="4">
                  <c:v>41.573198187304037</c:v>
                </c:pt>
                <c:pt idx="5">
                  <c:v>9.9974668760058094</c:v>
                </c:pt>
                <c:pt idx="6">
                  <c:v>14.661010446073339</c:v>
                </c:pt>
                <c:pt idx="7">
                  <c:v>35.70441861474076</c:v>
                </c:pt>
                <c:pt idx="9">
                  <c:v>25.919867485494052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46D8-463D-95E1-4F0745FE7FC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766493600"/>
        <c:axId val="766493184"/>
      </c:barChart>
      <c:catAx>
        <c:axId val="7664936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766493184"/>
        <c:crosses val="autoZero"/>
        <c:auto val="1"/>
        <c:lblAlgn val="ctr"/>
        <c:lblOffset val="100"/>
        <c:noMultiLvlLbl val="0"/>
      </c:catAx>
      <c:valAx>
        <c:axId val="7664931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76649360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2000"/>
      </a:pPr>
      <a:endParaRPr lang="cs-CZ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cs-CZ"/>
              <a:t>Využití preferenčních hlasů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List1!$AB$228</c:f>
              <c:strCache>
                <c:ptCount val="1"/>
                <c:pt idx="0">
                  <c:v>žena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cat>
            <c:strRef>
              <c:f>List1!$AC$227:$AL$227</c:f>
              <c:strCache>
                <c:ptCount val="10"/>
                <c:pt idx="0">
                  <c:v>ANO</c:v>
                </c:pt>
                <c:pt idx="1">
                  <c:v>ČSSD</c:v>
                </c:pt>
                <c:pt idx="2">
                  <c:v>KSČM</c:v>
                </c:pt>
                <c:pt idx="3">
                  <c:v>ostatní</c:v>
                </c:pt>
                <c:pt idx="4">
                  <c:v>PirStan</c:v>
                </c:pt>
                <c:pt idx="5">
                  <c:v>Přísaha</c:v>
                </c:pt>
                <c:pt idx="6">
                  <c:v>SPD</c:v>
                </c:pt>
                <c:pt idx="7">
                  <c:v>Spolu</c:v>
                </c:pt>
                <c:pt idx="8">
                  <c:v>TSS</c:v>
                </c:pt>
                <c:pt idx="9">
                  <c:v>celkem</c:v>
                </c:pt>
              </c:strCache>
            </c:strRef>
          </c:cat>
          <c:val>
            <c:numRef>
              <c:f>List1!$AC$228:$AL$228</c:f>
              <c:numCache>
                <c:formatCode>General</c:formatCode>
                <c:ptCount val="10"/>
                <c:pt idx="0">
                  <c:v>21.677549872882967</c:v>
                </c:pt>
                <c:pt idx="1">
                  <c:v>22.763640014626557</c:v>
                </c:pt>
                <c:pt idx="2">
                  <c:v>4.6800853457403724</c:v>
                </c:pt>
                <c:pt idx="3">
                  <c:v>24.934949380762429</c:v>
                </c:pt>
                <c:pt idx="4">
                  <c:v>39.115416993225701</c:v>
                </c:pt>
                <c:pt idx="5">
                  <c:v>8.1703895620207074</c:v>
                </c:pt>
                <c:pt idx="6">
                  <c:v>12.008985086193254</c:v>
                </c:pt>
                <c:pt idx="7">
                  <c:v>18.752096845917258</c:v>
                </c:pt>
                <c:pt idx="8">
                  <c:v>2.7612907124428756</c:v>
                </c:pt>
                <c:pt idx="9">
                  <c:v>22.539910416705485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837-48EA-971F-C41D103D0A82}"/>
            </c:ext>
          </c:extLst>
        </c:ser>
        <c:ser>
          <c:idx val="1"/>
          <c:order val="1"/>
          <c:tx>
            <c:strRef>
              <c:f>List1!$AB$229</c:f>
              <c:strCache>
                <c:ptCount val="1"/>
                <c:pt idx="0">
                  <c:v>lídr</c:v>
                </c:pt>
              </c:strCache>
            </c:strRef>
          </c:tx>
          <c:spPr>
            <a:solidFill>
              <a:schemeClr val="accent5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List1!$AC$227:$AL$227</c:f>
              <c:strCache>
                <c:ptCount val="10"/>
                <c:pt idx="0">
                  <c:v>ANO</c:v>
                </c:pt>
                <c:pt idx="1">
                  <c:v>ČSSD</c:v>
                </c:pt>
                <c:pt idx="2">
                  <c:v>KSČM</c:v>
                </c:pt>
                <c:pt idx="3">
                  <c:v>ostatní</c:v>
                </c:pt>
                <c:pt idx="4">
                  <c:v>PirStan</c:v>
                </c:pt>
                <c:pt idx="5">
                  <c:v>Přísaha</c:v>
                </c:pt>
                <c:pt idx="6">
                  <c:v>SPD</c:v>
                </c:pt>
                <c:pt idx="7">
                  <c:v>Spolu</c:v>
                </c:pt>
                <c:pt idx="8">
                  <c:v>TSS</c:v>
                </c:pt>
                <c:pt idx="9">
                  <c:v>celkem</c:v>
                </c:pt>
              </c:strCache>
            </c:strRef>
          </c:cat>
          <c:val>
            <c:numRef>
              <c:f>List1!$AC$229:$AL$229</c:f>
              <c:numCache>
                <c:formatCode>General</c:formatCode>
                <c:ptCount val="10"/>
                <c:pt idx="0">
                  <c:v>30.830934991305913</c:v>
                </c:pt>
                <c:pt idx="1">
                  <c:v>15.310171709443733</c:v>
                </c:pt>
                <c:pt idx="2">
                  <c:v>25.8484815584073</c:v>
                </c:pt>
                <c:pt idx="3">
                  <c:v>25.174234048396094</c:v>
                </c:pt>
                <c:pt idx="4">
                  <c:v>16.8943014358391</c:v>
                </c:pt>
                <c:pt idx="5">
                  <c:v>25.910054653094527</c:v>
                </c:pt>
                <c:pt idx="6">
                  <c:v>7.7547514702128773</c:v>
                </c:pt>
                <c:pt idx="7">
                  <c:v>34.293910393822195</c:v>
                </c:pt>
                <c:pt idx="8">
                  <c:v>2.7612907124428756</c:v>
                </c:pt>
                <c:pt idx="9">
                  <c:v>25.25334212975978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837-48EA-971F-C41D103D0A82}"/>
            </c:ext>
          </c:extLst>
        </c:ser>
        <c:ser>
          <c:idx val="2"/>
          <c:order val="2"/>
          <c:tx>
            <c:strRef>
              <c:f>List1!$AB$230</c:f>
              <c:strCache>
                <c:ptCount val="1"/>
                <c:pt idx="0">
                  <c:v>poslední</c:v>
                </c:pt>
              </c:strCache>
            </c:strRef>
          </c:tx>
          <c:spPr>
            <a:solidFill>
              <a:schemeClr val="tx1">
                <a:lumMod val="95000"/>
                <a:lumOff val="5000"/>
              </a:schemeClr>
            </a:solidFill>
            <a:ln>
              <a:noFill/>
            </a:ln>
            <a:effectLst/>
          </c:spPr>
          <c:invertIfNegative val="0"/>
          <c:cat>
            <c:strRef>
              <c:f>List1!$AC$227:$AL$227</c:f>
              <c:strCache>
                <c:ptCount val="10"/>
                <c:pt idx="0">
                  <c:v>ANO</c:v>
                </c:pt>
                <c:pt idx="1">
                  <c:v>ČSSD</c:v>
                </c:pt>
                <c:pt idx="2">
                  <c:v>KSČM</c:v>
                </c:pt>
                <c:pt idx="3">
                  <c:v>ostatní</c:v>
                </c:pt>
                <c:pt idx="4">
                  <c:v>PirStan</c:v>
                </c:pt>
                <c:pt idx="5">
                  <c:v>Přísaha</c:v>
                </c:pt>
                <c:pt idx="6">
                  <c:v>SPD</c:v>
                </c:pt>
                <c:pt idx="7">
                  <c:v>Spolu</c:v>
                </c:pt>
                <c:pt idx="8">
                  <c:v>TSS</c:v>
                </c:pt>
                <c:pt idx="9">
                  <c:v>celkem</c:v>
                </c:pt>
              </c:strCache>
            </c:strRef>
          </c:cat>
          <c:val>
            <c:numRef>
              <c:f>List1!$AC$230:$AL$230</c:f>
              <c:numCache>
                <c:formatCode>General</c:formatCode>
                <c:ptCount val="10"/>
                <c:pt idx="0">
                  <c:v>2.8495662062437948</c:v>
                </c:pt>
                <c:pt idx="1">
                  <c:v>0</c:v>
                </c:pt>
                <c:pt idx="2">
                  <c:v>4.6800853457403724</c:v>
                </c:pt>
                <c:pt idx="3">
                  <c:v>0.82714977734619599</c:v>
                </c:pt>
                <c:pt idx="4">
                  <c:v>7.6771326931328012</c:v>
                </c:pt>
                <c:pt idx="5">
                  <c:v>2.9118530184605107</c:v>
                </c:pt>
                <c:pt idx="6">
                  <c:v>3.2143695608879614</c:v>
                </c:pt>
                <c:pt idx="7">
                  <c:v>5.7997820671197964</c:v>
                </c:pt>
                <c:pt idx="8">
                  <c:v>0</c:v>
                </c:pt>
                <c:pt idx="9">
                  <c:v>4.7136490650831302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837-48EA-971F-C41D103D0A8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965257136"/>
        <c:axId val="1965265040"/>
      </c:barChart>
      <c:catAx>
        <c:axId val="19652571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965265040"/>
        <c:crosses val="autoZero"/>
        <c:auto val="1"/>
        <c:lblAlgn val="ctr"/>
        <c:lblOffset val="100"/>
        <c:noMultiLvlLbl val="0"/>
      </c:catAx>
      <c:valAx>
        <c:axId val="19652650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96525713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2000"/>
      </a:pPr>
      <a:endParaRPr lang="cs-CZ"/>
    </a:p>
  </c:txPr>
  <c:externalData r:id="rId3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cs-CZ"/>
              <a:t>Kroužkování v koalici Piráti a STAN dle preference v roce 2017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List1!$E$409</c:f>
              <c:strCache>
                <c:ptCount val="1"/>
                <c:pt idx="0">
                  <c:v>nikdo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List1!$F$408:$G$408</c:f>
              <c:strCache>
                <c:ptCount val="2"/>
                <c:pt idx="0">
                  <c:v>piráti</c:v>
                </c:pt>
                <c:pt idx="1">
                  <c:v>ostatní</c:v>
                </c:pt>
              </c:strCache>
            </c:strRef>
          </c:cat>
          <c:val>
            <c:numRef>
              <c:f>List1!$F$409:$G$409</c:f>
              <c:numCache>
                <c:formatCode>General</c:formatCode>
                <c:ptCount val="2"/>
                <c:pt idx="0">
                  <c:v>53.982300884955748</c:v>
                </c:pt>
                <c:pt idx="1">
                  <c:v>38.75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72C-432E-9BDD-65D93FA772E8}"/>
            </c:ext>
          </c:extLst>
        </c:ser>
        <c:ser>
          <c:idx val="1"/>
          <c:order val="1"/>
          <c:tx>
            <c:strRef>
              <c:f>List1!$E$410</c:f>
              <c:strCache>
                <c:ptCount val="1"/>
                <c:pt idx="0">
                  <c:v>Piráti</c:v>
                </c:pt>
              </c:strCache>
            </c:strRef>
          </c:tx>
          <c:spPr>
            <a:solidFill>
              <a:schemeClr val="tx1">
                <a:lumMod val="95000"/>
                <a:lumOff val="5000"/>
              </a:schemeClr>
            </a:solidFill>
            <a:ln>
              <a:noFill/>
            </a:ln>
            <a:effectLst/>
          </c:spPr>
          <c:invertIfNegative val="0"/>
          <c:cat>
            <c:strRef>
              <c:f>List1!$F$408:$G$408</c:f>
              <c:strCache>
                <c:ptCount val="2"/>
                <c:pt idx="0">
                  <c:v>piráti</c:v>
                </c:pt>
                <c:pt idx="1">
                  <c:v>ostatní</c:v>
                </c:pt>
              </c:strCache>
            </c:strRef>
          </c:cat>
          <c:val>
            <c:numRef>
              <c:f>List1!$F$410:$G$410</c:f>
              <c:numCache>
                <c:formatCode>General</c:formatCode>
                <c:ptCount val="2"/>
                <c:pt idx="0">
                  <c:v>23.008849557522122</c:v>
                </c:pt>
                <c:pt idx="1">
                  <c:v>14.374999999999998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72C-432E-9BDD-65D93FA772E8}"/>
            </c:ext>
          </c:extLst>
        </c:ser>
        <c:ser>
          <c:idx val="2"/>
          <c:order val="2"/>
          <c:tx>
            <c:strRef>
              <c:f>List1!$E$411</c:f>
              <c:strCache>
                <c:ptCount val="1"/>
                <c:pt idx="0">
                  <c:v>STAN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cat>
            <c:strRef>
              <c:f>List1!$F$408:$G$408</c:f>
              <c:strCache>
                <c:ptCount val="2"/>
                <c:pt idx="0">
                  <c:v>piráti</c:v>
                </c:pt>
                <c:pt idx="1">
                  <c:v>ostatní</c:v>
                </c:pt>
              </c:strCache>
            </c:strRef>
          </c:cat>
          <c:val>
            <c:numRef>
              <c:f>List1!$F$411:$G$411</c:f>
              <c:numCache>
                <c:formatCode>General</c:formatCode>
                <c:ptCount val="2"/>
                <c:pt idx="0">
                  <c:v>7.0796460176991154</c:v>
                </c:pt>
                <c:pt idx="1">
                  <c:v>33.125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72C-432E-9BDD-65D93FA772E8}"/>
            </c:ext>
          </c:extLst>
        </c:ser>
        <c:ser>
          <c:idx val="3"/>
          <c:order val="3"/>
          <c:tx>
            <c:strRef>
              <c:f>List1!$E$412</c:f>
              <c:strCache>
                <c:ptCount val="1"/>
                <c:pt idx="0">
                  <c:v>Piráti a STAN</c:v>
                </c:pt>
              </c:strCache>
            </c:strRef>
          </c:tx>
          <c:spPr>
            <a:gradFill flip="none" rotWithShape="1">
              <a:gsLst>
                <a:gs pos="0">
                  <a:schemeClr val="tx1">
                    <a:lumMod val="95000"/>
                    <a:lumOff val="5000"/>
                  </a:schemeClr>
                </a:gs>
                <a:gs pos="100000">
                  <a:schemeClr val="accent6">
                    <a:lumMod val="75000"/>
                  </a:schemeClr>
                </a:gs>
              </a:gsLst>
              <a:lin ang="2700000" scaled="1"/>
              <a:tileRect/>
            </a:gradFill>
            <a:ln>
              <a:noFill/>
            </a:ln>
            <a:effectLst/>
          </c:spPr>
          <c:invertIfNegative val="0"/>
          <c:cat>
            <c:strRef>
              <c:f>List1!$F$408:$G$408</c:f>
              <c:strCache>
                <c:ptCount val="2"/>
                <c:pt idx="0">
                  <c:v>piráti</c:v>
                </c:pt>
                <c:pt idx="1">
                  <c:v>ostatní</c:v>
                </c:pt>
              </c:strCache>
            </c:strRef>
          </c:cat>
          <c:val>
            <c:numRef>
              <c:f>List1!$F$412:$G$412</c:f>
              <c:numCache>
                <c:formatCode>General</c:formatCode>
                <c:ptCount val="2"/>
                <c:pt idx="0">
                  <c:v>15.929203539823009</c:v>
                </c:pt>
                <c:pt idx="1">
                  <c:v>13.750000000000002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A72C-432E-9BDD-65D93FA772E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8971727"/>
        <c:axId val="18970063"/>
      </c:barChart>
      <c:catAx>
        <c:axId val="1897172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8970063"/>
        <c:crosses val="autoZero"/>
        <c:auto val="1"/>
        <c:lblAlgn val="ctr"/>
        <c:lblOffset val="100"/>
        <c:noMultiLvlLbl val="0"/>
      </c:catAx>
      <c:valAx>
        <c:axId val="1897006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897172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2000"/>
      </a:pPr>
      <a:endParaRPr lang="cs-CZ"/>
    </a:p>
  </c:txPr>
  <c:externalData r:id="rId3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List1!$I$397</c:f>
              <c:strCache>
                <c:ptCount val="1"/>
                <c:pt idx="0">
                  <c:v>ODS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List1!$J$396:$M$396</c:f>
              <c:strCache>
                <c:ptCount val="4"/>
                <c:pt idx="0">
                  <c:v>ODS</c:v>
                </c:pt>
                <c:pt idx="1">
                  <c:v>KDU-ČSL</c:v>
                </c:pt>
                <c:pt idx="2">
                  <c:v>TOP 09</c:v>
                </c:pt>
                <c:pt idx="3">
                  <c:v>ostatni</c:v>
                </c:pt>
              </c:strCache>
            </c:strRef>
          </c:cat>
          <c:val>
            <c:numRef>
              <c:f>List1!$J$397:$M$397</c:f>
              <c:numCache>
                <c:formatCode>0.0</c:formatCode>
                <c:ptCount val="4"/>
                <c:pt idx="0">
                  <c:v>38.571428597008911</c:v>
                </c:pt>
                <c:pt idx="1">
                  <c:v>8.4745763724601098</c:v>
                </c:pt>
                <c:pt idx="2">
                  <c:v>13.846153792921953</c:v>
                </c:pt>
                <c:pt idx="3">
                  <c:v>33.317648698801221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B76-43D7-BFF1-45F86807BBA0}"/>
            </c:ext>
          </c:extLst>
        </c:ser>
        <c:ser>
          <c:idx val="1"/>
          <c:order val="1"/>
          <c:tx>
            <c:strRef>
              <c:f>List1!$I$398</c:f>
              <c:strCache>
                <c:ptCount val="1"/>
                <c:pt idx="0">
                  <c:v>KDU-ČSL</c:v>
                </c:pt>
              </c:strCache>
            </c:strRef>
          </c:tx>
          <c:spPr>
            <a:solidFill>
              <a:srgbClr val="FFFF00"/>
            </a:solidFill>
            <a:ln>
              <a:noFill/>
            </a:ln>
            <a:effectLst/>
          </c:spPr>
          <c:invertIfNegative val="0"/>
          <c:cat>
            <c:strRef>
              <c:f>List1!$J$396:$M$396</c:f>
              <c:strCache>
                <c:ptCount val="4"/>
                <c:pt idx="0">
                  <c:v>ODS</c:v>
                </c:pt>
                <c:pt idx="1">
                  <c:v>KDU-ČSL</c:v>
                </c:pt>
                <c:pt idx="2">
                  <c:v>TOP 09</c:v>
                </c:pt>
                <c:pt idx="3">
                  <c:v>ostatni</c:v>
                </c:pt>
              </c:strCache>
            </c:strRef>
          </c:cat>
          <c:val>
            <c:numRef>
              <c:f>List1!$J$398:$M$398</c:f>
              <c:numCache>
                <c:formatCode>0.0</c:formatCode>
                <c:ptCount val="4"/>
                <c:pt idx="0">
                  <c:v>0.71428573133927498</c:v>
                </c:pt>
                <c:pt idx="1">
                  <c:v>33.898305030213791</c:v>
                </c:pt>
                <c:pt idx="2">
                  <c:v>3.0769231833868629</c:v>
                </c:pt>
                <c:pt idx="3">
                  <c:v>2.33036720088842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B76-43D7-BFF1-45F86807BBA0}"/>
            </c:ext>
          </c:extLst>
        </c:ser>
        <c:ser>
          <c:idx val="2"/>
          <c:order val="2"/>
          <c:tx>
            <c:strRef>
              <c:f>List1!$I$399</c:f>
              <c:strCache>
                <c:ptCount val="1"/>
                <c:pt idx="0">
                  <c:v>TOP 09</c:v>
                </c:pt>
              </c:strCache>
            </c:strRef>
          </c:tx>
          <c:spPr>
            <a:solidFill>
              <a:srgbClr val="7030A0"/>
            </a:solidFill>
            <a:ln>
              <a:noFill/>
            </a:ln>
            <a:effectLst/>
          </c:spPr>
          <c:invertIfNegative val="0"/>
          <c:cat>
            <c:strRef>
              <c:f>List1!$J$396:$M$396</c:f>
              <c:strCache>
                <c:ptCount val="4"/>
                <c:pt idx="0">
                  <c:v>ODS</c:v>
                </c:pt>
                <c:pt idx="1">
                  <c:v>KDU-ČSL</c:v>
                </c:pt>
                <c:pt idx="2">
                  <c:v>TOP 09</c:v>
                </c:pt>
                <c:pt idx="3">
                  <c:v>ostatni</c:v>
                </c:pt>
              </c:strCache>
            </c:strRef>
          </c:cat>
          <c:val>
            <c:numRef>
              <c:f>List1!$J$399:$M$399</c:f>
              <c:numCache>
                <c:formatCode>0.0</c:formatCode>
                <c:ptCount val="4"/>
                <c:pt idx="0">
                  <c:v>2.8571428258779963</c:v>
                </c:pt>
                <c:pt idx="1">
                  <c:v>3.3898304110960495</c:v>
                </c:pt>
                <c:pt idx="2">
                  <c:v>15.384615384615383</c:v>
                </c:pt>
                <c:pt idx="3">
                  <c:v>10.62070793678779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B76-43D7-BFF1-45F86807BBA0}"/>
            </c:ext>
          </c:extLst>
        </c:ser>
        <c:ser>
          <c:idx val="3"/>
          <c:order val="3"/>
          <c:tx>
            <c:strRef>
              <c:f>List1!$I$400</c:f>
              <c:strCache>
                <c:ptCount val="1"/>
                <c:pt idx="0">
                  <c:v>ODS a KDU-ČSL</c:v>
                </c:pt>
              </c:strCache>
            </c:strRef>
          </c:tx>
          <c:spPr>
            <a:gradFill flip="none" rotWithShape="1">
              <a:gsLst>
                <a:gs pos="0">
                  <a:srgbClr val="FFFF00"/>
                </a:gs>
                <a:gs pos="98000">
                  <a:schemeClr val="accent1">
                    <a:lumMod val="45000"/>
                    <a:lumOff val="55000"/>
                  </a:schemeClr>
                </a:gs>
                <a:gs pos="58000">
                  <a:schemeClr val="accent1">
                    <a:lumMod val="45000"/>
                    <a:lumOff val="55000"/>
                  </a:schemeClr>
                </a:gs>
                <a:gs pos="100000">
                  <a:srgbClr val="B5C7C9"/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13500000" scaled="1"/>
              <a:tileRect/>
            </a:gradFill>
            <a:ln>
              <a:noFill/>
            </a:ln>
            <a:effectLst/>
          </c:spPr>
          <c:invertIfNegative val="0"/>
          <c:cat>
            <c:strRef>
              <c:f>List1!$J$396:$M$396</c:f>
              <c:strCache>
                <c:ptCount val="4"/>
                <c:pt idx="0">
                  <c:v>ODS</c:v>
                </c:pt>
                <c:pt idx="1">
                  <c:v>KDU-ČSL</c:v>
                </c:pt>
                <c:pt idx="2">
                  <c:v>TOP 09</c:v>
                </c:pt>
                <c:pt idx="3">
                  <c:v>ostatni</c:v>
                </c:pt>
              </c:strCache>
            </c:strRef>
          </c:cat>
          <c:val>
            <c:numRef>
              <c:f>List1!$J$400:$M$400</c:f>
              <c:numCache>
                <c:formatCode>0.0</c:formatCode>
                <c:ptCount val="4"/>
                <c:pt idx="0">
                  <c:v>5.7142857512350957</c:v>
                </c:pt>
                <c:pt idx="1">
                  <c:v>8.4745763724601098</c:v>
                </c:pt>
                <c:pt idx="2">
                  <c:v>6.1538461006142606</c:v>
                </c:pt>
                <c:pt idx="3">
                  <c:v>3.4656940235683562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8B76-43D7-BFF1-45F86807BBA0}"/>
            </c:ext>
          </c:extLst>
        </c:ser>
        <c:ser>
          <c:idx val="4"/>
          <c:order val="4"/>
          <c:tx>
            <c:strRef>
              <c:f>List1!$I$401</c:f>
              <c:strCache>
                <c:ptCount val="1"/>
                <c:pt idx="0">
                  <c:v>ODS a TOP 09</c:v>
                </c:pt>
              </c:strCache>
            </c:strRef>
          </c:tx>
          <c:spPr>
            <a:gradFill>
              <a:gsLst>
                <a:gs pos="0">
                  <a:srgbClr val="7030A0"/>
                </a:gs>
                <a:gs pos="98000">
                  <a:schemeClr val="accent1">
                    <a:lumMod val="45000"/>
                    <a:lumOff val="55000"/>
                  </a:schemeClr>
                </a:gs>
                <a:gs pos="58000">
                  <a:schemeClr val="accent1">
                    <a:lumMod val="45000"/>
                    <a:lumOff val="55000"/>
                  </a:schemeClr>
                </a:gs>
                <a:gs pos="100000">
                  <a:srgbClr val="B5C7C9"/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13500000" scaled="1"/>
            </a:gradFill>
            <a:ln>
              <a:noFill/>
            </a:ln>
            <a:effectLst/>
          </c:spPr>
          <c:invertIfNegative val="0"/>
          <c:cat>
            <c:strRef>
              <c:f>List1!$J$396:$M$396</c:f>
              <c:strCache>
                <c:ptCount val="4"/>
                <c:pt idx="0">
                  <c:v>ODS</c:v>
                </c:pt>
                <c:pt idx="1">
                  <c:v>KDU-ČSL</c:v>
                </c:pt>
                <c:pt idx="2">
                  <c:v>TOP 09</c:v>
                </c:pt>
                <c:pt idx="3">
                  <c:v>ostatni</c:v>
                </c:pt>
              </c:strCache>
            </c:strRef>
          </c:cat>
          <c:val>
            <c:numRef>
              <c:f>List1!$J$401:$M$401</c:f>
              <c:numCache>
                <c:formatCode>0.0</c:formatCode>
                <c:ptCount val="4"/>
                <c:pt idx="0">
                  <c:v>7.1428571144345421</c:v>
                </c:pt>
                <c:pt idx="1">
                  <c:v>0</c:v>
                </c:pt>
                <c:pt idx="2">
                  <c:v>15.384615384615383</c:v>
                </c:pt>
                <c:pt idx="3">
                  <c:v>6.9989199252737002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8B76-43D7-BFF1-45F86807BBA0}"/>
            </c:ext>
          </c:extLst>
        </c:ser>
        <c:ser>
          <c:idx val="5"/>
          <c:order val="5"/>
          <c:tx>
            <c:strRef>
              <c:f>List1!$I$402</c:f>
              <c:strCache>
                <c:ptCount val="1"/>
                <c:pt idx="0">
                  <c:v>KDU-ČSL a TOP 09</c:v>
                </c:pt>
              </c:strCache>
            </c:strRef>
          </c:tx>
          <c:spPr>
            <a:gradFill>
              <a:gsLst>
                <a:gs pos="0">
                  <a:srgbClr val="7030A0"/>
                </a:gs>
                <a:gs pos="98000">
                  <a:srgbClr val="FFFF00"/>
                </a:gs>
                <a:gs pos="49000">
                  <a:schemeClr val="accent1">
                    <a:lumMod val="45000"/>
                    <a:lumOff val="55000"/>
                  </a:schemeClr>
                </a:gs>
                <a:gs pos="100000">
                  <a:srgbClr val="B5C7C9"/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13500000" scaled="1"/>
            </a:gradFill>
            <a:ln>
              <a:noFill/>
            </a:ln>
            <a:effectLst/>
          </c:spPr>
          <c:invertIfNegative val="0"/>
          <c:cat>
            <c:strRef>
              <c:f>List1!$J$396:$M$396</c:f>
              <c:strCache>
                <c:ptCount val="4"/>
                <c:pt idx="0">
                  <c:v>ODS</c:v>
                </c:pt>
                <c:pt idx="1">
                  <c:v>KDU-ČSL</c:v>
                </c:pt>
                <c:pt idx="2">
                  <c:v>TOP 09</c:v>
                </c:pt>
                <c:pt idx="3">
                  <c:v>ostatni</c:v>
                </c:pt>
              </c:strCache>
            </c:strRef>
          </c:cat>
          <c:val>
            <c:numRef>
              <c:f>List1!$J$402:$M$402</c:f>
              <c:numCache>
                <c:formatCode>0.0</c:formatCode>
                <c:ptCount val="4"/>
                <c:pt idx="0">
                  <c:v>0.71428573133927498</c:v>
                </c:pt>
                <c:pt idx="1">
                  <c:v>5.0847457315507363</c:v>
                </c:pt>
                <c:pt idx="2">
                  <c:v>6.1538461006142606</c:v>
                </c:pt>
                <c:pt idx="3">
                  <c:v>0.81429833547949948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8B76-43D7-BFF1-45F86807BBA0}"/>
            </c:ext>
          </c:extLst>
        </c:ser>
        <c:ser>
          <c:idx val="6"/>
          <c:order val="6"/>
          <c:tx>
            <c:strRef>
              <c:f>List1!$I$403</c:f>
              <c:strCache>
                <c:ptCount val="1"/>
                <c:pt idx="0">
                  <c:v>všichni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cat>
            <c:strRef>
              <c:f>List1!$J$396:$M$396</c:f>
              <c:strCache>
                <c:ptCount val="4"/>
                <c:pt idx="0">
                  <c:v>ODS</c:v>
                </c:pt>
                <c:pt idx="1">
                  <c:v>KDU-ČSL</c:v>
                </c:pt>
                <c:pt idx="2">
                  <c:v>TOP 09</c:v>
                </c:pt>
                <c:pt idx="3">
                  <c:v>ostatni</c:v>
                </c:pt>
              </c:strCache>
            </c:strRef>
          </c:cat>
          <c:val>
            <c:numRef>
              <c:f>List1!$J$403:$M$403</c:f>
              <c:numCache>
                <c:formatCode>0.0</c:formatCode>
                <c:ptCount val="4"/>
                <c:pt idx="0">
                  <c:v>2.1428570945387211</c:v>
                </c:pt>
                <c:pt idx="1">
                  <c:v>8.4745763724601098</c:v>
                </c:pt>
                <c:pt idx="2">
                  <c:v>6.1538461006142606</c:v>
                </c:pt>
                <c:pt idx="3">
                  <c:v>4.3613832691353691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8B76-43D7-BFF1-45F86807BBA0}"/>
            </c:ext>
          </c:extLst>
        </c:ser>
        <c:ser>
          <c:idx val="7"/>
          <c:order val="7"/>
          <c:tx>
            <c:strRef>
              <c:f>List1!$I$404</c:f>
              <c:strCache>
                <c:ptCount val="1"/>
                <c:pt idx="0">
                  <c:v>nikdo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List1!$J$396:$M$396</c:f>
              <c:strCache>
                <c:ptCount val="4"/>
                <c:pt idx="0">
                  <c:v>ODS</c:v>
                </c:pt>
                <c:pt idx="1">
                  <c:v>KDU-ČSL</c:v>
                </c:pt>
                <c:pt idx="2">
                  <c:v>TOP 09</c:v>
                </c:pt>
                <c:pt idx="3">
                  <c:v>ostatni</c:v>
                </c:pt>
              </c:strCache>
            </c:strRef>
          </c:cat>
          <c:val>
            <c:numRef>
              <c:f>List1!$J$404:$M$404</c:f>
              <c:numCache>
                <c:formatCode>0.0</c:formatCode>
                <c:ptCount val="4"/>
                <c:pt idx="0">
                  <c:v>42.142857154226185</c:v>
                </c:pt>
                <c:pt idx="1">
                  <c:v>32.203389709759108</c:v>
                </c:pt>
                <c:pt idx="2">
                  <c:v>33.846153952617627</c:v>
                </c:pt>
                <c:pt idx="3">
                  <c:v>38.090980610065657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8B76-43D7-BFF1-45F86807BBA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849365343"/>
        <c:axId val="1849363263"/>
      </c:barChart>
      <c:catAx>
        <c:axId val="184936534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849363263"/>
        <c:crosses val="autoZero"/>
        <c:auto val="1"/>
        <c:lblAlgn val="ctr"/>
        <c:lblOffset val="100"/>
        <c:noMultiLvlLbl val="0"/>
      </c:catAx>
      <c:valAx>
        <c:axId val="184936326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84936534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2000"/>
      </a:pPr>
      <a:endParaRPr lang="cs-CZ"/>
    </a:p>
  </c:txPr>
  <c:externalData r:id="rId3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cs-CZ"/>
              <a:t>Jak se vyvíjí situace v ČR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List1!$AB$221</c:f>
              <c:strCache>
                <c:ptCount val="1"/>
                <c:pt idx="0">
                  <c:v>rozhodně dobře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cat>
            <c:strRef>
              <c:f>List1!$AC$220:$AL$220</c:f>
              <c:strCache>
                <c:ptCount val="10"/>
                <c:pt idx="0">
                  <c:v>ANO</c:v>
                </c:pt>
                <c:pt idx="1">
                  <c:v>ČSSD</c:v>
                </c:pt>
                <c:pt idx="2">
                  <c:v>KSČM</c:v>
                </c:pt>
                <c:pt idx="3">
                  <c:v>ostatní</c:v>
                </c:pt>
                <c:pt idx="4">
                  <c:v>PirStan</c:v>
                </c:pt>
                <c:pt idx="5">
                  <c:v>Přísaha</c:v>
                </c:pt>
                <c:pt idx="6">
                  <c:v>SPD</c:v>
                </c:pt>
                <c:pt idx="7">
                  <c:v>Spolu</c:v>
                </c:pt>
                <c:pt idx="8">
                  <c:v>TSS</c:v>
                </c:pt>
                <c:pt idx="9">
                  <c:v>celkem</c:v>
                </c:pt>
              </c:strCache>
            </c:strRef>
          </c:cat>
          <c:val>
            <c:numRef>
              <c:f>List1!$AC$221:$AL$221</c:f>
              <c:numCache>
                <c:formatCode>General</c:formatCode>
                <c:ptCount val="10"/>
                <c:pt idx="0">
                  <c:v>20.75870671598447</c:v>
                </c:pt>
                <c:pt idx="1">
                  <c:v>4.7762918485400077</c:v>
                </c:pt>
                <c:pt idx="2">
                  <c:v>6.0039791651902696</c:v>
                </c:pt>
                <c:pt idx="3">
                  <c:v>1.8201195015700222</c:v>
                </c:pt>
                <c:pt idx="4">
                  <c:v>0.89614050368110743</c:v>
                </c:pt>
                <c:pt idx="5">
                  <c:v>5.8598083377372054</c:v>
                </c:pt>
                <c:pt idx="6">
                  <c:v>4.2708722850499647</c:v>
                </c:pt>
                <c:pt idx="7">
                  <c:v>1.1749943922018458</c:v>
                </c:pt>
                <c:pt idx="8">
                  <c:v>13.948945396549126</c:v>
                </c:pt>
                <c:pt idx="9">
                  <c:v>5.5240511836739348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EF6-4FC5-8DE4-22E367D0E4A5}"/>
            </c:ext>
          </c:extLst>
        </c:ser>
        <c:ser>
          <c:idx val="1"/>
          <c:order val="1"/>
          <c:tx>
            <c:strRef>
              <c:f>List1!$AB$222</c:f>
              <c:strCache>
                <c:ptCount val="1"/>
                <c:pt idx="0">
                  <c:v>spíše dobře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cat>
            <c:strRef>
              <c:f>List1!$AC$220:$AL$220</c:f>
              <c:strCache>
                <c:ptCount val="10"/>
                <c:pt idx="0">
                  <c:v>ANO</c:v>
                </c:pt>
                <c:pt idx="1">
                  <c:v>ČSSD</c:v>
                </c:pt>
                <c:pt idx="2">
                  <c:v>KSČM</c:v>
                </c:pt>
                <c:pt idx="3">
                  <c:v>ostatní</c:v>
                </c:pt>
                <c:pt idx="4">
                  <c:v>PirStan</c:v>
                </c:pt>
                <c:pt idx="5">
                  <c:v>Přísaha</c:v>
                </c:pt>
                <c:pt idx="6">
                  <c:v>SPD</c:v>
                </c:pt>
                <c:pt idx="7">
                  <c:v>Spolu</c:v>
                </c:pt>
                <c:pt idx="8">
                  <c:v>TSS</c:v>
                </c:pt>
                <c:pt idx="9">
                  <c:v>celkem</c:v>
                </c:pt>
              </c:strCache>
            </c:strRef>
          </c:cat>
          <c:val>
            <c:numRef>
              <c:f>List1!$AC$222:$AL$222</c:f>
              <c:numCache>
                <c:formatCode>General</c:formatCode>
                <c:ptCount val="10"/>
                <c:pt idx="0">
                  <c:v>25.484498935333917</c:v>
                </c:pt>
                <c:pt idx="1">
                  <c:v>13.021131813376035</c:v>
                </c:pt>
                <c:pt idx="2">
                  <c:v>16.54398590472459</c:v>
                </c:pt>
                <c:pt idx="3">
                  <c:v>9.0528965762685072</c:v>
                </c:pt>
                <c:pt idx="4">
                  <c:v>12.041563275169374</c:v>
                </c:pt>
                <c:pt idx="5">
                  <c:v>14.305322591438857</c:v>
                </c:pt>
                <c:pt idx="6">
                  <c:v>3.9840879408518632</c:v>
                </c:pt>
                <c:pt idx="7">
                  <c:v>7.9870267056505417</c:v>
                </c:pt>
                <c:pt idx="8">
                  <c:v>16.176699963438242</c:v>
                </c:pt>
                <c:pt idx="9">
                  <c:v>12.532846095702265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EF6-4FC5-8DE4-22E367D0E4A5}"/>
            </c:ext>
          </c:extLst>
        </c:ser>
        <c:ser>
          <c:idx val="2"/>
          <c:order val="2"/>
          <c:tx>
            <c:strRef>
              <c:f>List1!$AB$223</c:f>
              <c:strCache>
                <c:ptCount val="1"/>
                <c:pt idx="0">
                  <c:v>ani tak, ani tak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List1!$AC$220:$AL$220</c:f>
              <c:strCache>
                <c:ptCount val="10"/>
                <c:pt idx="0">
                  <c:v>ANO</c:v>
                </c:pt>
                <c:pt idx="1">
                  <c:v>ČSSD</c:v>
                </c:pt>
                <c:pt idx="2">
                  <c:v>KSČM</c:v>
                </c:pt>
                <c:pt idx="3">
                  <c:v>ostatní</c:v>
                </c:pt>
                <c:pt idx="4">
                  <c:v>PirStan</c:v>
                </c:pt>
                <c:pt idx="5">
                  <c:v>Přísaha</c:v>
                </c:pt>
                <c:pt idx="6">
                  <c:v>SPD</c:v>
                </c:pt>
                <c:pt idx="7">
                  <c:v>Spolu</c:v>
                </c:pt>
                <c:pt idx="8">
                  <c:v>TSS</c:v>
                </c:pt>
                <c:pt idx="9">
                  <c:v>celkem</c:v>
                </c:pt>
              </c:strCache>
            </c:strRef>
          </c:cat>
          <c:val>
            <c:numRef>
              <c:f>List1!$AC$223:$AL$223</c:f>
              <c:numCache>
                <c:formatCode>General</c:formatCode>
                <c:ptCount val="10"/>
                <c:pt idx="0">
                  <c:v>42.347271248593628</c:v>
                </c:pt>
                <c:pt idx="1">
                  <c:v>62.242005854180874</c:v>
                </c:pt>
                <c:pt idx="2">
                  <c:v>38.976341602344242</c:v>
                </c:pt>
                <c:pt idx="3">
                  <c:v>20.620117250772989</c:v>
                </c:pt>
                <c:pt idx="4">
                  <c:v>34.903375625670982</c:v>
                </c:pt>
                <c:pt idx="5">
                  <c:v>46.152700946721055</c:v>
                </c:pt>
                <c:pt idx="6">
                  <c:v>46.647707476270682</c:v>
                </c:pt>
                <c:pt idx="7">
                  <c:v>35.839332205764066</c:v>
                </c:pt>
                <c:pt idx="8">
                  <c:v>23.316974098582524</c:v>
                </c:pt>
                <c:pt idx="9">
                  <c:v>38.447516449412383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EF6-4FC5-8DE4-22E367D0E4A5}"/>
            </c:ext>
          </c:extLst>
        </c:ser>
        <c:ser>
          <c:idx val="3"/>
          <c:order val="3"/>
          <c:tx>
            <c:strRef>
              <c:f>List1!$AB$224</c:f>
              <c:strCache>
                <c:ptCount val="1"/>
                <c:pt idx="0">
                  <c:v>spíše špatně</c:v>
                </c:pt>
              </c:strCache>
            </c:strRef>
          </c:tx>
          <c:spPr>
            <a:solidFill>
              <a:srgbClr val="FF6600"/>
            </a:solidFill>
            <a:ln>
              <a:noFill/>
            </a:ln>
            <a:effectLst/>
          </c:spPr>
          <c:invertIfNegative val="0"/>
          <c:cat>
            <c:strRef>
              <c:f>List1!$AC$220:$AL$220</c:f>
              <c:strCache>
                <c:ptCount val="10"/>
                <c:pt idx="0">
                  <c:v>ANO</c:v>
                </c:pt>
                <c:pt idx="1">
                  <c:v>ČSSD</c:v>
                </c:pt>
                <c:pt idx="2">
                  <c:v>KSČM</c:v>
                </c:pt>
                <c:pt idx="3">
                  <c:v>ostatní</c:v>
                </c:pt>
                <c:pt idx="4">
                  <c:v>PirStan</c:v>
                </c:pt>
                <c:pt idx="5">
                  <c:v>Přísaha</c:v>
                </c:pt>
                <c:pt idx="6">
                  <c:v>SPD</c:v>
                </c:pt>
                <c:pt idx="7">
                  <c:v>Spolu</c:v>
                </c:pt>
                <c:pt idx="8">
                  <c:v>TSS</c:v>
                </c:pt>
                <c:pt idx="9">
                  <c:v>celkem</c:v>
                </c:pt>
              </c:strCache>
            </c:strRef>
          </c:cat>
          <c:val>
            <c:numRef>
              <c:f>List1!$AC$224:$AL$224</c:f>
              <c:numCache>
                <c:formatCode>General</c:formatCode>
                <c:ptCount val="10"/>
                <c:pt idx="0">
                  <c:v>8.6006753218559702</c:v>
                </c:pt>
                <c:pt idx="1">
                  <c:v>15.903055824471926</c:v>
                </c:pt>
                <c:pt idx="2">
                  <c:v>22.20222403085063</c:v>
                </c:pt>
                <c:pt idx="3">
                  <c:v>25.875685677796056</c:v>
                </c:pt>
                <c:pt idx="4">
                  <c:v>33.272027454851397</c:v>
                </c:pt>
                <c:pt idx="5">
                  <c:v>18.765816726484534</c:v>
                </c:pt>
                <c:pt idx="6">
                  <c:v>21.505619507601288</c:v>
                </c:pt>
                <c:pt idx="7">
                  <c:v>30.977999655694322</c:v>
                </c:pt>
                <c:pt idx="8">
                  <c:v>31.927377650550298</c:v>
                </c:pt>
                <c:pt idx="9">
                  <c:v>25.230752807624384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0EF6-4FC5-8DE4-22E367D0E4A5}"/>
            </c:ext>
          </c:extLst>
        </c:ser>
        <c:ser>
          <c:idx val="4"/>
          <c:order val="4"/>
          <c:tx>
            <c:strRef>
              <c:f>List1!$AB$225</c:f>
              <c:strCache>
                <c:ptCount val="1"/>
                <c:pt idx="0">
                  <c:v>rozhodně špatně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cat>
            <c:strRef>
              <c:f>List1!$AC$220:$AL$220</c:f>
              <c:strCache>
                <c:ptCount val="10"/>
                <c:pt idx="0">
                  <c:v>ANO</c:v>
                </c:pt>
                <c:pt idx="1">
                  <c:v>ČSSD</c:v>
                </c:pt>
                <c:pt idx="2">
                  <c:v>KSČM</c:v>
                </c:pt>
                <c:pt idx="3">
                  <c:v>ostatní</c:v>
                </c:pt>
                <c:pt idx="4">
                  <c:v>PirStan</c:v>
                </c:pt>
                <c:pt idx="5">
                  <c:v>Přísaha</c:v>
                </c:pt>
                <c:pt idx="6">
                  <c:v>SPD</c:v>
                </c:pt>
                <c:pt idx="7">
                  <c:v>Spolu</c:v>
                </c:pt>
                <c:pt idx="8">
                  <c:v>TSS</c:v>
                </c:pt>
                <c:pt idx="9">
                  <c:v>celkem</c:v>
                </c:pt>
              </c:strCache>
            </c:strRef>
          </c:cat>
          <c:val>
            <c:numRef>
              <c:f>List1!$AC$225:$AL$225</c:f>
              <c:numCache>
                <c:formatCode>General</c:formatCode>
                <c:ptCount val="10"/>
                <c:pt idx="0">
                  <c:v>4.2672021433785385</c:v>
                </c:pt>
                <c:pt idx="1">
                  <c:v>4.4426880147368708</c:v>
                </c:pt>
                <c:pt idx="2">
                  <c:v>17.314078023176911</c:v>
                </c:pt>
                <c:pt idx="3">
                  <c:v>43.576211004987343</c:v>
                </c:pt>
                <c:pt idx="4">
                  <c:v>21.22115535856793</c:v>
                </c:pt>
                <c:pt idx="5">
                  <c:v>16.750842427284411</c:v>
                </c:pt>
                <c:pt idx="6">
                  <c:v>24.754483146472676</c:v>
                </c:pt>
                <c:pt idx="7">
                  <c:v>25.874303589236536</c:v>
                </c:pt>
                <c:pt idx="8">
                  <c:v>21.810662651526521</c:v>
                </c:pt>
                <c:pt idx="9">
                  <c:v>20.10751733781936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0EF6-4FC5-8DE4-22E367D0E4A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771519232"/>
        <c:axId val="771521728"/>
      </c:barChart>
      <c:catAx>
        <c:axId val="7715192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771521728"/>
        <c:crosses val="autoZero"/>
        <c:auto val="1"/>
        <c:lblAlgn val="ctr"/>
        <c:lblOffset val="100"/>
        <c:noMultiLvlLbl val="0"/>
      </c:catAx>
      <c:valAx>
        <c:axId val="77152172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77151923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2000"/>
      </a:pPr>
      <a:endParaRPr lang="cs-CZ"/>
    </a:p>
  </c:txPr>
  <c:externalData r:id="rId3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brno_rozhovor!$J$320</c:f>
              <c:strCache>
                <c:ptCount val="1"/>
                <c:pt idx="0">
                  <c:v>rozhodně spokojen</c:v>
                </c:pt>
              </c:strCache>
            </c:strRef>
          </c:tx>
          <c:spPr>
            <a:solidFill>
              <a:schemeClr val="accent3">
                <a:lumMod val="50000"/>
              </a:schemeClr>
            </a:solidFill>
          </c:spPr>
          <c:invertIfNegative val="0"/>
          <c:cat>
            <c:strRef>
              <c:f>brno_rozhovor!$I$321:$I$332</c:f>
              <c:strCache>
                <c:ptCount val="12"/>
                <c:pt idx="0">
                  <c:v>ANO</c:v>
                </c:pt>
                <c:pt idx="1">
                  <c:v>ČPS</c:v>
                </c:pt>
                <c:pt idx="2">
                  <c:v>ČSSD</c:v>
                </c:pt>
                <c:pt idx="3">
                  <c:v>KDU-ČSL</c:v>
                </c:pt>
                <c:pt idx="4">
                  <c:v>KSČM</c:v>
                </c:pt>
                <c:pt idx="5">
                  <c:v>ODS</c:v>
                </c:pt>
                <c:pt idx="6">
                  <c:v>Ostatní</c:v>
                </c:pt>
                <c:pt idx="7">
                  <c:v>SPD</c:v>
                </c:pt>
                <c:pt idx="8">
                  <c:v>SSO</c:v>
                </c:pt>
                <c:pt idx="9">
                  <c:v>STAN</c:v>
                </c:pt>
                <c:pt idx="10">
                  <c:v>SZ</c:v>
                </c:pt>
                <c:pt idx="11">
                  <c:v>TOP09</c:v>
                </c:pt>
              </c:strCache>
            </c:strRef>
          </c:cat>
          <c:val>
            <c:numRef>
              <c:f>brno_rozhovor!$J$321:$J$332</c:f>
              <c:numCache>
                <c:formatCode>0</c:formatCode>
                <c:ptCount val="12"/>
                <c:pt idx="0">
                  <c:v>8.5020242957986394</c:v>
                </c:pt>
                <c:pt idx="1">
                  <c:v>7.8125000142382719</c:v>
                </c:pt>
                <c:pt idx="2">
                  <c:v>10.256410292545445</c:v>
                </c:pt>
                <c:pt idx="3">
                  <c:v>11.111111121600864</c:v>
                </c:pt>
                <c:pt idx="4">
                  <c:v>4.8780488162168991</c:v>
                </c:pt>
                <c:pt idx="5">
                  <c:v>6.9565217525262222</c:v>
                </c:pt>
                <c:pt idx="6">
                  <c:v>2.5974026355105888</c:v>
                </c:pt>
                <c:pt idx="7">
                  <c:v>0</c:v>
                </c:pt>
                <c:pt idx="8">
                  <c:v>0</c:v>
                </c:pt>
                <c:pt idx="9">
                  <c:v>4.2857142915337381</c:v>
                </c:pt>
                <c:pt idx="10">
                  <c:v>3.5714285286364724</c:v>
                </c:pt>
                <c:pt idx="11">
                  <c:v>7.8947368092723735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79E-4277-B21B-096645A63496}"/>
            </c:ext>
          </c:extLst>
        </c:ser>
        <c:ser>
          <c:idx val="1"/>
          <c:order val="1"/>
          <c:tx>
            <c:strRef>
              <c:f>brno_rozhovor!$K$320</c:f>
              <c:strCache>
                <c:ptCount val="1"/>
                <c:pt idx="0">
                  <c:v>spíše spokojen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</c:spPr>
          <c:invertIfNegative val="0"/>
          <c:cat>
            <c:strRef>
              <c:f>brno_rozhovor!$I$321:$I$332</c:f>
              <c:strCache>
                <c:ptCount val="12"/>
                <c:pt idx="0">
                  <c:v>ANO</c:v>
                </c:pt>
                <c:pt idx="1">
                  <c:v>ČPS</c:v>
                </c:pt>
                <c:pt idx="2">
                  <c:v>ČSSD</c:v>
                </c:pt>
                <c:pt idx="3">
                  <c:v>KDU-ČSL</c:v>
                </c:pt>
                <c:pt idx="4">
                  <c:v>KSČM</c:v>
                </c:pt>
                <c:pt idx="5">
                  <c:v>ODS</c:v>
                </c:pt>
                <c:pt idx="6">
                  <c:v>Ostatní</c:v>
                </c:pt>
                <c:pt idx="7">
                  <c:v>SPD</c:v>
                </c:pt>
                <c:pt idx="8">
                  <c:v>SSO</c:v>
                </c:pt>
                <c:pt idx="9">
                  <c:v>STAN</c:v>
                </c:pt>
                <c:pt idx="10">
                  <c:v>SZ</c:v>
                </c:pt>
                <c:pt idx="11">
                  <c:v>TOP09</c:v>
                </c:pt>
              </c:strCache>
            </c:strRef>
          </c:cat>
          <c:val>
            <c:numRef>
              <c:f>brno_rozhovor!$K$321:$K$332</c:f>
              <c:numCache>
                <c:formatCode>0</c:formatCode>
                <c:ptCount val="12"/>
                <c:pt idx="0">
                  <c:v>50.202429154958359</c:v>
                </c:pt>
                <c:pt idx="1">
                  <c:v>50.520833329943272</c:v>
                </c:pt>
                <c:pt idx="2">
                  <c:v>44.871794900703023</c:v>
                </c:pt>
                <c:pt idx="3">
                  <c:v>60.683760653905225</c:v>
                </c:pt>
                <c:pt idx="4">
                  <c:v>12.195121973956208</c:v>
                </c:pt>
                <c:pt idx="5">
                  <c:v>44.347826073154806</c:v>
                </c:pt>
                <c:pt idx="6">
                  <c:v>32.467532454829801</c:v>
                </c:pt>
                <c:pt idx="7">
                  <c:v>17.777777753933425</c:v>
                </c:pt>
                <c:pt idx="8">
                  <c:v>44</c:v>
                </c:pt>
                <c:pt idx="9">
                  <c:v>48.571428501595136</c:v>
                </c:pt>
                <c:pt idx="10">
                  <c:v>44.642857057272941</c:v>
                </c:pt>
                <c:pt idx="11">
                  <c:v>46.710526251491736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79E-4277-B21B-096645A63496}"/>
            </c:ext>
          </c:extLst>
        </c:ser>
        <c:ser>
          <c:idx val="2"/>
          <c:order val="2"/>
          <c:tx>
            <c:strRef>
              <c:f>brno_rozhovor!$L$320</c:f>
              <c:strCache>
                <c:ptCount val="1"/>
                <c:pt idx="0">
                  <c:v>ani tak, ani tak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</c:spPr>
          <c:invertIfNegative val="0"/>
          <c:cat>
            <c:strRef>
              <c:f>brno_rozhovor!$I$321:$I$332</c:f>
              <c:strCache>
                <c:ptCount val="12"/>
                <c:pt idx="0">
                  <c:v>ANO</c:v>
                </c:pt>
                <c:pt idx="1">
                  <c:v>ČPS</c:v>
                </c:pt>
                <c:pt idx="2">
                  <c:v>ČSSD</c:v>
                </c:pt>
                <c:pt idx="3">
                  <c:v>KDU-ČSL</c:v>
                </c:pt>
                <c:pt idx="4">
                  <c:v>KSČM</c:v>
                </c:pt>
                <c:pt idx="5">
                  <c:v>ODS</c:v>
                </c:pt>
                <c:pt idx="6">
                  <c:v>Ostatní</c:v>
                </c:pt>
                <c:pt idx="7">
                  <c:v>SPD</c:v>
                </c:pt>
                <c:pt idx="8">
                  <c:v>SSO</c:v>
                </c:pt>
                <c:pt idx="9">
                  <c:v>STAN</c:v>
                </c:pt>
                <c:pt idx="10">
                  <c:v>SZ</c:v>
                </c:pt>
                <c:pt idx="11">
                  <c:v>TOP09</c:v>
                </c:pt>
              </c:strCache>
            </c:strRef>
          </c:cat>
          <c:val>
            <c:numRef>
              <c:f>brno_rozhovor!$L$321:$L$332</c:f>
              <c:numCache>
                <c:formatCode>0</c:formatCode>
                <c:ptCount val="12"/>
                <c:pt idx="0">
                  <c:v>12.955465583481127</c:v>
                </c:pt>
                <c:pt idx="1">
                  <c:v>9.8958333340113462</c:v>
                </c:pt>
                <c:pt idx="2">
                  <c:v>17.948717941490912</c:v>
                </c:pt>
                <c:pt idx="3">
                  <c:v>14.529914485534803</c:v>
                </c:pt>
                <c:pt idx="4">
                  <c:v>19.512195131695517</c:v>
                </c:pt>
                <c:pt idx="5">
                  <c:v>7.8260869540861409</c:v>
                </c:pt>
                <c:pt idx="6">
                  <c:v>15.584415568537255</c:v>
                </c:pt>
                <c:pt idx="7">
                  <c:v>13.333333333333334</c:v>
                </c:pt>
                <c:pt idx="8">
                  <c:v>12</c:v>
                </c:pt>
                <c:pt idx="9">
                  <c:v>12.857142874601212</c:v>
                </c:pt>
                <c:pt idx="10">
                  <c:v>14.285714414090583</c:v>
                </c:pt>
                <c:pt idx="11">
                  <c:v>11.184210557780643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79E-4277-B21B-096645A63496}"/>
            </c:ext>
          </c:extLst>
        </c:ser>
        <c:ser>
          <c:idx val="3"/>
          <c:order val="3"/>
          <c:tx>
            <c:strRef>
              <c:f>brno_rozhovor!$M$320</c:f>
              <c:strCache>
                <c:ptCount val="1"/>
                <c:pt idx="0">
                  <c:v>spíše nespokojen</c:v>
                </c:pt>
              </c:strCache>
            </c:strRef>
          </c:tx>
          <c:spPr>
            <a:solidFill>
              <a:schemeClr val="accent2">
                <a:lumMod val="40000"/>
                <a:lumOff val="60000"/>
              </a:schemeClr>
            </a:solidFill>
          </c:spPr>
          <c:invertIfNegative val="0"/>
          <c:cat>
            <c:strRef>
              <c:f>brno_rozhovor!$I$321:$I$332</c:f>
              <c:strCache>
                <c:ptCount val="12"/>
                <c:pt idx="0">
                  <c:v>ANO</c:v>
                </c:pt>
                <c:pt idx="1">
                  <c:v>ČPS</c:v>
                </c:pt>
                <c:pt idx="2">
                  <c:v>ČSSD</c:v>
                </c:pt>
                <c:pt idx="3">
                  <c:v>KDU-ČSL</c:v>
                </c:pt>
                <c:pt idx="4">
                  <c:v>KSČM</c:v>
                </c:pt>
                <c:pt idx="5">
                  <c:v>ODS</c:v>
                </c:pt>
                <c:pt idx="6">
                  <c:v>Ostatní</c:v>
                </c:pt>
                <c:pt idx="7">
                  <c:v>SPD</c:v>
                </c:pt>
                <c:pt idx="8">
                  <c:v>SSO</c:v>
                </c:pt>
                <c:pt idx="9">
                  <c:v>STAN</c:v>
                </c:pt>
                <c:pt idx="10">
                  <c:v>SZ</c:v>
                </c:pt>
                <c:pt idx="11">
                  <c:v>TOP09</c:v>
                </c:pt>
              </c:strCache>
            </c:strRef>
          </c:cat>
          <c:val>
            <c:numRef>
              <c:f>brno_rozhovor!$M$321:$M$332</c:f>
              <c:numCache>
                <c:formatCode>0</c:formatCode>
                <c:ptCount val="12"/>
                <c:pt idx="0">
                  <c:v>17.004048591597279</c:v>
                </c:pt>
                <c:pt idx="1">
                  <c:v>27.60416668226096</c:v>
                </c:pt>
                <c:pt idx="2">
                  <c:v>19.230769216315156</c:v>
                </c:pt>
                <c:pt idx="3">
                  <c:v>10.256410280617381</c:v>
                </c:pt>
                <c:pt idx="4">
                  <c:v>34.146341447174137</c:v>
                </c:pt>
                <c:pt idx="5">
                  <c:v>28.695652164982523</c:v>
                </c:pt>
                <c:pt idx="6">
                  <c:v>33.766233772585096</c:v>
                </c:pt>
                <c:pt idx="7">
                  <c:v>38.888888912733243</c:v>
                </c:pt>
                <c:pt idx="8">
                  <c:v>20</c:v>
                </c:pt>
                <c:pt idx="9">
                  <c:v>24.285714250797568</c:v>
                </c:pt>
                <c:pt idx="10">
                  <c:v>26.785714414090585</c:v>
                </c:pt>
                <c:pt idx="11">
                  <c:v>25.657894760098738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379E-4277-B21B-096645A63496}"/>
            </c:ext>
          </c:extLst>
        </c:ser>
        <c:ser>
          <c:idx val="4"/>
          <c:order val="4"/>
          <c:tx>
            <c:strRef>
              <c:f>brno_rozhovor!$N$320</c:f>
              <c:strCache>
                <c:ptCount val="1"/>
                <c:pt idx="0">
                  <c:v>rozhodně nespokojen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cat>
            <c:strRef>
              <c:f>brno_rozhovor!$I$321:$I$332</c:f>
              <c:strCache>
                <c:ptCount val="12"/>
                <c:pt idx="0">
                  <c:v>ANO</c:v>
                </c:pt>
                <c:pt idx="1">
                  <c:v>ČPS</c:v>
                </c:pt>
                <c:pt idx="2">
                  <c:v>ČSSD</c:v>
                </c:pt>
                <c:pt idx="3">
                  <c:v>KDU-ČSL</c:v>
                </c:pt>
                <c:pt idx="4">
                  <c:v>KSČM</c:v>
                </c:pt>
                <c:pt idx="5">
                  <c:v>ODS</c:v>
                </c:pt>
                <c:pt idx="6">
                  <c:v>Ostatní</c:v>
                </c:pt>
                <c:pt idx="7">
                  <c:v>SPD</c:v>
                </c:pt>
                <c:pt idx="8">
                  <c:v>SSO</c:v>
                </c:pt>
                <c:pt idx="9">
                  <c:v>STAN</c:v>
                </c:pt>
                <c:pt idx="10">
                  <c:v>SZ</c:v>
                </c:pt>
                <c:pt idx="11">
                  <c:v>TOP09</c:v>
                </c:pt>
              </c:strCache>
            </c:strRef>
          </c:cat>
          <c:val>
            <c:numRef>
              <c:f>brno_rozhovor!$N$321:$N$332</c:f>
              <c:numCache>
                <c:formatCode>0</c:formatCode>
                <c:ptCount val="12"/>
                <c:pt idx="0">
                  <c:v>11.336032374164587</c:v>
                </c:pt>
                <c:pt idx="1">
                  <c:v>4.1666666395461514</c:v>
                </c:pt>
                <c:pt idx="2">
                  <c:v>7.6923076489454676</c:v>
                </c:pt>
                <c:pt idx="3">
                  <c:v>3.4188034583417211</c:v>
                </c:pt>
                <c:pt idx="4">
                  <c:v>29.268292630957237</c:v>
                </c:pt>
                <c:pt idx="5">
                  <c:v>12.173913055250315</c:v>
                </c:pt>
                <c:pt idx="6">
                  <c:v>15.584415568537255</c:v>
                </c:pt>
                <c:pt idx="7">
                  <c:v>30</c:v>
                </c:pt>
                <c:pt idx="8">
                  <c:v>24</c:v>
                </c:pt>
                <c:pt idx="9">
                  <c:v>10.000000081472329</c:v>
                </c:pt>
                <c:pt idx="10">
                  <c:v>10.714285585909417</c:v>
                </c:pt>
                <c:pt idx="11">
                  <c:v>8.5526316213565199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379E-4277-B21B-096645A6349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352236672"/>
        <c:axId val="352238208"/>
      </c:barChart>
      <c:catAx>
        <c:axId val="35223667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352238208"/>
        <c:crosses val="autoZero"/>
        <c:auto val="1"/>
        <c:lblAlgn val="ctr"/>
        <c:lblOffset val="100"/>
        <c:noMultiLvlLbl val="0"/>
      </c:catAx>
      <c:valAx>
        <c:axId val="352238208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352236672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2000"/>
      </a:pPr>
      <a:endParaRPr lang="cs-CZ"/>
    </a:p>
  </c:txPr>
  <c:externalData r:id="rId2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cs-CZ"/>
              <a:t>Jak se vyvíjí situace v ČR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List1!$AB$221</c:f>
              <c:strCache>
                <c:ptCount val="1"/>
                <c:pt idx="0">
                  <c:v>rozhodně dobře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cat>
            <c:strRef>
              <c:f>List1!$AC$220:$AL$220</c:f>
              <c:strCache>
                <c:ptCount val="10"/>
                <c:pt idx="0">
                  <c:v>ANO</c:v>
                </c:pt>
                <c:pt idx="1">
                  <c:v>ČSSD</c:v>
                </c:pt>
                <c:pt idx="2">
                  <c:v>KSČM</c:v>
                </c:pt>
                <c:pt idx="3">
                  <c:v>ostatní</c:v>
                </c:pt>
                <c:pt idx="4">
                  <c:v>PirStan</c:v>
                </c:pt>
                <c:pt idx="5">
                  <c:v>Přísaha</c:v>
                </c:pt>
                <c:pt idx="6">
                  <c:v>SPD</c:v>
                </c:pt>
                <c:pt idx="7">
                  <c:v>Spolu</c:v>
                </c:pt>
                <c:pt idx="8">
                  <c:v>TSS</c:v>
                </c:pt>
                <c:pt idx="9">
                  <c:v>celkem</c:v>
                </c:pt>
              </c:strCache>
            </c:strRef>
          </c:cat>
          <c:val>
            <c:numRef>
              <c:f>List1!$AC$221:$AL$221</c:f>
              <c:numCache>
                <c:formatCode>General</c:formatCode>
                <c:ptCount val="10"/>
                <c:pt idx="0">
                  <c:v>20.75870671598447</c:v>
                </c:pt>
                <c:pt idx="1">
                  <c:v>4.7762918485400077</c:v>
                </c:pt>
                <c:pt idx="2">
                  <c:v>6.0039791651902696</c:v>
                </c:pt>
                <c:pt idx="3">
                  <c:v>1.8201195015700222</c:v>
                </c:pt>
                <c:pt idx="4">
                  <c:v>0.89614050368110743</c:v>
                </c:pt>
                <c:pt idx="5">
                  <c:v>5.8598083377372054</c:v>
                </c:pt>
                <c:pt idx="6">
                  <c:v>4.2708722850499647</c:v>
                </c:pt>
                <c:pt idx="7">
                  <c:v>1.1749943922018458</c:v>
                </c:pt>
                <c:pt idx="8">
                  <c:v>13.948945396549126</c:v>
                </c:pt>
                <c:pt idx="9">
                  <c:v>5.5240511836739348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EF6-4FC5-8DE4-22E367D0E4A5}"/>
            </c:ext>
          </c:extLst>
        </c:ser>
        <c:ser>
          <c:idx val="1"/>
          <c:order val="1"/>
          <c:tx>
            <c:strRef>
              <c:f>List1!$AB$222</c:f>
              <c:strCache>
                <c:ptCount val="1"/>
                <c:pt idx="0">
                  <c:v>spíše dobře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cat>
            <c:strRef>
              <c:f>List1!$AC$220:$AL$220</c:f>
              <c:strCache>
                <c:ptCount val="10"/>
                <c:pt idx="0">
                  <c:v>ANO</c:v>
                </c:pt>
                <c:pt idx="1">
                  <c:v>ČSSD</c:v>
                </c:pt>
                <c:pt idx="2">
                  <c:v>KSČM</c:v>
                </c:pt>
                <c:pt idx="3">
                  <c:v>ostatní</c:v>
                </c:pt>
                <c:pt idx="4">
                  <c:v>PirStan</c:v>
                </c:pt>
                <c:pt idx="5">
                  <c:v>Přísaha</c:v>
                </c:pt>
                <c:pt idx="6">
                  <c:v>SPD</c:v>
                </c:pt>
                <c:pt idx="7">
                  <c:v>Spolu</c:v>
                </c:pt>
                <c:pt idx="8">
                  <c:v>TSS</c:v>
                </c:pt>
                <c:pt idx="9">
                  <c:v>celkem</c:v>
                </c:pt>
              </c:strCache>
            </c:strRef>
          </c:cat>
          <c:val>
            <c:numRef>
              <c:f>List1!$AC$222:$AL$222</c:f>
              <c:numCache>
                <c:formatCode>General</c:formatCode>
                <c:ptCount val="10"/>
                <c:pt idx="0">
                  <c:v>25.484498935333917</c:v>
                </c:pt>
                <c:pt idx="1">
                  <c:v>13.021131813376035</c:v>
                </c:pt>
                <c:pt idx="2">
                  <c:v>16.54398590472459</c:v>
                </c:pt>
                <c:pt idx="3">
                  <c:v>9.0528965762685072</c:v>
                </c:pt>
                <c:pt idx="4">
                  <c:v>12.041563275169374</c:v>
                </c:pt>
                <c:pt idx="5">
                  <c:v>14.305322591438857</c:v>
                </c:pt>
                <c:pt idx="6">
                  <c:v>3.9840879408518632</c:v>
                </c:pt>
                <c:pt idx="7">
                  <c:v>7.9870267056505417</c:v>
                </c:pt>
                <c:pt idx="8">
                  <c:v>16.176699963438242</c:v>
                </c:pt>
                <c:pt idx="9">
                  <c:v>12.532846095702265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EF6-4FC5-8DE4-22E367D0E4A5}"/>
            </c:ext>
          </c:extLst>
        </c:ser>
        <c:ser>
          <c:idx val="2"/>
          <c:order val="2"/>
          <c:tx>
            <c:strRef>
              <c:f>List1!$AB$223</c:f>
              <c:strCache>
                <c:ptCount val="1"/>
                <c:pt idx="0">
                  <c:v>ani tak, ani tak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List1!$AC$220:$AL$220</c:f>
              <c:strCache>
                <c:ptCount val="10"/>
                <c:pt idx="0">
                  <c:v>ANO</c:v>
                </c:pt>
                <c:pt idx="1">
                  <c:v>ČSSD</c:v>
                </c:pt>
                <c:pt idx="2">
                  <c:v>KSČM</c:v>
                </c:pt>
                <c:pt idx="3">
                  <c:v>ostatní</c:v>
                </c:pt>
                <c:pt idx="4">
                  <c:v>PirStan</c:v>
                </c:pt>
                <c:pt idx="5">
                  <c:v>Přísaha</c:v>
                </c:pt>
                <c:pt idx="6">
                  <c:v>SPD</c:v>
                </c:pt>
                <c:pt idx="7">
                  <c:v>Spolu</c:v>
                </c:pt>
                <c:pt idx="8">
                  <c:v>TSS</c:v>
                </c:pt>
                <c:pt idx="9">
                  <c:v>celkem</c:v>
                </c:pt>
              </c:strCache>
            </c:strRef>
          </c:cat>
          <c:val>
            <c:numRef>
              <c:f>List1!$AC$223:$AL$223</c:f>
              <c:numCache>
                <c:formatCode>General</c:formatCode>
                <c:ptCount val="10"/>
                <c:pt idx="0">
                  <c:v>42.347271248593628</c:v>
                </c:pt>
                <c:pt idx="1">
                  <c:v>62.242005854180874</c:v>
                </c:pt>
                <c:pt idx="2">
                  <c:v>38.976341602344242</c:v>
                </c:pt>
                <c:pt idx="3">
                  <c:v>20.620117250772989</c:v>
                </c:pt>
                <c:pt idx="4">
                  <c:v>34.903375625670982</c:v>
                </c:pt>
                <c:pt idx="5">
                  <c:v>46.152700946721055</c:v>
                </c:pt>
                <c:pt idx="6">
                  <c:v>46.647707476270682</c:v>
                </c:pt>
                <c:pt idx="7">
                  <c:v>35.839332205764066</c:v>
                </c:pt>
                <c:pt idx="8">
                  <c:v>23.316974098582524</c:v>
                </c:pt>
                <c:pt idx="9">
                  <c:v>38.447516449412383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EF6-4FC5-8DE4-22E367D0E4A5}"/>
            </c:ext>
          </c:extLst>
        </c:ser>
        <c:ser>
          <c:idx val="3"/>
          <c:order val="3"/>
          <c:tx>
            <c:strRef>
              <c:f>List1!$AB$224</c:f>
              <c:strCache>
                <c:ptCount val="1"/>
                <c:pt idx="0">
                  <c:v>spíše špatně</c:v>
                </c:pt>
              </c:strCache>
            </c:strRef>
          </c:tx>
          <c:spPr>
            <a:solidFill>
              <a:srgbClr val="FF6600"/>
            </a:solidFill>
            <a:ln>
              <a:noFill/>
            </a:ln>
            <a:effectLst/>
          </c:spPr>
          <c:invertIfNegative val="0"/>
          <c:cat>
            <c:strRef>
              <c:f>List1!$AC$220:$AL$220</c:f>
              <c:strCache>
                <c:ptCount val="10"/>
                <c:pt idx="0">
                  <c:v>ANO</c:v>
                </c:pt>
                <c:pt idx="1">
                  <c:v>ČSSD</c:v>
                </c:pt>
                <c:pt idx="2">
                  <c:v>KSČM</c:v>
                </c:pt>
                <c:pt idx="3">
                  <c:v>ostatní</c:v>
                </c:pt>
                <c:pt idx="4">
                  <c:v>PirStan</c:v>
                </c:pt>
                <c:pt idx="5">
                  <c:v>Přísaha</c:v>
                </c:pt>
                <c:pt idx="6">
                  <c:v>SPD</c:v>
                </c:pt>
                <c:pt idx="7">
                  <c:v>Spolu</c:v>
                </c:pt>
                <c:pt idx="8">
                  <c:v>TSS</c:v>
                </c:pt>
                <c:pt idx="9">
                  <c:v>celkem</c:v>
                </c:pt>
              </c:strCache>
            </c:strRef>
          </c:cat>
          <c:val>
            <c:numRef>
              <c:f>List1!$AC$224:$AL$224</c:f>
              <c:numCache>
                <c:formatCode>General</c:formatCode>
                <c:ptCount val="10"/>
                <c:pt idx="0">
                  <c:v>8.6006753218559702</c:v>
                </c:pt>
                <c:pt idx="1">
                  <c:v>15.903055824471926</c:v>
                </c:pt>
                <c:pt idx="2">
                  <c:v>22.20222403085063</c:v>
                </c:pt>
                <c:pt idx="3">
                  <c:v>25.875685677796056</c:v>
                </c:pt>
                <c:pt idx="4">
                  <c:v>33.272027454851397</c:v>
                </c:pt>
                <c:pt idx="5">
                  <c:v>18.765816726484534</c:v>
                </c:pt>
                <c:pt idx="6">
                  <c:v>21.505619507601288</c:v>
                </c:pt>
                <c:pt idx="7">
                  <c:v>30.977999655694322</c:v>
                </c:pt>
                <c:pt idx="8">
                  <c:v>31.927377650550298</c:v>
                </c:pt>
                <c:pt idx="9">
                  <c:v>25.230752807624384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0EF6-4FC5-8DE4-22E367D0E4A5}"/>
            </c:ext>
          </c:extLst>
        </c:ser>
        <c:ser>
          <c:idx val="4"/>
          <c:order val="4"/>
          <c:tx>
            <c:strRef>
              <c:f>List1!$AB$225</c:f>
              <c:strCache>
                <c:ptCount val="1"/>
                <c:pt idx="0">
                  <c:v>rozhodně špatně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cat>
            <c:strRef>
              <c:f>List1!$AC$220:$AL$220</c:f>
              <c:strCache>
                <c:ptCount val="10"/>
                <c:pt idx="0">
                  <c:v>ANO</c:v>
                </c:pt>
                <c:pt idx="1">
                  <c:v>ČSSD</c:v>
                </c:pt>
                <c:pt idx="2">
                  <c:v>KSČM</c:v>
                </c:pt>
                <c:pt idx="3">
                  <c:v>ostatní</c:v>
                </c:pt>
                <c:pt idx="4">
                  <c:v>PirStan</c:v>
                </c:pt>
                <c:pt idx="5">
                  <c:v>Přísaha</c:v>
                </c:pt>
                <c:pt idx="6">
                  <c:v>SPD</c:v>
                </c:pt>
                <c:pt idx="7">
                  <c:v>Spolu</c:v>
                </c:pt>
                <c:pt idx="8">
                  <c:v>TSS</c:v>
                </c:pt>
                <c:pt idx="9">
                  <c:v>celkem</c:v>
                </c:pt>
              </c:strCache>
            </c:strRef>
          </c:cat>
          <c:val>
            <c:numRef>
              <c:f>List1!$AC$225:$AL$225</c:f>
              <c:numCache>
                <c:formatCode>General</c:formatCode>
                <c:ptCount val="10"/>
                <c:pt idx="0">
                  <c:v>4.2672021433785385</c:v>
                </c:pt>
                <c:pt idx="1">
                  <c:v>4.4426880147368708</c:v>
                </c:pt>
                <c:pt idx="2">
                  <c:v>17.314078023176911</c:v>
                </c:pt>
                <c:pt idx="3">
                  <c:v>43.576211004987343</c:v>
                </c:pt>
                <c:pt idx="4">
                  <c:v>21.22115535856793</c:v>
                </c:pt>
                <c:pt idx="5">
                  <c:v>16.750842427284411</c:v>
                </c:pt>
                <c:pt idx="6">
                  <c:v>24.754483146472676</c:v>
                </c:pt>
                <c:pt idx="7">
                  <c:v>25.874303589236536</c:v>
                </c:pt>
                <c:pt idx="8">
                  <c:v>21.810662651526521</c:v>
                </c:pt>
                <c:pt idx="9">
                  <c:v>20.10751733781936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0EF6-4FC5-8DE4-22E367D0E4A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771519232"/>
        <c:axId val="771521728"/>
      </c:barChart>
      <c:catAx>
        <c:axId val="7715192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771521728"/>
        <c:crosses val="autoZero"/>
        <c:auto val="1"/>
        <c:lblAlgn val="ctr"/>
        <c:lblOffset val="100"/>
        <c:noMultiLvlLbl val="0"/>
      </c:catAx>
      <c:valAx>
        <c:axId val="77152172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77151923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2000"/>
      </a:pPr>
      <a:endParaRPr lang="cs-CZ"/>
    </a:p>
  </c:txPr>
  <c:externalData r:id="rId3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cs-CZ"/>
              <a:t>Důvěřují voliči vládě?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List1!$AB$308</c:f>
              <c:strCache>
                <c:ptCount val="1"/>
                <c:pt idx="0">
                  <c:v>velmi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List1!$AC$307:$AL$307</c:f>
              <c:strCache>
                <c:ptCount val="9"/>
                <c:pt idx="0">
                  <c:v>ANO</c:v>
                </c:pt>
                <c:pt idx="1">
                  <c:v>ČSSD</c:v>
                </c:pt>
                <c:pt idx="2">
                  <c:v>KSČM</c:v>
                </c:pt>
                <c:pt idx="3">
                  <c:v>ostatní</c:v>
                </c:pt>
                <c:pt idx="4">
                  <c:v>PirStan</c:v>
                </c:pt>
                <c:pt idx="5">
                  <c:v>Přísaha</c:v>
                </c:pt>
                <c:pt idx="6">
                  <c:v>SPD</c:v>
                </c:pt>
                <c:pt idx="7">
                  <c:v>Spolu</c:v>
                </c:pt>
                <c:pt idx="8">
                  <c:v>TSS</c:v>
                </c:pt>
              </c:strCache>
            </c:strRef>
          </c:cat>
          <c:val>
            <c:numRef>
              <c:f>List1!$AC$308:$AL$308</c:f>
              <c:numCache>
                <c:formatCode>General</c:formatCode>
                <c:ptCount val="10"/>
                <c:pt idx="0">
                  <c:v>21.372963947555423</c:v>
                </c:pt>
                <c:pt idx="1">
                  <c:v>11.335062469008886</c:v>
                </c:pt>
                <c:pt idx="2">
                  <c:v>9.8172280908660294</c:v>
                </c:pt>
                <c:pt idx="3">
                  <c:v>1.9976776381226029</c:v>
                </c:pt>
                <c:pt idx="4">
                  <c:v>0</c:v>
                </c:pt>
                <c:pt idx="5">
                  <c:v>1.6000483734815016</c:v>
                </c:pt>
                <c:pt idx="6">
                  <c:v>2.2916643512809429</c:v>
                </c:pt>
                <c:pt idx="7">
                  <c:v>1.9798892599412057</c:v>
                </c:pt>
                <c:pt idx="8">
                  <c:v>1.8269613540552052</c:v>
                </c:pt>
                <c:pt idx="9">
                  <c:v>5.0673569625146628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D78-49CF-AC8D-043892192904}"/>
            </c:ext>
          </c:extLst>
        </c:ser>
        <c:ser>
          <c:idx val="1"/>
          <c:order val="1"/>
          <c:tx>
            <c:strRef>
              <c:f>List1!$AB$309</c:f>
              <c:strCache>
                <c:ptCount val="1"/>
                <c:pt idx="0">
                  <c:v>spíše</c:v>
                </c:pt>
              </c:strCache>
            </c:strRef>
          </c:tx>
          <c:spPr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List1!$AC$307:$AL$307</c:f>
              <c:strCache>
                <c:ptCount val="9"/>
                <c:pt idx="0">
                  <c:v>ANO</c:v>
                </c:pt>
                <c:pt idx="1">
                  <c:v>ČSSD</c:v>
                </c:pt>
                <c:pt idx="2">
                  <c:v>KSČM</c:v>
                </c:pt>
                <c:pt idx="3">
                  <c:v>ostatní</c:v>
                </c:pt>
                <c:pt idx="4">
                  <c:v>PirStan</c:v>
                </c:pt>
                <c:pt idx="5">
                  <c:v>Přísaha</c:v>
                </c:pt>
                <c:pt idx="6">
                  <c:v>SPD</c:v>
                </c:pt>
                <c:pt idx="7">
                  <c:v>Spolu</c:v>
                </c:pt>
                <c:pt idx="8">
                  <c:v>TSS</c:v>
                </c:pt>
              </c:strCache>
            </c:strRef>
          </c:cat>
          <c:val>
            <c:numRef>
              <c:f>List1!$AC$309:$AL$309</c:f>
              <c:numCache>
                <c:formatCode>General</c:formatCode>
                <c:ptCount val="10"/>
                <c:pt idx="0">
                  <c:v>35.17935373576492</c:v>
                </c:pt>
                <c:pt idx="1">
                  <c:v>11.069462396523557</c:v>
                </c:pt>
                <c:pt idx="2">
                  <c:v>19.739406134632979</c:v>
                </c:pt>
                <c:pt idx="3">
                  <c:v>8.6971127964174464</c:v>
                </c:pt>
                <c:pt idx="4">
                  <c:v>7.5450120201231599</c:v>
                </c:pt>
                <c:pt idx="5">
                  <c:v>16.437303485884946</c:v>
                </c:pt>
                <c:pt idx="6">
                  <c:v>6.8791047886073482</c:v>
                </c:pt>
                <c:pt idx="7">
                  <c:v>4.4341616683509093</c:v>
                </c:pt>
                <c:pt idx="8">
                  <c:v>1.8269613540552052</c:v>
                </c:pt>
                <c:pt idx="9">
                  <c:v>11.342405000641866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D78-49CF-AC8D-043892192904}"/>
            </c:ext>
          </c:extLst>
        </c:ser>
        <c:ser>
          <c:idx val="2"/>
          <c:order val="2"/>
          <c:tx>
            <c:strRef>
              <c:f>List1!$AB$310</c:f>
              <c:strCache>
                <c:ptCount val="1"/>
                <c:pt idx="0">
                  <c:v>ani duvěra, ani nedůvěra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List1!$AC$307:$AL$307</c:f>
              <c:strCache>
                <c:ptCount val="9"/>
                <c:pt idx="0">
                  <c:v>ANO</c:v>
                </c:pt>
                <c:pt idx="1">
                  <c:v>ČSSD</c:v>
                </c:pt>
                <c:pt idx="2">
                  <c:v>KSČM</c:v>
                </c:pt>
                <c:pt idx="3">
                  <c:v>ostatní</c:v>
                </c:pt>
                <c:pt idx="4">
                  <c:v>PirStan</c:v>
                </c:pt>
                <c:pt idx="5">
                  <c:v>Přísaha</c:v>
                </c:pt>
                <c:pt idx="6">
                  <c:v>SPD</c:v>
                </c:pt>
                <c:pt idx="7">
                  <c:v>Spolu</c:v>
                </c:pt>
                <c:pt idx="8">
                  <c:v>TSS</c:v>
                </c:pt>
              </c:strCache>
            </c:strRef>
          </c:cat>
          <c:val>
            <c:numRef>
              <c:f>List1!$AC$310:$AL$310</c:f>
              <c:numCache>
                <c:formatCode>General</c:formatCode>
                <c:ptCount val="10"/>
                <c:pt idx="0">
                  <c:v>32.271989958672464</c:v>
                </c:pt>
                <c:pt idx="1">
                  <c:v>55.842526012683216</c:v>
                </c:pt>
                <c:pt idx="2">
                  <c:v>36.918458837105419</c:v>
                </c:pt>
                <c:pt idx="3">
                  <c:v>21.882065994752981</c:v>
                </c:pt>
                <c:pt idx="4">
                  <c:v>15.488100995154417</c:v>
                </c:pt>
                <c:pt idx="5">
                  <c:v>28.391744671293146</c:v>
                </c:pt>
                <c:pt idx="6">
                  <c:v>29.915731293114579</c:v>
                </c:pt>
                <c:pt idx="7">
                  <c:v>15.077156524447005</c:v>
                </c:pt>
                <c:pt idx="8">
                  <c:v>17.027928394418446</c:v>
                </c:pt>
                <c:pt idx="9">
                  <c:v>21.85259096382709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D78-49CF-AC8D-043892192904}"/>
            </c:ext>
          </c:extLst>
        </c:ser>
        <c:ser>
          <c:idx val="3"/>
          <c:order val="3"/>
          <c:tx>
            <c:strRef>
              <c:f>List1!$AB$311</c:f>
              <c:strCache>
                <c:ptCount val="1"/>
                <c:pt idx="0">
                  <c:v>spíše ne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List1!$AC$307:$AL$307</c:f>
              <c:strCache>
                <c:ptCount val="9"/>
                <c:pt idx="0">
                  <c:v>ANO</c:v>
                </c:pt>
                <c:pt idx="1">
                  <c:v>ČSSD</c:v>
                </c:pt>
                <c:pt idx="2">
                  <c:v>KSČM</c:v>
                </c:pt>
                <c:pt idx="3">
                  <c:v>ostatní</c:v>
                </c:pt>
                <c:pt idx="4">
                  <c:v>PirStan</c:v>
                </c:pt>
                <c:pt idx="5">
                  <c:v>Přísaha</c:v>
                </c:pt>
                <c:pt idx="6">
                  <c:v>SPD</c:v>
                </c:pt>
                <c:pt idx="7">
                  <c:v>Spolu</c:v>
                </c:pt>
                <c:pt idx="8">
                  <c:v>TSS</c:v>
                </c:pt>
              </c:strCache>
            </c:strRef>
          </c:cat>
          <c:val>
            <c:numRef>
              <c:f>List1!$AC$311:$AL$311</c:f>
              <c:numCache>
                <c:formatCode>General</c:formatCode>
                <c:ptCount val="10"/>
                <c:pt idx="0">
                  <c:v>4.6446341599886161</c:v>
                </c:pt>
                <c:pt idx="1">
                  <c:v>9.2353483864829506</c:v>
                </c:pt>
                <c:pt idx="2">
                  <c:v>24.597474022191136</c:v>
                </c:pt>
                <c:pt idx="3">
                  <c:v>18.393514144978369</c:v>
                </c:pt>
                <c:pt idx="4">
                  <c:v>35.426992274677687</c:v>
                </c:pt>
                <c:pt idx="5">
                  <c:v>24.948693284961845</c:v>
                </c:pt>
                <c:pt idx="6">
                  <c:v>31.581430975115861</c:v>
                </c:pt>
                <c:pt idx="7">
                  <c:v>32.212145190224142</c:v>
                </c:pt>
                <c:pt idx="8">
                  <c:v>27.803702993162034</c:v>
                </c:pt>
                <c:pt idx="9">
                  <c:v>26.187910741429469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CD78-49CF-AC8D-043892192904}"/>
            </c:ext>
          </c:extLst>
        </c:ser>
        <c:ser>
          <c:idx val="4"/>
          <c:order val="4"/>
          <c:tx>
            <c:strRef>
              <c:f>List1!$AB$312</c:f>
              <c:strCache>
                <c:ptCount val="1"/>
                <c:pt idx="0">
                  <c:v>vůbec ne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cat>
            <c:strRef>
              <c:f>List1!$AC$307:$AL$307</c:f>
              <c:strCache>
                <c:ptCount val="9"/>
                <c:pt idx="0">
                  <c:v>ANO</c:v>
                </c:pt>
                <c:pt idx="1">
                  <c:v>ČSSD</c:v>
                </c:pt>
                <c:pt idx="2">
                  <c:v>KSČM</c:v>
                </c:pt>
                <c:pt idx="3">
                  <c:v>ostatní</c:v>
                </c:pt>
                <c:pt idx="4">
                  <c:v>PirStan</c:v>
                </c:pt>
                <c:pt idx="5">
                  <c:v>Přísaha</c:v>
                </c:pt>
                <c:pt idx="6">
                  <c:v>SPD</c:v>
                </c:pt>
                <c:pt idx="7">
                  <c:v>Spolu</c:v>
                </c:pt>
                <c:pt idx="8">
                  <c:v>TSS</c:v>
                </c:pt>
              </c:strCache>
            </c:strRef>
          </c:cat>
          <c:val>
            <c:numRef>
              <c:f>List1!$AC$312:$AL$312</c:f>
              <c:numCache>
                <c:formatCode>General</c:formatCode>
                <c:ptCount val="10"/>
                <c:pt idx="0">
                  <c:v>6.5310582514244517</c:v>
                </c:pt>
                <c:pt idx="1">
                  <c:v>12.517600507256835</c:v>
                </c:pt>
                <c:pt idx="2">
                  <c:v>8.927432915204438</c:v>
                </c:pt>
                <c:pt idx="3">
                  <c:v>49.029629425728594</c:v>
                </c:pt>
                <c:pt idx="4">
                  <c:v>42.426931946414882</c:v>
                </c:pt>
                <c:pt idx="5">
                  <c:v>28.622210184378577</c:v>
                </c:pt>
                <c:pt idx="6">
                  <c:v>29.332068591881296</c:v>
                </c:pt>
                <c:pt idx="7">
                  <c:v>47.100445879738373</c:v>
                </c:pt>
                <c:pt idx="8">
                  <c:v>51.514445904309106</c:v>
                </c:pt>
                <c:pt idx="9">
                  <c:v>35.549736348152983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CD78-49CF-AC8D-04389219290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847658768"/>
        <c:axId val="1847652112"/>
      </c:barChart>
      <c:catAx>
        <c:axId val="18476587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847652112"/>
        <c:crosses val="autoZero"/>
        <c:auto val="1"/>
        <c:lblAlgn val="ctr"/>
        <c:lblOffset val="100"/>
        <c:noMultiLvlLbl val="0"/>
      </c:catAx>
      <c:valAx>
        <c:axId val="184765211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8476587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2000"/>
      </a:pPr>
      <a:endParaRPr lang="cs-CZ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cs-CZ"/>
              <a:t>Podíl stran volených v roce 2017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List1!$I$82</c:f>
              <c:strCache>
                <c:ptCount val="1"/>
                <c:pt idx="0">
                  <c:v>exit-poll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List1!$H$83:$H$93</c:f>
              <c:strCache>
                <c:ptCount val="11"/>
                <c:pt idx="0">
                  <c:v>ANO</c:v>
                </c:pt>
                <c:pt idx="1">
                  <c:v>ODS</c:v>
                </c:pt>
                <c:pt idx="2">
                  <c:v>Piráti</c:v>
                </c:pt>
                <c:pt idx="3">
                  <c:v>SPD</c:v>
                </c:pt>
                <c:pt idx="4">
                  <c:v>ČSSD</c:v>
                </c:pt>
                <c:pt idx="5">
                  <c:v>KDU-ČSL</c:v>
                </c:pt>
                <c:pt idx="6">
                  <c:v>TOP 09</c:v>
                </c:pt>
                <c:pt idx="7">
                  <c:v>KSČM</c:v>
                </c:pt>
                <c:pt idx="8">
                  <c:v>STAN</c:v>
                </c:pt>
                <c:pt idx="9">
                  <c:v>Zelení</c:v>
                </c:pt>
                <c:pt idx="10">
                  <c:v>Svobodní</c:v>
                </c:pt>
              </c:strCache>
            </c:strRef>
          </c:cat>
          <c:val>
            <c:numRef>
              <c:f>List1!$I$83:$I$93</c:f>
              <c:numCache>
                <c:formatCode>General</c:formatCode>
                <c:ptCount val="11"/>
                <c:pt idx="0">
                  <c:v>15.1485149</c:v>
                </c:pt>
                <c:pt idx="1">
                  <c:v>21.2871287</c:v>
                </c:pt>
                <c:pt idx="2">
                  <c:v>20.7920792</c:v>
                </c:pt>
                <c:pt idx="3">
                  <c:v>4.6039604000000001</c:v>
                </c:pt>
                <c:pt idx="4">
                  <c:v>5.2970297000000004</c:v>
                </c:pt>
                <c:pt idx="5">
                  <c:v>11.1881188</c:v>
                </c:pt>
                <c:pt idx="6">
                  <c:v>10.742574299999999</c:v>
                </c:pt>
                <c:pt idx="7">
                  <c:v>1.7821781999999999</c:v>
                </c:pt>
                <c:pt idx="8">
                  <c:v>6.5346535000000001</c:v>
                </c:pt>
                <c:pt idx="9">
                  <c:v>1.8811880999999999</c:v>
                </c:pt>
                <c:pt idx="10">
                  <c:v>0.74257430000000002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E7E-4D62-99CE-EE4A7E106D8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14368832"/>
        <c:axId val="314360512"/>
      </c:barChart>
      <c:catAx>
        <c:axId val="3143688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314360512"/>
        <c:crosses val="autoZero"/>
        <c:auto val="1"/>
        <c:lblAlgn val="ctr"/>
        <c:lblOffset val="100"/>
        <c:noMultiLvlLbl val="0"/>
      </c:catAx>
      <c:valAx>
        <c:axId val="31436051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31436883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2000"/>
      </a:pPr>
      <a:endParaRPr lang="cs-CZ"/>
    </a:p>
  </c:txPr>
  <c:externalData r:id="rId3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cs-CZ"/>
              <a:t>Kdo je ve vládě?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List1!$AB$209</c:f>
              <c:strCache>
                <c:ptCount val="1"/>
                <c:pt idx="0">
                  <c:v>ANO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List1!$AC$208:$AL$208</c:f>
              <c:strCache>
                <c:ptCount val="10"/>
                <c:pt idx="0">
                  <c:v>ANO</c:v>
                </c:pt>
                <c:pt idx="1">
                  <c:v>ČSSD</c:v>
                </c:pt>
                <c:pt idx="2">
                  <c:v>KSČM</c:v>
                </c:pt>
                <c:pt idx="3">
                  <c:v>ostatní</c:v>
                </c:pt>
                <c:pt idx="4">
                  <c:v>PirStan</c:v>
                </c:pt>
                <c:pt idx="5">
                  <c:v>Přísaha</c:v>
                </c:pt>
                <c:pt idx="6">
                  <c:v>SPD</c:v>
                </c:pt>
                <c:pt idx="7">
                  <c:v>Spolu</c:v>
                </c:pt>
                <c:pt idx="8">
                  <c:v>TSS</c:v>
                </c:pt>
                <c:pt idx="9">
                  <c:v>celkem</c:v>
                </c:pt>
              </c:strCache>
            </c:strRef>
          </c:cat>
          <c:val>
            <c:numRef>
              <c:f>List1!$AC$209:$AL$209</c:f>
              <c:numCache>
                <c:formatCode>General</c:formatCode>
                <c:ptCount val="10"/>
                <c:pt idx="0">
                  <c:v>98.303116322582014</c:v>
                </c:pt>
                <c:pt idx="1">
                  <c:v>89.277347892204958</c:v>
                </c:pt>
                <c:pt idx="2">
                  <c:v>74.53309615874339</c:v>
                </c:pt>
                <c:pt idx="3">
                  <c:v>89.516057355259022</c:v>
                </c:pt>
                <c:pt idx="4">
                  <c:v>95.475847684968656</c:v>
                </c:pt>
                <c:pt idx="5">
                  <c:v>91.93930659760386</c:v>
                </c:pt>
                <c:pt idx="6">
                  <c:v>93.035322904496581</c:v>
                </c:pt>
                <c:pt idx="7">
                  <c:v>95.988117608036077</c:v>
                </c:pt>
                <c:pt idx="8">
                  <c:v>81.594621600368995</c:v>
                </c:pt>
                <c:pt idx="9">
                  <c:v>94.339826329731409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D93-4488-94AC-430CBEFFBE6A}"/>
            </c:ext>
          </c:extLst>
        </c:ser>
        <c:ser>
          <c:idx val="1"/>
          <c:order val="1"/>
          <c:tx>
            <c:strRef>
              <c:f>List1!$AB$210</c:f>
              <c:strCache>
                <c:ptCount val="1"/>
                <c:pt idx="0">
                  <c:v>ČSSD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List1!$AC$208:$AL$208</c:f>
              <c:strCache>
                <c:ptCount val="10"/>
                <c:pt idx="0">
                  <c:v>ANO</c:v>
                </c:pt>
                <c:pt idx="1">
                  <c:v>ČSSD</c:v>
                </c:pt>
                <c:pt idx="2">
                  <c:v>KSČM</c:v>
                </c:pt>
                <c:pt idx="3">
                  <c:v>ostatní</c:v>
                </c:pt>
                <c:pt idx="4">
                  <c:v>PirStan</c:v>
                </c:pt>
                <c:pt idx="5">
                  <c:v>Přísaha</c:v>
                </c:pt>
                <c:pt idx="6">
                  <c:v>SPD</c:v>
                </c:pt>
                <c:pt idx="7">
                  <c:v>Spolu</c:v>
                </c:pt>
                <c:pt idx="8">
                  <c:v>TSS</c:v>
                </c:pt>
                <c:pt idx="9">
                  <c:v>celkem</c:v>
                </c:pt>
              </c:strCache>
            </c:strRef>
          </c:cat>
          <c:val>
            <c:numRef>
              <c:f>List1!$AC$210:$AL$210</c:f>
              <c:numCache>
                <c:formatCode>General</c:formatCode>
                <c:ptCount val="10"/>
                <c:pt idx="0">
                  <c:v>68.648805001072304</c:v>
                </c:pt>
                <c:pt idx="1">
                  <c:v>60.715480158778576</c:v>
                </c:pt>
                <c:pt idx="2">
                  <c:v>55.948897299496934</c:v>
                </c:pt>
                <c:pt idx="3">
                  <c:v>49.382503416497045</c:v>
                </c:pt>
                <c:pt idx="4">
                  <c:v>67.116745240519933</c:v>
                </c:pt>
                <c:pt idx="5">
                  <c:v>63.671731756004924</c:v>
                </c:pt>
                <c:pt idx="6">
                  <c:v>59.680773755527696</c:v>
                </c:pt>
                <c:pt idx="7">
                  <c:v>72.449872970159973</c:v>
                </c:pt>
                <c:pt idx="8">
                  <c:v>46.286375323874701</c:v>
                </c:pt>
                <c:pt idx="9">
                  <c:v>66.642221837229101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D93-4488-94AC-430CBEFFBE6A}"/>
            </c:ext>
          </c:extLst>
        </c:ser>
        <c:ser>
          <c:idx val="2"/>
          <c:order val="2"/>
          <c:tx>
            <c:strRef>
              <c:f>List1!$AB$211</c:f>
              <c:strCache>
                <c:ptCount val="1"/>
                <c:pt idx="0">
                  <c:v>KSČM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cat>
            <c:strRef>
              <c:f>List1!$AC$208:$AL$208</c:f>
              <c:strCache>
                <c:ptCount val="10"/>
                <c:pt idx="0">
                  <c:v>ANO</c:v>
                </c:pt>
                <c:pt idx="1">
                  <c:v>ČSSD</c:v>
                </c:pt>
                <c:pt idx="2">
                  <c:v>KSČM</c:v>
                </c:pt>
                <c:pt idx="3">
                  <c:v>ostatní</c:v>
                </c:pt>
                <c:pt idx="4">
                  <c:v>PirStan</c:v>
                </c:pt>
                <c:pt idx="5">
                  <c:v>Přísaha</c:v>
                </c:pt>
                <c:pt idx="6">
                  <c:v>SPD</c:v>
                </c:pt>
                <c:pt idx="7">
                  <c:v>Spolu</c:v>
                </c:pt>
                <c:pt idx="8">
                  <c:v>TSS</c:v>
                </c:pt>
                <c:pt idx="9">
                  <c:v>celkem</c:v>
                </c:pt>
              </c:strCache>
            </c:strRef>
          </c:cat>
          <c:val>
            <c:numRef>
              <c:f>List1!$AC$211:$AL$211</c:f>
              <c:numCache>
                <c:formatCode>General</c:formatCode>
                <c:ptCount val="10"/>
                <c:pt idx="0">
                  <c:v>26.402398062139952</c:v>
                </c:pt>
                <c:pt idx="1">
                  <c:v>18.642181382603436</c:v>
                </c:pt>
                <c:pt idx="2">
                  <c:v>38.855730124628806</c:v>
                </c:pt>
                <c:pt idx="3">
                  <c:v>22.764153022442411</c:v>
                </c:pt>
                <c:pt idx="4">
                  <c:v>33.989180939299501</c:v>
                </c:pt>
                <c:pt idx="5">
                  <c:v>24.10609118968431</c:v>
                </c:pt>
                <c:pt idx="6">
                  <c:v>25.566475083802924</c:v>
                </c:pt>
                <c:pt idx="7">
                  <c:v>35.628394591305486</c:v>
                </c:pt>
                <c:pt idx="8">
                  <c:v>13.640172619193885</c:v>
                </c:pt>
                <c:pt idx="9">
                  <c:v>30.563404659698552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D93-4488-94AC-430CBEFFBE6A}"/>
            </c:ext>
          </c:extLst>
        </c:ser>
        <c:ser>
          <c:idx val="3"/>
          <c:order val="3"/>
          <c:tx>
            <c:strRef>
              <c:f>List1!$AB$212</c:f>
              <c:strCache>
                <c:ptCount val="1"/>
                <c:pt idx="0">
                  <c:v>KDU-ČSL</c:v>
                </c:pt>
              </c:strCache>
            </c:strRef>
          </c:tx>
          <c:spPr>
            <a:solidFill>
              <a:srgbClr val="FFFF00"/>
            </a:solidFill>
            <a:ln>
              <a:noFill/>
            </a:ln>
            <a:effectLst/>
          </c:spPr>
          <c:invertIfNegative val="0"/>
          <c:cat>
            <c:strRef>
              <c:f>List1!$AC$208:$AL$208</c:f>
              <c:strCache>
                <c:ptCount val="10"/>
                <c:pt idx="0">
                  <c:v>ANO</c:v>
                </c:pt>
                <c:pt idx="1">
                  <c:v>ČSSD</c:v>
                </c:pt>
                <c:pt idx="2">
                  <c:v>KSČM</c:v>
                </c:pt>
                <c:pt idx="3">
                  <c:v>ostatní</c:v>
                </c:pt>
                <c:pt idx="4">
                  <c:v>PirStan</c:v>
                </c:pt>
                <c:pt idx="5">
                  <c:v>Přísaha</c:v>
                </c:pt>
                <c:pt idx="6">
                  <c:v>SPD</c:v>
                </c:pt>
                <c:pt idx="7">
                  <c:v>Spolu</c:v>
                </c:pt>
                <c:pt idx="8">
                  <c:v>TSS</c:v>
                </c:pt>
                <c:pt idx="9">
                  <c:v>celkem</c:v>
                </c:pt>
              </c:strCache>
            </c:strRef>
          </c:cat>
          <c:val>
            <c:numRef>
              <c:f>List1!$AC$212:$AL$212</c:f>
              <c:numCache>
                <c:formatCode>General</c:formatCode>
                <c:ptCount val="10"/>
                <c:pt idx="0">
                  <c:v>5.823719163706861</c:v>
                </c:pt>
                <c:pt idx="1">
                  <c:v>3.9712848863664219</c:v>
                </c:pt>
                <c:pt idx="2">
                  <c:v>2.8318590020915355</c:v>
                </c:pt>
                <c:pt idx="3">
                  <c:v>5.3743037738135726</c:v>
                </c:pt>
                <c:pt idx="4">
                  <c:v>4.4256397700679528</c:v>
                </c:pt>
                <c:pt idx="5">
                  <c:v>13.027514474361171</c:v>
                </c:pt>
                <c:pt idx="6">
                  <c:v>8.1569336201883509</c:v>
                </c:pt>
                <c:pt idx="7">
                  <c:v>6.0655654254403411</c:v>
                </c:pt>
                <c:pt idx="8">
                  <c:v>5.3221090048216908</c:v>
                </c:pt>
                <c:pt idx="9">
                  <c:v>5.9778462767240201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7D93-4488-94AC-430CBEFFBE6A}"/>
            </c:ext>
          </c:extLst>
        </c:ser>
        <c:ser>
          <c:idx val="4"/>
          <c:order val="4"/>
          <c:tx>
            <c:strRef>
              <c:f>List1!$AB$213</c:f>
              <c:strCache>
                <c:ptCount val="1"/>
                <c:pt idx="0">
                  <c:v>ODS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  <a:effectLst/>
          </c:spPr>
          <c:invertIfNegative val="0"/>
          <c:cat>
            <c:strRef>
              <c:f>List1!$AC$208:$AL$208</c:f>
              <c:strCache>
                <c:ptCount val="10"/>
                <c:pt idx="0">
                  <c:v>ANO</c:v>
                </c:pt>
                <c:pt idx="1">
                  <c:v>ČSSD</c:v>
                </c:pt>
                <c:pt idx="2">
                  <c:v>KSČM</c:v>
                </c:pt>
                <c:pt idx="3">
                  <c:v>ostatní</c:v>
                </c:pt>
                <c:pt idx="4">
                  <c:v>PirStan</c:v>
                </c:pt>
                <c:pt idx="5">
                  <c:v>Přísaha</c:v>
                </c:pt>
                <c:pt idx="6">
                  <c:v>SPD</c:v>
                </c:pt>
                <c:pt idx="7">
                  <c:v>Spolu</c:v>
                </c:pt>
                <c:pt idx="8">
                  <c:v>TSS</c:v>
                </c:pt>
                <c:pt idx="9">
                  <c:v>celkem</c:v>
                </c:pt>
              </c:strCache>
            </c:strRef>
          </c:cat>
          <c:val>
            <c:numRef>
              <c:f>List1!$AC$213:$AL$213</c:f>
              <c:numCache>
                <c:formatCode>General</c:formatCode>
                <c:ptCount val="10"/>
                <c:pt idx="0">
                  <c:v>8.1783846075943725</c:v>
                </c:pt>
                <c:pt idx="1">
                  <c:v>10.302817413444362</c:v>
                </c:pt>
                <c:pt idx="2">
                  <c:v>0</c:v>
                </c:pt>
                <c:pt idx="3">
                  <c:v>14.261256774069695</c:v>
                </c:pt>
                <c:pt idx="4">
                  <c:v>7.8572213694225539</c:v>
                </c:pt>
                <c:pt idx="5">
                  <c:v>18.569725864079807</c:v>
                </c:pt>
                <c:pt idx="6">
                  <c:v>9.9478311656488589</c:v>
                </c:pt>
                <c:pt idx="7">
                  <c:v>8.2783325933553265</c:v>
                </c:pt>
                <c:pt idx="8">
                  <c:v>6.9581424883003198</c:v>
                </c:pt>
                <c:pt idx="9">
                  <c:v>8.9482737081087276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7D93-4488-94AC-430CBEFFBE6A}"/>
            </c:ext>
          </c:extLst>
        </c:ser>
        <c:ser>
          <c:idx val="5"/>
          <c:order val="5"/>
          <c:tx>
            <c:strRef>
              <c:f>List1!$AB$214</c:f>
              <c:strCache>
                <c:ptCount val="1"/>
                <c:pt idx="0">
                  <c:v>pirati</c:v>
                </c:pt>
              </c:strCache>
            </c:strRef>
          </c:tx>
          <c:spPr>
            <a:solidFill>
              <a:schemeClr val="tx1">
                <a:lumMod val="95000"/>
                <a:lumOff val="5000"/>
              </a:schemeClr>
            </a:solidFill>
            <a:ln>
              <a:noFill/>
            </a:ln>
            <a:effectLst/>
          </c:spPr>
          <c:invertIfNegative val="0"/>
          <c:cat>
            <c:strRef>
              <c:f>List1!$AC$208:$AL$208</c:f>
              <c:strCache>
                <c:ptCount val="10"/>
                <c:pt idx="0">
                  <c:v>ANO</c:v>
                </c:pt>
                <c:pt idx="1">
                  <c:v>ČSSD</c:v>
                </c:pt>
                <c:pt idx="2">
                  <c:v>KSČM</c:v>
                </c:pt>
                <c:pt idx="3">
                  <c:v>ostatní</c:v>
                </c:pt>
                <c:pt idx="4">
                  <c:v>PirStan</c:v>
                </c:pt>
                <c:pt idx="5">
                  <c:v>Přísaha</c:v>
                </c:pt>
                <c:pt idx="6">
                  <c:v>SPD</c:v>
                </c:pt>
                <c:pt idx="7">
                  <c:v>Spolu</c:v>
                </c:pt>
                <c:pt idx="8">
                  <c:v>TSS</c:v>
                </c:pt>
                <c:pt idx="9">
                  <c:v>celkem</c:v>
                </c:pt>
              </c:strCache>
            </c:strRef>
          </c:cat>
          <c:val>
            <c:numRef>
              <c:f>List1!$AC$214:$AL$214</c:f>
              <c:numCache>
                <c:formatCode>General</c:formatCode>
                <c:ptCount val="10"/>
                <c:pt idx="0">
                  <c:v>6.7101859037992693</c:v>
                </c:pt>
                <c:pt idx="1">
                  <c:v>9.7056762621580841</c:v>
                </c:pt>
                <c:pt idx="2">
                  <c:v>12.007956396078367</c:v>
                </c:pt>
                <c:pt idx="3">
                  <c:v>6.8891989010562833</c:v>
                </c:pt>
                <c:pt idx="4">
                  <c:v>11.325740641639387</c:v>
                </c:pt>
                <c:pt idx="5">
                  <c:v>15.957007483326924</c:v>
                </c:pt>
                <c:pt idx="6">
                  <c:v>10.395593505153121</c:v>
                </c:pt>
                <c:pt idx="7">
                  <c:v>7.7720918769314542</c:v>
                </c:pt>
                <c:pt idx="8">
                  <c:v>7.9108064899880706</c:v>
                </c:pt>
                <c:pt idx="9">
                  <c:v>9.1632857738814515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7D93-4488-94AC-430CBEFFBE6A}"/>
            </c:ext>
          </c:extLst>
        </c:ser>
        <c:ser>
          <c:idx val="6"/>
          <c:order val="6"/>
          <c:tx>
            <c:strRef>
              <c:f>List1!$AB$215</c:f>
              <c:strCache>
                <c:ptCount val="1"/>
                <c:pt idx="0">
                  <c:v>spd</c:v>
                </c:pt>
              </c:strCache>
            </c:strRef>
          </c:tx>
          <c:spPr>
            <a:solidFill>
              <a:schemeClr val="accent4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List1!$AC$208:$AL$208</c:f>
              <c:strCache>
                <c:ptCount val="10"/>
                <c:pt idx="0">
                  <c:v>ANO</c:v>
                </c:pt>
                <c:pt idx="1">
                  <c:v>ČSSD</c:v>
                </c:pt>
                <c:pt idx="2">
                  <c:v>KSČM</c:v>
                </c:pt>
                <c:pt idx="3">
                  <c:v>ostatní</c:v>
                </c:pt>
                <c:pt idx="4">
                  <c:v>PirStan</c:v>
                </c:pt>
                <c:pt idx="5">
                  <c:v>Přísaha</c:v>
                </c:pt>
                <c:pt idx="6">
                  <c:v>SPD</c:v>
                </c:pt>
                <c:pt idx="7">
                  <c:v>Spolu</c:v>
                </c:pt>
                <c:pt idx="8">
                  <c:v>TSS</c:v>
                </c:pt>
                <c:pt idx="9">
                  <c:v>celkem</c:v>
                </c:pt>
              </c:strCache>
            </c:strRef>
          </c:cat>
          <c:val>
            <c:numRef>
              <c:f>List1!$AC$215:$AL$215</c:f>
              <c:numCache>
                <c:formatCode>General</c:formatCode>
                <c:ptCount val="10"/>
                <c:pt idx="0">
                  <c:v>3.725737502169467</c:v>
                </c:pt>
                <c:pt idx="1">
                  <c:v>14.399651100720719</c:v>
                </c:pt>
                <c:pt idx="2">
                  <c:v>8.8358362329796325</c:v>
                </c:pt>
                <c:pt idx="3">
                  <c:v>12.059765511600638</c:v>
                </c:pt>
                <c:pt idx="4">
                  <c:v>14.469488327100727</c:v>
                </c:pt>
                <c:pt idx="5">
                  <c:v>12.645167249930637</c:v>
                </c:pt>
                <c:pt idx="6">
                  <c:v>20.144700079624776</c:v>
                </c:pt>
                <c:pt idx="7">
                  <c:v>11.517619877387247</c:v>
                </c:pt>
                <c:pt idx="8">
                  <c:v>6.8060471586560558</c:v>
                </c:pt>
                <c:pt idx="9">
                  <c:v>11.532840914042806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7D93-4488-94AC-430CBEFFBE6A}"/>
            </c:ext>
          </c:extLst>
        </c:ser>
        <c:ser>
          <c:idx val="7"/>
          <c:order val="7"/>
          <c:tx>
            <c:strRef>
              <c:f>List1!$AB$216</c:f>
              <c:strCache>
                <c:ptCount val="1"/>
                <c:pt idx="0">
                  <c:v>stan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cat>
            <c:strRef>
              <c:f>List1!$AC$208:$AL$208</c:f>
              <c:strCache>
                <c:ptCount val="10"/>
                <c:pt idx="0">
                  <c:v>ANO</c:v>
                </c:pt>
                <c:pt idx="1">
                  <c:v>ČSSD</c:v>
                </c:pt>
                <c:pt idx="2">
                  <c:v>KSČM</c:v>
                </c:pt>
                <c:pt idx="3">
                  <c:v>ostatní</c:v>
                </c:pt>
                <c:pt idx="4">
                  <c:v>PirStan</c:v>
                </c:pt>
                <c:pt idx="5">
                  <c:v>Přísaha</c:v>
                </c:pt>
                <c:pt idx="6">
                  <c:v>SPD</c:v>
                </c:pt>
                <c:pt idx="7">
                  <c:v>Spolu</c:v>
                </c:pt>
                <c:pt idx="8">
                  <c:v>TSS</c:v>
                </c:pt>
                <c:pt idx="9">
                  <c:v>celkem</c:v>
                </c:pt>
              </c:strCache>
            </c:strRef>
          </c:cat>
          <c:val>
            <c:numRef>
              <c:f>List1!$AC$216:$AL$216</c:f>
              <c:numCache>
                <c:formatCode>General</c:formatCode>
                <c:ptCount val="10"/>
                <c:pt idx="0">
                  <c:v>0.95859807072307057</c:v>
                </c:pt>
                <c:pt idx="1">
                  <c:v>2.3791872410254884</c:v>
                </c:pt>
                <c:pt idx="2">
                  <c:v>0</c:v>
                </c:pt>
                <c:pt idx="3">
                  <c:v>3.2489587135355666</c:v>
                </c:pt>
                <c:pt idx="4">
                  <c:v>5.222987495130738</c:v>
                </c:pt>
                <c:pt idx="5">
                  <c:v>4.1700217021494357</c:v>
                </c:pt>
                <c:pt idx="6">
                  <c:v>4.2533343512115485</c:v>
                </c:pt>
                <c:pt idx="7">
                  <c:v>3.0250096938330575</c:v>
                </c:pt>
                <c:pt idx="8">
                  <c:v>15.053934135636785</c:v>
                </c:pt>
                <c:pt idx="9">
                  <c:v>3.5064011306939631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7D93-4488-94AC-430CBEFFBE6A}"/>
            </c:ext>
          </c:extLst>
        </c:ser>
        <c:ser>
          <c:idx val="8"/>
          <c:order val="8"/>
          <c:tx>
            <c:strRef>
              <c:f>List1!$AB$217</c:f>
              <c:strCache>
                <c:ptCount val="1"/>
                <c:pt idx="0">
                  <c:v>top</c:v>
                </c:pt>
              </c:strCache>
            </c:strRef>
          </c:tx>
          <c:spPr>
            <a:solidFill>
              <a:srgbClr val="7030A0"/>
            </a:solidFill>
            <a:ln>
              <a:noFill/>
            </a:ln>
            <a:effectLst/>
          </c:spPr>
          <c:invertIfNegative val="0"/>
          <c:cat>
            <c:strRef>
              <c:f>List1!$AC$208:$AL$208</c:f>
              <c:strCache>
                <c:ptCount val="10"/>
                <c:pt idx="0">
                  <c:v>ANO</c:v>
                </c:pt>
                <c:pt idx="1">
                  <c:v>ČSSD</c:v>
                </c:pt>
                <c:pt idx="2">
                  <c:v>KSČM</c:v>
                </c:pt>
                <c:pt idx="3">
                  <c:v>ostatní</c:v>
                </c:pt>
                <c:pt idx="4">
                  <c:v>PirStan</c:v>
                </c:pt>
                <c:pt idx="5">
                  <c:v>Přísaha</c:v>
                </c:pt>
                <c:pt idx="6">
                  <c:v>SPD</c:v>
                </c:pt>
                <c:pt idx="7">
                  <c:v>Spolu</c:v>
                </c:pt>
                <c:pt idx="8">
                  <c:v>TSS</c:v>
                </c:pt>
                <c:pt idx="9">
                  <c:v>celkem</c:v>
                </c:pt>
              </c:strCache>
            </c:strRef>
          </c:cat>
          <c:val>
            <c:numRef>
              <c:f>List1!$AC$217:$AL$217</c:f>
              <c:numCache>
                <c:formatCode>General</c:formatCode>
                <c:ptCount val="10"/>
                <c:pt idx="0">
                  <c:v>2.8020561264452151</c:v>
                </c:pt>
                <c:pt idx="1">
                  <c:v>3.9712848863664219</c:v>
                </c:pt>
                <c:pt idx="2">
                  <c:v>0</c:v>
                </c:pt>
                <c:pt idx="3">
                  <c:v>7.9221920359251827</c:v>
                </c:pt>
                <c:pt idx="4">
                  <c:v>5.0532043388626278</c:v>
                </c:pt>
                <c:pt idx="5">
                  <c:v>5.6375310344930023</c:v>
                </c:pt>
                <c:pt idx="6">
                  <c:v>7.083044824591787</c:v>
                </c:pt>
                <c:pt idx="7">
                  <c:v>4.41422304262582</c:v>
                </c:pt>
                <c:pt idx="8">
                  <c:v>4.9457937545674406</c:v>
                </c:pt>
                <c:pt idx="9">
                  <c:v>4.5769973622898226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7D93-4488-94AC-430CBEFFBE6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103312208"/>
        <c:axId val="2103307216"/>
      </c:barChart>
      <c:catAx>
        <c:axId val="21033122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2103307216"/>
        <c:crosses val="autoZero"/>
        <c:auto val="1"/>
        <c:lblAlgn val="ctr"/>
        <c:lblOffset val="100"/>
        <c:noMultiLvlLbl val="0"/>
      </c:catAx>
      <c:valAx>
        <c:axId val="2103307216"/>
        <c:scaling>
          <c:orientation val="minMax"/>
          <c:max val="1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210331220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2000"/>
      </a:pPr>
      <a:endParaRPr lang="cs-CZ"/>
    </a:p>
  </c:txPr>
  <c:externalData r:id="rId3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88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cs-CZ"/>
              <a:t>Vládní konstelace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8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List1!$N$456</c:f>
              <c:strCache>
                <c:ptCount val="1"/>
                <c:pt idx="0">
                  <c:v>ANO + ČSSD</c:v>
                </c:pt>
              </c:strCache>
            </c:strRef>
          </c:tx>
          <c:spPr>
            <a:gradFill>
              <a:gsLst>
                <a:gs pos="0">
                  <a:srgbClr val="00B0F0"/>
                </a:gs>
                <a:gs pos="100000">
                  <a:srgbClr val="FFC000"/>
                </a:gs>
              </a:gsLst>
              <a:lin ang="2700000" scaled="1"/>
            </a:gradFill>
            <a:ln>
              <a:solidFill>
                <a:schemeClr val="bg1">
                  <a:lumMod val="65000"/>
                </a:schemeClr>
              </a:solidFill>
            </a:ln>
            <a:effectLst/>
          </c:spPr>
          <c:invertIfNegative val="0"/>
          <c:cat>
            <c:strRef>
              <c:f>List1!$O$455:$X$455</c:f>
              <c:strCache>
                <c:ptCount val="10"/>
                <c:pt idx="0">
                  <c:v>ANO</c:v>
                </c:pt>
                <c:pt idx="1">
                  <c:v>ČSSD</c:v>
                </c:pt>
                <c:pt idx="2">
                  <c:v>KSČM</c:v>
                </c:pt>
                <c:pt idx="3">
                  <c:v>ostatní</c:v>
                </c:pt>
                <c:pt idx="4">
                  <c:v>PirStan</c:v>
                </c:pt>
                <c:pt idx="5">
                  <c:v>Přísaha</c:v>
                </c:pt>
                <c:pt idx="6">
                  <c:v>SPD</c:v>
                </c:pt>
                <c:pt idx="7">
                  <c:v>Spolu</c:v>
                </c:pt>
                <c:pt idx="8">
                  <c:v>TSS</c:v>
                </c:pt>
                <c:pt idx="9">
                  <c:v>celkem</c:v>
                </c:pt>
              </c:strCache>
            </c:strRef>
          </c:cat>
          <c:val>
            <c:numRef>
              <c:f>List1!$O$456:$X$456</c:f>
              <c:numCache>
                <c:formatCode>General</c:formatCode>
                <c:ptCount val="10"/>
                <c:pt idx="0">
                  <c:v>34.835080021626702</c:v>
                </c:pt>
                <c:pt idx="1">
                  <c:v>31.44150940207615</c:v>
                </c:pt>
                <c:pt idx="2">
                  <c:v>31.940863621313998</c:v>
                </c:pt>
                <c:pt idx="3">
                  <c:v>23.352261477662413</c:v>
                </c:pt>
                <c:pt idx="4">
                  <c:v>30.208256656314241</c:v>
                </c:pt>
                <c:pt idx="5">
                  <c:v>30.714977602616027</c:v>
                </c:pt>
                <c:pt idx="6">
                  <c:v>28.456192561661059</c:v>
                </c:pt>
                <c:pt idx="7">
                  <c:v>33.104416626003832</c:v>
                </c:pt>
                <c:pt idx="8">
                  <c:v>30.601162108281116</c:v>
                </c:pt>
                <c:pt idx="9">
                  <c:v>31.71080401264917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720-455D-A98B-10678440FDAD}"/>
            </c:ext>
          </c:extLst>
        </c:ser>
        <c:ser>
          <c:idx val="1"/>
          <c:order val="1"/>
          <c:tx>
            <c:strRef>
              <c:f>List1!$N$457</c:f>
              <c:strCache>
                <c:ptCount val="1"/>
                <c:pt idx="0">
                  <c:v>ANO+ ČSSD + KSČM</c:v>
                </c:pt>
              </c:strCache>
            </c:strRef>
          </c:tx>
          <c:spPr>
            <a:gradFill>
              <a:gsLst>
                <a:gs pos="54000">
                  <a:srgbClr val="FF0000"/>
                </a:gs>
                <a:gs pos="12000">
                  <a:srgbClr val="00B0F0"/>
                </a:gs>
                <a:gs pos="86000">
                  <a:srgbClr val="FFC000"/>
                </a:gs>
              </a:gsLst>
              <a:lin ang="2700000" scaled="1"/>
            </a:gradFill>
            <a:ln>
              <a:solidFill>
                <a:schemeClr val="bg1">
                  <a:lumMod val="75000"/>
                </a:schemeClr>
              </a:solidFill>
            </a:ln>
            <a:effectLst/>
          </c:spPr>
          <c:invertIfNegative val="0"/>
          <c:cat>
            <c:strRef>
              <c:f>List1!$O$455:$X$455</c:f>
              <c:strCache>
                <c:ptCount val="10"/>
                <c:pt idx="0">
                  <c:v>ANO</c:v>
                </c:pt>
                <c:pt idx="1">
                  <c:v>ČSSD</c:v>
                </c:pt>
                <c:pt idx="2">
                  <c:v>KSČM</c:v>
                </c:pt>
                <c:pt idx="3">
                  <c:v>ostatní</c:v>
                </c:pt>
                <c:pt idx="4">
                  <c:v>PirStan</c:v>
                </c:pt>
                <c:pt idx="5">
                  <c:v>Přísaha</c:v>
                </c:pt>
                <c:pt idx="6">
                  <c:v>SPD</c:v>
                </c:pt>
                <c:pt idx="7">
                  <c:v>Spolu</c:v>
                </c:pt>
                <c:pt idx="8">
                  <c:v>TSS</c:v>
                </c:pt>
                <c:pt idx="9">
                  <c:v>celkem</c:v>
                </c:pt>
              </c:strCache>
            </c:strRef>
          </c:cat>
          <c:val>
            <c:numRef>
              <c:f>List1!$O$457:$X$457</c:f>
              <c:numCache>
                <c:formatCode>General</c:formatCode>
                <c:ptCount val="10"/>
                <c:pt idx="0">
                  <c:v>22.243615404421046</c:v>
                </c:pt>
                <c:pt idx="1">
                  <c:v>10.470355406446336</c:v>
                </c:pt>
                <c:pt idx="2">
                  <c:v>5.9421449165382514</c:v>
                </c:pt>
                <c:pt idx="3">
                  <c:v>15.318491767445174</c:v>
                </c:pt>
                <c:pt idx="4">
                  <c:v>18.8077227326871</c:v>
                </c:pt>
                <c:pt idx="5">
                  <c:v>9.0771350263076052</c:v>
                </c:pt>
                <c:pt idx="6">
                  <c:v>12.758812934774619</c:v>
                </c:pt>
                <c:pt idx="7">
                  <c:v>22.715463250004213</c:v>
                </c:pt>
                <c:pt idx="8">
                  <c:v>9.305514150810021</c:v>
                </c:pt>
                <c:pt idx="9">
                  <c:v>18.668573842353197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720-455D-A98B-10678440FDAD}"/>
            </c:ext>
          </c:extLst>
        </c:ser>
        <c:ser>
          <c:idx val="2"/>
          <c:order val="2"/>
          <c:tx>
            <c:strRef>
              <c:f>List1!$N$458</c:f>
              <c:strCache>
                <c:ptCount val="1"/>
                <c:pt idx="0">
                  <c:v>ANO</c:v>
                </c:pt>
              </c:strCache>
            </c:strRef>
          </c:tx>
          <c:spPr>
            <a:solidFill>
              <a:srgbClr val="00B0F0"/>
            </a:solidFill>
            <a:ln>
              <a:solidFill>
                <a:schemeClr val="bg1">
                  <a:lumMod val="65000"/>
                </a:schemeClr>
              </a:solidFill>
            </a:ln>
            <a:effectLst/>
          </c:spPr>
          <c:invertIfNegative val="0"/>
          <c:cat>
            <c:strRef>
              <c:f>List1!$O$455:$X$455</c:f>
              <c:strCache>
                <c:ptCount val="10"/>
                <c:pt idx="0">
                  <c:v>ANO</c:v>
                </c:pt>
                <c:pt idx="1">
                  <c:v>ČSSD</c:v>
                </c:pt>
                <c:pt idx="2">
                  <c:v>KSČM</c:v>
                </c:pt>
                <c:pt idx="3">
                  <c:v>ostatní</c:v>
                </c:pt>
                <c:pt idx="4">
                  <c:v>PirStan</c:v>
                </c:pt>
                <c:pt idx="5">
                  <c:v>Přísaha</c:v>
                </c:pt>
                <c:pt idx="6">
                  <c:v>SPD</c:v>
                </c:pt>
                <c:pt idx="7">
                  <c:v>Spolu</c:v>
                </c:pt>
                <c:pt idx="8">
                  <c:v>TSS</c:v>
                </c:pt>
                <c:pt idx="9">
                  <c:v>celkem</c:v>
                </c:pt>
              </c:strCache>
            </c:strRef>
          </c:cat>
          <c:val>
            <c:numRef>
              <c:f>List1!$O$458:$X$458</c:f>
              <c:numCache>
                <c:formatCode>General</c:formatCode>
                <c:ptCount val="10"/>
                <c:pt idx="0">
                  <c:v>22.568506912584379</c:v>
                </c:pt>
                <c:pt idx="1">
                  <c:v>23.162598412636424</c:v>
                </c:pt>
                <c:pt idx="2">
                  <c:v>15.253351578660817</c:v>
                </c:pt>
                <c:pt idx="3">
                  <c:v>28.259224940448064</c:v>
                </c:pt>
                <c:pt idx="4">
                  <c:v>18.607149089787711</c:v>
                </c:pt>
                <c:pt idx="5">
                  <c:v>14.572572798318062</c:v>
                </c:pt>
                <c:pt idx="6">
                  <c:v>26.553797014307566</c:v>
                </c:pt>
                <c:pt idx="7">
                  <c:v>16.249547630082507</c:v>
                </c:pt>
                <c:pt idx="8">
                  <c:v>23.379396146640623</c:v>
                </c:pt>
                <c:pt idx="9">
                  <c:v>19.479618642884756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720-455D-A98B-10678440FDAD}"/>
            </c:ext>
          </c:extLst>
        </c:ser>
        <c:ser>
          <c:idx val="3"/>
          <c:order val="3"/>
          <c:tx>
            <c:strRef>
              <c:f>List1!$N$459</c:f>
              <c:strCache>
                <c:ptCount val="1"/>
                <c:pt idx="0">
                  <c:v>ostatni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List1!$O$455:$X$455</c:f>
              <c:strCache>
                <c:ptCount val="10"/>
                <c:pt idx="0">
                  <c:v>ANO</c:v>
                </c:pt>
                <c:pt idx="1">
                  <c:v>ČSSD</c:v>
                </c:pt>
                <c:pt idx="2">
                  <c:v>KSČM</c:v>
                </c:pt>
                <c:pt idx="3">
                  <c:v>ostatní</c:v>
                </c:pt>
                <c:pt idx="4">
                  <c:v>PirStan</c:v>
                </c:pt>
                <c:pt idx="5">
                  <c:v>Přísaha</c:v>
                </c:pt>
                <c:pt idx="6">
                  <c:v>SPD</c:v>
                </c:pt>
                <c:pt idx="7">
                  <c:v>Spolu</c:v>
                </c:pt>
                <c:pt idx="8">
                  <c:v>TSS</c:v>
                </c:pt>
                <c:pt idx="9">
                  <c:v>celkem</c:v>
                </c:pt>
              </c:strCache>
            </c:strRef>
          </c:cat>
          <c:val>
            <c:numRef>
              <c:f>List1!$O$459:$X$459</c:f>
              <c:numCache>
                <c:formatCode>General</c:formatCode>
                <c:ptCount val="10"/>
                <c:pt idx="0">
                  <c:v>20.352797661367866</c:v>
                </c:pt>
                <c:pt idx="1">
                  <c:v>34.925536778841092</c:v>
                </c:pt>
                <c:pt idx="2">
                  <c:v>46.863639883486947</c:v>
                </c:pt>
                <c:pt idx="3">
                  <c:v>33.070021814444345</c:v>
                </c:pt>
                <c:pt idx="4">
                  <c:v>32.376871521210951</c:v>
                </c:pt>
                <c:pt idx="5">
                  <c:v>45.635314572758304</c:v>
                </c:pt>
                <c:pt idx="6">
                  <c:v>32.231197489256751</c:v>
                </c:pt>
                <c:pt idx="7">
                  <c:v>27.930572493909455</c:v>
                </c:pt>
                <c:pt idx="8">
                  <c:v>36.713927594268227</c:v>
                </c:pt>
                <c:pt idx="9">
                  <c:v>30.141003502112884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D720-455D-A98B-10678440FDA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190824815"/>
        <c:axId val="1190819407"/>
      </c:barChart>
      <c:catAx>
        <c:axId val="119082481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190819407"/>
        <c:crosses val="autoZero"/>
        <c:auto val="1"/>
        <c:lblAlgn val="ctr"/>
        <c:lblOffset val="100"/>
        <c:noMultiLvlLbl val="0"/>
      </c:catAx>
      <c:valAx>
        <c:axId val="1190819407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19082481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2400"/>
      </a:pPr>
      <a:endParaRPr lang="cs-CZ"/>
    </a:p>
  </c:txPr>
  <c:externalData r:id="rId3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cs-CZ"/>
              <a:t>Střet zájmů premiéra A. Babiše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List1!$AB$258</c:f>
              <c:strCache>
                <c:ptCount val="1"/>
                <c:pt idx="0">
                  <c:v>velmi důležité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List1!$AC$257:$AL$257</c:f>
              <c:strCache>
                <c:ptCount val="10"/>
                <c:pt idx="0">
                  <c:v>ANO</c:v>
                </c:pt>
                <c:pt idx="1">
                  <c:v>ČSSD</c:v>
                </c:pt>
                <c:pt idx="2">
                  <c:v>KSČM</c:v>
                </c:pt>
                <c:pt idx="3">
                  <c:v>ostatní</c:v>
                </c:pt>
                <c:pt idx="4">
                  <c:v>PirStan</c:v>
                </c:pt>
                <c:pt idx="5">
                  <c:v>Přísaha</c:v>
                </c:pt>
                <c:pt idx="6">
                  <c:v>SPD</c:v>
                </c:pt>
                <c:pt idx="7">
                  <c:v>Spolu</c:v>
                </c:pt>
                <c:pt idx="8">
                  <c:v>TSS</c:v>
                </c:pt>
                <c:pt idx="9">
                  <c:v>celkem</c:v>
                </c:pt>
              </c:strCache>
            </c:strRef>
          </c:cat>
          <c:val>
            <c:numRef>
              <c:f>List1!$AC$258:$AL$258</c:f>
              <c:numCache>
                <c:formatCode>General</c:formatCode>
                <c:ptCount val="10"/>
                <c:pt idx="0">
                  <c:v>7.4948982594303608</c:v>
                </c:pt>
                <c:pt idx="1">
                  <c:v>22.22858382673839</c:v>
                </c:pt>
                <c:pt idx="2">
                  <c:v>20.268625921367224</c:v>
                </c:pt>
                <c:pt idx="3">
                  <c:v>28.273493496720555</c:v>
                </c:pt>
                <c:pt idx="4">
                  <c:v>66.105457139968564</c:v>
                </c:pt>
                <c:pt idx="5">
                  <c:v>39.438099299701804</c:v>
                </c:pt>
                <c:pt idx="6">
                  <c:v>35.136456416844922</c:v>
                </c:pt>
                <c:pt idx="7">
                  <c:v>68.657530152866741</c:v>
                </c:pt>
                <c:pt idx="8">
                  <c:v>20.138535104044912</c:v>
                </c:pt>
                <c:pt idx="9">
                  <c:v>47.86971974475744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C12-487F-B2DF-10D4474F36C7}"/>
            </c:ext>
          </c:extLst>
        </c:ser>
        <c:ser>
          <c:idx val="1"/>
          <c:order val="1"/>
          <c:tx>
            <c:strRef>
              <c:f>List1!$AB$259</c:f>
              <c:strCache>
                <c:ptCount val="1"/>
                <c:pt idx="0">
                  <c:v>spíše důležité</c:v>
                </c:pt>
              </c:strCache>
            </c:strRef>
          </c:tx>
          <c:spPr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List1!$AC$257:$AL$257</c:f>
              <c:strCache>
                <c:ptCount val="10"/>
                <c:pt idx="0">
                  <c:v>ANO</c:v>
                </c:pt>
                <c:pt idx="1">
                  <c:v>ČSSD</c:v>
                </c:pt>
                <c:pt idx="2">
                  <c:v>KSČM</c:v>
                </c:pt>
                <c:pt idx="3">
                  <c:v>ostatní</c:v>
                </c:pt>
                <c:pt idx="4">
                  <c:v>PirStan</c:v>
                </c:pt>
                <c:pt idx="5">
                  <c:v>Přísaha</c:v>
                </c:pt>
                <c:pt idx="6">
                  <c:v>SPD</c:v>
                </c:pt>
                <c:pt idx="7">
                  <c:v>Spolu</c:v>
                </c:pt>
                <c:pt idx="8">
                  <c:v>TSS</c:v>
                </c:pt>
                <c:pt idx="9">
                  <c:v>celkem</c:v>
                </c:pt>
              </c:strCache>
            </c:strRef>
          </c:cat>
          <c:val>
            <c:numRef>
              <c:f>List1!$AC$259:$AL$259</c:f>
              <c:numCache>
                <c:formatCode>General</c:formatCode>
                <c:ptCount val="10"/>
                <c:pt idx="0">
                  <c:v>2.4994726299253514</c:v>
                </c:pt>
                <c:pt idx="1">
                  <c:v>10.857681234677647</c:v>
                </c:pt>
                <c:pt idx="2">
                  <c:v>21.517704061518852</c:v>
                </c:pt>
                <c:pt idx="3">
                  <c:v>20.797591683361336</c:v>
                </c:pt>
                <c:pt idx="4">
                  <c:v>17.859995025161307</c:v>
                </c:pt>
                <c:pt idx="5">
                  <c:v>10.387823207625356</c:v>
                </c:pt>
                <c:pt idx="6">
                  <c:v>3.0365841900688069</c:v>
                </c:pt>
                <c:pt idx="7">
                  <c:v>15.168240681157016</c:v>
                </c:pt>
                <c:pt idx="8">
                  <c:v>7.4880601944192469</c:v>
                </c:pt>
                <c:pt idx="9">
                  <c:v>12.703274998256447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C12-487F-B2DF-10D4474F36C7}"/>
            </c:ext>
          </c:extLst>
        </c:ser>
        <c:ser>
          <c:idx val="2"/>
          <c:order val="2"/>
          <c:tx>
            <c:strRef>
              <c:f>List1!$AB$260</c:f>
              <c:strCache>
                <c:ptCount val="1"/>
                <c:pt idx="0">
                  <c:v>ani důležité, ani nedůležité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List1!$AC$257:$AL$257</c:f>
              <c:strCache>
                <c:ptCount val="10"/>
                <c:pt idx="0">
                  <c:v>ANO</c:v>
                </c:pt>
                <c:pt idx="1">
                  <c:v>ČSSD</c:v>
                </c:pt>
                <c:pt idx="2">
                  <c:v>KSČM</c:v>
                </c:pt>
                <c:pt idx="3">
                  <c:v>ostatní</c:v>
                </c:pt>
                <c:pt idx="4">
                  <c:v>PirStan</c:v>
                </c:pt>
                <c:pt idx="5">
                  <c:v>Přísaha</c:v>
                </c:pt>
                <c:pt idx="6">
                  <c:v>SPD</c:v>
                </c:pt>
                <c:pt idx="7">
                  <c:v>Spolu</c:v>
                </c:pt>
                <c:pt idx="8">
                  <c:v>TSS</c:v>
                </c:pt>
                <c:pt idx="9">
                  <c:v>celkem</c:v>
                </c:pt>
              </c:strCache>
            </c:strRef>
          </c:cat>
          <c:val>
            <c:numRef>
              <c:f>List1!$AC$260:$AL$260</c:f>
              <c:numCache>
                <c:formatCode>General</c:formatCode>
                <c:ptCount val="10"/>
                <c:pt idx="0">
                  <c:v>26.871947105027715</c:v>
                </c:pt>
                <c:pt idx="1">
                  <c:v>30.173168874506338</c:v>
                </c:pt>
                <c:pt idx="2">
                  <c:v>43.035412453813898</c:v>
                </c:pt>
                <c:pt idx="3">
                  <c:v>29.194836048080059</c:v>
                </c:pt>
                <c:pt idx="4">
                  <c:v>10.115979394280055</c:v>
                </c:pt>
                <c:pt idx="5">
                  <c:v>30.541401240179518</c:v>
                </c:pt>
                <c:pt idx="6">
                  <c:v>20.527404438632736</c:v>
                </c:pt>
                <c:pt idx="7">
                  <c:v>11.628733848550905</c:v>
                </c:pt>
                <c:pt idx="8">
                  <c:v>22.013515424486712</c:v>
                </c:pt>
                <c:pt idx="9">
                  <c:v>18.198658822939382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C12-487F-B2DF-10D4474F36C7}"/>
            </c:ext>
          </c:extLst>
        </c:ser>
        <c:ser>
          <c:idx val="3"/>
          <c:order val="3"/>
          <c:tx>
            <c:strRef>
              <c:f>List1!$AB$261</c:f>
              <c:strCache>
                <c:ptCount val="1"/>
                <c:pt idx="0">
                  <c:v>spíše nedůležité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</c:spPr>
          <c:invertIfNegative val="0"/>
          <c:cat>
            <c:strRef>
              <c:f>List1!$AC$257:$AL$257</c:f>
              <c:strCache>
                <c:ptCount val="10"/>
                <c:pt idx="0">
                  <c:v>ANO</c:v>
                </c:pt>
                <c:pt idx="1">
                  <c:v>ČSSD</c:v>
                </c:pt>
                <c:pt idx="2">
                  <c:v>KSČM</c:v>
                </c:pt>
                <c:pt idx="3">
                  <c:v>ostatní</c:v>
                </c:pt>
                <c:pt idx="4">
                  <c:v>PirStan</c:v>
                </c:pt>
                <c:pt idx="5">
                  <c:v>Přísaha</c:v>
                </c:pt>
                <c:pt idx="6">
                  <c:v>SPD</c:v>
                </c:pt>
                <c:pt idx="7">
                  <c:v>Spolu</c:v>
                </c:pt>
                <c:pt idx="8">
                  <c:v>TSS</c:v>
                </c:pt>
                <c:pt idx="9">
                  <c:v>celkem</c:v>
                </c:pt>
              </c:strCache>
            </c:strRef>
          </c:cat>
          <c:val>
            <c:numRef>
              <c:f>List1!$AC$261:$AL$261</c:f>
              <c:numCache>
                <c:formatCode>General</c:formatCode>
                <c:ptCount val="10"/>
                <c:pt idx="0">
                  <c:v>12.69318218549906</c:v>
                </c:pt>
                <c:pt idx="1">
                  <c:v>10.917910774704866</c:v>
                </c:pt>
                <c:pt idx="2">
                  <c:v>15.178266224852429</c:v>
                </c:pt>
                <c:pt idx="3">
                  <c:v>7.6326341177460035</c:v>
                </c:pt>
                <c:pt idx="4">
                  <c:v>3.3177880734962453</c:v>
                </c:pt>
                <c:pt idx="5">
                  <c:v>6.505387364884788</c:v>
                </c:pt>
                <c:pt idx="6">
                  <c:v>9.2721347163836612</c:v>
                </c:pt>
                <c:pt idx="7">
                  <c:v>1.2797369935139342</c:v>
                </c:pt>
                <c:pt idx="8">
                  <c:v>41.538946879963071</c:v>
                </c:pt>
                <c:pt idx="9">
                  <c:v>6.416014584393209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CC12-487F-B2DF-10D4474F36C7}"/>
            </c:ext>
          </c:extLst>
        </c:ser>
        <c:ser>
          <c:idx val="4"/>
          <c:order val="4"/>
          <c:tx>
            <c:strRef>
              <c:f>List1!$AB$262</c:f>
              <c:strCache>
                <c:ptCount val="1"/>
                <c:pt idx="0">
                  <c:v>vůbec ne důležité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cat>
            <c:strRef>
              <c:f>List1!$AC$257:$AL$257</c:f>
              <c:strCache>
                <c:ptCount val="10"/>
                <c:pt idx="0">
                  <c:v>ANO</c:v>
                </c:pt>
                <c:pt idx="1">
                  <c:v>ČSSD</c:v>
                </c:pt>
                <c:pt idx="2">
                  <c:v>KSČM</c:v>
                </c:pt>
                <c:pt idx="3">
                  <c:v>ostatní</c:v>
                </c:pt>
                <c:pt idx="4">
                  <c:v>PirStan</c:v>
                </c:pt>
                <c:pt idx="5">
                  <c:v>Přísaha</c:v>
                </c:pt>
                <c:pt idx="6">
                  <c:v>SPD</c:v>
                </c:pt>
                <c:pt idx="7">
                  <c:v>Spolu</c:v>
                </c:pt>
                <c:pt idx="8">
                  <c:v>TSS</c:v>
                </c:pt>
                <c:pt idx="9">
                  <c:v>celkem</c:v>
                </c:pt>
              </c:strCache>
            </c:strRef>
          </c:cat>
          <c:val>
            <c:numRef>
              <c:f>List1!$AC$262:$AL$262</c:f>
              <c:numCache>
                <c:formatCode>General</c:formatCode>
                <c:ptCount val="10"/>
                <c:pt idx="0">
                  <c:v>50.440499820117502</c:v>
                </c:pt>
                <c:pt idx="1">
                  <c:v>25.822657255730579</c:v>
                </c:pt>
                <c:pt idx="2">
                  <c:v>0</c:v>
                </c:pt>
                <c:pt idx="3">
                  <c:v>14.101443018789478</c:v>
                </c:pt>
                <c:pt idx="4">
                  <c:v>2.7945695058081186</c:v>
                </c:pt>
                <c:pt idx="5">
                  <c:v>14.748454589861208</c:v>
                </c:pt>
                <c:pt idx="6">
                  <c:v>32.027420238069872</c:v>
                </c:pt>
                <c:pt idx="7">
                  <c:v>3.2657585801191567</c:v>
                </c:pt>
                <c:pt idx="8">
                  <c:v>8.8209423970860659</c:v>
                </c:pt>
                <c:pt idx="9">
                  <c:v>14.965698335371947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CC12-487F-B2DF-10D4474F36C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27287728"/>
        <c:axId val="227293968"/>
      </c:barChart>
      <c:catAx>
        <c:axId val="2272877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227293968"/>
        <c:crosses val="autoZero"/>
        <c:auto val="1"/>
        <c:lblAlgn val="ctr"/>
        <c:lblOffset val="100"/>
        <c:noMultiLvlLbl val="0"/>
      </c:catAx>
      <c:valAx>
        <c:axId val="22729396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22728772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2000"/>
      </a:pPr>
      <a:endParaRPr lang="cs-CZ"/>
    </a:p>
  </c:txPr>
  <c:externalData r:id="rId3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cs-CZ"/>
              <a:t>Obvinění A. Babiše z praní peněz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List1!$AB$282</c:f>
              <c:strCache>
                <c:ptCount val="1"/>
                <c:pt idx="0">
                  <c:v>velmi důležité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List1!$AC$281:$AL$281</c:f>
              <c:strCache>
                <c:ptCount val="10"/>
                <c:pt idx="0">
                  <c:v>ANO</c:v>
                </c:pt>
                <c:pt idx="1">
                  <c:v>ČSSD</c:v>
                </c:pt>
                <c:pt idx="2">
                  <c:v>KSČM</c:v>
                </c:pt>
                <c:pt idx="3">
                  <c:v>ostatní</c:v>
                </c:pt>
                <c:pt idx="4">
                  <c:v>PirStan</c:v>
                </c:pt>
                <c:pt idx="5">
                  <c:v>Přísaha</c:v>
                </c:pt>
                <c:pt idx="6">
                  <c:v>SPD</c:v>
                </c:pt>
                <c:pt idx="7">
                  <c:v>Spolu</c:v>
                </c:pt>
                <c:pt idx="8">
                  <c:v>TSS</c:v>
                </c:pt>
                <c:pt idx="9">
                  <c:v>celkem</c:v>
                </c:pt>
              </c:strCache>
            </c:strRef>
          </c:cat>
          <c:val>
            <c:numRef>
              <c:f>List1!$AC$282:$AL$282</c:f>
              <c:numCache>
                <c:formatCode>General</c:formatCode>
                <c:ptCount val="10"/>
                <c:pt idx="0">
                  <c:v>39.722831490253618</c:v>
                </c:pt>
                <c:pt idx="1">
                  <c:v>24.194941646758604</c:v>
                </c:pt>
                <c:pt idx="2">
                  <c:v>36.346658539820773</c:v>
                </c:pt>
                <c:pt idx="3">
                  <c:v>35.228268533624025</c:v>
                </c:pt>
                <c:pt idx="4">
                  <c:v>19.97942810258515</c:v>
                </c:pt>
                <c:pt idx="5">
                  <c:v>22.789854603888386</c:v>
                </c:pt>
                <c:pt idx="6">
                  <c:v>31.599432514451316</c:v>
                </c:pt>
                <c:pt idx="7">
                  <c:v>22.8423785923354</c:v>
                </c:pt>
                <c:pt idx="8">
                  <c:v>22.153688167296142</c:v>
                </c:pt>
                <c:pt idx="9">
                  <c:v>26.423552876294963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218-4CE4-A91F-369777DC1E51}"/>
            </c:ext>
          </c:extLst>
        </c:ser>
        <c:ser>
          <c:idx val="1"/>
          <c:order val="1"/>
          <c:tx>
            <c:strRef>
              <c:f>List1!$AB$283</c:f>
              <c:strCache>
                <c:ptCount val="1"/>
                <c:pt idx="0">
                  <c:v>spíše důležité</c:v>
                </c:pt>
              </c:strCache>
            </c:strRef>
          </c:tx>
          <c:spPr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List1!$AC$281:$AL$281</c:f>
              <c:strCache>
                <c:ptCount val="10"/>
                <c:pt idx="0">
                  <c:v>ANO</c:v>
                </c:pt>
                <c:pt idx="1">
                  <c:v>ČSSD</c:v>
                </c:pt>
                <c:pt idx="2">
                  <c:v>KSČM</c:v>
                </c:pt>
                <c:pt idx="3">
                  <c:v>ostatní</c:v>
                </c:pt>
                <c:pt idx="4">
                  <c:v>PirStan</c:v>
                </c:pt>
                <c:pt idx="5">
                  <c:v>Přísaha</c:v>
                </c:pt>
                <c:pt idx="6">
                  <c:v>SPD</c:v>
                </c:pt>
                <c:pt idx="7">
                  <c:v>Spolu</c:v>
                </c:pt>
                <c:pt idx="8">
                  <c:v>TSS</c:v>
                </c:pt>
                <c:pt idx="9">
                  <c:v>celkem</c:v>
                </c:pt>
              </c:strCache>
            </c:strRef>
          </c:cat>
          <c:val>
            <c:numRef>
              <c:f>List1!$AC$283:$AL$283</c:f>
              <c:numCache>
                <c:formatCode>General</c:formatCode>
                <c:ptCount val="10"/>
                <c:pt idx="0">
                  <c:v>9.2842689166972825</c:v>
                </c:pt>
                <c:pt idx="1">
                  <c:v>31.636040774710374</c:v>
                </c:pt>
                <c:pt idx="2">
                  <c:v>10.498178280646338</c:v>
                </c:pt>
                <c:pt idx="3">
                  <c:v>11.742129856989683</c:v>
                </c:pt>
                <c:pt idx="4">
                  <c:v>32.160525686370889</c:v>
                </c:pt>
                <c:pt idx="5">
                  <c:v>15.242510087168073</c:v>
                </c:pt>
                <c:pt idx="6">
                  <c:v>8.6168300218849048</c:v>
                </c:pt>
                <c:pt idx="7">
                  <c:v>23.587367722657255</c:v>
                </c:pt>
                <c:pt idx="8">
                  <c:v>0</c:v>
                </c:pt>
                <c:pt idx="9">
                  <c:v>20.628284411785415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218-4CE4-A91F-369777DC1E51}"/>
            </c:ext>
          </c:extLst>
        </c:ser>
        <c:ser>
          <c:idx val="2"/>
          <c:order val="2"/>
          <c:tx>
            <c:strRef>
              <c:f>List1!$AB$284</c:f>
              <c:strCache>
                <c:ptCount val="1"/>
                <c:pt idx="0">
                  <c:v>ani důležité, ani nedůležité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List1!$AC$281:$AL$281</c:f>
              <c:strCache>
                <c:ptCount val="10"/>
                <c:pt idx="0">
                  <c:v>ANO</c:v>
                </c:pt>
                <c:pt idx="1">
                  <c:v>ČSSD</c:v>
                </c:pt>
                <c:pt idx="2">
                  <c:v>KSČM</c:v>
                </c:pt>
                <c:pt idx="3">
                  <c:v>ostatní</c:v>
                </c:pt>
                <c:pt idx="4">
                  <c:v>PirStan</c:v>
                </c:pt>
                <c:pt idx="5">
                  <c:v>Přísaha</c:v>
                </c:pt>
                <c:pt idx="6">
                  <c:v>SPD</c:v>
                </c:pt>
                <c:pt idx="7">
                  <c:v>Spolu</c:v>
                </c:pt>
                <c:pt idx="8">
                  <c:v>TSS</c:v>
                </c:pt>
                <c:pt idx="9">
                  <c:v>celkem</c:v>
                </c:pt>
              </c:strCache>
            </c:strRef>
          </c:cat>
          <c:val>
            <c:numRef>
              <c:f>List1!$AC$284:$AL$284</c:f>
              <c:numCache>
                <c:formatCode>General</c:formatCode>
                <c:ptCount val="10"/>
                <c:pt idx="0">
                  <c:v>34.410362833456389</c:v>
                </c:pt>
                <c:pt idx="1">
                  <c:v>19.777664314561878</c:v>
                </c:pt>
                <c:pt idx="2">
                  <c:v>48.475079566102998</c:v>
                </c:pt>
                <c:pt idx="3">
                  <c:v>35.714901872933297</c:v>
                </c:pt>
                <c:pt idx="4">
                  <c:v>26.826024563982482</c:v>
                </c:pt>
                <c:pt idx="5">
                  <c:v>31.680352204643842</c:v>
                </c:pt>
                <c:pt idx="6">
                  <c:v>21.412403644152441</c:v>
                </c:pt>
                <c:pt idx="7">
                  <c:v>29.424516256375778</c:v>
                </c:pt>
                <c:pt idx="8">
                  <c:v>45.71324091594402</c:v>
                </c:pt>
                <c:pt idx="9">
                  <c:v>29.922972508198697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218-4CE4-A91F-369777DC1E51}"/>
            </c:ext>
          </c:extLst>
        </c:ser>
        <c:ser>
          <c:idx val="3"/>
          <c:order val="3"/>
          <c:tx>
            <c:strRef>
              <c:f>List1!$AB$285</c:f>
              <c:strCache>
                <c:ptCount val="1"/>
                <c:pt idx="0">
                  <c:v>spíše nedůležité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List1!$AC$281:$AL$281</c:f>
              <c:strCache>
                <c:ptCount val="10"/>
                <c:pt idx="0">
                  <c:v>ANO</c:v>
                </c:pt>
                <c:pt idx="1">
                  <c:v>ČSSD</c:v>
                </c:pt>
                <c:pt idx="2">
                  <c:v>KSČM</c:v>
                </c:pt>
                <c:pt idx="3">
                  <c:v>ostatní</c:v>
                </c:pt>
                <c:pt idx="4">
                  <c:v>PirStan</c:v>
                </c:pt>
                <c:pt idx="5">
                  <c:v>Přísaha</c:v>
                </c:pt>
                <c:pt idx="6">
                  <c:v>SPD</c:v>
                </c:pt>
                <c:pt idx="7">
                  <c:v>Spolu</c:v>
                </c:pt>
                <c:pt idx="8">
                  <c:v>TSS</c:v>
                </c:pt>
                <c:pt idx="9">
                  <c:v>celkem</c:v>
                </c:pt>
              </c:strCache>
            </c:strRef>
          </c:cat>
          <c:val>
            <c:numRef>
              <c:f>List1!$AC$285:$AL$285</c:f>
              <c:numCache>
                <c:formatCode>General</c:formatCode>
                <c:ptCount val="10"/>
                <c:pt idx="0">
                  <c:v>11.817869322477341</c:v>
                </c:pt>
                <c:pt idx="1">
                  <c:v>5.4308010760853849</c:v>
                </c:pt>
                <c:pt idx="2">
                  <c:v>4.6800836134298933</c:v>
                </c:pt>
                <c:pt idx="3">
                  <c:v>4.6085704605190285</c:v>
                </c:pt>
                <c:pt idx="4">
                  <c:v>9.8815514998865854</c:v>
                </c:pt>
                <c:pt idx="5">
                  <c:v>14.612080636217664</c:v>
                </c:pt>
                <c:pt idx="6">
                  <c:v>3.6918888845675615</c:v>
                </c:pt>
                <c:pt idx="7">
                  <c:v>12.97136856537581</c:v>
                </c:pt>
                <c:pt idx="8">
                  <c:v>14.168173669981044</c:v>
                </c:pt>
                <c:pt idx="9">
                  <c:v>10.669520894618554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C218-4CE4-A91F-369777DC1E51}"/>
            </c:ext>
          </c:extLst>
        </c:ser>
        <c:ser>
          <c:idx val="4"/>
          <c:order val="4"/>
          <c:tx>
            <c:strRef>
              <c:f>List1!$AB$286</c:f>
              <c:strCache>
                <c:ptCount val="1"/>
                <c:pt idx="0">
                  <c:v>vůbec ne důležité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cat>
            <c:strRef>
              <c:f>List1!$AC$281:$AL$281</c:f>
              <c:strCache>
                <c:ptCount val="10"/>
                <c:pt idx="0">
                  <c:v>ANO</c:v>
                </c:pt>
                <c:pt idx="1">
                  <c:v>ČSSD</c:v>
                </c:pt>
                <c:pt idx="2">
                  <c:v>KSČM</c:v>
                </c:pt>
                <c:pt idx="3">
                  <c:v>ostatní</c:v>
                </c:pt>
                <c:pt idx="4">
                  <c:v>PirStan</c:v>
                </c:pt>
                <c:pt idx="5">
                  <c:v>Přísaha</c:v>
                </c:pt>
                <c:pt idx="6">
                  <c:v>SPD</c:v>
                </c:pt>
                <c:pt idx="7">
                  <c:v>Spolu</c:v>
                </c:pt>
                <c:pt idx="8">
                  <c:v>TSS</c:v>
                </c:pt>
                <c:pt idx="9">
                  <c:v>celkem</c:v>
                </c:pt>
              </c:strCache>
            </c:strRef>
          </c:cat>
          <c:val>
            <c:numRef>
              <c:f>List1!$AC$286:$AL$286</c:f>
              <c:numCache>
                <c:formatCode>General</c:formatCode>
                <c:ptCount val="10"/>
                <c:pt idx="0">
                  <c:v>4.7646663428730758</c:v>
                </c:pt>
                <c:pt idx="1">
                  <c:v>18.960554154241578</c:v>
                </c:pt>
                <c:pt idx="2">
                  <c:v>0</c:v>
                </c:pt>
                <c:pt idx="3">
                  <c:v>12.706130911236546</c:v>
                </c:pt>
                <c:pt idx="4">
                  <c:v>11.346259285889198</c:v>
                </c:pt>
                <c:pt idx="5">
                  <c:v>17.296366879648037</c:v>
                </c:pt>
                <c:pt idx="6">
                  <c:v>34.679444934943774</c:v>
                </c:pt>
                <c:pt idx="7">
                  <c:v>11.174368863255758</c:v>
                </c:pt>
                <c:pt idx="8">
                  <c:v>17.964897246778794</c:v>
                </c:pt>
                <c:pt idx="9">
                  <c:v>12.50903544662858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C218-4CE4-A91F-369777DC1E5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93744336"/>
        <c:axId val="293745584"/>
      </c:barChart>
      <c:catAx>
        <c:axId val="2937443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293745584"/>
        <c:crosses val="autoZero"/>
        <c:auto val="1"/>
        <c:lblAlgn val="ctr"/>
        <c:lblOffset val="100"/>
        <c:noMultiLvlLbl val="0"/>
      </c:catAx>
      <c:valAx>
        <c:axId val="2937455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29374433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2000"/>
      </a:pPr>
      <a:endParaRPr lang="cs-CZ"/>
    </a:p>
  </c:txPr>
  <c:externalData r:id="rId3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cs-CZ"/>
              <a:t>vyšetřování otrávení Bečvy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List1!$AB$250</c:f>
              <c:strCache>
                <c:ptCount val="1"/>
                <c:pt idx="0">
                  <c:v>velmi důležité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List1!$AC$249:$AL$249</c:f>
              <c:strCache>
                <c:ptCount val="10"/>
                <c:pt idx="0">
                  <c:v>ANO</c:v>
                </c:pt>
                <c:pt idx="1">
                  <c:v>ČSSD</c:v>
                </c:pt>
                <c:pt idx="2">
                  <c:v>KSČM</c:v>
                </c:pt>
                <c:pt idx="3">
                  <c:v>ostatní</c:v>
                </c:pt>
                <c:pt idx="4">
                  <c:v>PirStan</c:v>
                </c:pt>
                <c:pt idx="5">
                  <c:v>Přísaha</c:v>
                </c:pt>
                <c:pt idx="6">
                  <c:v>SPD</c:v>
                </c:pt>
                <c:pt idx="7">
                  <c:v>Spolu</c:v>
                </c:pt>
                <c:pt idx="8">
                  <c:v>TSS</c:v>
                </c:pt>
                <c:pt idx="9">
                  <c:v>celkem</c:v>
                </c:pt>
              </c:strCache>
            </c:strRef>
          </c:cat>
          <c:val>
            <c:numRef>
              <c:f>List1!$AC$250:$AL$250</c:f>
              <c:numCache>
                <c:formatCode>General</c:formatCode>
                <c:ptCount val="10"/>
                <c:pt idx="0">
                  <c:v>22.345298705058344</c:v>
                </c:pt>
                <c:pt idx="1">
                  <c:v>19.255256133443648</c:v>
                </c:pt>
                <c:pt idx="2">
                  <c:v>41.786329982886073</c:v>
                </c:pt>
                <c:pt idx="3">
                  <c:v>27.922699836141046</c:v>
                </c:pt>
                <c:pt idx="4">
                  <c:v>32.868597701597551</c:v>
                </c:pt>
                <c:pt idx="5">
                  <c:v>31.302191335573916</c:v>
                </c:pt>
                <c:pt idx="6">
                  <c:v>32.072455595459829</c:v>
                </c:pt>
                <c:pt idx="7">
                  <c:v>27.710156878699809</c:v>
                </c:pt>
                <c:pt idx="8">
                  <c:v>15.265904574332421</c:v>
                </c:pt>
                <c:pt idx="9">
                  <c:v>28.187871053268722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EB6-4659-AE76-0457A8D7A47C}"/>
            </c:ext>
          </c:extLst>
        </c:ser>
        <c:ser>
          <c:idx val="1"/>
          <c:order val="1"/>
          <c:tx>
            <c:strRef>
              <c:f>List1!$AB$251</c:f>
              <c:strCache>
                <c:ptCount val="1"/>
                <c:pt idx="0">
                  <c:v>spíše důležité</c:v>
                </c:pt>
              </c:strCache>
            </c:strRef>
          </c:tx>
          <c:spPr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List1!$AC$249:$AL$249</c:f>
              <c:strCache>
                <c:ptCount val="10"/>
                <c:pt idx="0">
                  <c:v>ANO</c:v>
                </c:pt>
                <c:pt idx="1">
                  <c:v>ČSSD</c:v>
                </c:pt>
                <c:pt idx="2">
                  <c:v>KSČM</c:v>
                </c:pt>
                <c:pt idx="3">
                  <c:v>ostatní</c:v>
                </c:pt>
                <c:pt idx="4">
                  <c:v>PirStan</c:v>
                </c:pt>
                <c:pt idx="5">
                  <c:v>Přísaha</c:v>
                </c:pt>
                <c:pt idx="6">
                  <c:v>SPD</c:v>
                </c:pt>
                <c:pt idx="7">
                  <c:v>Spolu</c:v>
                </c:pt>
                <c:pt idx="8">
                  <c:v>TSS</c:v>
                </c:pt>
                <c:pt idx="9">
                  <c:v>celkem</c:v>
                </c:pt>
              </c:strCache>
            </c:strRef>
          </c:cat>
          <c:val>
            <c:numRef>
              <c:f>List1!$AC$251:$AL$251</c:f>
              <c:numCache>
                <c:formatCode>General</c:formatCode>
                <c:ptCount val="10"/>
                <c:pt idx="0">
                  <c:v>10.1652685569323</c:v>
                </c:pt>
                <c:pt idx="1">
                  <c:v>21.33233759595138</c:v>
                </c:pt>
                <c:pt idx="2">
                  <c:v>0</c:v>
                </c:pt>
                <c:pt idx="3">
                  <c:v>16.267381651476693</c:v>
                </c:pt>
                <c:pt idx="4">
                  <c:v>27.128811664410581</c:v>
                </c:pt>
                <c:pt idx="5">
                  <c:v>6.5351325299015315</c:v>
                </c:pt>
                <c:pt idx="6">
                  <c:v>14.506145463899387</c:v>
                </c:pt>
                <c:pt idx="7">
                  <c:v>24.440884921608561</c:v>
                </c:pt>
                <c:pt idx="8">
                  <c:v>5.6377904726190282</c:v>
                </c:pt>
                <c:pt idx="9">
                  <c:v>19.419392016709214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EB6-4659-AE76-0457A8D7A47C}"/>
            </c:ext>
          </c:extLst>
        </c:ser>
        <c:ser>
          <c:idx val="2"/>
          <c:order val="2"/>
          <c:tx>
            <c:strRef>
              <c:f>List1!$AB$252</c:f>
              <c:strCache>
                <c:ptCount val="1"/>
                <c:pt idx="0">
                  <c:v>ani důležité, ani nedůležité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List1!$AC$249:$AL$249</c:f>
              <c:strCache>
                <c:ptCount val="10"/>
                <c:pt idx="0">
                  <c:v>ANO</c:v>
                </c:pt>
                <c:pt idx="1">
                  <c:v>ČSSD</c:v>
                </c:pt>
                <c:pt idx="2">
                  <c:v>KSČM</c:v>
                </c:pt>
                <c:pt idx="3">
                  <c:v>ostatní</c:v>
                </c:pt>
                <c:pt idx="4">
                  <c:v>PirStan</c:v>
                </c:pt>
                <c:pt idx="5">
                  <c:v>Přísaha</c:v>
                </c:pt>
                <c:pt idx="6">
                  <c:v>SPD</c:v>
                </c:pt>
                <c:pt idx="7">
                  <c:v>Spolu</c:v>
                </c:pt>
                <c:pt idx="8">
                  <c:v>TSS</c:v>
                </c:pt>
                <c:pt idx="9">
                  <c:v>celkem</c:v>
                </c:pt>
              </c:strCache>
            </c:strRef>
          </c:cat>
          <c:val>
            <c:numRef>
              <c:f>List1!$AC$252:$AL$252</c:f>
              <c:numCache>
                <c:formatCode>General</c:formatCode>
                <c:ptCount val="10"/>
                <c:pt idx="0">
                  <c:v>34.227342055480314</c:v>
                </c:pt>
                <c:pt idx="1">
                  <c:v>28.650065467917262</c:v>
                </c:pt>
                <c:pt idx="2">
                  <c:v>53.533590734460233</c:v>
                </c:pt>
                <c:pt idx="3">
                  <c:v>32.559552854638952</c:v>
                </c:pt>
                <c:pt idx="4">
                  <c:v>25.275594217141578</c:v>
                </c:pt>
                <c:pt idx="5">
                  <c:v>41.365312625349873</c:v>
                </c:pt>
                <c:pt idx="6">
                  <c:v>25.934360346693353</c:v>
                </c:pt>
                <c:pt idx="7">
                  <c:v>30.404871411312357</c:v>
                </c:pt>
                <c:pt idx="8">
                  <c:v>39.40833167254398</c:v>
                </c:pt>
                <c:pt idx="9">
                  <c:v>31.004602649355068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EB6-4659-AE76-0457A8D7A47C}"/>
            </c:ext>
          </c:extLst>
        </c:ser>
        <c:ser>
          <c:idx val="3"/>
          <c:order val="3"/>
          <c:tx>
            <c:strRef>
              <c:f>List1!$AB$253</c:f>
              <c:strCache>
                <c:ptCount val="1"/>
                <c:pt idx="0">
                  <c:v>spíše nedůležité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</c:spPr>
          <c:invertIfNegative val="0"/>
          <c:cat>
            <c:strRef>
              <c:f>List1!$AC$249:$AL$249</c:f>
              <c:strCache>
                <c:ptCount val="10"/>
                <c:pt idx="0">
                  <c:v>ANO</c:v>
                </c:pt>
                <c:pt idx="1">
                  <c:v>ČSSD</c:v>
                </c:pt>
                <c:pt idx="2">
                  <c:v>KSČM</c:v>
                </c:pt>
                <c:pt idx="3">
                  <c:v>ostatní</c:v>
                </c:pt>
                <c:pt idx="4">
                  <c:v>PirStan</c:v>
                </c:pt>
                <c:pt idx="5">
                  <c:v>Přísaha</c:v>
                </c:pt>
                <c:pt idx="6">
                  <c:v>SPD</c:v>
                </c:pt>
                <c:pt idx="7">
                  <c:v>Spolu</c:v>
                </c:pt>
                <c:pt idx="8">
                  <c:v>TSS</c:v>
                </c:pt>
                <c:pt idx="9">
                  <c:v>celkem</c:v>
                </c:pt>
              </c:strCache>
            </c:strRef>
          </c:cat>
          <c:val>
            <c:numRef>
              <c:f>List1!$AC$253:$AL$253</c:f>
              <c:numCache>
                <c:formatCode>General</c:formatCode>
                <c:ptCount val="10"/>
                <c:pt idx="0">
                  <c:v>12.62057702066229</c:v>
                </c:pt>
                <c:pt idx="1">
                  <c:v>12.478842973035494</c:v>
                </c:pt>
                <c:pt idx="2">
                  <c:v>4.6800836134298933</c:v>
                </c:pt>
                <c:pt idx="3">
                  <c:v>10.165318787600409</c:v>
                </c:pt>
                <c:pt idx="4">
                  <c:v>10.00694465229131</c:v>
                </c:pt>
                <c:pt idx="5">
                  <c:v>15.595400601909148</c:v>
                </c:pt>
                <c:pt idx="6">
                  <c:v>11.160491663632198</c:v>
                </c:pt>
                <c:pt idx="7">
                  <c:v>10.344906241988303</c:v>
                </c:pt>
                <c:pt idx="8">
                  <c:v>33.255632228715911</c:v>
                </c:pt>
                <c:pt idx="9">
                  <c:v>11.541549591639336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4EB6-4659-AE76-0457A8D7A47C}"/>
            </c:ext>
          </c:extLst>
        </c:ser>
        <c:ser>
          <c:idx val="4"/>
          <c:order val="4"/>
          <c:tx>
            <c:strRef>
              <c:f>List1!$AB$254</c:f>
              <c:strCache>
                <c:ptCount val="1"/>
                <c:pt idx="0">
                  <c:v>vůbec ne důležité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cat>
            <c:strRef>
              <c:f>List1!$AC$249:$AL$249</c:f>
              <c:strCache>
                <c:ptCount val="10"/>
                <c:pt idx="0">
                  <c:v>ANO</c:v>
                </c:pt>
                <c:pt idx="1">
                  <c:v>ČSSD</c:v>
                </c:pt>
                <c:pt idx="2">
                  <c:v>KSČM</c:v>
                </c:pt>
                <c:pt idx="3">
                  <c:v>ostatní</c:v>
                </c:pt>
                <c:pt idx="4">
                  <c:v>PirStan</c:v>
                </c:pt>
                <c:pt idx="5">
                  <c:v>Přísaha</c:v>
                </c:pt>
                <c:pt idx="6">
                  <c:v>SPD</c:v>
                </c:pt>
                <c:pt idx="7">
                  <c:v>Spolu</c:v>
                </c:pt>
                <c:pt idx="8">
                  <c:v>TSS</c:v>
                </c:pt>
                <c:pt idx="9">
                  <c:v>celkem</c:v>
                </c:pt>
              </c:strCache>
            </c:strRef>
          </c:cat>
          <c:val>
            <c:numRef>
              <c:f>List1!$AC$254:$AL$254</c:f>
              <c:numCache>
                <c:formatCode>General</c:formatCode>
                <c:ptCount val="10"/>
                <c:pt idx="0">
                  <c:v>20.641512567624449</c:v>
                </c:pt>
                <c:pt idx="1">
                  <c:v>18.283499796010037</c:v>
                </c:pt>
                <c:pt idx="2">
                  <c:v>0</c:v>
                </c:pt>
                <c:pt idx="3">
                  <c:v>13.085046870142897</c:v>
                </c:pt>
                <c:pt idx="4">
                  <c:v>4.9138412864011505</c:v>
                </c:pt>
                <c:pt idx="5">
                  <c:v>6.8231299002048802</c:v>
                </c:pt>
                <c:pt idx="6">
                  <c:v>16.326546930315224</c:v>
                </c:pt>
                <c:pt idx="7">
                  <c:v>7.0991808025987257</c:v>
                </c:pt>
                <c:pt idx="8">
                  <c:v>6.4323410517886606</c:v>
                </c:pt>
                <c:pt idx="9">
                  <c:v>9.9999511747460961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4EB6-4659-AE76-0457A8D7A47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708912528"/>
        <c:axId val="1708927088"/>
      </c:barChart>
      <c:catAx>
        <c:axId val="17089125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708927088"/>
        <c:crosses val="autoZero"/>
        <c:auto val="1"/>
        <c:lblAlgn val="ctr"/>
        <c:lblOffset val="100"/>
        <c:noMultiLvlLbl val="0"/>
      </c:catAx>
      <c:valAx>
        <c:axId val="170892708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70891252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2000"/>
      </a:pPr>
      <a:endParaRPr lang="cs-CZ"/>
    </a:p>
  </c:txPr>
  <c:externalData r:id="rId3">
    <c:autoUpdate val="0"/>
  </c:externalData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cs-CZ"/>
              <a:t>Zvýšení důchodů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List1!$AB$266</c:f>
              <c:strCache>
                <c:ptCount val="1"/>
                <c:pt idx="0">
                  <c:v>velmi důležité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List1!$AC$265:$AL$265</c:f>
              <c:strCache>
                <c:ptCount val="10"/>
                <c:pt idx="0">
                  <c:v>ANO</c:v>
                </c:pt>
                <c:pt idx="1">
                  <c:v>ČSSD</c:v>
                </c:pt>
                <c:pt idx="2">
                  <c:v>KSČM</c:v>
                </c:pt>
                <c:pt idx="3">
                  <c:v>ostatní</c:v>
                </c:pt>
                <c:pt idx="4">
                  <c:v>PirStan</c:v>
                </c:pt>
                <c:pt idx="5">
                  <c:v>Přísaha</c:v>
                </c:pt>
                <c:pt idx="6">
                  <c:v>SPD</c:v>
                </c:pt>
                <c:pt idx="7">
                  <c:v>Spolu</c:v>
                </c:pt>
                <c:pt idx="8">
                  <c:v>TSS</c:v>
                </c:pt>
                <c:pt idx="9">
                  <c:v>celkem</c:v>
                </c:pt>
              </c:strCache>
            </c:strRef>
          </c:cat>
          <c:val>
            <c:numRef>
              <c:f>List1!$AC$266:$AL$266</c:f>
              <c:numCache>
                <c:formatCode>General</c:formatCode>
                <c:ptCount val="10"/>
                <c:pt idx="0">
                  <c:v>38.530692807035464</c:v>
                </c:pt>
                <c:pt idx="1">
                  <c:v>29.122258769385635</c:v>
                </c:pt>
                <c:pt idx="2">
                  <c:v>79.38207099363467</c:v>
                </c:pt>
                <c:pt idx="3">
                  <c:v>25.960860046832124</c:v>
                </c:pt>
                <c:pt idx="4">
                  <c:v>6.1517040446977189</c:v>
                </c:pt>
                <c:pt idx="5">
                  <c:v>16.683679207675333</c:v>
                </c:pt>
                <c:pt idx="6">
                  <c:v>42.996541799575652</c:v>
                </c:pt>
                <c:pt idx="7">
                  <c:v>8.266389555772772</c:v>
                </c:pt>
                <c:pt idx="8">
                  <c:v>15.439990741762378</c:v>
                </c:pt>
                <c:pt idx="9">
                  <c:v>18.909986539245711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F44-464D-9CA9-E2C7F7E70779}"/>
            </c:ext>
          </c:extLst>
        </c:ser>
        <c:ser>
          <c:idx val="1"/>
          <c:order val="1"/>
          <c:tx>
            <c:strRef>
              <c:f>List1!$AB$267</c:f>
              <c:strCache>
                <c:ptCount val="1"/>
                <c:pt idx="0">
                  <c:v>spíše důležité</c:v>
                </c:pt>
              </c:strCache>
            </c:strRef>
          </c:tx>
          <c:spPr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List1!$AC$265:$AL$265</c:f>
              <c:strCache>
                <c:ptCount val="10"/>
                <c:pt idx="0">
                  <c:v>ANO</c:v>
                </c:pt>
                <c:pt idx="1">
                  <c:v>ČSSD</c:v>
                </c:pt>
                <c:pt idx="2">
                  <c:v>KSČM</c:v>
                </c:pt>
                <c:pt idx="3">
                  <c:v>ostatní</c:v>
                </c:pt>
                <c:pt idx="4">
                  <c:v>PirStan</c:v>
                </c:pt>
                <c:pt idx="5">
                  <c:v>Přísaha</c:v>
                </c:pt>
                <c:pt idx="6">
                  <c:v>SPD</c:v>
                </c:pt>
                <c:pt idx="7">
                  <c:v>Spolu</c:v>
                </c:pt>
                <c:pt idx="8">
                  <c:v>TSS</c:v>
                </c:pt>
                <c:pt idx="9">
                  <c:v>celkem</c:v>
                </c:pt>
              </c:strCache>
            </c:strRef>
          </c:cat>
          <c:val>
            <c:numRef>
              <c:f>List1!$AC$267:$AL$267</c:f>
              <c:numCache>
                <c:formatCode>General</c:formatCode>
                <c:ptCount val="10"/>
                <c:pt idx="0">
                  <c:v>13.262326601168095</c:v>
                </c:pt>
                <c:pt idx="1">
                  <c:v>26.272023109266335</c:v>
                </c:pt>
                <c:pt idx="2">
                  <c:v>4.6800836134298933</c:v>
                </c:pt>
                <c:pt idx="3">
                  <c:v>9.2121499775889966</c:v>
                </c:pt>
                <c:pt idx="4">
                  <c:v>16.341125602386192</c:v>
                </c:pt>
                <c:pt idx="5">
                  <c:v>10.481028854875166</c:v>
                </c:pt>
                <c:pt idx="6">
                  <c:v>16.267714414439777</c:v>
                </c:pt>
                <c:pt idx="7">
                  <c:v>8.308690225080948</c:v>
                </c:pt>
                <c:pt idx="8">
                  <c:v>15.75596816181638</c:v>
                </c:pt>
                <c:pt idx="9">
                  <c:v>12.534331785431185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F44-464D-9CA9-E2C7F7E70779}"/>
            </c:ext>
          </c:extLst>
        </c:ser>
        <c:ser>
          <c:idx val="2"/>
          <c:order val="2"/>
          <c:tx>
            <c:strRef>
              <c:f>List1!$AB$268</c:f>
              <c:strCache>
                <c:ptCount val="1"/>
                <c:pt idx="0">
                  <c:v>ani důležité, ani nedůležité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List1!$AC$265:$AL$265</c:f>
              <c:strCache>
                <c:ptCount val="10"/>
                <c:pt idx="0">
                  <c:v>ANO</c:v>
                </c:pt>
                <c:pt idx="1">
                  <c:v>ČSSD</c:v>
                </c:pt>
                <c:pt idx="2">
                  <c:v>KSČM</c:v>
                </c:pt>
                <c:pt idx="3">
                  <c:v>ostatní</c:v>
                </c:pt>
                <c:pt idx="4">
                  <c:v>PirStan</c:v>
                </c:pt>
                <c:pt idx="5">
                  <c:v>Přísaha</c:v>
                </c:pt>
                <c:pt idx="6">
                  <c:v>SPD</c:v>
                </c:pt>
                <c:pt idx="7">
                  <c:v>Spolu</c:v>
                </c:pt>
                <c:pt idx="8">
                  <c:v>TSS</c:v>
                </c:pt>
                <c:pt idx="9">
                  <c:v>celkem</c:v>
                </c:pt>
              </c:strCache>
            </c:strRef>
          </c:cat>
          <c:val>
            <c:numRef>
              <c:f>List1!$AC$268:$AL$268</c:f>
              <c:numCache>
                <c:formatCode>General</c:formatCode>
                <c:ptCount val="10"/>
                <c:pt idx="0">
                  <c:v>33.962224654990322</c:v>
                </c:pt>
                <c:pt idx="1">
                  <c:v>33.276124774370267</c:v>
                </c:pt>
                <c:pt idx="2">
                  <c:v>5.4396671122891016</c:v>
                </c:pt>
                <c:pt idx="3">
                  <c:v>46.851858577790765</c:v>
                </c:pt>
                <c:pt idx="4">
                  <c:v>38.83271276580664</c:v>
                </c:pt>
                <c:pt idx="5">
                  <c:v>43.223259960119329</c:v>
                </c:pt>
                <c:pt idx="6">
                  <c:v>29.273699676157289</c:v>
                </c:pt>
                <c:pt idx="7">
                  <c:v>39.28781084294031</c:v>
                </c:pt>
                <c:pt idx="8">
                  <c:v>28.495607148207096</c:v>
                </c:pt>
                <c:pt idx="9">
                  <c:v>37.150376460770055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F44-464D-9CA9-E2C7F7E70779}"/>
            </c:ext>
          </c:extLst>
        </c:ser>
        <c:ser>
          <c:idx val="3"/>
          <c:order val="3"/>
          <c:tx>
            <c:strRef>
              <c:f>List1!$AB$269</c:f>
              <c:strCache>
                <c:ptCount val="1"/>
                <c:pt idx="0">
                  <c:v>spíše nedůležité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List1!$AC$265:$AL$265</c:f>
              <c:strCache>
                <c:ptCount val="10"/>
                <c:pt idx="0">
                  <c:v>ANO</c:v>
                </c:pt>
                <c:pt idx="1">
                  <c:v>ČSSD</c:v>
                </c:pt>
                <c:pt idx="2">
                  <c:v>KSČM</c:v>
                </c:pt>
                <c:pt idx="3">
                  <c:v>ostatní</c:v>
                </c:pt>
                <c:pt idx="4">
                  <c:v>PirStan</c:v>
                </c:pt>
                <c:pt idx="5">
                  <c:v>Přísaha</c:v>
                </c:pt>
                <c:pt idx="6">
                  <c:v>SPD</c:v>
                </c:pt>
                <c:pt idx="7">
                  <c:v>Spolu</c:v>
                </c:pt>
                <c:pt idx="8">
                  <c:v>TSS</c:v>
                </c:pt>
                <c:pt idx="9">
                  <c:v>celkem</c:v>
                </c:pt>
              </c:strCache>
            </c:strRef>
          </c:cat>
          <c:val>
            <c:numRef>
              <c:f>List1!$AC$269:$AL$269</c:f>
              <c:numCache>
                <c:formatCode>General</c:formatCode>
                <c:ptCount val="10"/>
                <c:pt idx="0">
                  <c:v>8.1295445660704484</c:v>
                </c:pt>
                <c:pt idx="1">
                  <c:v>6.3899098000206243</c:v>
                </c:pt>
                <c:pt idx="2">
                  <c:v>10.498178280646338</c:v>
                </c:pt>
                <c:pt idx="3">
                  <c:v>2.9992626584234117</c:v>
                </c:pt>
                <c:pt idx="4">
                  <c:v>19.231531861518526</c:v>
                </c:pt>
                <c:pt idx="5">
                  <c:v>15.932311124978249</c:v>
                </c:pt>
                <c:pt idx="6">
                  <c:v>3.2143692956854917</c:v>
                </c:pt>
                <c:pt idx="7">
                  <c:v>24.600409094611877</c:v>
                </c:pt>
                <c:pt idx="8">
                  <c:v>32.170526193852325</c:v>
                </c:pt>
                <c:pt idx="9">
                  <c:v>16.70806595257497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2F44-464D-9CA9-E2C7F7E70779}"/>
            </c:ext>
          </c:extLst>
        </c:ser>
        <c:ser>
          <c:idx val="4"/>
          <c:order val="4"/>
          <c:tx>
            <c:strRef>
              <c:f>List1!$AB$270</c:f>
              <c:strCache>
                <c:ptCount val="1"/>
                <c:pt idx="0">
                  <c:v>vůbec ne důležité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cat>
            <c:strRef>
              <c:f>List1!$AC$265:$AL$265</c:f>
              <c:strCache>
                <c:ptCount val="10"/>
                <c:pt idx="0">
                  <c:v>ANO</c:v>
                </c:pt>
                <c:pt idx="1">
                  <c:v>ČSSD</c:v>
                </c:pt>
                <c:pt idx="2">
                  <c:v>KSČM</c:v>
                </c:pt>
                <c:pt idx="3">
                  <c:v>ostatní</c:v>
                </c:pt>
                <c:pt idx="4">
                  <c:v>PirStan</c:v>
                </c:pt>
                <c:pt idx="5">
                  <c:v>Přísaha</c:v>
                </c:pt>
                <c:pt idx="6">
                  <c:v>SPD</c:v>
                </c:pt>
                <c:pt idx="7">
                  <c:v>Spolu</c:v>
                </c:pt>
                <c:pt idx="8">
                  <c:v>TSS</c:v>
                </c:pt>
                <c:pt idx="9">
                  <c:v>celkem</c:v>
                </c:pt>
              </c:strCache>
            </c:strRef>
          </c:cat>
          <c:val>
            <c:numRef>
              <c:f>List1!$AC$270:$AL$270</c:f>
              <c:numCache>
                <c:formatCode>General</c:formatCode>
                <c:ptCount val="10"/>
                <c:pt idx="0">
                  <c:v>6.1152108236145102</c:v>
                </c:pt>
                <c:pt idx="1">
                  <c:v>4.9396855133149566</c:v>
                </c:pt>
                <c:pt idx="2">
                  <c:v>0</c:v>
                </c:pt>
                <c:pt idx="3">
                  <c:v>14.975868739364707</c:v>
                </c:pt>
                <c:pt idx="4">
                  <c:v>19.636714864305226</c:v>
                </c:pt>
                <c:pt idx="5">
                  <c:v>15.300885263917932</c:v>
                </c:pt>
                <c:pt idx="6">
                  <c:v>8.247674814141801</c:v>
                </c:pt>
                <c:pt idx="7">
                  <c:v>19.53670053780186</c:v>
                </c:pt>
                <c:pt idx="8">
                  <c:v>8.1379114983919205</c:v>
                </c:pt>
                <c:pt idx="9">
                  <c:v>14.850605573600417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2F44-464D-9CA9-E2C7F7E7077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078234368"/>
        <c:axId val="2078242272"/>
      </c:barChart>
      <c:catAx>
        <c:axId val="20782343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2078242272"/>
        <c:crosses val="autoZero"/>
        <c:auto val="1"/>
        <c:lblAlgn val="ctr"/>
        <c:lblOffset val="100"/>
        <c:noMultiLvlLbl val="0"/>
      </c:catAx>
      <c:valAx>
        <c:axId val="207824227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20782343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2000"/>
      </a:pPr>
      <a:endParaRPr lang="cs-CZ"/>
    </a:p>
  </c:txPr>
  <c:externalData r:id="rId3">
    <c:autoUpdate val="0"/>
  </c:externalData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cs-CZ"/>
              <a:t>oprava dálnice D1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List1!$AB$274</c:f>
              <c:strCache>
                <c:ptCount val="1"/>
                <c:pt idx="0">
                  <c:v>velmi důležité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List1!$AC$273:$AL$273</c:f>
              <c:strCache>
                <c:ptCount val="10"/>
                <c:pt idx="0">
                  <c:v>ANO</c:v>
                </c:pt>
                <c:pt idx="1">
                  <c:v>ČSSD</c:v>
                </c:pt>
                <c:pt idx="2">
                  <c:v>KSČM</c:v>
                </c:pt>
                <c:pt idx="3">
                  <c:v>ostatní</c:v>
                </c:pt>
                <c:pt idx="4">
                  <c:v>PirStan</c:v>
                </c:pt>
                <c:pt idx="5">
                  <c:v>Přísaha</c:v>
                </c:pt>
                <c:pt idx="6">
                  <c:v>SPD</c:v>
                </c:pt>
                <c:pt idx="7">
                  <c:v>Spolu</c:v>
                </c:pt>
                <c:pt idx="8">
                  <c:v>TSS</c:v>
                </c:pt>
                <c:pt idx="9">
                  <c:v>celkem</c:v>
                </c:pt>
              </c:strCache>
            </c:strRef>
          </c:cat>
          <c:val>
            <c:numRef>
              <c:f>List1!$AC$274:$AL$274</c:f>
              <c:numCache>
                <c:formatCode>General</c:formatCode>
                <c:ptCount val="10"/>
                <c:pt idx="0">
                  <c:v>39.722831490253618</c:v>
                </c:pt>
                <c:pt idx="1">
                  <c:v>24.194941646758604</c:v>
                </c:pt>
                <c:pt idx="2">
                  <c:v>36.346658539820773</c:v>
                </c:pt>
                <c:pt idx="3">
                  <c:v>35.228268533624025</c:v>
                </c:pt>
                <c:pt idx="4">
                  <c:v>19.97942810258515</c:v>
                </c:pt>
                <c:pt idx="5">
                  <c:v>22.789854603888386</c:v>
                </c:pt>
                <c:pt idx="6">
                  <c:v>31.599432514451316</c:v>
                </c:pt>
                <c:pt idx="7">
                  <c:v>22.8423785923354</c:v>
                </c:pt>
                <c:pt idx="8">
                  <c:v>22.153688167296142</c:v>
                </c:pt>
                <c:pt idx="9">
                  <c:v>26.423552876294963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92E-4525-84A7-2C71BC08907D}"/>
            </c:ext>
          </c:extLst>
        </c:ser>
        <c:ser>
          <c:idx val="1"/>
          <c:order val="1"/>
          <c:tx>
            <c:strRef>
              <c:f>List1!$AB$275</c:f>
              <c:strCache>
                <c:ptCount val="1"/>
                <c:pt idx="0">
                  <c:v>spíše důležité</c:v>
                </c:pt>
              </c:strCache>
            </c:strRef>
          </c:tx>
          <c:spPr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List1!$AC$273:$AL$273</c:f>
              <c:strCache>
                <c:ptCount val="10"/>
                <c:pt idx="0">
                  <c:v>ANO</c:v>
                </c:pt>
                <c:pt idx="1">
                  <c:v>ČSSD</c:v>
                </c:pt>
                <c:pt idx="2">
                  <c:v>KSČM</c:v>
                </c:pt>
                <c:pt idx="3">
                  <c:v>ostatní</c:v>
                </c:pt>
                <c:pt idx="4">
                  <c:v>PirStan</c:v>
                </c:pt>
                <c:pt idx="5">
                  <c:v>Přísaha</c:v>
                </c:pt>
                <c:pt idx="6">
                  <c:v>SPD</c:v>
                </c:pt>
                <c:pt idx="7">
                  <c:v>Spolu</c:v>
                </c:pt>
                <c:pt idx="8">
                  <c:v>TSS</c:v>
                </c:pt>
                <c:pt idx="9">
                  <c:v>celkem</c:v>
                </c:pt>
              </c:strCache>
            </c:strRef>
          </c:cat>
          <c:val>
            <c:numRef>
              <c:f>List1!$AC$275:$AL$275</c:f>
              <c:numCache>
                <c:formatCode>General</c:formatCode>
                <c:ptCount val="10"/>
                <c:pt idx="0">
                  <c:v>9.2842689166972825</c:v>
                </c:pt>
                <c:pt idx="1">
                  <c:v>31.636040774710374</c:v>
                </c:pt>
                <c:pt idx="2">
                  <c:v>10.498178280646338</c:v>
                </c:pt>
                <c:pt idx="3">
                  <c:v>11.742129856989683</c:v>
                </c:pt>
                <c:pt idx="4">
                  <c:v>32.160525686370889</c:v>
                </c:pt>
                <c:pt idx="5">
                  <c:v>15.242510087168073</c:v>
                </c:pt>
                <c:pt idx="6">
                  <c:v>8.6168300218849048</c:v>
                </c:pt>
                <c:pt idx="7">
                  <c:v>23.587367722657255</c:v>
                </c:pt>
                <c:pt idx="8">
                  <c:v>0</c:v>
                </c:pt>
                <c:pt idx="9">
                  <c:v>20.628284411785415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92E-4525-84A7-2C71BC08907D}"/>
            </c:ext>
          </c:extLst>
        </c:ser>
        <c:ser>
          <c:idx val="2"/>
          <c:order val="2"/>
          <c:tx>
            <c:strRef>
              <c:f>List1!$AB$276</c:f>
              <c:strCache>
                <c:ptCount val="1"/>
                <c:pt idx="0">
                  <c:v>ani důležité, ani nedůležité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List1!$AC$273:$AL$273</c:f>
              <c:strCache>
                <c:ptCount val="10"/>
                <c:pt idx="0">
                  <c:v>ANO</c:v>
                </c:pt>
                <c:pt idx="1">
                  <c:v>ČSSD</c:v>
                </c:pt>
                <c:pt idx="2">
                  <c:v>KSČM</c:v>
                </c:pt>
                <c:pt idx="3">
                  <c:v>ostatní</c:v>
                </c:pt>
                <c:pt idx="4">
                  <c:v>PirStan</c:v>
                </c:pt>
                <c:pt idx="5">
                  <c:v>Přísaha</c:v>
                </c:pt>
                <c:pt idx="6">
                  <c:v>SPD</c:v>
                </c:pt>
                <c:pt idx="7">
                  <c:v>Spolu</c:v>
                </c:pt>
                <c:pt idx="8">
                  <c:v>TSS</c:v>
                </c:pt>
                <c:pt idx="9">
                  <c:v>celkem</c:v>
                </c:pt>
              </c:strCache>
            </c:strRef>
          </c:cat>
          <c:val>
            <c:numRef>
              <c:f>List1!$AC$276:$AL$276</c:f>
              <c:numCache>
                <c:formatCode>General</c:formatCode>
                <c:ptCount val="10"/>
                <c:pt idx="0">
                  <c:v>34.410362833456389</c:v>
                </c:pt>
                <c:pt idx="1">
                  <c:v>19.777664314561878</c:v>
                </c:pt>
                <c:pt idx="2">
                  <c:v>48.475079566102998</c:v>
                </c:pt>
                <c:pt idx="3">
                  <c:v>35.714901872933297</c:v>
                </c:pt>
                <c:pt idx="4">
                  <c:v>26.826024563982482</c:v>
                </c:pt>
                <c:pt idx="5">
                  <c:v>31.680352204643842</c:v>
                </c:pt>
                <c:pt idx="6">
                  <c:v>21.412403644152441</c:v>
                </c:pt>
                <c:pt idx="7">
                  <c:v>29.424516256375778</c:v>
                </c:pt>
                <c:pt idx="8">
                  <c:v>45.71324091594402</c:v>
                </c:pt>
                <c:pt idx="9">
                  <c:v>29.922972508198697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92E-4525-84A7-2C71BC08907D}"/>
            </c:ext>
          </c:extLst>
        </c:ser>
        <c:ser>
          <c:idx val="3"/>
          <c:order val="3"/>
          <c:tx>
            <c:strRef>
              <c:f>List1!$AB$277</c:f>
              <c:strCache>
                <c:ptCount val="1"/>
                <c:pt idx="0">
                  <c:v>spíše nedůležité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</c:spPr>
          <c:invertIfNegative val="0"/>
          <c:cat>
            <c:strRef>
              <c:f>List1!$AC$273:$AL$273</c:f>
              <c:strCache>
                <c:ptCount val="10"/>
                <c:pt idx="0">
                  <c:v>ANO</c:v>
                </c:pt>
                <c:pt idx="1">
                  <c:v>ČSSD</c:v>
                </c:pt>
                <c:pt idx="2">
                  <c:v>KSČM</c:v>
                </c:pt>
                <c:pt idx="3">
                  <c:v>ostatní</c:v>
                </c:pt>
                <c:pt idx="4">
                  <c:v>PirStan</c:v>
                </c:pt>
                <c:pt idx="5">
                  <c:v>Přísaha</c:v>
                </c:pt>
                <c:pt idx="6">
                  <c:v>SPD</c:v>
                </c:pt>
                <c:pt idx="7">
                  <c:v>Spolu</c:v>
                </c:pt>
                <c:pt idx="8">
                  <c:v>TSS</c:v>
                </c:pt>
                <c:pt idx="9">
                  <c:v>celkem</c:v>
                </c:pt>
              </c:strCache>
            </c:strRef>
          </c:cat>
          <c:val>
            <c:numRef>
              <c:f>List1!$AC$277:$AL$277</c:f>
              <c:numCache>
                <c:formatCode>General</c:formatCode>
                <c:ptCount val="10"/>
                <c:pt idx="0">
                  <c:v>11.817869322477341</c:v>
                </c:pt>
                <c:pt idx="1">
                  <c:v>5.4308010760853849</c:v>
                </c:pt>
                <c:pt idx="2">
                  <c:v>4.6800836134298933</c:v>
                </c:pt>
                <c:pt idx="3">
                  <c:v>4.6085704605190285</c:v>
                </c:pt>
                <c:pt idx="4">
                  <c:v>9.8815514998865854</c:v>
                </c:pt>
                <c:pt idx="5">
                  <c:v>14.612080636217664</c:v>
                </c:pt>
                <c:pt idx="6">
                  <c:v>3.6918888845675615</c:v>
                </c:pt>
                <c:pt idx="7">
                  <c:v>12.97136856537581</c:v>
                </c:pt>
                <c:pt idx="8">
                  <c:v>14.168173669981044</c:v>
                </c:pt>
                <c:pt idx="9">
                  <c:v>10.669520894618554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A92E-4525-84A7-2C71BC08907D}"/>
            </c:ext>
          </c:extLst>
        </c:ser>
        <c:ser>
          <c:idx val="4"/>
          <c:order val="4"/>
          <c:tx>
            <c:strRef>
              <c:f>List1!$AB$278</c:f>
              <c:strCache>
                <c:ptCount val="1"/>
                <c:pt idx="0">
                  <c:v>vůbec ne důležité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cat>
            <c:strRef>
              <c:f>List1!$AC$273:$AL$273</c:f>
              <c:strCache>
                <c:ptCount val="10"/>
                <c:pt idx="0">
                  <c:v>ANO</c:v>
                </c:pt>
                <c:pt idx="1">
                  <c:v>ČSSD</c:v>
                </c:pt>
                <c:pt idx="2">
                  <c:v>KSČM</c:v>
                </c:pt>
                <c:pt idx="3">
                  <c:v>ostatní</c:v>
                </c:pt>
                <c:pt idx="4">
                  <c:v>PirStan</c:v>
                </c:pt>
                <c:pt idx="5">
                  <c:v>Přísaha</c:v>
                </c:pt>
                <c:pt idx="6">
                  <c:v>SPD</c:v>
                </c:pt>
                <c:pt idx="7">
                  <c:v>Spolu</c:v>
                </c:pt>
                <c:pt idx="8">
                  <c:v>TSS</c:v>
                </c:pt>
                <c:pt idx="9">
                  <c:v>celkem</c:v>
                </c:pt>
              </c:strCache>
            </c:strRef>
          </c:cat>
          <c:val>
            <c:numRef>
              <c:f>List1!$AC$278:$AL$278</c:f>
              <c:numCache>
                <c:formatCode>General</c:formatCode>
                <c:ptCount val="10"/>
                <c:pt idx="0">
                  <c:v>4.7646663428730758</c:v>
                </c:pt>
                <c:pt idx="1">
                  <c:v>18.960554154241578</c:v>
                </c:pt>
                <c:pt idx="2">
                  <c:v>0</c:v>
                </c:pt>
                <c:pt idx="3">
                  <c:v>12.706130911236546</c:v>
                </c:pt>
                <c:pt idx="4">
                  <c:v>11.346259285889198</c:v>
                </c:pt>
                <c:pt idx="5">
                  <c:v>17.296366879648037</c:v>
                </c:pt>
                <c:pt idx="6">
                  <c:v>34.679444934943774</c:v>
                </c:pt>
                <c:pt idx="7">
                  <c:v>11.174368863255758</c:v>
                </c:pt>
                <c:pt idx="8">
                  <c:v>17.964897246778794</c:v>
                </c:pt>
                <c:pt idx="9">
                  <c:v>12.50903544662858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A92E-4525-84A7-2C71BC08907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637094880"/>
        <c:axId val="1637095296"/>
      </c:barChart>
      <c:catAx>
        <c:axId val="16370948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637095296"/>
        <c:crosses val="autoZero"/>
        <c:auto val="1"/>
        <c:lblAlgn val="ctr"/>
        <c:lblOffset val="100"/>
        <c:noMultiLvlLbl val="0"/>
      </c:catAx>
      <c:valAx>
        <c:axId val="16370952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63709488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2000"/>
      </a:pPr>
      <a:endParaRPr lang="cs-CZ"/>
    </a:p>
  </c:txPr>
  <c:externalData r:id="rId3">
    <c:autoUpdate val="0"/>
  </c:externalData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88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cs-CZ" dirty="0"/>
              <a:t>Důležitost tématu: koronavirus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8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List1!$AB$242</c:f>
              <c:strCache>
                <c:ptCount val="1"/>
                <c:pt idx="0">
                  <c:v>velmi důležité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List1!$AC$241:$AL$241</c:f>
              <c:strCache>
                <c:ptCount val="10"/>
                <c:pt idx="0">
                  <c:v>ANO</c:v>
                </c:pt>
                <c:pt idx="1">
                  <c:v>ČSSD</c:v>
                </c:pt>
                <c:pt idx="2">
                  <c:v>KSČM</c:v>
                </c:pt>
                <c:pt idx="3">
                  <c:v>ostatní</c:v>
                </c:pt>
                <c:pt idx="4">
                  <c:v>PirStan</c:v>
                </c:pt>
                <c:pt idx="5">
                  <c:v>Přísaha</c:v>
                </c:pt>
                <c:pt idx="6">
                  <c:v>SPD</c:v>
                </c:pt>
                <c:pt idx="7">
                  <c:v>Spolu</c:v>
                </c:pt>
                <c:pt idx="8">
                  <c:v>TSS</c:v>
                </c:pt>
                <c:pt idx="9">
                  <c:v>celkem</c:v>
                </c:pt>
              </c:strCache>
            </c:strRef>
          </c:cat>
          <c:val>
            <c:numRef>
              <c:f>List1!$AC$242:$AL$242</c:f>
              <c:numCache>
                <c:formatCode>General</c:formatCode>
                <c:ptCount val="10"/>
                <c:pt idx="0">
                  <c:v>39.722831490253618</c:v>
                </c:pt>
                <c:pt idx="1">
                  <c:v>24.194941646758604</c:v>
                </c:pt>
                <c:pt idx="2">
                  <c:v>36.346658539820773</c:v>
                </c:pt>
                <c:pt idx="3">
                  <c:v>35.228268533624025</c:v>
                </c:pt>
                <c:pt idx="4">
                  <c:v>19.97942810258515</c:v>
                </c:pt>
                <c:pt idx="5">
                  <c:v>22.789854603888386</c:v>
                </c:pt>
                <c:pt idx="6">
                  <c:v>31.599432514451316</c:v>
                </c:pt>
                <c:pt idx="7">
                  <c:v>22.8423785923354</c:v>
                </c:pt>
                <c:pt idx="8">
                  <c:v>22.153688167296142</c:v>
                </c:pt>
                <c:pt idx="9">
                  <c:v>26.423552876294963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0D7-44C8-999E-8F95C3BAB4C0}"/>
            </c:ext>
          </c:extLst>
        </c:ser>
        <c:ser>
          <c:idx val="1"/>
          <c:order val="1"/>
          <c:tx>
            <c:strRef>
              <c:f>List1!$AB$243</c:f>
              <c:strCache>
                <c:ptCount val="1"/>
                <c:pt idx="0">
                  <c:v>spíše důležité</c:v>
                </c:pt>
              </c:strCache>
            </c:strRef>
          </c:tx>
          <c:spPr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List1!$AC$241:$AL$241</c:f>
              <c:strCache>
                <c:ptCount val="10"/>
                <c:pt idx="0">
                  <c:v>ANO</c:v>
                </c:pt>
                <c:pt idx="1">
                  <c:v>ČSSD</c:v>
                </c:pt>
                <c:pt idx="2">
                  <c:v>KSČM</c:v>
                </c:pt>
                <c:pt idx="3">
                  <c:v>ostatní</c:v>
                </c:pt>
                <c:pt idx="4">
                  <c:v>PirStan</c:v>
                </c:pt>
                <c:pt idx="5">
                  <c:v>Přísaha</c:v>
                </c:pt>
                <c:pt idx="6">
                  <c:v>SPD</c:v>
                </c:pt>
                <c:pt idx="7">
                  <c:v>Spolu</c:v>
                </c:pt>
                <c:pt idx="8">
                  <c:v>TSS</c:v>
                </c:pt>
                <c:pt idx="9">
                  <c:v>celkem</c:v>
                </c:pt>
              </c:strCache>
            </c:strRef>
          </c:cat>
          <c:val>
            <c:numRef>
              <c:f>List1!$AC$243:$AL$243</c:f>
              <c:numCache>
                <c:formatCode>General</c:formatCode>
                <c:ptCount val="10"/>
                <c:pt idx="0">
                  <c:v>9.2842689166972825</c:v>
                </c:pt>
                <c:pt idx="1">
                  <c:v>31.636040774710374</c:v>
                </c:pt>
                <c:pt idx="2">
                  <c:v>10.498178280646338</c:v>
                </c:pt>
                <c:pt idx="3">
                  <c:v>11.742129856989683</c:v>
                </c:pt>
                <c:pt idx="4">
                  <c:v>32.160525686370889</c:v>
                </c:pt>
                <c:pt idx="5">
                  <c:v>15.242510087168073</c:v>
                </c:pt>
                <c:pt idx="6">
                  <c:v>8.6168300218849048</c:v>
                </c:pt>
                <c:pt idx="7">
                  <c:v>23.587367722657255</c:v>
                </c:pt>
                <c:pt idx="8">
                  <c:v>0</c:v>
                </c:pt>
                <c:pt idx="9">
                  <c:v>20.628284411785415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0D7-44C8-999E-8F95C3BAB4C0}"/>
            </c:ext>
          </c:extLst>
        </c:ser>
        <c:ser>
          <c:idx val="2"/>
          <c:order val="2"/>
          <c:tx>
            <c:strRef>
              <c:f>List1!$AB$244</c:f>
              <c:strCache>
                <c:ptCount val="1"/>
                <c:pt idx="0">
                  <c:v>ani důležité, ani nedůležité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List1!$AC$241:$AL$241</c:f>
              <c:strCache>
                <c:ptCount val="10"/>
                <c:pt idx="0">
                  <c:v>ANO</c:v>
                </c:pt>
                <c:pt idx="1">
                  <c:v>ČSSD</c:v>
                </c:pt>
                <c:pt idx="2">
                  <c:v>KSČM</c:v>
                </c:pt>
                <c:pt idx="3">
                  <c:v>ostatní</c:v>
                </c:pt>
                <c:pt idx="4">
                  <c:v>PirStan</c:v>
                </c:pt>
                <c:pt idx="5">
                  <c:v>Přísaha</c:v>
                </c:pt>
                <c:pt idx="6">
                  <c:v>SPD</c:v>
                </c:pt>
                <c:pt idx="7">
                  <c:v>Spolu</c:v>
                </c:pt>
                <c:pt idx="8">
                  <c:v>TSS</c:v>
                </c:pt>
                <c:pt idx="9">
                  <c:v>celkem</c:v>
                </c:pt>
              </c:strCache>
            </c:strRef>
          </c:cat>
          <c:val>
            <c:numRef>
              <c:f>List1!$AC$244:$AL$244</c:f>
              <c:numCache>
                <c:formatCode>General</c:formatCode>
                <c:ptCount val="10"/>
                <c:pt idx="0">
                  <c:v>34.410362833456389</c:v>
                </c:pt>
                <c:pt idx="1">
                  <c:v>19.777664314561878</c:v>
                </c:pt>
                <c:pt idx="2">
                  <c:v>48.475079566102998</c:v>
                </c:pt>
                <c:pt idx="3">
                  <c:v>35.714901872933297</c:v>
                </c:pt>
                <c:pt idx="4">
                  <c:v>26.826024563982482</c:v>
                </c:pt>
                <c:pt idx="5">
                  <c:v>31.680352204643842</c:v>
                </c:pt>
                <c:pt idx="6">
                  <c:v>21.412403644152441</c:v>
                </c:pt>
                <c:pt idx="7">
                  <c:v>29.424516256375778</c:v>
                </c:pt>
                <c:pt idx="8">
                  <c:v>45.71324091594402</c:v>
                </c:pt>
                <c:pt idx="9">
                  <c:v>29.922972508198697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0D7-44C8-999E-8F95C3BAB4C0}"/>
            </c:ext>
          </c:extLst>
        </c:ser>
        <c:ser>
          <c:idx val="3"/>
          <c:order val="3"/>
          <c:tx>
            <c:strRef>
              <c:f>List1!$AB$245</c:f>
              <c:strCache>
                <c:ptCount val="1"/>
                <c:pt idx="0">
                  <c:v>spíše nedůležité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</c:spPr>
          <c:invertIfNegative val="0"/>
          <c:cat>
            <c:strRef>
              <c:f>List1!$AC$241:$AL$241</c:f>
              <c:strCache>
                <c:ptCount val="10"/>
                <c:pt idx="0">
                  <c:v>ANO</c:v>
                </c:pt>
                <c:pt idx="1">
                  <c:v>ČSSD</c:v>
                </c:pt>
                <c:pt idx="2">
                  <c:v>KSČM</c:v>
                </c:pt>
                <c:pt idx="3">
                  <c:v>ostatní</c:v>
                </c:pt>
                <c:pt idx="4">
                  <c:v>PirStan</c:v>
                </c:pt>
                <c:pt idx="5">
                  <c:v>Přísaha</c:v>
                </c:pt>
                <c:pt idx="6">
                  <c:v>SPD</c:v>
                </c:pt>
                <c:pt idx="7">
                  <c:v>Spolu</c:v>
                </c:pt>
                <c:pt idx="8">
                  <c:v>TSS</c:v>
                </c:pt>
                <c:pt idx="9">
                  <c:v>celkem</c:v>
                </c:pt>
              </c:strCache>
            </c:strRef>
          </c:cat>
          <c:val>
            <c:numRef>
              <c:f>List1!$AC$245:$AL$245</c:f>
              <c:numCache>
                <c:formatCode>General</c:formatCode>
                <c:ptCount val="10"/>
                <c:pt idx="0">
                  <c:v>11.817869322477341</c:v>
                </c:pt>
                <c:pt idx="1">
                  <c:v>5.4308010760853849</c:v>
                </c:pt>
                <c:pt idx="2">
                  <c:v>4.6800836134298933</c:v>
                </c:pt>
                <c:pt idx="3">
                  <c:v>4.6085704605190285</c:v>
                </c:pt>
                <c:pt idx="4">
                  <c:v>9.8815514998865854</c:v>
                </c:pt>
                <c:pt idx="5">
                  <c:v>14.612080636217664</c:v>
                </c:pt>
                <c:pt idx="6">
                  <c:v>3.6918888845675615</c:v>
                </c:pt>
                <c:pt idx="7">
                  <c:v>12.97136856537581</c:v>
                </c:pt>
                <c:pt idx="8">
                  <c:v>14.168173669981044</c:v>
                </c:pt>
                <c:pt idx="9">
                  <c:v>10.669520894618554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80D7-44C8-999E-8F95C3BAB4C0}"/>
            </c:ext>
          </c:extLst>
        </c:ser>
        <c:ser>
          <c:idx val="4"/>
          <c:order val="4"/>
          <c:tx>
            <c:strRef>
              <c:f>List1!$AB$246</c:f>
              <c:strCache>
                <c:ptCount val="1"/>
                <c:pt idx="0">
                  <c:v>vůbec ne důležité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cat>
            <c:strRef>
              <c:f>List1!$AC$241:$AL$241</c:f>
              <c:strCache>
                <c:ptCount val="10"/>
                <c:pt idx="0">
                  <c:v>ANO</c:v>
                </c:pt>
                <c:pt idx="1">
                  <c:v>ČSSD</c:v>
                </c:pt>
                <c:pt idx="2">
                  <c:v>KSČM</c:v>
                </c:pt>
                <c:pt idx="3">
                  <c:v>ostatní</c:v>
                </c:pt>
                <c:pt idx="4">
                  <c:v>PirStan</c:v>
                </c:pt>
                <c:pt idx="5">
                  <c:v>Přísaha</c:v>
                </c:pt>
                <c:pt idx="6">
                  <c:v>SPD</c:v>
                </c:pt>
                <c:pt idx="7">
                  <c:v>Spolu</c:v>
                </c:pt>
                <c:pt idx="8">
                  <c:v>TSS</c:v>
                </c:pt>
                <c:pt idx="9">
                  <c:v>celkem</c:v>
                </c:pt>
              </c:strCache>
            </c:strRef>
          </c:cat>
          <c:val>
            <c:numRef>
              <c:f>List1!$AC$246:$AL$246</c:f>
              <c:numCache>
                <c:formatCode>General</c:formatCode>
                <c:ptCount val="10"/>
                <c:pt idx="0">
                  <c:v>4.7646663428730758</c:v>
                </c:pt>
                <c:pt idx="1">
                  <c:v>18.960554154241578</c:v>
                </c:pt>
                <c:pt idx="2">
                  <c:v>0</c:v>
                </c:pt>
                <c:pt idx="3">
                  <c:v>12.706130911236546</c:v>
                </c:pt>
                <c:pt idx="4">
                  <c:v>11.346259285889198</c:v>
                </c:pt>
                <c:pt idx="5">
                  <c:v>17.296366879648037</c:v>
                </c:pt>
                <c:pt idx="6">
                  <c:v>34.679444934943774</c:v>
                </c:pt>
                <c:pt idx="7">
                  <c:v>11.174368863255758</c:v>
                </c:pt>
                <c:pt idx="8">
                  <c:v>17.964897246778794</c:v>
                </c:pt>
                <c:pt idx="9">
                  <c:v>12.50903544662858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80D7-44C8-999E-8F95C3BAB4C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28593680"/>
        <c:axId val="228590768"/>
      </c:barChart>
      <c:catAx>
        <c:axId val="2285936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228590768"/>
        <c:crosses val="autoZero"/>
        <c:auto val="1"/>
        <c:lblAlgn val="ctr"/>
        <c:lblOffset val="100"/>
        <c:noMultiLvlLbl val="0"/>
      </c:catAx>
      <c:valAx>
        <c:axId val="22859076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22859368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7.6138451443569528E-3"/>
          <c:y val="0.88609973753280835"/>
          <c:w val="0.99206397637795274"/>
          <c:h val="0.1027891513560804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2400"/>
      </a:pPr>
      <a:endParaRPr lang="cs-CZ"/>
    </a:p>
  </c:txPr>
  <c:externalData r:id="rId3">
    <c:autoUpdate val="0"/>
  </c:externalData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cs-CZ"/>
              <a:t>Zvládnutí pandemie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List1!$AB$301</c:f>
              <c:strCache>
                <c:ptCount val="1"/>
                <c:pt idx="0">
                  <c:v>velmi důležité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List1!$AC$300:$AL$300</c:f>
              <c:strCache>
                <c:ptCount val="9"/>
                <c:pt idx="0">
                  <c:v>ANO</c:v>
                </c:pt>
                <c:pt idx="1">
                  <c:v>ČSSD</c:v>
                </c:pt>
                <c:pt idx="2">
                  <c:v>KSČM</c:v>
                </c:pt>
                <c:pt idx="3">
                  <c:v>ostatní</c:v>
                </c:pt>
                <c:pt idx="4">
                  <c:v>PirStan</c:v>
                </c:pt>
                <c:pt idx="5">
                  <c:v>Přísaha</c:v>
                </c:pt>
                <c:pt idx="6">
                  <c:v>SPD</c:v>
                </c:pt>
                <c:pt idx="7">
                  <c:v>Spolu</c:v>
                </c:pt>
                <c:pt idx="8">
                  <c:v>TSS</c:v>
                </c:pt>
              </c:strCache>
            </c:strRef>
          </c:cat>
          <c:val>
            <c:numRef>
              <c:f>List1!$AC$301:$AL$301</c:f>
              <c:numCache>
                <c:formatCode>General</c:formatCode>
                <c:ptCount val="10"/>
                <c:pt idx="0">
                  <c:v>33.052504462313493</c:v>
                </c:pt>
                <c:pt idx="1">
                  <c:v>19.27014048290291</c:v>
                </c:pt>
                <c:pt idx="2">
                  <c:v>2.3765589673286187</c:v>
                </c:pt>
                <c:pt idx="3">
                  <c:v>25.878241951805077</c:v>
                </c:pt>
                <c:pt idx="4">
                  <c:v>23.490345399904662</c:v>
                </c:pt>
                <c:pt idx="5">
                  <c:v>18.323979611015424</c:v>
                </c:pt>
                <c:pt idx="6">
                  <c:v>29.257806782172658</c:v>
                </c:pt>
                <c:pt idx="7">
                  <c:v>19.817726594111353</c:v>
                </c:pt>
                <c:pt idx="8">
                  <c:v>22.590673011946741</c:v>
                </c:pt>
                <c:pt idx="9">
                  <c:v>23.235130384340977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E97-404A-9543-D5F261890657}"/>
            </c:ext>
          </c:extLst>
        </c:ser>
        <c:ser>
          <c:idx val="1"/>
          <c:order val="1"/>
          <c:tx>
            <c:strRef>
              <c:f>List1!$AB$302</c:f>
              <c:strCache>
                <c:ptCount val="1"/>
                <c:pt idx="0">
                  <c:v>spíše důležité</c:v>
                </c:pt>
              </c:strCache>
            </c:strRef>
          </c:tx>
          <c:spPr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List1!$AC$300:$AL$300</c:f>
              <c:strCache>
                <c:ptCount val="9"/>
                <c:pt idx="0">
                  <c:v>ANO</c:v>
                </c:pt>
                <c:pt idx="1">
                  <c:v>ČSSD</c:v>
                </c:pt>
                <c:pt idx="2">
                  <c:v>KSČM</c:v>
                </c:pt>
                <c:pt idx="3">
                  <c:v>ostatní</c:v>
                </c:pt>
                <c:pt idx="4">
                  <c:v>PirStan</c:v>
                </c:pt>
                <c:pt idx="5">
                  <c:v>Přísaha</c:v>
                </c:pt>
                <c:pt idx="6">
                  <c:v>SPD</c:v>
                </c:pt>
                <c:pt idx="7">
                  <c:v>Spolu</c:v>
                </c:pt>
                <c:pt idx="8">
                  <c:v>TSS</c:v>
                </c:pt>
              </c:strCache>
            </c:strRef>
          </c:cat>
          <c:val>
            <c:numRef>
              <c:f>List1!$AC$302:$AL$302</c:f>
              <c:numCache>
                <c:formatCode>General</c:formatCode>
                <c:ptCount val="10"/>
                <c:pt idx="0">
                  <c:v>20.309061541983944</c:v>
                </c:pt>
                <c:pt idx="1">
                  <c:v>15.867960870902062</c:v>
                </c:pt>
                <c:pt idx="2">
                  <c:v>7.4406691235374103</c:v>
                </c:pt>
                <c:pt idx="3">
                  <c:v>9.1124661192145524</c:v>
                </c:pt>
                <c:pt idx="4">
                  <c:v>22.178962114038555</c:v>
                </c:pt>
                <c:pt idx="5">
                  <c:v>9.0363979625845303</c:v>
                </c:pt>
                <c:pt idx="6">
                  <c:v>12.121050867299282</c:v>
                </c:pt>
                <c:pt idx="7">
                  <c:v>27.093685001437823</c:v>
                </c:pt>
                <c:pt idx="8">
                  <c:v>20.509829521237414</c:v>
                </c:pt>
                <c:pt idx="9">
                  <c:v>20.808448621290999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E97-404A-9543-D5F261890657}"/>
            </c:ext>
          </c:extLst>
        </c:ser>
        <c:ser>
          <c:idx val="2"/>
          <c:order val="2"/>
          <c:tx>
            <c:strRef>
              <c:f>List1!$AB$303</c:f>
              <c:strCache>
                <c:ptCount val="1"/>
                <c:pt idx="0">
                  <c:v>ani důležité, ani nedůležité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List1!$AC$300:$AL$300</c:f>
              <c:strCache>
                <c:ptCount val="9"/>
                <c:pt idx="0">
                  <c:v>ANO</c:v>
                </c:pt>
                <c:pt idx="1">
                  <c:v>ČSSD</c:v>
                </c:pt>
                <c:pt idx="2">
                  <c:v>KSČM</c:v>
                </c:pt>
                <c:pt idx="3">
                  <c:v>ostatní</c:v>
                </c:pt>
                <c:pt idx="4">
                  <c:v>PirStan</c:v>
                </c:pt>
                <c:pt idx="5">
                  <c:v>Přísaha</c:v>
                </c:pt>
                <c:pt idx="6">
                  <c:v>SPD</c:v>
                </c:pt>
                <c:pt idx="7">
                  <c:v>Spolu</c:v>
                </c:pt>
                <c:pt idx="8">
                  <c:v>TSS</c:v>
                </c:pt>
              </c:strCache>
            </c:strRef>
          </c:cat>
          <c:val>
            <c:numRef>
              <c:f>List1!$AC$303:$AL$303</c:f>
              <c:numCache>
                <c:formatCode>General</c:formatCode>
                <c:ptCount val="10"/>
                <c:pt idx="0">
                  <c:v>27.241155630018522</c:v>
                </c:pt>
                <c:pt idx="1">
                  <c:v>28.652509422008553</c:v>
                </c:pt>
                <c:pt idx="2">
                  <c:v>38.518112034906437</c:v>
                </c:pt>
                <c:pt idx="3">
                  <c:v>31.667206319567537</c:v>
                </c:pt>
                <c:pt idx="4">
                  <c:v>26.436866505438221</c:v>
                </c:pt>
                <c:pt idx="5">
                  <c:v>35.130968693687265</c:v>
                </c:pt>
                <c:pt idx="6">
                  <c:v>19.638764311347991</c:v>
                </c:pt>
                <c:pt idx="7">
                  <c:v>28.272304754313904</c:v>
                </c:pt>
                <c:pt idx="8">
                  <c:v>18.134682819716382</c:v>
                </c:pt>
                <c:pt idx="9">
                  <c:v>27.37797703307913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E97-404A-9543-D5F261890657}"/>
            </c:ext>
          </c:extLst>
        </c:ser>
        <c:ser>
          <c:idx val="3"/>
          <c:order val="3"/>
          <c:tx>
            <c:strRef>
              <c:f>List1!$AB$304</c:f>
              <c:strCache>
                <c:ptCount val="1"/>
                <c:pt idx="0">
                  <c:v>spíše nedůležité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List1!$AC$300:$AL$300</c:f>
              <c:strCache>
                <c:ptCount val="9"/>
                <c:pt idx="0">
                  <c:v>ANO</c:v>
                </c:pt>
                <c:pt idx="1">
                  <c:v>ČSSD</c:v>
                </c:pt>
                <c:pt idx="2">
                  <c:v>KSČM</c:v>
                </c:pt>
                <c:pt idx="3">
                  <c:v>ostatní</c:v>
                </c:pt>
                <c:pt idx="4">
                  <c:v>PirStan</c:v>
                </c:pt>
                <c:pt idx="5">
                  <c:v>Přísaha</c:v>
                </c:pt>
                <c:pt idx="6">
                  <c:v>SPD</c:v>
                </c:pt>
                <c:pt idx="7">
                  <c:v>Spolu</c:v>
                </c:pt>
                <c:pt idx="8">
                  <c:v>TSS</c:v>
                </c:pt>
              </c:strCache>
            </c:strRef>
          </c:cat>
          <c:val>
            <c:numRef>
              <c:f>List1!$AC$304:$AL$304</c:f>
              <c:numCache>
                <c:formatCode>General</c:formatCode>
                <c:ptCount val="10"/>
                <c:pt idx="0">
                  <c:v>8.2420879308192845</c:v>
                </c:pt>
                <c:pt idx="1">
                  <c:v>5.0718757783659507</c:v>
                </c:pt>
                <c:pt idx="2">
                  <c:v>12.298737011095568</c:v>
                </c:pt>
                <c:pt idx="3">
                  <c:v>10.776721578774524</c:v>
                </c:pt>
                <c:pt idx="4">
                  <c:v>15.455390139433833</c:v>
                </c:pt>
                <c:pt idx="5">
                  <c:v>23.010429368154352</c:v>
                </c:pt>
                <c:pt idx="6">
                  <c:v>6.949254978340262</c:v>
                </c:pt>
                <c:pt idx="7">
                  <c:v>10.898543694935228</c:v>
                </c:pt>
                <c:pt idx="8">
                  <c:v>4.4468437867780422</c:v>
                </c:pt>
                <c:pt idx="9">
                  <c:v>11.28015857567169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2E97-404A-9543-D5F261890657}"/>
            </c:ext>
          </c:extLst>
        </c:ser>
        <c:ser>
          <c:idx val="4"/>
          <c:order val="4"/>
          <c:tx>
            <c:strRef>
              <c:f>List1!$AB$305</c:f>
              <c:strCache>
                <c:ptCount val="1"/>
                <c:pt idx="0">
                  <c:v>vůbec ne důležité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cat>
            <c:strRef>
              <c:f>List1!$AC$300:$AL$300</c:f>
              <c:strCache>
                <c:ptCount val="9"/>
                <c:pt idx="0">
                  <c:v>ANO</c:v>
                </c:pt>
                <c:pt idx="1">
                  <c:v>ČSSD</c:v>
                </c:pt>
                <c:pt idx="2">
                  <c:v>KSČM</c:v>
                </c:pt>
                <c:pt idx="3">
                  <c:v>ostatní</c:v>
                </c:pt>
                <c:pt idx="4">
                  <c:v>PirStan</c:v>
                </c:pt>
                <c:pt idx="5">
                  <c:v>Přísaha</c:v>
                </c:pt>
                <c:pt idx="6">
                  <c:v>SPD</c:v>
                </c:pt>
                <c:pt idx="7">
                  <c:v>Spolu</c:v>
                </c:pt>
                <c:pt idx="8">
                  <c:v>TSS</c:v>
                </c:pt>
              </c:strCache>
            </c:strRef>
          </c:cat>
          <c:val>
            <c:numRef>
              <c:f>List1!$AC$305:$AL$305</c:f>
              <c:numCache>
                <c:formatCode>General</c:formatCode>
                <c:ptCount val="10"/>
                <c:pt idx="0">
                  <c:v>11.155190488270629</c:v>
                </c:pt>
                <c:pt idx="1">
                  <c:v>31.137513217775965</c:v>
                </c:pt>
                <c:pt idx="2">
                  <c:v>39.365922863131978</c:v>
                </c:pt>
                <c:pt idx="3">
                  <c:v>22.56536416462701</c:v>
                </c:pt>
                <c:pt idx="4">
                  <c:v>13.325473113632055</c:v>
                </c:pt>
                <c:pt idx="5">
                  <c:v>14.498224583935334</c:v>
                </c:pt>
                <c:pt idx="6">
                  <c:v>32.033123060839827</c:v>
                </c:pt>
                <c:pt idx="7">
                  <c:v>14.721538477903334</c:v>
                </c:pt>
                <c:pt idx="8">
                  <c:v>34.317971143526933</c:v>
                </c:pt>
                <c:pt idx="9">
                  <c:v>17.298285435315467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2E97-404A-9543-D5F26189065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847623408"/>
        <c:axId val="1847636304"/>
      </c:barChart>
      <c:catAx>
        <c:axId val="18476234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847636304"/>
        <c:crosses val="autoZero"/>
        <c:auto val="1"/>
        <c:lblAlgn val="ctr"/>
        <c:lblOffset val="100"/>
        <c:noMultiLvlLbl val="0"/>
      </c:catAx>
      <c:valAx>
        <c:axId val="18476363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84762340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2000"/>
      </a:pPr>
      <a:endParaRPr lang="cs-CZ"/>
    </a:p>
  </c:txPr>
  <c:externalData r:id="rId3">
    <c:autoUpdate val="0"/>
  </c:externalData>
</c:chartSpace>
</file>

<file path=ppt/charts/chart2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88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cs-CZ" dirty="0"/>
              <a:t>Jak hodnotíte práci, kterou odvedla Vláda ČR v souvislosti s šířením koronaviru</a:t>
            </a:r>
          </a:p>
        </c:rich>
      </c:tx>
      <c:layout>
        <c:manualLayout>
          <c:xMode val="edge"/>
          <c:yMode val="edge"/>
          <c:x val="0.12368225065616797"/>
          <c:y val="1.296296296296296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8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List1!$AB$339</c:f>
              <c:strCache>
                <c:ptCount val="1"/>
                <c:pt idx="0">
                  <c:v>velmi dobře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List1!$AC$338:$AL$338</c:f>
              <c:strCache>
                <c:ptCount val="9"/>
                <c:pt idx="0">
                  <c:v>ANO</c:v>
                </c:pt>
                <c:pt idx="1">
                  <c:v>ČSSD</c:v>
                </c:pt>
                <c:pt idx="2">
                  <c:v>KSČM</c:v>
                </c:pt>
                <c:pt idx="3">
                  <c:v>ostatní</c:v>
                </c:pt>
                <c:pt idx="4">
                  <c:v>PirStan</c:v>
                </c:pt>
                <c:pt idx="5">
                  <c:v>Přísaha</c:v>
                </c:pt>
                <c:pt idx="6">
                  <c:v>SPD</c:v>
                </c:pt>
                <c:pt idx="7">
                  <c:v>Spolu</c:v>
                </c:pt>
                <c:pt idx="8">
                  <c:v>TSS</c:v>
                </c:pt>
              </c:strCache>
            </c:strRef>
          </c:cat>
          <c:val>
            <c:numRef>
              <c:f>List1!$AC$339:$AL$339</c:f>
              <c:numCache>
                <c:formatCode>General</c:formatCode>
                <c:ptCount val="10"/>
                <c:pt idx="0">
                  <c:v>30.937579382807783</c:v>
                </c:pt>
                <c:pt idx="1">
                  <c:v>11.90261702084103</c:v>
                </c:pt>
                <c:pt idx="2">
                  <c:v>14.675295978424188</c:v>
                </c:pt>
                <c:pt idx="3">
                  <c:v>10.012693875356012</c:v>
                </c:pt>
                <c:pt idx="4">
                  <c:v>0</c:v>
                </c:pt>
                <c:pt idx="5">
                  <c:v>0</c:v>
                </c:pt>
                <c:pt idx="6">
                  <c:v>3.7085260236456987</c:v>
                </c:pt>
                <c:pt idx="7">
                  <c:v>0.17462457818875396</c:v>
                </c:pt>
                <c:pt idx="8">
                  <c:v>0</c:v>
                </c:pt>
                <c:pt idx="9">
                  <c:v>6.5509839449519891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6D9-441E-897F-F9DC5633DC8D}"/>
            </c:ext>
          </c:extLst>
        </c:ser>
        <c:ser>
          <c:idx val="1"/>
          <c:order val="1"/>
          <c:tx>
            <c:strRef>
              <c:f>List1!$AB$340</c:f>
              <c:strCache>
                <c:ptCount val="1"/>
                <c:pt idx="0">
                  <c:v>spíše dobře</c:v>
                </c:pt>
              </c:strCache>
            </c:strRef>
          </c:tx>
          <c:spPr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List1!$AC$338:$AL$338</c:f>
              <c:strCache>
                <c:ptCount val="9"/>
                <c:pt idx="0">
                  <c:v>ANO</c:v>
                </c:pt>
                <c:pt idx="1">
                  <c:v>ČSSD</c:v>
                </c:pt>
                <c:pt idx="2">
                  <c:v>KSČM</c:v>
                </c:pt>
                <c:pt idx="3">
                  <c:v>ostatní</c:v>
                </c:pt>
                <c:pt idx="4">
                  <c:v>PirStan</c:v>
                </c:pt>
                <c:pt idx="5">
                  <c:v>Přísaha</c:v>
                </c:pt>
                <c:pt idx="6">
                  <c:v>SPD</c:v>
                </c:pt>
                <c:pt idx="7">
                  <c:v>Spolu</c:v>
                </c:pt>
                <c:pt idx="8">
                  <c:v>TSS</c:v>
                </c:pt>
              </c:strCache>
            </c:strRef>
          </c:cat>
          <c:val>
            <c:numRef>
              <c:f>List1!$AC$340:$AL$340</c:f>
              <c:numCache>
                <c:formatCode>General</c:formatCode>
                <c:ptCount val="10"/>
                <c:pt idx="0">
                  <c:v>35.450944923543396</c:v>
                </c:pt>
                <c:pt idx="1">
                  <c:v>17.612455651291725</c:v>
                </c:pt>
                <c:pt idx="2">
                  <c:v>7.4406691235374103</c:v>
                </c:pt>
                <c:pt idx="3">
                  <c:v>8.3484858477969581</c:v>
                </c:pt>
                <c:pt idx="4">
                  <c:v>7.8408851340207404</c:v>
                </c:pt>
                <c:pt idx="5">
                  <c:v>21.213597950972474</c:v>
                </c:pt>
                <c:pt idx="6">
                  <c:v>16.531476187094736</c:v>
                </c:pt>
                <c:pt idx="7">
                  <c:v>3.3596489544322101</c:v>
                </c:pt>
                <c:pt idx="8">
                  <c:v>2.8320551933119384</c:v>
                </c:pt>
                <c:pt idx="9">
                  <c:v>11.888495548197408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6D9-441E-897F-F9DC5633DC8D}"/>
            </c:ext>
          </c:extLst>
        </c:ser>
        <c:ser>
          <c:idx val="2"/>
          <c:order val="2"/>
          <c:tx>
            <c:strRef>
              <c:f>List1!$AB$341</c:f>
              <c:strCache>
                <c:ptCount val="1"/>
                <c:pt idx="0">
                  <c:v>ani dobře, ani špatně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List1!$AC$338:$AL$338</c:f>
              <c:strCache>
                <c:ptCount val="9"/>
                <c:pt idx="0">
                  <c:v>ANO</c:v>
                </c:pt>
                <c:pt idx="1">
                  <c:v>ČSSD</c:v>
                </c:pt>
                <c:pt idx="2">
                  <c:v>KSČM</c:v>
                </c:pt>
                <c:pt idx="3">
                  <c:v>ostatní</c:v>
                </c:pt>
                <c:pt idx="4">
                  <c:v>PirStan</c:v>
                </c:pt>
                <c:pt idx="5">
                  <c:v>Přísaha</c:v>
                </c:pt>
                <c:pt idx="6">
                  <c:v>SPD</c:v>
                </c:pt>
                <c:pt idx="7">
                  <c:v>Spolu</c:v>
                </c:pt>
                <c:pt idx="8">
                  <c:v>TSS</c:v>
                </c:pt>
              </c:strCache>
            </c:strRef>
          </c:cat>
          <c:val>
            <c:numRef>
              <c:f>List1!$AC$341:$AL$341</c:f>
              <c:numCache>
                <c:formatCode>General</c:formatCode>
                <c:ptCount val="10"/>
                <c:pt idx="0">
                  <c:v>29.339793630454754</c:v>
                </c:pt>
                <c:pt idx="1">
                  <c:v>39.084009194491919</c:v>
                </c:pt>
                <c:pt idx="2">
                  <c:v>54.88621407364829</c:v>
                </c:pt>
                <c:pt idx="3">
                  <c:v>24.165945914634598</c:v>
                </c:pt>
                <c:pt idx="4">
                  <c:v>18.378759074547563</c:v>
                </c:pt>
                <c:pt idx="5">
                  <c:v>39.639706278828278</c:v>
                </c:pt>
                <c:pt idx="6">
                  <c:v>23.742686779816086</c:v>
                </c:pt>
                <c:pt idx="7">
                  <c:v>24.458108458142025</c:v>
                </c:pt>
                <c:pt idx="8">
                  <c:v>13.486377105090341</c:v>
                </c:pt>
                <c:pt idx="9">
                  <c:v>25.188662436065478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6D9-441E-897F-F9DC5633DC8D}"/>
            </c:ext>
          </c:extLst>
        </c:ser>
        <c:ser>
          <c:idx val="3"/>
          <c:order val="3"/>
          <c:tx>
            <c:strRef>
              <c:f>List1!$AB$342</c:f>
              <c:strCache>
                <c:ptCount val="1"/>
                <c:pt idx="0">
                  <c:v>spíše špatně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List1!$AC$338:$AL$338</c:f>
              <c:strCache>
                <c:ptCount val="9"/>
                <c:pt idx="0">
                  <c:v>ANO</c:v>
                </c:pt>
                <c:pt idx="1">
                  <c:v>ČSSD</c:v>
                </c:pt>
                <c:pt idx="2">
                  <c:v>KSČM</c:v>
                </c:pt>
                <c:pt idx="3">
                  <c:v>ostatní</c:v>
                </c:pt>
                <c:pt idx="4">
                  <c:v>PirStan</c:v>
                </c:pt>
                <c:pt idx="5">
                  <c:v>Přísaha</c:v>
                </c:pt>
                <c:pt idx="6">
                  <c:v>SPD</c:v>
                </c:pt>
                <c:pt idx="7">
                  <c:v>Spolu</c:v>
                </c:pt>
                <c:pt idx="8">
                  <c:v>TSS</c:v>
                </c:pt>
              </c:strCache>
            </c:strRef>
          </c:cat>
          <c:val>
            <c:numRef>
              <c:f>List1!$AC$342:$AL$342</c:f>
              <c:numCache>
                <c:formatCode>General</c:formatCode>
                <c:ptCount val="10"/>
                <c:pt idx="0">
                  <c:v>3.7376234383718594</c:v>
                </c:pt>
                <c:pt idx="1">
                  <c:v>15.504964337263674</c:v>
                </c:pt>
                <c:pt idx="2">
                  <c:v>15.557151700852717</c:v>
                </c:pt>
                <c:pt idx="3">
                  <c:v>21.4034161406029</c:v>
                </c:pt>
                <c:pt idx="4">
                  <c:v>35.685754487651423</c:v>
                </c:pt>
                <c:pt idx="5">
                  <c:v>15.140599602360528</c:v>
                </c:pt>
                <c:pt idx="6">
                  <c:v>19.405141786538564</c:v>
                </c:pt>
                <c:pt idx="7">
                  <c:v>37.462511463218071</c:v>
                </c:pt>
                <c:pt idx="8">
                  <c:v>30.340160726438921</c:v>
                </c:pt>
                <c:pt idx="9">
                  <c:v>26.94170179914963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A6D9-441E-897F-F9DC5633DC8D}"/>
            </c:ext>
          </c:extLst>
        </c:ser>
        <c:ser>
          <c:idx val="4"/>
          <c:order val="4"/>
          <c:tx>
            <c:strRef>
              <c:f>List1!$AB$343</c:f>
              <c:strCache>
                <c:ptCount val="1"/>
                <c:pt idx="0">
                  <c:v>velmi špatně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cat>
            <c:strRef>
              <c:f>List1!$AC$338:$AL$338</c:f>
              <c:strCache>
                <c:ptCount val="9"/>
                <c:pt idx="0">
                  <c:v>ANO</c:v>
                </c:pt>
                <c:pt idx="1">
                  <c:v>ČSSD</c:v>
                </c:pt>
                <c:pt idx="2">
                  <c:v>KSČM</c:v>
                </c:pt>
                <c:pt idx="3">
                  <c:v>ostatní</c:v>
                </c:pt>
                <c:pt idx="4">
                  <c:v>PirStan</c:v>
                </c:pt>
                <c:pt idx="5">
                  <c:v>Přísaha</c:v>
                </c:pt>
                <c:pt idx="6">
                  <c:v>SPD</c:v>
                </c:pt>
                <c:pt idx="7">
                  <c:v>Spolu</c:v>
                </c:pt>
                <c:pt idx="8">
                  <c:v>TSS</c:v>
                </c:pt>
              </c:strCache>
            </c:strRef>
          </c:cat>
          <c:val>
            <c:numRef>
              <c:f>List1!$AC$343:$AL$343</c:f>
              <c:numCache>
                <c:formatCode>General</c:formatCode>
                <c:ptCount val="10"/>
                <c:pt idx="0">
                  <c:v>0.53405862482221933</c:v>
                </c:pt>
                <c:pt idx="1">
                  <c:v>15.895953568067087</c:v>
                </c:pt>
                <c:pt idx="2">
                  <c:v>7.4406691235374103</c:v>
                </c:pt>
                <c:pt idx="3">
                  <c:v>36.069458087620824</c:v>
                </c:pt>
                <c:pt idx="4">
                  <c:v>38.981638576227603</c:v>
                </c:pt>
                <c:pt idx="5">
                  <c:v>24.006096167838734</c:v>
                </c:pt>
                <c:pt idx="6">
                  <c:v>36.612169222904932</c:v>
                </c:pt>
                <c:pt idx="7">
                  <c:v>35.348905068720576</c:v>
                </c:pt>
                <c:pt idx="8">
                  <c:v>53.341407258364313</c:v>
                </c:pt>
                <c:pt idx="9">
                  <c:v>29.430156288201577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A6D9-441E-897F-F9DC5633DC8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772917440"/>
        <c:axId val="772917856"/>
      </c:barChart>
      <c:catAx>
        <c:axId val="7729174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772917856"/>
        <c:crosses val="autoZero"/>
        <c:auto val="1"/>
        <c:lblAlgn val="ctr"/>
        <c:lblOffset val="100"/>
        <c:noMultiLvlLbl val="0"/>
      </c:catAx>
      <c:valAx>
        <c:axId val="77291785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77291744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2400"/>
      </a:pPr>
      <a:endParaRPr lang="cs-CZ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cs-CZ"/>
              <a:t>Reálné výsledky 2017</a:t>
            </a: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/>
      <c:barChart>
        <c:barDir val="col"/>
        <c:grouping val="clustered"/>
        <c:varyColors val="0"/>
        <c:ser>
          <c:idx val="1"/>
          <c:order val="0"/>
          <c:tx>
            <c:strRef>
              <c:f>List1!$J$82</c:f>
              <c:strCache>
                <c:ptCount val="1"/>
                <c:pt idx="0">
                  <c:v>realita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List1!$H$83:$H$93</c:f>
              <c:strCache>
                <c:ptCount val="11"/>
                <c:pt idx="0">
                  <c:v>ANO</c:v>
                </c:pt>
                <c:pt idx="1">
                  <c:v>ODS</c:v>
                </c:pt>
                <c:pt idx="2">
                  <c:v>Piráti</c:v>
                </c:pt>
                <c:pt idx="3">
                  <c:v>SPD</c:v>
                </c:pt>
                <c:pt idx="4">
                  <c:v>ČSSD</c:v>
                </c:pt>
                <c:pt idx="5">
                  <c:v>KDU-ČSL</c:v>
                </c:pt>
                <c:pt idx="6">
                  <c:v>TOP 09</c:v>
                </c:pt>
                <c:pt idx="7">
                  <c:v>KSČM</c:v>
                </c:pt>
                <c:pt idx="8">
                  <c:v>STAN</c:v>
                </c:pt>
                <c:pt idx="9">
                  <c:v>Zelení</c:v>
                </c:pt>
                <c:pt idx="10">
                  <c:v>Svobodní</c:v>
                </c:pt>
              </c:strCache>
            </c:strRef>
          </c:cat>
          <c:val>
            <c:numRef>
              <c:f>List1!$J$83:$J$93</c:f>
              <c:numCache>
                <c:formatCode>General</c:formatCode>
                <c:ptCount val="11"/>
                <c:pt idx="0">
                  <c:v>24.559891</c:v>
                </c:pt>
                <c:pt idx="1">
                  <c:v>15.407033</c:v>
                </c:pt>
                <c:pt idx="2">
                  <c:v>11.160551</c:v>
                </c:pt>
                <c:pt idx="3">
                  <c:v>10.059471</c:v>
                </c:pt>
                <c:pt idx="4">
                  <c:v>7.7549609999999998</c:v>
                </c:pt>
                <c:pt idx="5">
                  <c:v>7.6887030000000003</c:v>
                </c:pt>
                <c:pt idx="6">
                  <c:v>6.9620119999999996</c:v>
                </c:pt>
                <c:pt idx="7">
                  <c:v>5.5317930000000004</c:v>
                </c:pt>
                <c:pt idx="8">
                  <c:v>3.5882049999999999</c:v>
                </c:pt>
                <c:pt idx="9">
                  <c:v>2.4063219999999998</c:v>
                </c:pt>
                <c:pt idx="10">
                  <c:v>2.0017670000000001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CB8-44CC-9AA1-D2F1BC957BB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067044000"/>
        <c:axId val="2067026112"/>
      </c:barChart>
      <c:catAx>
        <c:axId val="20670440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2067026112"/>
        <c:crosses val="autoZero"/>
        <c:auto val="1"/>
        <c:lblAlgn val="ctr"/>
        <c:lblOffset val="100"/>
        <c:noMultiLvlLbl val="0"/>
      </c:catAx>
      <c:valAx>
        <c:axId val="206702611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206704400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2000"/>
      </a:pPr>
      <a:endParaRPr lang="cs-CZ"/>
    </a:p>
  </c:txPr>
  <c:externalData r:id="rId3">
    <c:autoUpdate val="0"/>
  </c:externalData>
</c:chartSpace>
</file>

<file path=ppt/charts/chart3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88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cs-CZ"/>
              <a:t>Ministerstvo zdravotnictví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8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List1!$AB$316</c:f>
              <c:strCache>
                <c:ptCount val="1"/>
                <c:pt idx="0">
                  <c:v>velmi dobře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List1!$AC$315:$AL$315</c:f>
              <c:strCache>
                <c:ptCount val="9"/>
                <c:pt idx="0">
                  <c:v>ANO</c:v>
                </c:pt>
                <c:pt idx="1">
                  <c:v>ČSSD</c:v>
                </c:pt>
                <c:pt idx="2">
                  <c:v>KSČM</c:v>
                </c:pt>
                <c:pt idx="3">
                  <c:v>ostatní</c:v>
                </c:pt>
                <c:pt idx="4">
                  <c:v>PirStan</c:v>
                </c:pt>
                <c:pt idx="5">
                  <c:v>Přísaha</c:v>
                </c:pt>
                <c:pt idx="6">
                  <c:v>SPD</c:v>
                </c:pt>
                <c:pt idx="7">
                  <c:v>Spolu</c:v>
                </c:pt>
                <c:pt idx="8">
                  <c:v>TSS</c:v>
                </c:pt>
              </c:strCache>
            </c:strRef>
          </c:cat>
          <c:val>
            <c:numRef>
              <c:f>List1!$AC$316:$AL$316</c:f>
              <c:numCache>
                <c:formatCode>General</c:formatCode>
                <c:ptCount val="10"/>
                <c:pt idx="0">
                  <c:v>31.203411175564455</c:v>
                </c:pt>
                <c:pt idx="1">
                  <c:v>7.367523462061877</c:v>
                </c:pt>
                <c:pt idx="2">
                  <c:v>9.8172280908660294</c:v>
                </c:pt>
                <c:pt idx="3">
                  <c:v>6.6751293395631421</c:v>
                </c:pt>
                <c:pt idx="4">
                  <c:v>1.4268857892689406</c:v>
                </c:pt>
                <c:pt idx="5">
                  <c:v>6.5415112594387494</c:v>
                </c:pt>
                <c:pt idx="6">
                  <c:v>2.3659262757783766</c:v>
                </c:pt>
                <c:pt idx="7">
                  <c:v>0.68339805672222986</c:v>
                </c:pt>
                <c:pt idx="8">
                  <c:v>1.8269613540552052</c:v>
                </c:pt>
                <c:pt idx="9">
                  <c:v>6.8057428598085723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02D-41DD-81C5-08B828B99B4B}"/>
            </c:ext>
          </c:extLst>
        </c:ser>
        <c:ser>
          <c:idx val="1"/>
          <c:order val="1"/>
          <c:tx>
            <c:strRef>
              <c:f>List1!$AB$317</c:f>
              <c:strCache>
                <c:ptCount val="1"/>
                <c:pt idx="0">
                  <c:v>spíše dobře</c:v>
                </c:pt>
              </c:strCache>
            </c:strRef>
          </c:tx>
          <c:spPr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List1!$AC$315:$AL$315</c:f>
              <c:strCache>
                <c:ptCount val="9"/>
                <c:pt idx="0">
                  <c:v>ANO</c:v>
                </c:pt>
                <c:pt idx="1">
                  <c:v>ČSSD</c:v>
                </c:pt>
                <c:pt idx="2">
                  <c:v>KSČM</c:v>
                </c:pt>
                <c:pt idx="3">
                  <c:v>ostatní</c:v>
                </c:pt>
                <c:pt idx="4">
                  <c:v>PirStan</c:v>
                </c:pt>
                <c:pt idx="5">
                  <c:v>Přísaha</c:v>
                </c:pt>
                <c:pt idx="6">
                  <c:v>SPD</c:v>
                </c:pt>
                <c:pt idx="7">
                  <c:v>Spolu</c:v>
                </c:pt>
                <c:pt idx="8">
                  <c:v>TSS</c:v>
                </c:pt>
              </c:strCache>
            </c:strRef>
          </c:cat>
          <c:val>
            <c:numRef>
              <c:f>List1!$AC$317:$AL$317</c:f>
              <c:numCache>
                <c:formatCode>General</c:formatCode>
                <c:ptCount val="10"/>
                <c:pt idx="0">
                  <c:v>28.400663715241524</c:v>
                </c:pt>
                <c:pt idx="1">
                  <c:v>26.924416518189325</c:v>
                </c:pt>
                <c:pt idx="2">
                  <c:v>25.273287475969031</c:v>
                </c:pt>
                <c:pt idx="3">
                  <c:v>15.230186910917997</c:v>
                </c:pt>
                <c:pt idx="4">
                  <c:v>14.009876222220949</c:v>
                </c:pt>
                <c:pt idx="5">
                  <c:v>19.193691169960228</c:v>
                </c:pt>
                <c:pt idx="6">
                  <c:v>17.618771987091286</c:v>
                </c:pt>
                <c:pt idx="7">
                  <c:v>10.805243459105366</c:v>
                </c:pt>
                <c:pt idx="8">
                  <c:v>0</c:v>
                </c:pt>
                <c:pt idx="9">
                  <c:v>15.936941676749569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02D-41DD-81C5-08B828B99B4B}"/>
            </c:ext>
          </c:extLst>
        </c:ser>
        <c:ser>
          <c:idx val="2"/>
          <c:order val="2"/>
          <c:tx>
            <c:strRef>
              <c:f>List1!$AB$318</c:f>
              <c:strCache>
                <c:ptCount val="1"/>
                <c:pt idx="0">
                  <c:v>ani dobře, ani špatně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List1!$AC$315:$AL$315</c:f>
              <c:strCache>
                <c:ptCount val="9"/>
                <c:pt idx="0">
                  <c:v>ANO</c:v>
                </c:pt>
                <c:pt idx="1">
                  <c:v>ČSSD</c:v>
                </c:pt>
                <c:pt idx="2">
                  <c:v>KSČM</c:v>
                </c:pt>
                <c:pt idx="3">
                  <c:v>ostatní</c:v>
                </c:pt>
                <c:pt idx="4">
                  <c:v>PirStan</c:v>
                </c:pt>
                <c:pt idx="5">
                  <c:v>Přísaha</c:v>
                </c:pt>
                <c:pt idx="6">
                  <c:v>SPD</c:v>
                </c:pt>
                <c:pt idx="7">
                  <c:v>Spolu</c:v>
                </c:pt>
                <c:pt idx="8">
                  <c:v>TSS</c:v>
                </c:pt>
              </c:strCache>
            </c:strRef>
          </c:cat>
          <c:val>
            <c:numRef>
              <c:f>List1!$AC$318:$AL$318</c:f>
              <c:numCache>
                <c:formatCode>General</c:formatCode>
                <c:ptCount val="10"/>
                <c:pt idx="0">
                  <c:v>32.796749661531003</c:v>
                </c:pt>
                <c:pt idx="1">
                  <c:v>38.274681121365042</c:v>
                </c:pt>
                <c:pt idx="2">
                  <c:v>39.329062372795569</c:v>
                </c:pt>
                <c:pt idx="3">
                  <c:v>18.462570180736932</c:v>
                </c:pt>
                <c:pt idx="4">
                  <c:v>27.030452416946758</c:v>
                </c:pt>
                <c:pt idx="5">
                  <c:v>32.370408022432059</c:v>
                </c:pt>
                <c:pt idx="6">
                  <c:v>16.967149610768061</c:v>
                </c:pt>
                <c:pt idx="7">
                  <c:v>28.256054105570644</c:v>
                </c:pt>
                <c:pt idx="8">
                  <c:v>15.718094654551612</c:v>
                </c:pt>
                <c:pt idx="9">
                  <c:v>27.556383475229644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02D-41DD-81C5-08B828B99B4B}"/>
            </c:ext>
          </c:extLst>
        </c:ser>
        <c:ser>
          <c:idx val="3"/>
          <c:order val="3"/>
          <c:tx>
            <c:strRef>
              <c:f>List1!$AB$319</c:f>
              <c:strCache>
                <c:ptCount val="1"/>
                <c:pt idx="0">
                  <c:v>spíše špatně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List1!$AC$315:$AL$315</c:f>
              <c:strCache>
                <c:ptCount val="9"/>
                <c:pt idx="0">
                  <c:v>ANO</c:v>
                </c:pt>
                <c:pt idx="1">
                  <c:v>ČSSD</c:v>
                </c:pt>
                <c:pt idx="2">
                  <c:v>KSČM</c:v>
                </c:pt>
                <c:pt idx="3">
                  <c:v>ostatní</c:v>
                </c:pt>
                <c:pt idx="4">
                  <c:v>PirStan</c:v>
                </c:pt>
                <c:pt idx="5">
                  <c:v>Přísaha</c:v>
                </c:pt>
                <c:pt idx="6">
                  <c:v>SPD</c:v>
                </c:pt>
                <c:pt idx="7">
                  <c:v>Spolu</c:v>
                </c:pt>
                <c:pt idx="8">
                  <c:v>TSS</c:v>
                </c:pt>
              </c:strCache>
            </c:strRef>
          </c:cat>
          <c:val>
            <c:numRef>
              <c:f>List1!$AC$319:$AL$319</c:f>
              <c:numCache>
                <c:formatCode>General</c:formatCode>
                <c:ptCount val="10"/>
                <c:pt idx="0">
                  <c:v>4.787151709462111</c:v>
                </c:pt>
                <c:pt idx="1">
                  <c:v>16.579045297354238</c:v>
                </c:pt>
                <c:pt idx="2">
                  <c:v>18.139752936831968</c:v>
                </c:pt>
                <c:pt idx="3">
                  <c:v>24.55854594580358</c:v>
                </c:pt>
                <c:pt idx="4">
                  <c:v>34.763595068907343</c:v>
                </c:pt>
                <c:pt idx="5">
                  <c:v>16.28824522622563</c:v>
                </c:pt>
                <c:pt idx="6">
                  <c:v>20.694864763080709</c:v>
                </c:pt>
                <c:pt idx="7">
                  <c:v>32.725564208810312</c:v>
                </c:pt>
                <c:pt idx="8">
                  <c:v>40.532975171998004</c:v>
                </c:pt>
                <c:pt idx="9">
                  <c:v>25.979684895804173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D02D-41DD-81C5-08B828B99B4B}"/>
            </c:ext>
          </c:extLst>
        </c:ser>
        <c:ser>
          <c:idx val="4"/>
          <c:order val="4"/>
          <c:tx>
            <c:strRef>
              <c:f>List1!$AB$320</c:f>
              <c:strCache>
                <c:ptCount val="1"/>
                <c:pt idx="0">
                  <c:v>velmi špatně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cat>
            <c:strRef>
              <c:f>List1!$AC$315:$AL$315</c:f>
              <c:strCache>
                <c:ptCount val="9"/>
                <c:pt idx="0">
                  <c:v>ANO</c:v>
                </c:pt>
                <c:pt idx="1">
                  <c:v>ČSSD</c:v>
                </c:pt>
                <c:pt idx="2">
                  <c:v>KSČM</c:v>
                </c:pt>
                <c:pt idx="3">
                  <c:v>ostatní</c:v>
                </c:pt>
                <c:pt idx="4">
                  <c:v>PirStan</c:v>
                </c:pt>
                <c:pt idx="5">
                  <c:v>Přísaha</c:v>
                </c:pt>
                <c:pt idx="6">
                  <c:v>SPD</c:v>
                </c:pt>
                <c:pt idx="7">
                  <c:v>Spolu</c:v>
                </c:pt>
                <c:pt idx="8">
                  <c:v>TSS</c:v>
                </c:pt>
              </c:strCache>
            </c:strRef>
          </c:cat>
          <c:val>
            <c:numRef>
              <c:f>List1!$AC$320:$AL$320</c:f>
              <c:numCache>
                <c:formatCode>General</c:formatCode>
                <c:ptCount val="10"/>
                <c:pt idx="0">
                  <c:v>2.8120237916067792</c:v>
                </c:pt>
                <c:pt idx="1">
                  <c:v>10.854333601029515</c:v>
                </c:pt>
                <c:pt idx="2">
                  <c:v>7.4406691235374103</c:v>
                </c:pt>
                <c:pt idx="3">
                  <c:v>35.073567756967044</c:v>
                </c:pt>
                <c:pt idx="4">
                  <c:v>23.656227775103336</c:v>
                </c:pt>
                <c:pt idx="5">
                  <c:v>25.606144541320237</c:v>
                </c:pt>
                <c:pt idx="6">
                  <c:v>42.353287363281581</c:v>
                </c:pt>
                <c:pt idx="7">
                  <c:v>28.333538668674446</c:v>
                </c:pt>
                <c:pt idx="8">
                  <c:v>41.921968819395175</c:v>
                </c:pt>
                <c:pt idx="9">
                  <c:v>23.721247133823262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D02D-41DD-81C5-08B828B99B4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119177200"/>
        <c:axId val="314348864"/>
      </c:barChart>
      <c:catAx>
        <c:axId val="21191772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314348864"/>
        <c:crosses val="autoZero"/>
        <c:auto val="1"/>
        <c:lblAlgn val="ctr"/>
        <c:lblOffset val="100"/>
        <c:noMultiLvlLbl val="0"/>
      </c:catAx>
      <c:valAx>
        <c:axId val="31434886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211917720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2400"/>
      </a:pPr>
      <a:endParaRPr lang="cs-CZ"/>
    </a:p>
  </c:txPr>
  <c:externalData r:id="rId3">
    <c:autoUpdate val="0"/>
  </c:externalData>
</c:chartSpace>
</file>

<file path=ppt/charts/chart3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88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cs-CZ"/>
              <a:t>Samospráva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8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List1!$AB$324</c:f>
              <c:strCache>
                <c:ptCount val="1"/>
                <c:pt idx="0">
                  <c:v>velmi dobře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List1!$AC$323:$AL$323</c:f>
              <c:strCache>
                <c:ptCount val="9"/>
                <c:pt idx="0">
                  <c:v>ANO</c:v>
                </c:pt>
                <c:pt idx="1">
                  <c:v>ČSSD</c:v>
                </c:pt>
                <c:pt idx="2">
                  <c:v>KSČM</c:v>
                </c:pt>
                <c:pt idx="3">
                  <c:v>ostatní</c:v>
                </c:pt>
                <c:pt idx="4">
                  <c:v>PirStan</c:v>
                </c:pt>
                <c:pt idx="5">
                  <c:v>Přísaha</c:v>
                </c:pt>
                <c:pt idx="6">
                  <c:v>SPD</c:v>
                </c:pt>
                <c:pt idx="7">
                  <c:v>Spolu</c:v>
                </c:pt>
                <c:pt idx="8">
                  <c:v>TSS</c:v>
                </c:pt>
              </c:strCache>
            </c:strRef>
          </c:cat>
          <c:val>
            <c:numRef>
              <c:f>List1!$AC$324:$AL$324</c:f>
              <c:numCache>
                <c:formatCode>General</c:formatCode>
                <c:ptCount val="10"/>
                <c:pt idx="0">
                  <c:v>16.067483028324535</c:v>
                </c:pt>
                <c:pt idx="1">
                  <c:v>15.870156255832596</c:v>
                </c:pt>
                <c:pt idx="2">
                  <c:v>2.3765589673286187</c:v>
                </c:pt>
                <c:pt idx="3">
                  <c:v>8.87937870124364</c:v>
                </c:pt>
                <c:pt idx="4">
                  <c:v>5.2491904677332979</c:v>
                </c:pt>
                <c:pt idx="5">
                  <c:v>9.8122666697812342</c:v>
                </c:pt>
                <c:pt idx="6">
                  <c:v>8.2918548409963844</c:v>
                </c:pt>
                <c:pt idx="7">
                  <c:v>5.87838949133537</c:v>
                </c:pt>
                <c:pt idx="8">
                  <c:v>4.8754382403627714</c:v>
                </c:pt>
                <c:pt idx="9">
                  <c:v>8.0385886684655574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D2A-4279-8CE7-1971EB28A6A8}"/>
            </c:ext>
          </c:extLst>
        </c:ser>
        <c:ser>
          <c:idx val="1"/>
          <c:order val="1"/>
          <c:tx>
            <c:strRef>
              <c:f>List1!$AB$325</c:f>
              <c:strCache>
                <c:ptCount val="1"/>
                <c:pt idx="0">
                  <c:v>spíše dobře</c:v>
                </c:pt>
              </c:strCache>
            </c:strRef>
          </c:tx>
          <c:spPr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List1!$AC$323:$AL$323</c:f>
              <c:strCache>
                <c:ptCount val="9"/>
                <c:pt idx="0">
                  <c:v>ANO</c:v>
                </c:pt>
                <c:pt idx="1">
                  <c:v>ČSSD</c:v>
                </c:pt>
                <c:pt idx="2">
                  <c:v>KSČM</c:v>
                </c:pt>
                <c:pt idx="3">
                  <c:v>ostatní</c:v>
                </c:pt>
                <c:pt idx="4">
                  <c:v>PirStan</c:v>
                </c:pt>
                <c:pt idx="5">
                  <c:v>Přísaha</c:v>
                </c:pt>
                <c:pt idx="6">
                  <c:v>SPD</c:v>
                </c:pt>
                <c:pt idx="7">
                  <c:v>Spolu</c:v>
                </c:pt>
                <c:pt idx="8">
                  <c:v>TSS</c:v>
                </c:pt>
              </c:strCache>
            </c:strRef>
          </c:cat>
          <c:val>
            <c:numRef>
              <c:f>List1!$AC$325:$AL$325</c:f>
              <c:numCache>
                <c:formatCode>General</c:formatCode>
                <c:ptCount val="10"/>
                <c:pt idx="0">
                  <c:v>22.979268362221269</c:v>
                </c:pt>
                <c:pt idx="1">
                  <c:v>16.206164400525971</c:v>
                </c:pt>
                <c:pt idx="2">
                  <c:v>22.322007370612234</c:v>
                </c:pt>
                <c:pt idx="3">
                  <c:v>17.931244141812915</c:v>
                </c:pt>
                <c:pt idx="4">
                  <c:v>33.176855690076465</c:v>
                </c:pt>
                <c:pt idx="5">
                  <c:v>18.428806224835018</c:v>
                </c:pt>
                <c:pt idx="6">
                  <c:v>11.871536751639223</c:v>
                </c:pt>
                <c:pt idx="7">
                  <c:v>30.016331567811445</c:v>
                </c:pt>
                <c:pt idx="8">
                  <c:v>13.159216389925831</c:v>
                </c:pt>
                <c:pt idx="9">
                  <c:v>25.8213647427518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D2A-4279-8CE7-1971EB28A6A8}"/>
            </c:ext>
          </c:extLst>
        </c:ser>
        <c:ser>
          <c:idx val="2"/>
          <c:order val="2"/>
          <c:tx>
            <c:strRef>
              <c:f>List1!$AB$326</c:f>
              <c:strCache>
                <c:ptCount val="1"/>
                <c:pt idx="0">
                  <c:v>ani dobře, ani špatně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List1!$AC$323:$AL$323</c:f>
              <c:strCache>
                <c:ptCount val="9"/>
                <c:pt idx="0">
                  <c:v>ANO</c:v>
                </c:pt>
                <c:pt idx="1">
                  <c:v>ČSSD</c:v>
                </c:pt>
                <c:pt idx="2">
                  <c:v>KSČM</c:v>
                </c:pt>
                <c:pt idx="3">
                  <c:v>ostatní</c:v>
                </c:pt>
                <c:pt idx="4">
                  <c:v>PirStan</c:v>
                </c:pt>
                <c:pt idx="5">
                  <c:v>Přísaha</c:v>
                </c:pt>
                <c:pt idx="6">
                  <c:v>SPD</c:v>
                </c:pt>
                <c:pt idx="7">
                  <c:v>Spolu</c:v>
                </c:pt>
                <c:pt idx="8">
                  <c:v>TSS</c:v>
                </c:pt>
              </c:strCache>
            </c:strRef>
          </c:cat>
          <c:val>
            <c:numRef>
              <c:f>List1!$AC$326:$AL$326</c:f>
              <c:numCache>
                <c:formatCode>General</c:formatCode>
                <c:ptCount val="10"/>
                <c:pt idx="0">
                  <c:v>49.384474790806706</c:v>
                </c:pt>
                <c:pt idx="1">
                  <c:v>51.741341494306049</c:v>
                </c:pt>
                <c:pt idx="2">
                  <c:v>47.445544950110872</c:v>
                </c:pt>
                <c:pt idx="3">
                  <c:v>34.859198560828411</c:v>
                </c:pt>
                <c:pt idx="4">
                  <c:v>47.591180205680047</c:v>
                </c:pt>
                <c:pt idx="5">
                  <c:v>44.196606524280533</c:v>
                </c:pt>
                <c:pt idx="6">
                  <c:v>29.391453658507384</c:v>
                </c:pt>
                <c:pt idx="7">
                  <c:v>47.946656969799491</c:v>
                </c:pt>
                <c:pt idx="8">
                  <c:v>39.303150673013981</c:v>
                </c:pt>
                <c:pt idx="9">
                  <c:v>45.439095337690397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D2A-4279-8CE7-1971EB28A6A8}"/>
            </c:ext>
          </c:extLst>
        </c:ser>
        <c:ser>
          <c:idx val="3"/>
          <c:order val="3"/>
          <c:tx>
            <c:strRef>
              <c:f>List1!$AB$327</c:f>
              <c:strCache>
                <c:ptCount val="1"/>
                <c:pt idx="0">
                  <c:v>spíše špatně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List1!$AC$323:$AL$323</c:f>
              <c:strCache>
                <c:ptCount val="9"/>
                <c:pt idx="0">
                  <c:v>ANO</c:v>
                </c:pt>
                <c:pt idx="1">
                  <c:v>ČSSD</c:v>
                </c:pt>
                <c:pt idx="2">
                  <c:v>KSČM</c:v>
                </c:pt>
                <c:pt idx="3">
                  <c:v>ostatní</c:v>
                </c:pt>
                <c:pt idx="4">
                  <c:v>PirStan</c:v>
                </c:pt>
                <c:pt idx="5">
                  <c:v>Přísaha</c:v>
                </c:pt>
                <c:pt idx="6">
                  <c:v>SPD</c:v>
                </c:pt>
                <c:pt idx="7">
                  <c:v>Spolu</c:v>
                </c:pt>
                <c:pt idx="8">
                  <c:v>TSS</c:v>
                </c:pt>
              </c:strCache>
            </c:strRef>
          </c:cat>
          <c:val>
            <c:numRef>
              <c:f>List1!$AC$327:$AL$327</c:f>
              <c:numCache>
                <c:formatCode>General</c:formatCode>
                <c:ptCount val="10"/>
                <c:pt idx="0">
                  <c:v>10.772529846547174</c:v>
                </c:pt>
                <c:pt idx="1">
                  <c:v>9.0307903682891961</c:v>
                </c:pt>
                <c:pt idx="2">
                  <c:v>14.881338247074821</c:v>
                </c:pt>
                <c:pt idx="3">
                  <c:v>21.606485667437443</c:v>
                </c:pt>
                <c:pt idx="4">
                  <c:v>11.648475337184191</c:v>
                </c:pt>
                <c:pt idx="5">
                  <c:v>13.362516134100716</c:v>
                </c:pt>
                <c:pt idx="6">
                  <c:v>23.00375466584039</c:v>
                </c:pt>
                <c:pt idx="7">
                  <c:v>11.284141192739764</c:v>
                </c:pt>
                <c:pt idx="8">
                  <c:v>18.545900915457025</c:v>
                </c:pt>
                <c:pt idx="9">
                  <c:v>13.018167478528916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9D2A-4279-8CE7-1971EB28A6A8}"/>
            </c:ext>
          </c:extLst>
        </c:ser>
        <c:ser>
          <c:idx val="4"/>
          <c:order val="4"/>
          <c:tx>
            <c:strRef>
              <c:f>List1!$AB$328</c:f>
              <c:strCache>
                <c:ptCount val="1"/>
                <c:pt idx="0">
                  <c:v>velmi špatně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cat>
            <c:strRef>
              <c:f>List1!$AC$323:$AL$323</c:f>
              <c:strCache>
                <c:ptCount val="9"/>
                <c:pt idx="0">
                  <c:v>ANO</c:v>
                </c:pt>
                <c:pt idx="1">
                  <c:v>ČSSD</c:v>
                </c:pt>
                <c:pt idx="2">
                  <c:v>KSČM</c:v>
                </c:pt>
                <c:pt idx="3">
                  <c:v>ostatní</c:v>
                </c:pt>
                <c:pt idx="4">
                  <c:v>PirStan</c:v>
                </c:pt>
                <c:pt idx="5">
                  <c:v>Přísaha</c:v>
                </c:pt>
                <c:pt idx="6">
                  <c:v>SPD</c:v>
                </c:pt>
                <c:pt idx="7">
                  <c:v>Spolu</c:v>
                </c:pt>
                <c:pt idx="8">
                  <c:v>TSS</c:v>
                </c:pt>
              </c:strCache>
            </c:strRef>
          </c:cat>
          <c:val>
            <c:numRef>
              <c:f>List1!$AC$328:$AL$328</c:f>
              <c:numCache>
                <c:formatCode>General</c:formatCode>
                <c:ptCount val="10"/>
                <c:pt idx="0">
                  <c:v>0.79624397210032904</c:v>
                </c:pt>
                <c:pt idx="1">
                  <c:v>7.151547481046185</c:v>
                </c:pt>
                <c:pt idx="2">
                  <c:v>12.974550464873463</c:v>
                </c:pt>
                <c:pt idx="3">
                  <c:v>16.723692928677586</c:v>
                </c:pt>
                <c:pt idx="4">
                  <c:v>3.2213355717733227</c:v>
                </c:pt>
                <c:pt idx="5">
                  <c:v>14.199804447002517</c:v>
                </c:pt>
                <c:pt idx="6">
                  <c:v>27.441400083016642</c:v>
                </c:pt>
                <c:pt idx="7">
                  <c:v>5.6782793010155679</c:v>
                </c:pt>
                <c:pt idx="8">
                  <c:v>24.116294064445899</c:v>
                </c:pt>
                <c:pt idx="9">
                  <c:v>7.6827838056955091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9D2A-4279-8CE7-1971EB28A6A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695096320"/>
        <c:axId val="1695095072"/>
      </c:barChart>
      <c:catAx>
        <c:axId val="16950963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695095072"/>
        <c:crosses val="autoZero"/>
        <c:auto val="1"/>
        <c:lblAlgn val="ctr"/>
        <c:lblOffset val="100"/>
        <c:noMultiLvlLbl val="0"/>
      </c:catAx>
      <c:valAx>
        <c:axId val="169509507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69509632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2400"/>
      </a:pPr>
      <a:endParaRPr lang="cs-CZ"/>
    </a:p>
  </c:txPr>
  <c:externalData r:id="rId3">
    <c:autoUpdate val="0"/>
  </c:externalData>
</c:chartSpace>
</file>

<file path=ppt/charts/chart3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88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cs-CZ"/>
              <a:t>EU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8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List1!$AB$331</c:f>
              <c:strCache>
                <c:ptCount val="1"/>
                <c:pt idx="0">
                  <c:v>velmi dobře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List1!$AC$330:$AL$330</c:f>
              <c:strCache>
                <c:ptCount val="9"/>
                <c:pt idx="0">
                  <c:v>ANO</c:v>
                </c:pt>
                <c:pt idx="1">
                  <c:v>ČSSD</c:v>
                </c:pt>
                <c:pt idx="2">
                  <c:v>KSČM</c:v>
                </c:pt>
                <c:pt idx="3">
                  <c:v>ostatní</c:v>
                </c:pt>
                <c:pt idx="4">
                  <c:v>PirStan</c:v>
                </c:pt>
                <c:pt idx="5">
                  <c:v>Přísaha</c:v>
                </c:pt>
                <c:pt idx="6">
                  <c:v>SPD</c:v>
                </c:pt>
                <c:pt idx="7">
                  <c:v>Spolu</c:v>
                </c:pt>
                <c:pt idx="8">
                  <c:v>TSS</c:v>
                </c:pt>
              </c:strCache>
            </c:strRef>
          </c:cat>
          <c:val>
            <c:numRef>
              <c:f>List1!$AC$331:$AL$331</c:f>
              <c:numCache>
                <c:formatCode>General</c:formatCode>
                <c:ptCount val="10"/>
                <c:pt idx="0">
                  <c:v>8.3672289216286657</c:v>
                </c:pt>
                <c:pt idx="1">
                  <c:v>2.2804455495291003</c:v>
                </c:pt>
                <c:pt idx="2">
                  <c:v>0</c:v>
                </c:pt>
                <c:pt idx="3">
                  <c:v>1.3398870316589686</c:v>
                </c:pt>
                <c:pt idx="4">
                  <c:v>6.2703548359636221</c:v>
                </c:pt>
                <c:pt idx="5">
                  <c:v>0</c:v>
                </c:pt>
                <c:pt idx="6">
                  <c:v>0</c:v>
                </c:pt>
                <c:pt idx="7">
                  <c:v>2.7789751216605496</c:v>
                </c:pt>
                <c:pt idx="8">
                  <c:v>0</c:v>
                </c:pt>
                <c:pt idx="9">
                  <c:v>3.8694126186020963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D6C-4E27-9D6F-889F4AC2E5BE}"/>
            </c:ext>
          </c:extLst>
        </c:ser>
        <c:ser>
          <c:idx val="1"/>
          <c:order val="1"/>
          <c:tx>
            <c:strRef>
              <c:f>List1!$AB$332</c:f>
              <c:strCache>
                <c:ptCount val="1"/>
                <c:pt idx="0">
                  <c:v>spíše dobře</c:v>
                </c:pt>
              </c:strCache>
            </c:strRef>
          </c:tx>
          <c:spPr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List1!$AC$330:$AL$330</c:f>
              <c:strCache>
                <c:ptCount val="9"/>
                <c:pt idx="0">
                  <c:v>ANO</c:v>
                </c:pt>
                <c:pt idx="1">
                  <c:v>ČSSD</c:v>
                </c:pt>
                <c:pt idx="2">
                  <c:v>KSČM</c:v>
                </c:pt>
                <c:pt idx="3">
                  <c:v>ostatní</c:v>
                </c:pt>
                <c:pt idx="4">
                  <c:v>PirStan</c:v>
                </c:pt>
                <c:pt idx="5">
                  <c:v>Přísaha</c:v>
                </c:pt>
                <c:pt idx="6">
                  <c:v>SPD</c:v>
                </c:pt>
                <c:pt idx="7">
                  <c:v>Spolu</c:v>
                </c:pt>
                <c:pt idx="8">
                  <c:v>TSS</c:v>
                </c:pt>
              </c:strCache>
            </c:strRef>
          </c:cat>
          <c:val>
            <c:numRef>
              <c:f>List1!$AC$332:$AL$332</c:f>
              <c:numCache>
                <c:formatCode>General</c:formatCode>
                <c:ptCount val="10"/>
                <c:pt idx="0">
                  <c:v>9.8268009961539189</c:v>
                </c:pt>
                <c:pt idx="1">
                  <c:v>7.9350771017158008</c:v>
                </c:pt>
                <c:pt idx="2">
                  <c:v>0</c:v>
                </c:pt>
                <c:pt idx="3">
                  <c:v>11.183143348607294</c:v>
                </c:pt>
                <c:pt idx="4">
                  <c:v>33.52444017630544</c:v>
                </c:pt>
                <c:pt idx="5">
                  <c:v>13.256883968345223</c:v>
                </c:pt>
                <c:pt idx="6">
                  <c:v>1.802394200937852</c:v>
                </c:pt>
                <c:pt idx="7">
                  <c:v>21.791941420175817</c:v>
                </c:pt>
                <c:pt idx="8">
                  <c:v>4.8976429691059336</c:v>
                </c:pt>
                <c:pt idx="9">
                  <c:v>18.552694962953311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D6C-4E27-9D6F-889F4AC2E5BE}"/>
            </c:ext>
          </c:extLst>
        </c:ser>
        <c:ser>
          <c:idx val="2"/>
          <c:order val="2"/>
          <c:tx>
            <c:strRef>
              <c:f>List1!$AB$333</c:f>
              <c:strCache>
                <c:ptCount val="1"/>
                <c:pt idx="0">
                  <c:v>ani dobře, ani špatně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List1!$AC$330:$AL$330</c:f>
              <c:strCache>
                <c:ptCount val="9"/>
                <c:pt idx="0">
                  <c:v>ANO</c:v>
                </c:pt>
                <c:pt idx="1">
                  <c:v>ČSSD</c:v>
                </c:pt>
                <c:pt idx="2">
                  <c:v>KSČM</c:v>
                </c:pt>
                <c:pt idx="3">
                  <c:v>ostatní</c:v>
                </c:pt>
                <c:pt idx="4">
                  <c:v>PirStan</c:v>
                </c:pt>
                <c:pt idx="5">
                  <c:v>Přísaha</c:v>
                </c:pt>
                <c:pt idx="6">
                  <c:v>SPD</c:v>
                </c:pt>
                <c:pt idx="7">
                  <c:v>Spolu</c:v>
                </c:pt>
                <c:pt idx="8">
                  <c:v>TSS</c:v>
                </c:pt>
              </c:strCache>
            </c:strRef>
          </c:cat>
          <c:val>
            <c:numRef>
              <c:f>List1!$AC$333:$AL$333</c:f>
              <c:numCache>
                <c:formatCode>General</c:formatCode>
                <c:ptCount val="10"/>
                <c:pt idx="0">
                  <c:v>25.880835573811627</c:v>
                </c:pt>
                <c:pt idx="1">
                  <c:v>39.673194000405907</c:v>
                </c:pt>
                <c:pt idx="2">
                  <c:v>42.666320596959302</c:v>
                </c:pt>
                <c:pt idx="3">
                  <c:v>32.982257205207674</c:v>
                </c:pt>
                <c:pt idx="4">
                  <c:v>42.559466992257939</c:v>
                </c:pt>
                <c:pt idx="5">
                  <c:v>41.684416907779607</c:v>
                </c:pt>
                <c:pt idx="6">
                  <c:v>6.4341417370439284</c:v>
                </c:pt>
                <c:pt idx="7">
                  <c:v>43.0580792004194</c:v>
                </c:pt>
                <c:pt idx="8">
                  <c:v>24.291083979688803</c:v>
                </c:pt>
                <c:pt idx="9">
                  <c:v>36.072148350090295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D6C-4E27-9D6F-889F4AC2E5BE}"/>
            </c:ext>
          </c:extLst>
        </c:ser>
        <c:ser>
          <c:idx val="3"/>
          <c:order val="3"/>
          <c:tx>
            <c:strRef>
              <c:f>List1!$AB$334</c:f>
              <c:strCache>
                <c:ptCount val="1"/>
                <c:pt idx="0">
                  <c:v>spíše špatně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List1!$AC$330:$AL$330</c:f>
              <c:strCache>
                <c:ptCount val="9"/>
                <c:pt idx="0">
                  <c:v>ANO</c:v>
                </c:pt>
                <c:pt idx="1">
                  <c:v>ČSSD</c:v>
                </c:pt>
                <c:pt idx="2">
                  <c:v>KSČM</c:v>
                </c:pt>
                <c:pt idx="3">
                  <c:v>ostatní</c:v>
                </c:pt>
                <c:pt idx="4">
                  <c:v>PirStan</c:v>
                </c:pt>
                <c:pt idx="5">
                  <c:v>Přísaha</c:v>
                </c:pt>
                <c:pt idx="6">
                  <c:v>SPD</c:v>
                </c:pt>
                <c:pt idx="7">
                  <c:v>Spolu</c:v>
                </c:pt>
                <c:pt idx="8">
                  <c:v>TSS</c:v>
                </c:pt>
              </c:strCache>
            </c:strRef>
          </c:cat>
          <c:val>
            <c:numRef>
              <c:f>List1!$AC$334:$AL$334</c:f>
              <c:numCache>
                <c:formatCode>General</c:formatCode>
                <c:ptCount val="10"/>
                <c:pt idx="0">
                  <c:v>31.471637900818276</c:v>
                </c:pt>
                <c:pt idx="1">
                  <c:v>32.528234270463201</c:v>
                </c:pt>
                <c:pt idx="2">
                  <c:v>21.398168929954995</c:v>
                </c:pt>
                <c:pt idx="3">
                  <c:v>12.623412036904089</c:v>
                </c:pt>
                <c:pt idx="4">
                  <c:v>11.607702169417607</c:v>
                </c:pt>
                <c:pt idx="5">
                  <c:v>16.181798733458685</c:v>
                </c:pt>
                <c:pt idx="6">
                  <c:v>21.747667676997118</c:v>
                </c:pt>
                <c:pt idx="7">
                  <c:v>19.376692424734674</c:v>
                </c:pt>
                <c:pt idx="8">
                  <c:v>20.09620984269284</c:v>
                </c:pt>
                <c:pt idx="9">
                  <c:v>19.558344892945744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BD6C-4E27-9D6F-889F4AC2E5BE}"/>
            </c:ext>
          </c:extLst>
        </c:ser>
        <c:ser>
          <c:idx val="4"/>
          <c:order val="4"/>
          <c:tx>
            <c:strRef>
              <c:f>List1!$AB$335</c:f>
              <c:strCache>
                <c:ptCount val="1"/>
                <c:pt idx="0">
                  <c:v>velmi špatně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cat>
            <c:strRef>
              <c:f>List1!$AC$330:$AL$330</c:f>
              <c:strCache>
                <c:ptCount val="9"/>
                <c:pt idx="0">
                  <c:v>ANO</c:v>
                </c:pt>
                <c:pt idx="1">
                  <c:v>ČSSD</c:v>
                </c:pt>
                <c:pt idx="2">
                  <c:v>KSČM</c:v>
                </c:pt>
                <c:pt idx="3">
                  <c:v>ostatní</c:v>
                </c:pt>
                <c:pt idx="4">
                  <c:v>PirStan</c:v>
                </c:pt>
                <c:pt idx="5">
                  <c:v>Přísaha</c:v>
                </c:pt>
                <c:pt idx="6">
                  <c:v>SPD</c:v>
                </c:pt>
                <c:pt idx="7">
                  <c:v>Spolu</c:v>
                </c:pt>
                <c:pt idx="8">
                  <c:v>TSS</c:v>
                </c:pt>
              </c:strCache>
            </c:strRef>
          </c:cat>
          <c:val>
            <c:numRef>
              <c:f>List1!$AC$335:$AL$335</c:f>
              <c:numCache>
                <c:formatCode>General</c:formatCode>
                <c:ptCount val="10"/>
                <c:pt idx="0">
                  <c:v>24.453496607587521</c:v>
                </c:pt>
                <c:pt idx="1">
                  <c:v>17.583047025484998</c:v>
                </c:pt>
                <c:pt idx="2">
                  <c:v>35.935511124768652</c:v>
                </c:pt>
                <c:pt idx="3">
                  <c:v>41.871300913576775</c:v>
                </c:pt>
                <c:pt idx="4">
                  <c:v>6.925073062425545</c:v>
                </c:pt>
                <c:pt idx="5">
                  <c:v>28.876900171039608</c:v>
                </c:pt>
                <c:pt idx="6">
                  <c:v>70.015796155443525</c:v>
                </c:pt>
                <c:pt idx="7">
                  <c:v>13.798110236617999</c:v>
                </c:pt>
                <c:pt idx="8">
                  <c:v>50.715062358895857</c:v>
                </c:pt>
                <c:pt idx="9">
                  <c:v>21.947399076012029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BD6C-4E27-9D6F-889F4AC2E5B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698122352"/>
        <c:axId val="1698124016"/>
      </c:barChart>
      <c:catAx>
        <c:axId val="16981223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698124016"/>
        <c:crosses val="autoZero"/>
        <c:auto val="1"/>
        <c:lblAlgn val="ctr"/>
        <c:lblOffset val="100"/>
        <c:noMultiLvlLbl val="0"/>
      </c:catAx>
      <c:valAx>
        <c:axId val="169812401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69812235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2400"/>
      </a:pPr>
      <a:endParaRPr lang="cs-CZ"/>
    </a:p>
  </c:txPr>
  <c:externalData r:id="rId3">
    <c:autoUpdate val="0"/>
  </c:externalData>
</c:chartSpace>
</file>

<file path=ppt/charts/chart3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cs-CZ"/>
              <a:t>Obavy o zdraví blízkých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List1!$M$471</c:f>
              <c:strCache>
                <c:ptCount val="1"/>
                <c:pt idx="0">
                  <c:v>rozhodně ano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List1!$N$470:$W$470</c:f>
              <c:strCache>
                <c:ptCount val="10"/>
                <c:pt idx="0">
                  <c:v>ANO</c:v>
                </c:pt>
                <c:pt idx="1">
                  <c:v>ČSSD</c:v>
                </c:pt>
                <c:pt idx="2">
                  <c:v>KSČM</c:v>
                </c:pt>
                <c:pt idx="3">
                  <c:v>ostatní</c:v>
                </c:pt>
                <c:pt idx="4">
                  <c:v>PirStan</c:v>
                </c:pt>
                <c:pt idx="5">
                  <c:v>Přísaha</c:v>
                </c:pt>
                <c:pt idx="6">
                  <c:v>SPD</c:v>
                </c:pt>
                <c:pt idx="7">
                  <c:v>Spolu</c:v>
                </c:pt>
                <c:pt idx="8">
                  <c:v>TSS</c:v>
                </c:pt>
                <c:pt idx="9">
                  <c:v>celkem</c:v>
                </c:pt>
              </c:strCache>
            </c:strRef>
          </c:cat>
          <c:val>
            <c:numRef>
              <c:f>List1!$N$471:$W$471</c:f>
              <c:numCache>
                <c:formatCode>General</c:formatCode>
                <c:ptCount val="10"/>
                <c:pt idx="0">
                  <c:v>48.724886140850835</c:v>
                </c:pt>
                <c:pt idx="1">
                  <c:v>37.884072724968398</c:v>
                </c:pt>
                <c:pt idx="2">
                  <c:v>22.115965174024584</c:v>
                </c:pt>
                <c:pt idx="3">
                  <c:v>30.569179657178513</c:v>
                </c:pt>
                <c:pt idx="4">
                  <c:v>26.090430314326792</c:v>
                </c:pt>
                <c:pt idx="5">
                  <c:v>40.994542315445663</c:v>
                </c:pt>
                <c:pt idx="6">
                  <c:v>19.555464468348223</c:v>
                </c:pt>
                <c:pt idx="7">
                  <c:v>30.290117089384218</c:v>
                </c:pt>
                <c:pt idx="8">
                  <c:v>11.8608765124704</c:v>
                </c:pt>
                <c:pt idx="9">
                  <c:v>31.352356737933867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EC6-47E9-9C50-AFF5B1A22FB3}"/>
            </c:ext>
          </c:extLst>
        </c:ser>
        <c:ser>
          <c:idx val="1"/>
          <c:order val="1"/>
          <c:tx>
            <c:strRef>
              <c:f>List1!$M$472</c:f>
              <c:strCache>
                <c:ptCount val="1"/>
                <c:pt idx="0">
                  <c:v>spíše ano</c:v>
                </c:pt>
              </c:strCache>
            </c:strRef>
          </c:tx>
          <c:spPr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List1!$N$470:$W$470</c:f>
              <c:strCache>
                <c:ptCount val="10"/>
                <c:pt idx="0">
                  <c:v>ANO</c:v>
                </c:pt>
                <c:pt idx="1">
                  <c:v>ČSSD</c:v>
                </c:pt>
                <c:pt idx="2">
                  <c:v>KSČM</c:v>
                </c:pt>
                <c:pt idx="3">
                  <c:v>ostatní</c:v>
                </c:pt>
                <c:pt idx="4">
                  <c:v>PirStan</c:v>
                </c:pt>
                <c:pt idx="5">
                  <c:v>Přísaha</c:v>
                </c:pt>
                <c:pt idx="6">
                  <c:v>SPD</c:v>
                </c:pt>
                <c:pt idx="7">
                  <c:v>Spolu</c:v>
                </c:pt>
                <c:pt idx="8">
                  <c:v>TSS</c:v>
                </c:pt>
                <c:pt idx="9">
                  <c:v>celkem</c:v>
                </c:pt>
              </c:strCache>
            </c:strRef>
          </c:cat>
          <c:val>
            <c:numRef>
              <c:f>List1!$N$472:$W$472</c:f>
              <c:numCache>
                <c:formatCode>General</c:formatCode>
                <c:ptCount val="10"/>
                <c:pt idx="0">
                  <c:v>16.470359435783106</c:v>
                </c:pt>
                <c:pt idx="1">
                  <c:v>22.515176416442138</c:v>
                </c:pt>
                <c:pt idx="2">
                  <c:v>25.408423791188511</c:v>
                </c:pt>
                <c:pt idx="3">
                  <c:v>11.742473846158791</c:v>
                </c:pt>
                <c:pt idx="4">
                  <c:v>33.638237905514167</c:v>
                </c:pt>
                <c:pt idx="5">
                  <c:v>9.4759342368812156</c:v>
                </c:pt>
                <c:pt idx="6">
                  <c:v>17.231234652371761</c:v>
                </c:pt>
                <c:pt idx="7">
                  <c:v>24.656119724971084</c:v>
                </c:pt>
                <c:pt idx="8">
                  <c:v>4.9083537879463099</c:v>
                </c:pt>
                <c:pt idx="9">
                  <c:v>22.923605427846418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EC6-47E9-9C50-AFF5B1A22FB3}"/>
            </c:ext>
          </c:extLst>
        </c:ser>
        <c:ser>
          <c:idx val="2"/>
          <c:order val="2"/>
          <c:tx>
            <c:strRef>
              <c:f>List1!$M$473</c:f>
              <c:strCache>
                <c:ptCount val="1"/>
                <c:pt idx="0">
                  <c:v>ani tak, ani tak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List1!$N$470:$W$470</c:f>
              <c:strCache>
                <c:ptCount val="10"/>
                <c:pt idx="0">
                  <c:v>ANO</c:v>
                </c:pt>
                <c:pt idx="1">
                  <c:v>ČSSD</c:v>
                </c:pt>
                <c:pt idx="2">
                  <c:v>KSČM</c:v>
                </c:pt>
                <c:pt idx="3">
                  <c:v>ostatní</c:v>
                </c:pt>
                <c:pt idx="4">
                  <c:v>PirStan</c:v>
                </c:pt>
                <c:pt idx="5">
                  <c:v>Přísaha</c:v>
                </c:pt>
                <c:pt idx="6">
                  <c:v>SPD</c:v>
                </c:pt>
                <c:pt idx="7">
                  <c:v>Spolu</c:v>
                </c:pt>
                <c:pt idx="8">
                  <c:v>TSS</c:v>
                </c:pt>
                <c:pt idx="9">
                  <c:v>celkem</c:v>
                </c:pt>
              </c:strCache>
            </c:strRef>
          </c:cat>
          <c:val>
            <c:numRef>
              <c:f>List1!$N$473:$W$473</c:f>
              <c:numCache>
                <c:formatCode>General</c:formatCode>
                <c:ptCount val="10"/>
                <c:pt idx="0">
                  <c:v>22.057076211326226</c:v>
                </c:pt>
                <c:pt idx="1">
                  <c:v>20.354436014698919</c:v>
                </c:pt>
                <c:pt idx="2">
                  <c:v>16.368102092075912</c:v>
                </c:pt>
                <c:pt idx="3">
                  <c:v>23.577753627802757</c:v>
                </c:pt>
                <c:pt idx="4">
                  <c:v>23.298178657003746</c:v>
                </c:pt>
                <c:pt idx="5">
                  <c:v>28.406262093973638</c:v>
                </c:pt>
                <c:pt idx="6">
                  <c:v>14.825843416464609</c:v>
                </c:pt>
                <c:pt idx="7">
                  <c:v>21.023036080545754</c:v>
                </c:pt>
                <c:pt idx="8">
                  <c:v>26.154428955947225</c:v>
                </c:pt>
                <c:pt idx="9">
                  <c:v>21.707381484479775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EC6-47E9-9C50-AFF5B1A22FB3}"/>
            </c:ext>
          </c:extLst>
        </c:ser>
        <c:ser>
          <c:idx val="3"/>
          <c:order val="3"/>
          <c:tx>
            <c:strRef>
              <c:f>List1!$M$474</c:f>
              <c:strCache>
                <c:ptCount val="1"/>
                <c:pt idx="0">
                  <c:v>spíše ne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</c:spPr>
          <c:invertIfNegative val="0"/>
          <c:cat>
            <c:strRef>
              <c:f>List1!$N$470:$W$470</c:f>
              <c:strCache>
                <c:ptCount val="10"/>
                <c:pt idx="0">
                  <c:v>ANO</c:v>
                </c:pt>
                <c:pt idx="1">
                  <c:v>ČSSD</c:v>
                </c:pt>
                <c:pt idx="2">
                  <c:v>KSČM</c:v>
                </c:pt>
                <c:pt idx="3">
                  <c:v>ostatní</c:v>
                </c:pt>
                <c:pt idx="4">
                  <c:v>PirStan</c:v>
                </c:pt>
                <c:pt idx="5">
                  <c:v>Přísaha</c:v>
                </c:pt>
                <c:pt idx="6">
                  <c:v>SPD</c:v>
                </c:pt>
                <c:pt idx="7">
                  <c:v>Spolu</c:v>
                </c:pt>
                <c:pt idx="8">
                  <c:v>TSS</c:v>
                </c:pt>
                <c:pt idx="9">
                  <c:v>celkem</c:v>
                </c:pt>
              </c:strCache>
            </c:strRef>
          </c:cat>
          <c:val>
            <c:numRef>
              <c:f>List1!$N$474:$W$474</c:f>
              <c:numCache>
                <c:formatCode>General</c:formatCode>
                <c:ptCount val="10"/>
                <c:pt idx="0">
                  <c:v>5.3115222409640772</c:v>
                </c:pt>
                <c:pt idx="1">
                  <c:v>5.0632504491639665</c:v>
                </c:pt>
                <c:pt idx="2">
                  <c:v>14.881339598930273</c:v>
                </c:pt>
                <c:pt idx="3">
                  <c:v>10.443421209936078</c:v>
                </c:pt>
                <c:pt idx="4">
                  <c:v>10.520588486595255</c:v>
                </c:pt>
                <c:pt idx="5">
                  <c:v>6.8797272264259854</c:v>
                </c:pt>
                <c:pt idx="6">
                  <c:v>26.357609902672607</c:v>
                </c:pt>
                <c:pt idx="7">
                  <c:v>15.570176670035913</c:v>
                </c:pt>
                <c:pt idx="8">
                  <c:v>30.160903441916741</c:v>
                </c:pt>
                <c:pt idx="9">
                  <c:v>12.970419703896363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2EC6-47E9-9C50-AFF5B1A22FB3}"/>
            </c:ext>
          </c:extLst>
        </c:ser>
        <c:ser>
          <c:idx val="4"/>
          <c:order val="4"/>
          <c:tx>
            <c:strRef>
              <c:f>List1!$M$475</c:f>
              <c:strCache>
                <c:ptCount val="1"/>
                <c:pt idx="0">
                  <c:v>rozhodně ne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cat>
            <c:strRef>
              <c:f>List1!$N$470:$W$470</c:f>
              <c:strCache>
                <c:ptCount val="10"/>
                <c:pt idx="0">
                  <c:v>ANO</c:v>
                </c:pt>
                <c:pt idx="1">
                  <c:v>ČSSD</c:v>
                </c:pt>
                <c:pt idx="2">
                  <c:v>KSČM</c:v>
                </c:pt>
                <c:pt idx="3">
                  <c:v>ostatní</c:v>
                </c:pt>
                <c:pt idx="4">
                  <c:v>PirStan</c:v>
                </c:pt>
                <c:pt idx="5">
                  <c:v>Přísaha</c:v>
                </c:pt>
                <c:pt idx="6">
                  <c:v>SPD</c:v>
                </c:pt>
                <c:pt idx="7">
                  <c:v>Spolu</c:v>
                </c:pt>
                <c:pt idx="8">
                  <c:v>TSS</c:v>
                </c:pt>
                <c:pt idx="9">
                  <c:v>celkem</c:v>
                </c:pt>
              </c:strCache>
            </c:strRef>
          </c:cat>
          <c:val>
            <c:numRef>
              <c:f>List1!$N$475:$W$475</c:f>
              <c:numCache>
                <c:formatCode>General</c:formatCode>
                <c:ptCount val="10"/>
                <c:pt idx="0">
                  <c:v>7.436155917669887</c:v>
                </c:pt>
                <c:pt idx="1">
                  <c:v>14.183062342325576</c:v>
                </c:pt>
                <c:pt idx="2">
                  <c:v>21.226170321305137</c:v>
                </c:pt>
                <c:pt idx="3">
                  <c:v>23.667170988980331</c:v>
                </c:pt>
                <c:pt idx="4">
                  <c:v>6.4525646008000699</c:v>
                </c:pt>
                <c:pt idx="5">
                  <c:v>14.243533688519724</c:v>
                </c:pt>
                <c:pt idx="6">
                  <c:v>22.029847215776403</c:v>
                </c:pt>
                <c:pt idx="7">
                  <c:v>8.4605503169194698</c:v>
                </c:pt>
                <c:pt idx="8">
                  <c:v>26.91543333684206</c:v>
                </c:pt>
                <c:pt idx="9">
                  <c:v>11.046236339370958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2EC6-47E9-9C50-AFF5B1A22FB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860982127"/>
        <c:axId val="860980879"/>
      </c:barChart>
      <c:catAx>
        <c:axId val="86098212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860980879"/>
        <c:crosses val="autoZero"/>
        <c:auto val="1"/>
        <c:lblAlgn val="ctr"/>
        <c:lblOffset val="100"/>
        <c:noMultiLvlLbl val="0"/>
      </c:catAx>
      <c:valAx>
        <c:axId val="86098087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86098212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2000"/>
      </a:pPr>
      <a:endParaRPr lang="cs-CZ"/>
    </a:p>
  </c:txPr>
  <c:externalData r:id="rId3">
    <c:autoUpdate val="0"/>
  </c:externalData>
</c:chartSpace>
</file>

<file path=ppt/charts/chart3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cs-CZ"/>
              <a:t>Obavy z další vlny pandemie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List1!$M$478</c:f>
              <c:strCache>
                <c:ptCount val="1"/>
                <c:pt idx="0">
                  <c:v>rozhodně ano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List1!$N$477:$W$477</c:f>
              <c:strCache>
                <c:ptCount val="10"/>
                <c:pt idx="0">
                  <c:v>ANO</c:v>
                </c:pt>
                <c:pt idx="1">
                  <c:v>ČSSD</c:v>
                </c:pt>
                <c:pt idx="2">
                  <c:v>KSČM</c:v>
                </c:pt>
                <c:pt idx="3">
                  <c:v>ostatní</c:v>
                </c:pt>
                <c:pt idx="4">
                  <c:v>PirStan</c:v>
                </c:pt>
                <c:pt idx="5">
                  <c:v>Přísaha</c:v>
                </c:pt>
                <c:pt idx="6">
                  <c:v>SPD</c:v>
                </c:pt>
                <c:pt idx="7">
                  <c:v>Spolu</c:v>
                </c:pt>
                <c:pt idx="8">
                  <c:v>TSS</c:v>
                </c:pt>
                <c:pt idx="9">
                  <c:v>celkem</c:v>
                </c:pt>
              </c:strCache>
            </c:strRef>
          </c:cat>
          <c:val>
            <c:numRef>
              <c:f>List1!$N$478:$W$478</c:f>
              <c:numCache>
                <c:formatCode>General</c:formatCode>
                <c:ptCount val="10"/>
                <c:pt idx="0">
                  <c:v>24.97519015973101</c:v>
                </c:pt>
                <c:pt idx="1">
                  <c:v>18.046378602411568</c:v>
                </c:pt>
                <c:pt idx="2">
                  <c:v>17.257897270636828</c:v>
                </c:pt>
                <c:pt idx="3">
                  <c:v>14.298199831623096</c:v>
                </c:pt>
                <c:pt idx="4">
                  <c:v>16.194573848944511</c:v>
                </c:pt>
                <c:pt idx="5">
                  <c:v>9.258341540734607</c:v>
                </c:pt>
                <c:pt idx="6">
                  <c:v>14.123946187318928</c:v>
                </c:pt>
                <c:pt idx="7">
                  <c:v>13.553334999685344</c:v>
                </c:pt>
                <c:pt idx="8">
                  <c:v>7.7296995565545323</c:v>
                </c:pt>
                <c:pt idx="9">
                  <c:v>15.948704386924998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19F-4592-B8BF-C67B7354BE75}"/>
            </c:ext>
          </c:extLst>
        </c:ser>
        <c:ser>
          <c:idx val="1"/>
          <c:order val="1"/>
          <c:tx>
            <c:strRef>
              <c:f>List1!$M$479</c:f>
              <c:strCache>
                <c:ptCount val="1"/>
                <c:pt idx="0">
                  <c:v>spíše ano</c:v>
                </c:pt>
              </c:strCache>
            </c:strRef>
          </c:tx>
          <c:spPr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List1!$N$477:$W$477</c:f>
              <c:strCache>
                <c:ptCount val="10"/>
                <c:pt idx="0">
                  <c:v>ANO</c:v>
                </c:pt>
                <c:pt idx="1">
                  <c:v>ČSSD</c:v>
                </c:pt>
                <c:pt idx="2">
                  <c:v>KSČM</c:v>
                </c:pt>
                <c:pt idx="3">
                  <c:v>ostatní</c:v>
                </c:pt>
                <c:pt idx="4">
                  <c:v>PirStan</c:v>
                </c:pt>
                <c:pt idx="5">
                  <c:v>Přísaha</c:v>
                </c:pt>
                <c:pt idx="6">
                  <c:v>SPD</c:v>
                </c:pt>
                <c:pt idx="7">
                  <c:v>Spolu</c:v>
                </c:pt>
                <c:pt idx="8">
                  <c:v>TSS</c:v>
                </c:pt>
                <c:pt idx="9">
                  <c:v>celkem</c:v>
                </c:pt>
              </c:strCache>
            </c:strRef>
          </c:cat>
          <c:val>
            <c:numRef>
              <c:f>List1!$N$479:$W$479</c:f>
              <c:numCache>
                <c:formatCode>General</c:formatCode>
                <c:ptCount val="10"/>
                <c:pt idx="0">
                  <c:v>16.459024094883169</c:v>
                </c:pt>
                <c:pt idx="1">
                  <c:v>25.105504642315545</c:v>
                </c:pt>
                <c:pt idx="2">
                  <c:v>7.440669147782196</c:v>
                </c:pt>
                <c:pt idx="3">
                  <c:v>6.6946358259061993</c:v>
                </c:pt>
                <c:pt idx="4">
                  <c:v>31.608508470196327</c:v>
                </c:pt>
                <c:pt idx="5">
                  <c:v>9.4759340175043274</c:v>
                </c:pt>
                <c:pt idx="6">
                  <c:v>9.1540577169304846</c:v>
                </c:pt>
                <c:pt idx="7">
                  <c:v>22.974876128861936</c:v>
                </c:pt>
                <c:pt idx="8">
                  <c:v>8.2227739581786565</c:v>
                </c:pt>
                <c:pt idx="9">
                  <c:v>20.701726187491715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19F-4592-B8BF-C67B7354BE75}"/>
            </c:ext>
          </c:extLst>
        </c:ser>
        <c:ser>
          <c:idx val="2"/>
          <c:order val="2"/>
          <c:tx>
            <c:strRef>
              <c:f>List1!$M$480</c:f>
              <c:strCache>
                <c:ptCount val="1"/>
                <c:pt idx="0">
                  <c:v>ani tak, ani tak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List1!$N$477:$W$477</c:f>
              <c:strCache>
                <c:ptCount val="10"/>
                <c:pt idx="0">
                  <c:v>ANO</c:v>
                </c:pt>
                <c:pt idx="1">
                  <c:v>ČSSD</c:v>
                </c:pt>
                <c:pt idx="2">
                  <c:v>KSČM</c:v>
                </c:pt>
                <c:pt idx="3">
                  <c:v>ostatní</c:v>
                </c:pt>
                <c:pt idx="4">
                  <c:v>PirStan</c:v>
                </c:pt>
                <c:pt idx="5">
                  <c:v>Přísaha</c:v>
                </c:pt>
                <c:pt idx="6">
                  <c:v>SPD</c:v>
                </c:pt>
                <c:pt idx="7">
                  <c:v>Spolu</c:v>
                </c:pt>
                <c:pt idx="8">
                  <c:v>TSS</c:v>
                </c:pt>
                <c:pt idx="9">
                  <c:v>celkem</c:v>
                </c:pt>
              </c:strCache>
            </c:strRef>
          </c:cat>
          <c:val>
            <c:numRef>
              <c:f>List1!$N$480:$W$480</c:f>
              <c:numCache>
                <c:formatCode>General</c:formatCode>
                <c:ptCount val="10"/>
                <c:pt idx="0">
                  <c:v>33.993747308915303</c:v>
                </c:pt>
                <c:pt idx="1">
                  <c:v>30.450255342514382</c:v>
                </c:pt>
                <c:pt idx="2">
                  <c:v>39.193925290552926</c:v>
                </c:pt>
                <c:pt idx="3">
                  <c:v>31.796678574131072</c:v>
                </c:pt>
                <c:pt idx="4">
                  <c:v>25.941781131602887</c:v>
                </c:pt>
                <c:pt idx="5">
                  <c:v>44.143859667658226</c:v>
                </c:pt>
                <c:pt idx="6">
                  <c:v>17.701863445654411</c:v>
                </c:pt>
                <c:pt idx="7">
                  <c:v>32.244091826563242</c:v>
                </c:pt>
                <c:pt idx="8">
                  <c:v>2.0655891859717292</c:v>
                </c:pt>
                <c:pt idx="9">
                  <c:v>29.656817119679189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19F-4592-B8BF-C67B7354BE75}"/>
            </c:ext>
          </c:extLst>
        </c:ser>
        <c:ser>
          <c:idx val="3"/>
          <c:order val="3"/>
          <c:tx>
            <c:strRef>
              <c:f>List1!$M$481</c:f>
              <c:strCache>
                <c:ptCount val="1"/>
                <c:pt idx="0">
                  <c:v>spíše ne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</c:spPr>
          <c:invertIfNegative val="0"/>
          <c:cat>
            <c:strRef>
              <c:f>List1!$N$477:$W$477</c:f>
              <c:strCache>
                <c:ptCount val="10"/>
                <c:pt idx="0">
                  <c:v>ANO</c:v>
                </c:pt>
                <c:pt idx="1">
                  <c:v>ČSSD</c:v>
                </c:pt>
                <c:pt idx="2">
                  <c:v>KSČM</c:v>
                </c:pt>
                <c:pt idx="3">
                  <c:v>ostatní</c:v>
                </c:pt>
                <c:pt idx="4">
                  <c:v>PirStan</c:v>
                </c:pt>
                <c:pt idx="5">
                  <c:v>Přísaha</c:v>
                </c:pt>
                <c:pt idx="6">
                  <c:v>SPD</c:v>
                </c:pt>
                <c:pt idx="7">
                  <c:v>Spolu</c:v>
                </c:pt>
                <c:pt idx="8">
                  <c:v>TSS</c:v>
                </c:pt>
                <c:pt idx="9">
                  <c:v>celkem</c:v>
                </c:pt>
              </c:strCache>
            </c:strRef>
          </c:cat>
          <c:val>
            <c:numRef>
              <c:f>List1!$N$481:$W$481</c:f>
              <c:numCache>
                <c:formatCode>General</c:formatCode>
                <c:ptCount val="10"/>
                <c:pt idx="0">
                  <c:v>12.614741887990089</c:v>
                </c:pt>
                <c:pt idx="1">
                  <c:v>12.23862539357896</c:v>
                </c:pt>
                <c:pt idx="2">
                  <c:v>18.139752995938807</c:v>
                </c:pt>
                <c:pt idx="3">
                  <c:v>7.2881223067642553</c:v>
                </c:pt>
                <c:pt idx="4">
                  <c:v>15.748264731644145</c:v>
                </c:pt>
                <c:pt idx="5">
                  <c:v>21.7694057044116</c:v>
                </c:pt>
                <c:pt idx="6">
                  <c:v>12.100227935772677</c:v>
                </c:pt>
                <c:pt idx="7">
                  <c:v>18.341283003297761</c:v>
                </c:pt>
                <c:pt idx="8">
                  <c:v>37.782776178963047</c:v>
                </c:pt>
                <c:pt idx="9">
                  <c:v>16.190123965573708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919F-4592-B8BF-C67B7354BE75}"/>
            </c:ext>
          </c:extLst>
        </c:ser>
        <c:ser>
          <c:idx val="4"/>
          <c:order val="4"/>
          <c:tx>
            <c:strRef>
              <c:f>List1!$M$482</c:f>
              <c:strCache>
                <c:ptCount val="1"/>
                <c:pt idx="0">
                  <c:v>rozhodně ne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cat>
            <c:strRef>
              <c:f>List1!$N$477:$W$477</c:f>
              <c:strCache>
                <c:ptCount val="10"/>
                <c:pt idx="0">
                  <c:v>ANO</c:v>
                </c:pt>
                <c:pt idx="1">
                  <c:v>ČSSD</c:v>
                </c:pt>
                <c:pt idx="2">
                  <c:v>KSČM</c:v>
                </c:pt>
                <c:pt idx="3">
                  <c:v>ostatní</c:v>
                </c:pt>
                <c:pt idx="4">
                  <c:v>PirStan</c:v>
                </c:pt>
                <c:pt idx="5">
                  <c:v>Přísaha</c:v>
                </c:pt>
                <c:pt idx="6">
                  <c:v>SPD</c:v>
                </c:pt>
                <c:pt idx="7">
                  <c:v>Spolu</c:v>
                </c:pt>
                <c:pt idx="8">
                  <c:v>TSS</c:v>
                </c:pt>
                <c:pt idx="9">
                  <c:v>celkem</c:v>
                </c:pt>
              </c:strCache>
            </c:strRef>
          </c:cat>
          <c:val>
            <c:numRef>
              <c:f>List1!$N$482:$W$482</c:f>
              <c:numCache>
                <c:formatCode>General</c:formatCode>
                <c:ptCount val="10"/>
                <c:pt idx="0">
                  <c:v>11.957296548480418</c:v>
                </c:pt>
                <c:pt idx="1">
                  <c:v>14.159236019179541</c:v>
                </c:pt>
                <c:pt idx="2">
                  <c:v>17.967755295089255</c:v>
                </c:pt>
                <c:pt idx="3">
                  <c:v>39.922363461575372</c:v>
                </c:pt>
                <c:pt idx="4">
                  <c:v>10.506871817612133</c:v>
                </c:pt>
                <c:pt idx="5">
                  <c:v>15.352459069691237</c:v>
                </c:pt>
                <c:pt idx="6">
                  <c:v>46.919904714323494</c:v>
                </c:pt>
                <c:pt idx="7">
                  <c:v>12.886414041591717</c:v>
                </c:pt>
                <c:pt idx="8">
                  <c:v>44.199161120332029</c:v>
                </c:pt>
                <c:pt idx="9">
                  <c:v>17.502628340330372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919F-4592-B8BF-C67B7354BE7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925022415"/>
        <c:axId val="925022831"/>
      </c:barChart>
      <c:catAx>
        <c:axId val="92502241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925022831"/>
        <c:crosses val="autoZero"/>
        <c:auto val="1"/>
        <c:lblAlgn val="ctr"/>
        <c:lblOffset val="100"/>
        <c:noMultiLvlLbl val="0"/>
      </c:catAx>
      <c:valAx>
        <c:axId val="92502283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92502241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2000"/>
      </a:pPr>
      <a:endParaRPr lang="cs-CZ"/>
    </a:p>
  </c:txPr>
  <c:externalData r:id="rId3">
    <c:autoUpdate val="0"/>
  </c:externalData>
</c:chartSpace>
</file>

<file path=ppt/charts/chart3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cs-CZ"/>
              <a:t>zájem o politku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List1!$AB$149</c:f>
              <c:strCache>
                <c:ptCount val="1"/>
                <c:pt idx="0">
                  <c:v>velmi se zajímám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cat>
            <c:strRef>
              <c:f>List1!$AC$148:$AL$148</c:f>
              <c:strCache>
                <c:ptCount val="10"/>
                <c:pt idx="0">
                  <c:v>ANO</c:v>
                </c:pt>
                <c:pt idx="1">
                  <c:v>ČSSD</c:v>
                </c:pt>
                <c:pt idx="2">
                  <c:v>KSČM</c:v>
                </c:pt>
                <c:pt idx="3">
                  <c:v>ostatní</c:v>
                </c:pt>
                <c:pt idx="4">
                  <c:v>PirStan</c:v>
                </c:pt>
                <c:pt idx="5">
                  <c:v>Přísaha</c:v>
                </c:pt>
                <c:pt idx="6">
                  <c:v>SPD</c:v>
                </c:pt>
                <c:pt idx="7">
                  <c:v>Spolu</c:v>
                </c:pt>
                <c:pt idx="8">
                  <c:v>TSS</c:v>
                </c:pt>
                <c:pt idx="9">
                  <c:v>celkem</c:v>
                </c:pt>
              </c:strCache>
            </c:strRef>
          </c:cat>
          <c:val>
            <c:numRef>
              <c:f>List1!$AC$149:$AL$149</c:f>
              <c:numCache>
                <c:formatCode>General</c:formatCode>
                <c:ptCount val="10"/>
                <c:pt idx="0">
                  <c:v>27.376674337621953</c:v>
                </c:pt>
                <c:pt idx="1">
                  <c:v>16.292140855382208</c:v>
                </c:pt>
                <c:pt idx="2">
                  <c:v>35.792366101225198</c:v>
                </c:pt>
                <c:pt idx="3">
                  <c:v>30.725548058624607</c:v>
                </c:pt>
                <c:pt idx="4">
                  <c:v>23.572420681593133</c:v>
                </c:pt>
                <c:pt idx="5">
                  <c:v>11.508276781267446</c:v>
                </c:pt>
                <c:pt idx="6">
                  <c:v>22.703474006286264</c:v>
                </c:pt>
                <c:pt idx="7">
                  <c:v>26.828105762666315</c:v>
                </c:pt>
                <c:pt idx="8">
                  <c:v>23.59078030434042</c:v>
                </c:pt>
                <c:pt idx="9">
                  <c:v>24.91373016526585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20F-4FA0-BCB8-811B17A9EFF2}"/>
            </c:ext>
          </c:extLst>
        </c:ser>
        <c:ser>
          <c:idx val="1"/>
          <c:order val="1"/>
          <c:tx>
            <c:strRef>
              <c:f>List1!$AB$150</c:f>
              <c:strCache>
                <c:ptCount val="1"/>
                <c:pt idx="0">
                  <c:v>spíše se zajímám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cat>
            <c:strRef>
              <c:f>List1!$AC$148:$AL$148</c:f>
              <c:strCache>
                <c:ptCount val="10"/>
                <c:pt idx="0">
                  <c:v>ANO</c:v>
                </c:pt>
                <c:pt idx="1">
                  <c:v>ČSSD</c:v>
                </c:pt>
                <c:pt idx="2">
                  <c:v>KSČM</c:v>
                </c:pt>
                <c:pt idx="3">
                  <c:v>ostatní</c:v>
                </c:pt>
                <c:pt idx="4">
                  <c:v>PirStan</c:v>
                </c:pt>
                <c:pt idx="5">
                  <c:v>Přísaha</c:v>
                </c:pt>
                <c:pt idx="6">
                  <c:v>SPD</c:v>
                </c:pt>
                <c:pt idx="7">
                  <c:v>Spolu</c:v>
                </c:pt>
                <c:pt idx="8">
                  <c:v>TSS</c:v>
                </c:pt>
                <c:pt idx="9">
                  <c:v>celkem</c:v>
                </c:pt>
              </c:strCache>
            </c:strRef>
          </c:cat>
          <c:val>
            <c:numRef>
              <c:f>List1!$AC$150:$AL$150</c:f>
              <c:numCache>
                <c:formatCode>General</c:formatCode>
                <c:ptCount val="10"/>
                <c:pt idx="0">
                  <c:v>22.113594449043873</c:v>
                </c:pt>
                <c:pt idx="1">
                  <c:v>36.852322163993314</c:v>
                </c:pt>
                <c:pt idx="2">
                  <c:v>14.456726852743143</c:v>
                </c:pt>
                <c:pt idx="3">
                  <c:v>19.536827021888545</c:v>
                </c:pt>
                <c:pt idx="4">
                  <c:v>28.113218415384651</c:v>
                </c:pt>
                <c:pt idx="5">
                  <c:v>32.201950987446722</c:v>
                </c:pt>
                <c:pt idx="6">
                  <c:v>23.987724183874544</c:v>
                </c:pt>
                <c:pt idx="7">
                  <c:v>30.106779709188924</c:v>
                </c:pt>
                <c:pt idx="8">
                  <c:v>17.584219174109101</c:v>
                </c:pt>
                <c:pt idx="9">
                  <c:v>27.132848322499836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20F-4FA0-BCB8-811B17A9EFF2}"/>
            </c:ext>
          </c:extLst>
        </c:ser>
        <c:ser>
          <c:idx val="2"/>
          <c:order val="2"/>
          <c:tx>
            <c:strRef>
              <c:f>List1!$AB$151</c:f>
              <c:strCache>
                <c:ptCount val="1"/>
                <c:pt idx="0">
                  <c:v>ani zájem, ani nezájem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List1!$AC$148:$AL$148</c:f>
              <c:strCache>
                <c:ptCount val="10"/>
                <c:pt idx="0">
                  <c:v>ANO</c:v>
                </c:pt>
                <c:pt idx="1">
                  <c:v>ČSSD</c:v>
                </c:pt>
                <c:pt idx="2">
                  <c:v>KSČM</c:v>
                </c:pt>
                <c:pt idx="3">
                  <c:v>ostatní</c:v>
                </c:pt>
                <c:pt idx="4">
                  <c:v>PirStan</c:v>
                </c:pt>
                <c:pt idx="5">
                  <c:v>Přísaha</c:v>
                </c:pt>
                <c:pt idx="6">
                  <c:v>SPD</c:v>
                </c:pt>
                <c:pt idx="7">
                  <c:v>Spolu</c:v>
                </c:pt>
                <c:pt idx="8">
                  <c:v>TSS</c:v>
                </c:pt>
                <c:pt idx="9">
                  <c:v>celkem</c:v>
                </c:pt>
              </c:strCache>
            </c:strRef>
          </c:cat>
          <c:val>
            <c:numRef>
              <c:f>List1!$AC$151:$AL$151</c:f>
              <c:numCache>
                <c:formatCode>General</c:formatCode>
                <c:ptCount val="10"/>
                <c:pt idx="0">
                  <c:v>40.425784021557838</c:v>
                </c:pt>
                <c:pt idx="1">
                  <c:v>35.985889823768844</c:v>
                </c:pt>
                <c:pt idx="2">
                  <c:v>29.679630796339808</c:v>
                </c:pt>
                <c:pt idx="3">
                  <c:v>25.766336547834456</c:v>
                </c:pt>
                <c:pt idx="4">
                  <c:v>30.758757387167734</c:v>
                </c:pt>
                <c:pt idx="5">
                  <c:v>40.90453093193824</c:v>
                </c:pt>
                <c:pt idx="6">
                  <c:v>39.790739565274528</c:v>
                </c:pt>
                <c:pt idx="7">
                  <c:v>29.784118108691192</c:v>
                </c:pt>
                <c:pt idx="8">
                  <c:v>48.908167896316051</c:v>
                </c:pt>
                <c:pt idx="9">
                  <c:v>33.726506879045246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20F-4FA0-BCB8-811B17A9EFF2}"/>
            </c:ext>
          </c:extLst>
        </c:ser>
        <c:ser>
          <c:idx val="3"/>
          <c:order val="3"/>
          <c:tx>
            <c:strRef>
              <c:f>List1!$AB$152</c:f>
              <c:strCache>
                <c:ptCount val="1"/>
                <c:pt idx="0">
                  <c:v>spíše se nezajímám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</c:spPr>
          <c:invertIfNegative val="0"/>
          <c:cat>
            <c:strRef>
              <c:f>List1!$AC$148:$AL$148</c:f>
              <c:strCache>
                <c:ptCount val="10"/>
                <c:pt idx="0">
                  <c:v>ANO</c:v>
                </c:pt>
                <c:pt idx="1">
                  <c:v>ČSSD</c:v>
                </c:pt>
                <c:pt idx="2">
                  <c:v>KSČM</c:v>
                </c:pt>
                <c:pt idx="3">
                  <c:v>ostatní</c:v>
                </c:pt>
                <c:pt idx="4">
                  <c:v>PirStan</c:v>
                </c:pt>
                <c:pt idx="5">
                  <c:v>Přísaha</c:v>
                </c:pt>
                <c:pt idx="6">
                  <c:v>SPD</c:v>
                </c:pt>
                <c:pt idx="7">
                  <c:v>Spolu</c:v>
                </c:pt>
                <c:pt idx="8">
                  <c:v>TSS</c:v>
                </c:pt>
                <c:pt idx="9">
                  <c:v>celkem</c:v>
                </c:pt>
              </c:strCache>
            </c:strRef>
          </c:cat>
          <c:val>
            <c:numRef>
              <c:f>List1!$AC$152:$AL$152</c:f>
              <c:numCache>
                <c:formatCode>General</c:formatCode>
                <c:ptCount val="10"/>
                <c:pt idx="0">
                  <c:v>8.5545444518883507</c:v>
                </c:pt>
                <c:pt idx="1">
                  <c:v>6.3994142904678277</c:v>
                </c:pt>
                <c:pt idx="2">
                  <c:v>5.9678928238447426</c:v>
                </c:pt>
                <c:pt idx="3">
                  <c:v>6.4297219723340193</c:v>
                </c:pt>
                <c:pt idx="4">
                  <c:v>13.554592768877697</c:v>
                </c:pt>
                <c:pt idx="5">
                  <c:v>10.86285759773652</c:v>
                </c:pt>
                <c:pt idx="6">
                  <c:v>8.9958380796122857</c:v>
                </c:pt>
                <c:pt idx="7">
                  <c:v>11.686730330252589</c:v>
                </c:pt>
                <c:pt idx="8">
                  <c:v>15.085143652148247</c:v>
                </c:pt>
                <c:pt idx="9">
                  <c:v>10.789142101312091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D20F-4FA0-BCB8-811B17A9EFF2}"/>
            </c:ext>
          </c:extLst>
        </c:ser>
        <c:ser>
          <c:idx val="4"/>
          <c:order val="4"/>
          <c:tx>
            <c:strRef>
              <c:f>List1!$AB$153</c:f>
              <c:strCache>
                <c:ptCount val="1"/>
                <c:pt idx="0">
                  <c:v>vůbec se nezajímám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cat>
            <c:strRef>
              <c:f>List1!$AC$148:$AL$148</c:f>
              <c:strCache>
                <c:ptCount val="10"/>
                <c:pt idx="0">
                  <c:v>ANO</c:v>
                </c:pt>
                <c:pt idx="1">
                  <c:v>ČSSD</c:v>
                </c:pt>
                <c:pt idx="2">
                  <c:v>KSČM</c:v>
                </c:pt>
                <c:pt idx="3">
                  <c:v>ostatní</c:v>
                </c:pt>
                <c:pt idx="4">
                  <c:v>PirStan</c:v>
                </c:pt>
                <c:pt idx="5">
                  <c:v>Přísaha</c:v>
                </c:pt>
                <c:pt idx="6">
                  <c:v>SPD</c:v>
                </c:pt>
                <c:pt idx="7">
                  <c:v>Spolu</c:v>
                </c:pt>
                <c:pt idx="8">
                  <c:v>TSS</c:v>
                </c:pt>
                <c:pt idx="9">
                  <c:v>celkem</c:v>
                </c:pt>
              </c:strCache>
            </c:strRef>
          </c:cat>
          <c:val>
            <c:numRef>
              <c:f>List1!$AC$153:$AL$153</c:f>
              <c:numCache>
                <c:formatCode>General</c:formatCode>
                <c:ptCount val="10"/>
                <c:pt idx="0">
                  <c:v>2.9877571050345124</c:v>
                </c:pt>
                <c:pt idx="1">
                  <c:v>4.8554051342107103</c:v>
                </c:pt>
                <c:pt idx="2">
                  <c:v>15.143990217831574</c:v>
                </c:pt>
                <c:pt idx="3">
                  <c:v>18.486597595093958</c:v>
                </c:pt>
                <c:pt idx="4">
                  <c:v>6.3352729649175625</c:v>
                </c:pt>
                <c:pt idx="5">
                  <c:v>6.3568765833487735</c:v>
                </c:pt>
                <c:pt idx="6">
                  <c:v>5.6849951727548929</c:v>
                </c:pt>
                <c:pt idx="7">
                  <c:v>3.4479227804091357</c:v>
                </c:pt>
                <c:pt idx="8">
                  <c:v>2.01234873373288</c:v>
                </c:pt>
                <c:pt idx="9">
                  <c:v>5.2804565551460403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D20F-4FA0-BCB8-811B17A9EFF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14599472"/>
        <c:axId val="214599888"/>
      </c:barChart>
      <c:catAx>
        <c:axId val="2145994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214599888"/>
        <c:crosses val="autoZero"/>
        <c:auto val="1"/>
        <c:lblAlgn val="ctr"/>
        <c:lblOffset val="100"/>
        <c:noMultiLvlLbl val="0"/>
      </c:catAx>
      <c:valAx>
        <c:axId val="21459988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21459947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2000"/>
      </a:pPr>
      <a:endParaRPr lang="cs-CZ"/>
    </a:p>
  </c:txPr>
  <c:externalData r:id="rId3">
    <c:autoUpdate val="0"/>
  </c:externalData>
</c:chartSpace>
</file>

<file path=ppt/charts/chart3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88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cs-CZ"/>
              <a:t>Levice - pravice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8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List1!$AC$345</c:f>
              <c:strCache>
                <c:ptCount val="1"/>
                <c:pt idx="0">
                  <c:v>ANO</c:v>
                </c:pt>
              </c:strCache>
            </c:strRef>
          </c:tx>
          <c:spPr>
            <a:ln w="28575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FF0000"/>
              </a:solidFill>
              <a:ln w="9525">
                <a:solidFill>
                  <a:srgbClr val="FF0000"/>
                </a:solidFill>
              </a:ln>
              <a:effectLst/>
            </c:spPr>
          </c:marker>
          <c:cat>
            <c:strRef>
              <c:f>List1!$AB$346:$AB$356</c:f>
              <c:strCache>
                <c:ptCount val="1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</c:strCache>
            </c:strRef>
          </c:cat>
          <c:val>
            <c:numRef>
              <c:f>List1!$AC$346:$AC$356</c:f>
              <c:numCache>
                <c:formatCode>General</c:formatCode>
                <c:ptCount val="11"/>
                <c:pt idx="0">
                  <c:v>2.7294210413813431</c:v>
                </c:pt>
                <c:pt idx="1">
                  <c:v>4.7598357850483097</c:v>
                </c:pt>
                <c:pt idx="2">
                  <c:v>7.0028656737112689</c:v>
                </c:pt>
                <c:pt idx="3">
                  <c:v>5.6819508553091742</c:v>
                </c:pt>
                <c:pt idx="4">
                  <c:v>11.312971703463862</c:v>
                </c:pt>
                <c:pt idx="5">
                  <c:v>36.102724079847533</c:v>
                </c:pt>
                <c:pt idx="6">
                  <c:v>4.5935403164629331</c:v>
                </c:pt>
                <c:pt idx="7">
                  <c:v>6.6351137869485699</c:v>
                </c:pt>
                <c:pt idx="8">
                  <c:v>8.4895417594642186</c:v>
                </c:pt>
                <c:pt idx="9">
                  <c:v>3.0357573210962494</c:v>
                </c:pt>
                <c:pt idx="10">
                  <c:v>9.6562776772665249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F65B-41D8-9CEB-5B3E75834B5B}"/>
            </c:ext>
          </c:extLst>
        </c:ser>
        <c:ser>
          <c:idx val="4"/>
          <c:order val="1"/>
          <c:tx>
            <c:strRef>
              <c:f>List1!$AG$345</c:f>
              <c:strCache>
                <c:ptCount val="1"/>
                <c:pt idx="0">
                  <c:v>PirStan</c:v>
                </c:pt>
              </c:strCache>
            </c:strRef>
          </c:tx>
          <c:spPr>
            <a:ln w="28575" cap="rnd">
              <a:solidFill>
                <a:schemeClr val="tx1">
                  <a:lumMod val="95000"/>
                  <a:lumOff val="5000"/>
                </a:schemeClr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tx1">
                  <a:lumMod val="95000"/>
                  <a:lumOff val="5000"/>
                </a:schemeClr>
              </a:solidFill>
              <a:ln w="9525">
                <a:solidFill>
                  <a:schemeClr val="tx1">
                    <a:lumMod val="95000"/>
                    <a:lumOff val="5000"/>
                  </a:schemeClr>
                </a:solidFill>
              </a:ln>
              <a:effectLst/>
            </c:spPr>
          </c:marker>
          <c:cat>
            <c:strRef>
              <c:f>List1!$AB$346:$AB$356</c:f>
              <c:strCache>
                <c:ptCount val="1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</c:strCache>
            </c:strRef>
          </c:cat>
          <c:val>
            <c:numRef>
              <c:f>List1!$AG$346:$AG$356</c:f>
              <c:numCache>
                <c:formatCode>General</c:formatCode>
                <c:ptCount val="11"/>
                <c:pt idx="0">
                  <c:v>1.3875894864135243</c:v>
                </c:pt>
                <c:pt idx="1">
                  <c:v>1.9273868832707635</c:v>
                </c:pt>
                <c:pt idx="2">
                  <c:v>5.6388600063277723</c:v>
                </c:pt>
                <c:pt idx="3">
                  <c:v>10.572734654900401</c:v>
                </c:pt>
                <c:pt idx="4">
                  <c:v>11.833942976091485</c:v>
                </c:pt>
                <c:pt idx="5">
                  <c:v>23.53297470269052</c:v>
                </c:pt>
                <c:pt idx="6">
                  <c:v>11.964169169217186</c:v>
                </c:pt>
                <c:pt idx="7">
                  <c:v>16.247257519971779</c:v>
                </c:pt>
                <c:pt idx="8">
                  <c:v>8.2018960352934691</c:v>
                </c:pt>
                <c:pt idx="9">
                  <c:v>4.2717277510340201</c:v>
                </c:pt>
                <c:pt idx="10">
                  <c:v>4.4214608147890768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F65B-41D8-9CEB-5B3E75834B5B}"/>
            </c:ext>
          </c:extLst>
        </c:ser>
        <c:ser>
          <c:idx val="6"/>
          <c:order val="2"/>
          <c:tx>
            <c:strRef>
              <c:f>List1!$AI$345</c:f>
              <c:strCache>
                <c:ptCount val="1"/>
                <c:pt idx="0">
                  <c:v>SPD</c:v>
                </c:pt>
              </c:strCache>
            </c:strRef>
          </c:tx>
          <c:spPr>
            <a:ln w="28575" cap="rnd">
              <a:solidFill>
                <a:srgbClr val="92D05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92D050"/>
              </a:solidFill>
              <a:ln w="9525">
                <a:solidFill>
                  <a:srgbClr val="92D050"/>
                </a:solidFill>
              </a:ln>
              <a:effectLst/>
            </c:spPr>
          </c:marker>
          <c:cat>
            <c:strRef>
              <c:f>List1!$AB$346:$AB$356</c:f>
              <c:strCache>
                <c:ptCount val="1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</c:strCache>
            </c:strRef>
          </c:cat>
          <c:val>
            <c:numRef>
              <c:f>List1!$AI$346:$AI$356</c:f>
              <c:numCache>
                <c:formatCode>General</c:formatCode>
                <c:ptCount val="11"/>
                <c:pt idx="0">
                  <c:v>8.8738135580946924</c:v>
                </c:pt>
                <c:pt idx="1">
                  <c:v>2.5763863789771215</c:v>
                </c:pt>
                <c:pt idx="2">
                  <c:v>1.8423005604190277</c:v>
                </c:pt>
                <c:pt idx="3">
                  <c:v>10.808526576973671</c:v>
                </c:pt>
                <c:pt idx="4">
                  <c:v>9.7363652833132122</c:v>
                </c:pt>
                <c:pt idx="5">
                  <c:v>21.845948420443271</c:v>
                </c:pt>
                <c:pt idx="6">
                  <c:v>7.3590142287348437</c:v>
                </c:pt>
                <c:pt idx="7">
                  <c:v>3.8111806818363321</c:v>
                </c:pt>
                <c:pt idx="8">
                  <c:v>8.4564316926442817</c:v>
                </c:pt>
                <c:pt idx="9">
                  <c:v>9.5148690567315128</c:v>
                </c:pt>
                <c:pt idx="10">
                  <c:v>15.175163561832052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F65B-41D8-9CEB-5B3E75834B5B}"/>
            </c:ext>
          </c:extLst>
        </c:ser>
        <c:ser>
          <c:idx val="7"/>
          <c:order val="3"/>
          <c:tx>
            <c:strRef>
              <c:f>List1!$AJ$345</c:f>
              <c:strCache>
                <c:ptCount val="1"/>
                <c:pt idx="0">
                  <c:v>Spolu</c:v>
                </c:pt>
              </c:strCache>
            </c:strRef>
          </c:tx>
          <c:spPr>
            <a:ln w="28575" cap="rnd">
              <a:solidFill>
                <a:schemeClr val="accent5">
                  <a:lumMod val="75000"/>
                </a:schemeClr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5">
                  <a:lumMod val="75000"/>
                </a:schemeClr>
              </a:solidFill>
              <a:ln w="9525">
                <a:solidFill>
                  <a:schemeClr val="accent5">
                    <a:lumMod val="75000"/>
                  </a:schemeClr>
                </a:solidFill>
              </a:ln>
              <a:effectLst/>
            </c:spPr>
          </c:marker>
          <c:cat>
            <c:strRef>
              <c:f>List1!$AB$346:$AB$356</c:f>
              <c:strCache>
                <c:ptCount val="1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</c:strCache>
            </c:strRef>
          </c:cat>
          <c:val>
            <c:numRef>
              <c:f>List1!$AJ$346:$AJ$356</c:f>
              <c:numCache>
                <c:formatCode>General</c:formatCode>
                <c:ptCount val="11"/>
                <c:pt idx="0">
                  <c:v>1.2856999074655893</c:v>
                </c:pt>
                <c:pt idx="1">
                  <c:v>0.20930682790102484</c:v>
                </c:pt>
                <c:pt idx="2">
                  <c:v>0.37856794673080135</c:v>
                </c:pt>
                <c:pt idx="3">
                  <c:v>2.6929935977347124</c:v>
                </c:pt>
                <c:pt idx="4">
                  <c:v>3.1827956975019425</c:v>
                </c:pt>
                <c:pt idx="5">
                  <c:v>10.398777365683076</c:v>
                </c:pt>
                <c:pt idx="6">
                  <c:v>7.3209331419579708</c:v>
                </c:pt>
                <c:pt idx="7">
                  <c:v>17.061108345006911</c:v>
                </c:pt>
                <c:pt idx="8">
                  <c:v>25.718404444579374</c:v>
                </c:pt>
                <c:pt idx="9">
                  <c:v>13.690797400281108</c:v>
                </c:pt>
                <c:pt idx="10">
                  <c:v>18.060615325157514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F65B-41D8-9CEB-5B3E75834B5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4993696"/>
        <c:axId val="24984544"/>
      </c:lineChart>
      <c:catAx>
        <c:axId val="249936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24984544"/>
        <c:crosses val="autoZero"/>
        <c:auto val="1"/>
        <c:lblAlgn val="ctr"/>
        <c:lblOffset val="100"/>
        <c:noMultiLvlLbl val="0"/>
      </c:catAx>
      <c:valAx>
        <c:axId val="2498454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24993696"/>
        <c:crosses val="autoZero"/>
        <c:crossBetween val="between"/>
      </c:valAx>
      <c:spPr>
        <a:noFill/>
        <a:ln w="25400"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2400"/>
      </a:pPr>
      <a:endParaRPr lang="cs-CZ"/>
    </a:p>
  </c:txPr>
  <c:externalData r:id="rId3">
    <c:autoUpdate val="0"/>
  </c:externalData>
</c:chartSpace>
</file>

<file path=ppt/charts/chart3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88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cs-CZ"/>
              <a:t>Levice - pravice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8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/>
      <c:lineChart>
        <c:grouping val="standard"/>
        <c:varyColors val="0"/>
        <c:ser>
          <c:idx val="1"/>
          <c:order val="0"/>
          <c:tx>
            <c:strRef>
              <c:f>List1!$AD$345</c:f>
              <c:strCache>
                <c:ptCount val="1"/>
                <c:pt idx="0">
                  <c:v>ČSSD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cat>
            <c:strRef>
              <c:f>List1!$AB$346:$AB$356</c:f>
              <c:strCache>
                <c:ptCount val="1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</c:strCache>
            </c:strRef>
          </c:cat>
          <c:val>
            <c:numRef>
              <c:f>List1!$AD$346:$AD$356</c:f>
              <c:numCache>
                <c:formatCode>General</c:formatCode>
                <c:ptCount val="11"/>
                <c:pt idx="0">
                  <c:v>1.6413235598067832</c:v>
                </c:pt>
                <c:pt idx="1">
                  <c:v>18.002735323453283</c:v>
                </c:pt>
                <c:pt idx="2">
                  <c:v>15.549099931122448</c:v>
                </c:pt>
                <c:pt idx="3">
                  <c:v>23.260745491109411</c:v>
                </c:pt>
                <c:pt idx="4">
                  <c:v>13.483183965864198</c:v>
                </c:pt>
                <c:pt idx="5">
                  <c:v>21.206408204754627</c:v>
                </c:pt>
                <c:pt idx="6">
                  <c:v>2.7624303582330509</c:v>
                </c:pt>
                <c:pt idx="7">
                  <c:v>0.81142604604261626</c:v>
                </c:pt>
                <c:pt idx="8">
                  <c:v>0</c:v>
                </c:pt>
                <c:pt idx="9">
                  <c:v>1.6413235598067832</c:v>
                </c:pt>
                <c:pt idx="10">
                  <c:v>1.6413235598067832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F65B-41D8-9CEB-5B3E75834B5B}"/>
            </c:ext>
          </c:extLst>
        </c:ser>
        <c:ser>
          <c:idx val="2"/>
          <c:order val="1"/>
          <c:tx>
            <c:strRef>
              <c:f>List1!$AE$345</c:f>
              <c:strCache>
                <c:ptCount val="1"/>
                <c:pt idx="0">
                  <c:v>KSČM</c:v>
                </c:pt>
              </c:strCache>
            </c:strRef>
          </c:tx>
          <c:spPr>
            <a:ln w="28575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FF0000"/>
              </a:solidFill>
              <a:ln w="9525">
                <a:solidFill>
                  <a:srgbClr val="FF0000"/>
                </a:solidFill>
              </a:ln>
              <a:effectLst/>
            </c:spPr>
          </c:marker>
          <c:cat>
            <c:strRef>
              <c:f>List1!$AB$346:$AB$356</c:f>
              <c:strCache>
                <c:ptCount val="1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</c:strCache>
            </c:strRef>
          </c:cat>
          <c:val>
            <c:numRef>
              <c:f>List1!$AE$346:$AE$356</c:f>
              <c:numCache>
                <c:formatCode>General</c:formatCode>
                <c:ptCount val="11"/>
                <c:pt idx="0">
                  <c:v>9.5226208039012157</c:v>
                </c:pt>
                <c:pt idx="1">
                  <c:v>8.9161457163819726</c:v>
                </c:pt>
                <c:pt idx="2">
                  <c:v>30.154974967631059</c:v>
                </c:pt>
                <c:pt idx="3">
                  <c:v>19.418252306034866</c:v>
                </c:pt>
                <c:pt idx="4">
                  <c:v>3.5223411281638675</c:v>
                </c:pt>
                <c:pt idx="5">
                  <c:v>28.465665077887024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F65B-41D8-9CEB-5B3E75834B5B}"/>
            </c:ext>
          </c:extLst>
        </c:ser>
        <c:ser>
          <c:idx val="5"/>
          <c:order val="2"/>
          <c:tx>
            <c:strRef>
              <c:f>List1!$AH$345</c:f>
              <c:strCache>
                <c:ptCount val="1"/>
                <c:pt idx="0">
                  <c:v>Přísaha</c:v>
                </c:pt>
              </c:strCache>
            </c:strRef>
          </c:tx>
          <c:spPr>
            <a:ln w="28575" cap="rnd">
              <a:solidFill>
                <a:srgbClr val="FFFF0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FFFF00"/>
              </a:solidFill>
              <a:ln w="9525">
                <a:solidFill>
                  <a:srgbClr val="FFFF00"/>
                </a:solidFill>
              </a:ln>
              <a:effectLst/>
            </c:spPr>
          </c:marker>
          <c:cat>
            <c:strRef>
              <c:f>List1!$AB$346:$AB$356</c:f>
              <c:strCache>
                <c:ptCount val="1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</c:strCache>
            </c:strRef>
          </c:cat>
          <c:val>
            <c:numRef>
              <c:f>List1!$AH$346:$AH$356</c:f>
              <c:numCache>
                <c:formatCode>General</c:formatCode>
                <c:ptCount val="11"/>
                <c:pt idx="0">
                  <c:v>3.2428146286542709</c:v>
                </c:pt>
                <c:pt idx="1">
                  <c:v>0</c:v>
                </c:pt>
                <c:pt idx="2">
                  <c:v>3.8265974338773474</c:v>
                </c:pt>
                <c:pt idx="3">
                  <c:v>6.7273738225299029</c:v>
                </c:pt>
                <c:pt idx="4">
                  <c:v>3.2428146286542709</c:v>
                </c:pt>
                <c:pt idx="5">
                  <c:v>44.087414970496276</c:v>
                </c:pt>
                <c:pt idx="6">
                  <c:v>10.253899018966715</c:v>
                </c:pt>
                <c:pt idx="7">
                  <c:v>7.8557221497160619</c:v>
                </c:pt>
                <c:pt idx="8">
                  <c:v>12.157043334912489</c:v>
                </c:pt>
                <c:pt idx="9">
                  <c:v>2.8606879909245171</c:v>
                </c:pt>
                <c:pt idx="10">
                  <c:v>5.7456320212681415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F65B-41D8-9CEB-5B3E75834B5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4993696"/>
        <c:axId val="24984544"/>
      </c:lineChart>
      <c:catAx>
        <c:axId val="249936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24984544"/>
        <c:crosses val="autoZero"/>
        <c:auto val="1"/>
        <c:lblAlgn val="ctr"/>
        <c:lblOffset val="100"/>
        <c:noMultiLvlLbl val="0"/>
      </c:catAx>
      <c:valAx>
        <c:axId val="2498454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2499369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2400"/>
      </a:pPr>
      <a:endParaRPr lang="cs-CZ"/>
    </a:p>
  </c:txPr>
  <c:externalData r:id="rId3">
    <c:autoUpdate val="0"/>
  </c:externalData>
</c:chartSpace>
</file>

<file path=ppt/charts/chart3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cs-CZ"/>
              <a:t>struktura vzdělání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List1!$AB$157</c:f>
              <c:strCache>
                <c:ptCount val="1"/>
                <c:pt idx="0">
                  <c:v>vysokoškolské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List1!$AC$156:$AL$156</c:f>
              <c:strCache>
                <c:ptCount val="10"/>
                <c:pt idx="0">
                  <c:v>ANO</c:v>
                </c:pt>
                <c:pt idx="1">
                  <c:v>ČSSD</c:v>
                </c:pt>
                <c:pt idx="2">
                  <c:v>KSČM</c:v>
                </c:pt>
                <c:pt idx="3">
                  <c:v>ostatní</c:v>
                </c:pt>
                <c:pt idx="4">
                  <c:v>PirStan</c:v>
                </c:pt>
                <c:pt idx="5">
                  <c:v>Přísaha</c:v>
                </c:pt>
                <c:pt idx="6">
                  <c:v>SPD</c:v>
                </c:pt>
                <c:pt idx="7">
                  <c:v>Spolu</c:v>
                </c:pt>
                <c:pt idx="8">
                  <c:v>TSS</c:v>
                </c:pt>
                <c:pt idx="9">
                  <c:v>celkem</c:v>
                </c:pt>
              </c:strCache>
            </c:strRef>
          </c:cat>
          <c:val>
            <c:numRef>
              <c:f>List1!$AC$157:$AL$157</c:f>
              <c:numCache>
                <c:formatCode>General</c:formatCode>
                <c:ptCount val="10"/>
                <c:pt idx="0">
                  <c:v>39.083714587443673</c:v>
                </c:pt>
                <c:pt idx="1">
                  <c:v>36.430491503725307</c:v>
                </c:pt>
                <c:pt idx="2">
                  <c:v>66.128289376835468</c:v>
                </c:pt>
                <c:pt idx="3">
                  <c:v>50.816187337603111</c:v>
                </c:pt>
                <c:pt idx="4">
                  <c:v>62.190476366612089</c:v>
                </c:pt>
                <c:pt idx="5">
                  <c:v>42.167983826984482</c:v>
                </c:pt>
                <c:pt idx="6">
                  <c:v>28.787878241953806</c:v>
                </c:pt>
                <c:pt idx="7">
                  <c:v>59.694738255060329</c:v>
                </c:pt>
                <c:pt idx="8">
                  <c:v>52.384595719169582</c:v>
                </c:pt>
                <c:pt idx="9">
                  <c:v>52.022645150740296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D3D-49A3-83D7-87EE383DFB02}"/>
            </c:ext>
          </c:extLst>
        </c:ser>
        <c:ser>
          <c:idx val="1"/>
          <c:order val="1"/>
          <c:tx>
            <c:strRef>
              <c:f>List1!$AB$158</c:f>
              <c:strCache>
                <c:ptCount val="1"/>
                <c:pt idx="0">
                  <c:v>střední s maturitou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List1!$AC$156:$AL$156</c:f>
              <c:strCache>
                <c:ptCount val="10"/>
                <c:pt idx="0">
                  <c:v>ANO</c:v>
                </c:pt>
                <c:pt idx="1">
                  <c:v>ČSSD</c:v>
                </c:pt>
                <c:pt idx="2">
                  <c:v>KSČM</c:v>
                </c:pt>
                <c:pt idx="3">
                  <c:v>ostatní</c:v>
                </c:pt>
                <c:pt idx="4">
                  <c:v>PirStan</c:v>
                </c:pt>
                <c:pt idx="5">
                  <c:v>Přísaha</c:v>
                </c:pt>
                <c:pt idx="6">
                  <c:v>SPD</c:v>
                </c:pt>
                <c:pt idx="7">
                  <c:v>Spolu</c:v>
                </c:pt>
                <c:pt idx="8">
                  <c:v>TSS</c:v>
                </c:pt>
                <c:pt idx="9">
                  <c:v>celkem</c:v>
                </c:pt>
              </c:strCache>
            </c:strRef>
          </c:cat>
          <c:val>
            <c:numRef>
              <c:f>List1!$AC$158:$AL$158</c:f>
              <c:numCache>
                <c:formatCode>General</c:formatCode>
                <c:ptCount val="10"/>
                <c:pt idx="0">
                  <c:v>44.95862541187082</c:v>
                </c:pt>
                <c:pt idx="1">
                  <c:v>46.099590282158061</c:v>
                </c:pt>
                <c:pt idx="2">
                  <c:v>26.076480215018265</c:v>
                </c:pt>
                <c:pt idx="3">
                  <c:v>39.180306575823728</c:v>
                </c:pt>
                <c:pt idx="4">
                  <c:v>36.102409719301384</c:v>
                </c:pt>
                <c:pt idx="5">
                  <c:v>49.397334686303765</c:v>
                </c:pt>
                <c:pt idx="6">
                  <c:v>44.545565325973513</c:v>
                </c:pt>
                <c:pt idx="7">
                  <c:v>35.925929351160015</c:v>
                </c:pt>
                <c:pt idx="8">
                  <c:v>50.467016536703127</c:v>
                </c:pt>
                <c:pt idx="9">
                  <c:v>39.569097466814561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D3D-49A3-83D7-87EE383DFB02}"/>
            </c:ext>
          </c:extLst>
        </c:ser>
        <c:ser>
          <c:idx val="2"/>
          <c:order val="2"/>
          <c:tx>
            <c:strRef>
              <c:f>List1!$AB$159</c:f>
              <c:strCache>
                <c:ptCount val="1"/>
                <c:pt idx="0">
                  <c:v>střední bez maturity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List1!$AC$156:$AL$156</c:f>
              <c:strCache>
                <c:ptCount val="10"/>
                <c:pt idx="0">
                  <c:v>ANO</c:v>
                </c:pt>
                <c:pt idx="1">
                  <c:v>ČSSD</c:v>
                </c:pt>
                <c:pt idx="2">
                  <c:v>KSČM</c:v>
                </c:pt>
                <c:pt idx="3">
                  <c:v>ostatní</c:v>
                </c:pt>
                <c:pt idx="4">
                  <c:v>PirStan</c:v>
                </c:pt>
                <c:pt idx="5">
                  <c:v>Přísaha</c:v>
                </c:pt>
                <c:pt idx="6">
                  <c:v>SPD</c:v>
                </c:pt>
                <c:pt idx="7">
                  <c:v>Spolu</c:v>
                </c:pt>
                <c:pt idx="8">
                  <c:v>TSS</c:v>
                </c:pt>
                <c:pt idx="9">
                  <c:v>celkem</c:v>
                </c:pt>
              </c:strCache>
            </c:strRef>
          </c:cat>
          <c:val>
            <c:numRef>
              <c:f>List1!$AC$159:$AL$159</c:f>
              <c:numCache>
                <c:formatCode>General</c:formatCode>
                <c:ptCount val="10"/>
                <c:pt idx="0">
                  <c:v>11.624167724438234</c:v>
                </c:pt>
                <c:pt idx="1">
                  <c:v>17.855091134429209</c:v>
                </c:pt>
                <c:pt idx="2">
                  <c:v>8.8358372001307188</c:v>
                </c:pt>
                <c:pt idx="3">
                  <c:v>10.948537282348745</c:v>
                </c:pt>
                <c:pt idx="4">
                  <c:v>3.3506857273228183</c:v>
                </c:pt>
                <c:pt idx="5">
                  <c:v>8.7678160192932086</c:v>
                </c:pt>
                <c:pt idx="6">
                  <c:v>22.910436350746</c:v>
                </c:pt>
                <c:pt idx="7">
                  <c:v>4.6905746925462743</c:v>
                </c:pt>
                <c:pt idx="8">
                  <c:v>4.3290473035391273</c:v>
                </c:pt>
                <c:pt idx="9">
                  <c:v>8.1358759710945456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D3D-49A3-83D7-87EE383DFB02}"/>
            </c:ext>
          </c:extLst>
        </c:ser>
        <c:ser>
          <c:idx val="3"/>
          <c:order val="3"/>
          <c:tx>
            <c:strRef>
              <c:f>List1!$AB$160</c:f>
              <c:strCache>
                <c:ptCount val="1"/>
                <c:pt idx="0">
                  <c:v>základní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List1!$AC$156:$AL$156</c:f>
              <c:strCache>
                <c:ptCount val="10"/>
                <c:pt idx="0">
                  <c:v>ANO</c:v>
                </c:pt>
                <c:pt idx="1">
                  <c:v>ČSSD</c:v>
                </c:pt>
                <c:pt idx="2">
                  <c:v>KSČM</c:v>
                </c:pt>
                <c:pt idx="3">
                  <c:v>ostatní</c:v>
                </c:pt>
                <c:pt idx="4">
                  <c:v>PirStan</c:v>
                </c:pt>
                <c:pt idx="5">
                  <c:v>Přísaha</c:v>
                </c:pt>
                <c:pt idx="6">
                  <c:v>SPD</c:v>
                </c:pt>
                <c:pt idx="7">
                  <c:v>Spolu</c:v>
                </c:pt>
                <c:pt idx="8">
                  <c:v>TSS</c:v>
                </c:pt>
                <c:pt idx="9">
                  <c:v>celkem</c:v>
                </c:pt>
              </c:strCache>
            </c:strRef>
          </c:cat>
          <c:val>
            <c:numRef>
              <c:f>List1!$AC$160:$AL$160</c:f>
              <c:numCache>
                <c:formatCode>General</c:formatCode>
                <c:ptCount val="10"/>
                <c:pt idx="0">
                  <c:v>4.2419863172496672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0.5671414052267254</c:v>
                </c:pt>
                <c:pt idx="5">
                  <c:v>1.5013577009311729</c:v>
                </c:pt>
                <c:pt idx="6">
                  <c:v>4.9188915452184183</c:v>
                </c:pt>
                <c:pt idx="7">
                  <c:v>0.86009011789810774</c:v>
                </c:pt>
                <c:pt idx="8">
                  <c:v>0</c:v>
                </c:pt>
                <c:pt idx="9">
                  <c:v>1.5903488722279147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3D3D-49A3-83D7-87EE383DFB02}"/>
            </c:ext>
          </c:extLst>
        </c:ser>
        <c:ser>
          <c:idx val="4"/>
          <c:order val="4"/>
          <c:tx>
            <c:strRef>
              <c:f>List1!$AB$161</c:f>
              <c:strCache>
                <c:ptCount val="1"/>
                <c:pt idx="0">
                  <c:v>neuvedeno</c:v>
                </c:pt>
              </c:strCache>
            </c:strRef>
          </c:tx>
          <c:spPr>
            <a:solidFill>
              <a:schemeClr val="tx1">
                <a:lumMod val="95000"/>
                <a:lumOff val="5000"/>
              </a:schemeClr>
            </a:solidFill>
            <a:ln>
              <a:noFill/>
            </a:ln>
            <a:effectLst/>
          </c:spPr>
          <c:invertIfNegative val="0"/>
          <c:cat>
            <c:strRef>
              <c:f>List1!$AC$156:$AL$156</c:f>
              <c:strCache>
                <c:ptCount val="10"/>
                <c:pt idx="0">
                  <c:v>ANO</c:v>
                </c:pt>
                <c:pt idx="1">
                  <c:v>ČSSD</c:v>
                </c:pt>
                <c:pt idx="2">
                  <c:v>KSČM</c:v>
                </c:pt>
                <c:pt idx="3">
                  <c:v>ostatní</c:v>
                </c:pt>
                <c:pt idx="4">
                  <c:v>PirStan</c:v>
                </c:pt>
                <c:pt idx="5">
                  <c:v>Přísaha</c:v>
                </c:pt>
                <c:pt idx="6">
                  <c:v>SPD</c:v>
                </c:pt>
                <c:pt idx="7">
                  <c:v>Spolu</c:v>
                </c:pt>
                <c:pt idx="8">
                  <c:v>TSS</c:v>
                </c:pt>
                <c:pt idx="9">
                  <c:v>celkem</c:v>
                </c:pt>
              </c:strCache>
            </c:strRef>
          </c:cat>
          <c:val>
            <c:numRef>
              <c:f>List1!$AC$161:$AL$161</c:f>
              <c:numCache>
                <c:formatCode>General</c:formatCode>
                <c:ptCount val="10"/>
                <c:pt idx="0">
                  <c:v>1.5498602354547957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0.12354893042633985</c:v>
                </c:pt>
                <c:pt idx="5">
                  <c:v>0</c:v>
                </c:pt>
                <c:pt idx="6">
                  <c:v>0</c:v>
                </c:pt>
                <c:pt idx="7">
                  <c:v>0.68232421747909244</c:v>
                </c:pt>
                <c:pt idx="8">
                  <c:v>0</c:v>
                </c:pt>
                <c:pt idx="9">
                  <c:v>0.52471653755229386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3D3D-49A3-83D7-87EE383DFB0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93742672"/>
        <c:axId val="293743504"/>
      </c:barChart>
      <c:catAx>
        <c:axId val="2937426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293743504"/>
        <c:crosses val="autoZero"/>
        <c:auto val="1"/>
        <c:lblAlgn val="ctr"/>
        <c:lblOffset val="100"/>
        <c:noMultiLvlLbl val="0"/>
      </c:catAx>
      <c:valAx>
        <c:axId val="2937435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29374267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2000"/>
      </a:pPr>
      <a:endParaRPr lang="cs-CZ"/>
    </a:p>
  </c:txPr>
  <c:externalData r:id="rId3">
    <c:autoUpdate val="0"/>
  </c:externalData>
</c:chartSpace>
</file>

<file path=ppt/charts/chart3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cs-CZ"/>
              <a:t>struktura dle povolání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List1!$AB$165</c:f>
              <c:strCache>
                <c:ptCount val="1"/>
                <c:pt idx="0">
                  <c:v>zaměstnavatel/ka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List1!$AC$164:$AL$164</c:f>
              <c:strCache>
                <c:ptCount val="10"/>
                <c:pt idx="0">
                  <c:v>ANO</c:v>
                </c:pt>
                <c:pt idx="1">
                  <c:v>ČSSD</c:v>
                </c:pt>
                <c:pt idx="2">
                  <c:v>KSČM</c:v>
                </c:pt>
                <c:pt idx="3">
                  <c:v>ostatní</c:v>
                </c:pt>
                <c:pt idx="4">
                  <c:v>PirStan</c:v>
                </c:pt>
                <c:pt idx="5">
                  <c:v>Přísaha</c:v>
                </c:pt>
                <c:pt idx="6">
                  <c:v>SPD</c:v>
                </c:pt>
                <c:pt idx="7">
                  <c:v>Spolu</c:v>
                </c:pt>
                <c:pt idx="8">
                  <c:v>TSS</c:v>
                </c:pt>
                <c:pt idx="9">
                  <c:v>celkem</c:v>
                </c:pt>
              </c:strCache>
            </c:strRef>
          </c:cat>
          <c:val>
            <c:numRef>
              <c:f>List1!$AC$165:$AL$165</c:f>
              <c:numCache>
                <c:formatCode>General</c:formatCode>
                <c:ptCount val="10"/>
                <c:pt idx="0">
                  <c:v>3.0432746766894345</c:v>
                </c:pt>
                <c:pt idx="1">
                  <c:v>0.59714126003455714</c:v>
                </c:pt>
                <c:pt idx="2">
                  <c:v>0</c:v>
                </c:pt>
                <c:pt idx="3">
                  <c:v>0.63573918446694966</c:v>
                </c:pt>
                <c:pt idx="4">
                  <c:v>1.5169266404257558</c:v>
                </c:pt>
                <c:pt idx="5">
                  <c:v>2.5204192796071418</c:v>
                </c:pt>
                <c:pt idx="6">
                  <c:v>3.8315881230057554</c:v>
                </c:pt>
                <c:pt idx="7">
                  <c:v>2.9180197082627002</c:v>
                </c:pt>
                <c:pt idx="8">
                  <c:v>1.3041563266067833</c:v>
                </c:pt>
                <c:pt idx="9">
                  <c:v>2.3684511058495965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13F-4D41-B49F-EC77E6A2264B}"/>
            </c:ext>
          </c:extLst>
        </c:ser>
        <c:ser>
          <c:idx val="1"/>
          <c:order val="1"/>
          <c:tx>
            <c:strRef>
              <c:f>List1!$AB$166</c:f>
              <c:strCache>
                <c:ptCount val="1"/>
                <c:pt idx="0">
                  <c:v>podnikatel/ka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List1!$AC$164:$AL$164</c:f>
              <c:strCache>
                <c:ptCount val="10"/>
                <c:pt idx="0">
                  <c:v>ANO</c:v>
                </c:pt>
                <c:pt idx="1">
                  <c:v>ČSSD</c:v>
                </c:pt>
                <c:pt idx="2">
                  <c:v>KSČM</c:v>
                </c:pt>
                <c:pt idx="3">
                  <c:v>ostatní</c:v>
                </c:pt>
                <c:pt idx="4">
                  <c:v>PirStan</c:v>
                </c:pt>
                <c:pt idx="5">
                  <c:v>Přísaha</c:v>
                </c:pt>
                <c:pt idx="6">
                  <c:v>SPD</c:v>
                </c:pt>
                <c:pt idx="7">
                  <c:v>Spolu</c:v>
                </c:pt>
                <c:pt idx="8">
                  <c:v>TSS</c:v>
                </c:pt>
                <c:pt idx="9">
                  <c:v>celkem</c:v>
                </c:pt>
              </c:strCache>
            </c:strRef>
          </c:cat>
          <c:val>
            <c:numRef>
              <c:f>List1!$AC$166:$AL$166</c:f>
              <c:numCache>
                <c:formatCode>General</c:formatCode>
                <c:ptCount val="10"/>
                <c:pt idx="0">
                  <c:v>6.0472190928207281</c:v>
                </c:pt>
                <c:pt idx="1">
                  <c:v>7.2441716849103859</c:v>
                </c:pt>
                <c:pt idx="2">
                  <c:v>7.3624072786692087</c:v>
                </c:pt>
                <c:pt idx="3">
                  <c:v>22.736847955106303</c:v>
                </c:pt>
                <c:pt idx="4">
                  <c:v>16.601667323957486</c:v>
                </c:pt>
                <c:pt idx="5">
                  <c:v>7.5241829762394445</c:v>
                </c:pt>
                <c:pt idx="6">
                  <c:v>11.710797220529971</c:v>
                </c:pt>
                <c:pt idx="7">
                  <c:v>21.207948357284831</c:v>
                </c:pt>
                <c:pt idx="8">
                  <c:v>33.720141104041851</c:v>
                </c:pt>
                <c:pt idx="9">
                  <c:v>15.587396859030092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13F-4D41-B49F-EC77E6A2264B}"/>
            </c:ext>
          </c:extLst>
        </c:ser>
        <c:ser>
          <c:idx val="2"/>
          <c:order val="2"/>
          <c:tx>
            <c:strRef>
              <c:f>List1!$AB$167</c:f>
              <c:strCache>
                <c:ptCount val="1"/>
                <c:pt idx="0">
                  <c:v>nemanuální zaměstnanec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List1!$AC$164:$AL$164</c:f>
              <c:strCache>
                <c:ptCount val="10"/>
                <c:pt idx="0">
                  <c:v>ANO</c:v>
                </c:pt>
                <c:pt idx="1">
                  <c:v>ČSSD</c:v>
                </c:pt>
                <c:pt idx="2">
                  <c:v>KSČM</c:v>
                </c:pt>
                <c:pt idx="3">
                  <c:v>ostatní</c:v>
                </c:pt>
                <c:pt idx="4">
                  <c:v>PirStan</c:v>
                </c:pt>
                <c:pt idx="5">
                  <c:v>Přísaha</c:v>
                </c:pt>
                <c:pt idx="6">
                  <c:v>SPD</c:v>
                </c:pt>
                <c:pt idx="7">
                  <c:v>Spolu</c:v>
                </c:pt>
                <c:pt idx="8">
                  <c:v>TSS</c:v>
                </c:pt>
                <c:pt idx="9">
                  <c:v>celkem</c:v>
                </c:pt>
              </c:strCache>
            </c:strRef>
          </c:cat>
          <c:val>
            <c:numRef>
              <c:f>List1!$AC$167:$AL$167</c:f>
              <c:numCache>
                <c:formatCode>General</c:formatCode>
                <c:ptCount val="10"/>
                <c:pt idx="0">
                  <c:v>26.295444401961397</c:v>
                </c:pt>
                <c:pt idx="1">
                  <c:v>40.525301603021411</c:v>
                </c:pt>
                <c:pt idx="2">
                  <c:v>35.326014745026853</c:v>
                </c:pt>
                <c:pt idx="3">
                  <c:v>32.825824991342493</c:v>
                </c:pt>
                <c:pt idx="4">
                  <c:v>48.008124649209464</c:v>
                </c:pt>
                <c:pt idx="5">
                  <c:v>44.261136199757068</c:v>
                </c:pt>
                <c:pt idx="6">
                  <c:v>39.319676343943314</c:v>
                </c:pt>
                <c:pt idx="7">
                  <c:v>41.179449265311419</c:v>
                </c:pt>
                <c:pt idx="8">
                  <c:v>41.15343374077473</c:v>
                </c:pt>
                <c:pt idx="9">
                  <c:v>39.64441961829403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13F-4D41-B49F-EC77E6A2264B}"/>
            </c:ext>
          </c:extLst>
        </c:ser>
        <c:ser>
          <c:idx val="3"/>
          <c:order val="3"/>
          <c:tx>
            <c:strRef>
              <c:f>List1!$AB$168</c:f>
              <c:strCache>
                <c:ptCount val="1"/>
                <c:pt idx="0">
                  <c:v>manuální zaměstnanec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List1!$AC$164:$AL$164</c:f>
              <c:strCache>
                <c:ptCount val="10"/>
                <c:pt idx="0">
                  <c:v>ANO</c:v>
                </c:pt>
                <c:pt idx="1">
                  <c:v>ČSSD</c:v>
                </c:pt>
                <c:pt idx="2">
                  <c:v>KSČM</c:v>
                </c:pt>
                <c:pt idx="3">
                  <c:v>ostatní</c:v>
                </c:pt>
                <c:pt idx="4">
                  <c:v>PirStan</c:v>
                </c:pt>
                <c:pt idx="5">
                  <c:v>Přísaha</c:v>
                </c:pt>
                <c:pt idx="6">
                  <c:v>SPD</c:v>
                </c:pt>
                <c:pt idx="7">
                  <c:v>Spolu</c:v>
                </c:pt>
                <c:pt idx="8">
                  <c:v>TSS</c:v>
                </c:pt>
                <c:pt idx="9">
                  <c:v>celkem</c:v>
                </c:pt>
              </c:strCache>
            </c:strRef>
          </c:cat>
          <c:val>
            <c:numRef>
              <c:f>List1!$AC$168:$AL$168</c:f>
              <c:numCache>
                <c:formatCode>General</c:formatCode>
                <c:ptCount val="10"/>
                <c:pt idx="0">
                  <c:v>5.1271139370943715</c:v>
                </c:pt>
                <c:pt idx="1">
                  <c:v>5.5633819879659585</c:v>
                </c:pt>
                <c:pt idx="2">
                  <c:v>9.140012213222608</c:v>
                </c:pt>
                <c:pt idx="3">
                  <c:v>13.301098786784038</c:v>
                </c:pt>
                <c:pt idx="4">
                  <c:v>7.2767192521456581</c:v>
                </c:pt>
                <c:pt idx="5">
                  <c:v>5.7154542630085707</c:v>
                </c:pt>
                <c:pt idx="6">
                  <c:v>15.290982642262453</c:v>
                </c:pt>
                <c:pt idx="7">
                  <c:v>4.7867714292446895</c:v>
                </c:pt>
                <c:pt idx="8">
                  <c:v>10.146519493649352</c:v>
                </c:pt>
                <c:pt idx="9">
                  <c:v>6.8688437264061015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313F-4D41-B49F-EC77E6A2264B}"/>
            </c:ext>
          </c:extLst>
        </c:ser>
        <c:ser>
          <c:idx val="4"/>
          <c:order val="4"/>
          <c:tx>
            <c:strRef>
              <c:f>List1!$AB$169</c:f>
              <c:strCache>
                <c:ptCount val="1"/>
                <c:pt idx="0">
                  <c:v>rodičovská dovolená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List1!$AC$164:$AL$164</c:f>
              <c:strCache>
                <c:ptCount val="10"/>
                <c:pt idx="0">
                  <c:v>ANO</c:v>
                </c:pt>
                <c:pt idx="1">
                  <c:v>ČSSD</c:v>
                </c:pt>
                <c:pt idx="2">
                  <c:v>KSČM</c:v>
                </c:pt>
                <c:pt idx="3">
                  <c:v>ostatní</c:v>
                </c:pt>
                <c:pt idx="4">
                  <c:v>PirStan</c:v>
                </c:pt>
                <c:pt idx="5">
                  <c:v>Přísaha</c:v>
                </c:pt>
                <c:pt idx="6">
                  <c:v>SPD</c:v>
                </c:pt>
                <c:pt idx="7">
                  <c:v>Spolu</c:v>
                </c:pt>
                <c:pt idx="8">
                  <c:v>TSS</c:v>
                </c:pt>
                <c:pt idx="9">
                  <c:v>celkem</c:v>
                </c:pt>
              </c:strCache>
            </c:strRef>
          </c:cat>
          <c:val>
            <c:numRef>
              <c:f>List1!$AC$169:$AL$169</c:f>
              <c:numCache>
                <c:formatCode>General</c:formatCode>
                <c:ptCount val="10"/>
                <c:pt idx="0">
                  <c:v>0.9585980115968481</c:v>
                </c:pt>
                <c:pt idx="1">
                  <c:v>2.3791872410254884</c:v>
                </c:pt>
                <c:pt idx="2">
                  <c:v>0</c:v>
                </c:pt>
                <c:pt idx="3">
                  <c:v>5.9229454986400327</c:v>
                </c:pt>
                <c:pt idx="4">
                  <c:v>7.4680917933268018</c:v>
                </c:pt>
                <c:pt idx="5">
                  <c:v>3.0027154018623459</c:v>
                </c:pt>
                <c:pt idx="6">
                  <c:v>5.0746479052912896</c:v>
                </c:pt>
                <c:pt idx="7">
                  <c:v>3.9331107075822889</c:v>
                </c:pt>
                <c:pt idx="8">
                  <c:v>5.7504843205222294</c:v>
                </c:pt>
                <c:pt idx="9">
                  <c:v>4.189686770966965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313F-4D41-B49F-EC77E6A2264B}"/>
            </c:ext>
          </c:extLst>
        </c:ser>
        <c:ser>
          <c:idx val="5"/>
          <c:order val="5"/>
          <c:tx>
            <c:strRef>
              <c:f>List1!$AB$170</c:f>
              <c:strCache>
                <c:ptCount val="1"/>
                <c:pt idx="0">
                  <c:v>student/ka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strRef>
              <c:f>List1!$AC$164:$AL$164</c:f>
              <c:strCache>
                <c:ptCount val="10"/>
                <c:pt idx="0">
                  <c:v>ANO</c:v>
                </c:pt>
                <c:pt idx="1">
                  <c:v>ČSSD</c:v>
                </c:pt>
                <c:pt idx="2">
                  <c:v>KSČM</c:v>
                </c:pt>
                <c:pt idx="3">
                  <c:v>ostatní</c:v>
                </c:pt>
                <c:pt idx="4">
                  <c:v>PirStan</c:v>
                </c:pt>
                <c:pt idx="5">
                  <c:v>Přísaha</c:v>
                </c:pt>
                <c:pt idx="6">
                  <c:v>SPD</c:v>
                </c:pt>
                <c:pt idx="7">
                  <c:v>Spolu</c:v>
                </c:pt>
                <c:pt idx="8">
                  <c:v>TSS</c:v>
                </c:pt>
                <c:pt idx="9">
                  <c:v>celkem</c:v>
                </c:pt>
              </c:strCache>
            </c:strRef>
          </c:cat>
          <c:val>
            <c:numRef>
              <c:f>List1!$AC$170:$AL$170</c:f>
              <c:numCache>
                <c:formatCode>General</c:formatCode>
                <c:ptCount val="10"/>
                <c:pt idx="0">
                  <c:v>1.9474977095935257</c:v>
                </c:pt>
                <c:pt idx="1">
                  <c:v>0</c:v>
                </c:pt>
                <c:pt idx="2">
                  <c:v>4.2263736503462193</c:v>
                </c:pt>
                <c:pt idx="3">
                  <c:v>4.2808812867146679</c:v>
                </c:pt>
                <c:pt idx="4">
                  <c:v>7.6374418591266426</c:v>
                </c:pt>
                <c:pt idx="5">
                  <c:v>0</c:v>
                </c:pt>
                <c:pt idx="6">
                  <c:v>2.0751801751003032</c:v>
                </c:pt>
                <c:pt idx="7">
                  <c:v>6.0494627107766492</c:v>
                </c:pt>
                <c:pt idx="8">
                  <c:v>5.4811797388816936</c:v>
                </c:pt>
                <c:pt idx="9">
                  <c:v>4.6639448161286792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313F-4D41-B49F-EC77E6A2264B}"/>
            </c:ext>
          </c:extLst>
        </c:ser>
        <c:ser>
          <c:idx val="6"/>
          <c:order val="6"/>
          <c:tx>
            <c:strRef>
              <c:f>List1!$AB$171</c:f>
              <c:strCache>
                <c:ptCount val="1"/>
                <c:pt idx="0">
                  <c:v>nezaměstnaný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List1!$AC$164:$AL$164</c:f>
              <c:strCache>
                <c:ptCount val="10"/>
                <c:pt idx="0">
                  <c:v>ANO</c:v>
                </c:pt>
                <c:pt idx="1">
                  <c:v>ČSSD</c:v>
                </c:pt>
                <c:pt idx="2">
                  <c:v>KSČM</c:v>
                </c:pt>
                <c:pt idx="3">
                  <c:v>ostatní</c:v>
                </c:pt>
                <c:pt idx="4">
                  <c:v>PirStan</c:v>
                </c:pt>
                <c:pt idx="5">
                  <c:v>Přísaha</c:v>
                </c:pt>
                <c:pt idx="6">
                  <c:v>SPD</c:v>
                </c:pt>
                <c:pt idx="7">
                  <c:v>Spolu</c:v>
                </c:pt>
                <c:pt idx="8">
                  <c:v>TSS</c:v>
                </c:pt>
                <c:pt idx="9">
                  <c:v>celkem</c:v>
                </c:pt>
              </c:strCache>
            </c:strRef>
          </c:cat>
          <c:val>
            <c:numRef>
              <c:f>List1!$AC$171:$AL$171</c:f>
              <c:numCache>
                <c:formatCode>General</c:formatCode>
                <c:ptCount val="10"/>
                <c:pt idx="0">
                  <c:v>1.2839269833795366</c:v>
                </c:pt>
                <c:pt idx="1">
                  <c:v>0</c:v>
                </c:pt>
                <c:pt idx="2">
                  <c:v>0</c:v>
                </c:pt>
                <c:pt idx="3">
                  <c:v>2.1507399584656408</c:v>
                </c:pt>
                <c:pt idx="4">
                  <c:v>1.4195731004283154</c:v>
                </c:pt>
                <c:pt idx="5">
                  <c:v>0</c:v>
                </c:pt>
                <c:pt idx="6">
                  <c:v>3.180032086359176</c:v>
                </c:pt>
                <c:pt idx="7">
                  <c:v>0.89523497410681097</c:v>
                </c:pt>
                <c:pt idx="8">
                  <c:v>2.01234873373288</c:v>
                </c:pt>
                <c:pt idx="9">
                  <c:v>1.2162552558312529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313F-4D41-B49F-EC77E6A2264B}"/>
            </c:ext>
          </c:extLst>
        </c:ser>
        <c:ser>
          <c:idx val="7"/>
          <c:order val="7"/>
          <c:tx>
            <c:strRef>
              <c:f>List1!$AB$172</c:f>
              <c:strCache>
                <c:ptCount val="1"/>
                <c:pt idx="0">
                  <c:v>v důchodu</c:v>
                </c:pt>
              </c:strCache>
            </c:strRef>
          </c:tx>
          <c:spPr>
            <a:solidFill>
              <a:schemeClr val="accent2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List1!$AC$164:$AL$164</c:f>
              <c:strCache>
                <c:ptCount val="10"/>
                <c:pt idx="0">
                  <c:v>ANO</c:v>
                </c:pt>
                <c:pt idx="1">
                  <c:v>ČSSD</c:v>
                </c:pt>
                <c:pt idx="2">
                  <c:v>KSČM</c:v>
                </c:pt>
                <c:pt idx="3">
                  <c:v>ostatní</c:v>
                </c:pt>
                <c:pt idx="4">
                  <c:v>PirStan</c:v>
                </c:pt>
                <c:pt idx="5">
                  <c:v>Přísaha</c:v>
                </c:pt>
                <c:pt idx="6">
                  <c:v>SPD</c:v>
                </c:pt>
                <c:pt idx="7">
                  <c:v>Spolu</c:v>
                </c:pt>
                <c:pt idx="8">
                  <c:v>TSS</c:v>
                </c:pt>
                <c:pt idx="9">
                  <c:v>celkem</c:v>
                </c:pt>
              </c:strCache>
            </c:strRef>
          </c:cat>
          <c:val>
            <c:numRef>
              <c:f>List1!$AC$172:$AL$172</c:f>
              <c:numCache>
                <c:formatCode>General</c:formatCode>
                <c:ptCount val="10"/>
                <c:pt idx="0">
                  <c:v>55.980349316030839</c:v>
                </c:pt>
                <c:pt idx="1">
                  <c:v>44.075989143354789</c:v>
                </c:pt>
                <c:pt idx="2">
                  <c:v>44.985798711289362</c:v>
                </c:pt>
                <c:pt idx="3">
                  <c:v>15.053458804142462</c:v>
                </c:pt>
                <c:pt idx="4">
                  <c:v>8.8668628330638981</c:v>
                </c:pt>
                <c:pt idx="5">
                  <c:v>32.933499188076802</c:v>
                </c:pt>
                <c:pt idx="6">
                  <c:v>18.971960199305961</c:v>
                </c:pt>
                <c:pt idx="7">
                  <c:v>17.852718620246286</c:v>
                </c:pt>
                <c:pt idx="8">
                  <c:v>6.2294694019366581</c:v>
                </c:pt>
                <c:pt idx="9">
                  <c:v>24.705187451230056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313F-4D41-B49F-EC77E6A2264B}"/>
            </c:ext>
          </c:extLst>
        </c:ser>
        <c:ser>
          <c:idx val="8"/>
          <c:order val="8"/>
          <c:tx>
            <c:strRef>
              <c:f>List1!$AB$173</c:f>
              <c:strCache>
                <c:ptCount val="1"/>
                <c:pt idx="0">
                  <c:v>jine</c:v>
                </c:pt>
              </c:strCache>
            </c:strRef>
          </c:tx>
          <c:spPr>
            <a:solidFill>
              <a:schemeClr val="accent3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List1!$AC$164:$AL$164</c:f>
              <c:strCache>
                <c:ptCount val="10"/>
                <c:pt idx="0">
                  <c:v>ANO</c:v>
                </c:pt>
                <c:pt idx="1">
                  <c:v>ČSSD</c:v>
                </c:pt>
                <c:pt idx="2">
                  <c:v>KSČM</c:v>
                </c:pt>
                <c:pt idx="3">
                  <c:v>ostatní</c:v>
                </c:pt>
                <c:pt idx="4">
                  <c:v>PirStan</c:v>
                </c:pt>
                <c:pt idx="5">
                  <c:v>Přísaha</c:v>
                </c:pt>
                <c:pt idx="6">
                  <c:v>SPD</c:v>
                </c:pt>
                <c:pt idx="7">
                  <c:v>Spolu</c:v>
                </c:pt>
                <c:pt idx="8">
                  <c:v>TSS</c:v>
                </c:pt>
                <c:pt idx="9">
                  <c:v>celkem</c:v>
                </c:pt>
              </c:strCache>
            </c:strRef>
          </c:cat>
          <c:val>
            <c:numRef>
              <c:f>List1!$AC$173:$AL$173</c:f>
              <c:numCache>
                <c:formatCode>General</c:formatCode>
                <c:ptCount val="10"/>
                <c:pt idx="0">
                  <c:v>0.77493011772739784</c:v>
                </c:pt>
                <c:pt idx="1">
                  <c:v>0</c:v>
                </c:pt>
                <c:pt idx="2">
                  <c:v>0</c:v>
                </c:pt>
                <c:pt idx="3">
                  <c:v>4.0374946116749344</c:v>
                </c:pt>
                <c:pt idx="4">
                  <c:v>3.5388547202224814</c:v>
                </c:pt>
                <c:pt idx="5">
                  <c:v>5.8770849249612533</c:v>
                </c:pt>
                <c:pt idx="6">
                  <c:v>1.7079068332491212</c:v>
                </c:pt>
                <c:pt idx="7">
                  <c:v>3.0309408755942306</c:v>
                </c:pt>
                <c:pt idx="8">
                  <c:v>1.3829269005005298</c:v>
                </c:pt>
                <c:pt idx="9">
                  <c:v>2.5984983996607229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313F-4D41-B49F-EC77E6A2264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704410464"/>
        <c:axId val="704412544"/>
      </c:barChart>
      <c:catAx>
        <c:axId val="7044104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704412544"/>
        <c:crosses val="autoZero"/>
        <c:auto val="1"/>
        <c:lblAlgn val="ctr"/>
        <c:lblOffset val="100"/>
        <c:noMultiLvlLbl val="0"/>
      </c:catAx>
      <c:valAx>
        <c:axId val="70441254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7044104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2000"/>
      </a:pPr>
      <a:endParaRPr lang="cs-CZ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cs-CZ"/>
              <a:t>volby 2017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List1!$I$82</c:f>
              <c:strCache>
                <c:ptCount val="1"/>
                <c:pt idx="0">
                  <c:v>exit-poll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List1!$H$83:$H$93</c:f>
              <c:strCache>
                <c:ptCount val="11"/>
                <c:pt idx="0">
                  <c:v>ANO</c:v>
                </c:pt>
                <c:pt idx="1">
                  <c:v>ODS</c:v>
                </c:pt>
                <c:pt idx="2">
                  <c:v>Piráti</c:v>
                </c:pt>
                <c:pt idx="3">
                  <c:v>SPD</c:v>
                </c:pt>
                <c:pt idx="4">
                  <c:v>ČSSD</c:v>
                </c:pt>
                <c:pt idx="5">
                  <c:v>KDU-ČSL</c:v>
                </c:pt>
                <c:pt idx="6">
                  <c:v>TOP 09</c:v>
                </c:pt>
                <c:pt idx="7">
                  <c:v>KSČM</c:v>
                </c:pt>
                <c:pt idx="8">
                  <c:v>STAN</c:v>
                </c:pt>
                <c:pt idx="9">
                  <c:v>Zelení</c:v>
                </c:pt>
                <c:pt idx="10">
                  <c:v>Svobodní</c:v>
                </c:pt>
              </c:strCache>
            </c:strRef>
          </c:cat>
          <c:val>
            <c:numRef>
              <c:f>List1!$I$83:$I$93</c:f>
              <c:numCache>
                <c:formatCode>General</c:formatCode>
                <c:ptCount val="11"/>
                <c:pt idx="0">
                  <c:v>15.1485149</c:v>
                </c:pt>
                <c:pt idx="1">
                  <c:v>21.2871287</c:v>
                </c:pt>
                <c:pt idx="2">
                  <c:v>20.7920792</c:v>
                </c:pt>
                <c:pt idx="3">
                  <c:v>4.6039604000000001</c:v>
                </c:pt>
                <c:pt idx="4">
                  <c:v>5.2970297000000004</c:v>
                </c:pt>
                <c:pt idx="5">
                  <c:v>11.1881188</c:v>
                </c:pt>
                <c:pt idx="6">
                  <c:v>10.742574299999999</c:v>
                </c:pt>
                <c:pt idx="7">
                  <c:v>1.7821781999999999</c:v>
                </c:pt>
                <c:pt idx="8">
                  <c:v>6.5346535000000001</c:v>
                </c:pt>
                <c:pt idx="9">
                  <c:v>1.8811880999999999</c:v>
                </c:pt>
                <c:pt idx="10">
                  <c:v>0.74257430000000002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649-401C-88C4-270876D09A0E}"/>
            </c:ext>
          </c:extLst>
        </c:ser>
        <c:ser>
          <c:idx val="1"/>
          <c:order val="1"/>
          <c:tx>
            <c:strRef>
              <c:f>List1!$J$82</c:f>
              <c:strCache>
                <c:ptCount val="1"/>
                <c:pt idx="0">
                  <c:v>realita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List1!$H$83:$H$93</c:f>
              <c:strCache>
                <c:ptCount val="11"/>
                <c:pt idx="0">
                  <c:v>ANO</c:v>
                </c:pt>
                <c:pt idx="1">
                  <c:v>ODS</c:v>
                </c:pt>
                <c:pt idx="2">
                  <c:v>Piráti</c:v>
                </c:pt>
                <c:pt idx="3">
                  <c:v>SPD</c:v>
                </c:pt>
                <c:pt idx="4">
                  <c:v>ČSSD</c:v>
                </c:pt>
                <c:pt idx="5">
                  <c:v>KDU-ČSL</c:v>
                </c:pt>
                <c:pt idx="6">
                  <c:v>TOP 09</c:v>
                </c:pt>
                <c:pt idx="7">
                  <c:v>KSČM</c:v>
                </c:pt>
                <c:pt idx="8">
                  <c:v>STAN</c:v>
                </c:pt>
                <c:pt idx="9">
                  <c:v>Zelení</c:v>
                </c:pt>
                <c:pt idx="10">
                  <c:v>Svobodní</c:v>
                </c:pt>
              </c:strCache>
            </c:strRef>
          </c:cat>
          <c:val>
            <c:numRef>
              <c:f>List1!$J$83:$J$93</c:f>
              <c:numCache>
                <c:formatCode>General</c:formatCode>
                <c:ptCount val="11"/>
                <c:pt idx="0">
                  <c:v>24.559891</c:v>
                </c:pt>
                <c:pt idx="1">
                  <c:v>15.407033</c:v>
                </c:pt>
                <c:pt idx="2">
                  <c:v>11.160551</c:v>
                </c:pt>
                <c:pt idx="3">
                  <c:v>10.059471</c:v>
                </c:pt>
                <c:pt idx="4">
                  <c:v>7.7549609999999998</c:v>
                </c:pt>
                <c:pt idx="5">
                  <c:v>7.6887030000000003</c:v>
                </c:pt>
                <c:pt idx="6">
                  <c:v>6.9620119999999996</c:v>
                </c:pt>
                <c:pt idx="7">
                  <c:v>5.5317930000000004</c:v>
                </c:pt>
                <c:pt idx="8">
                  <c:v>3.5882049999999999</c:v>
                </c:pt>
                <c:pt idx="9">
                  <c:v>2.4063219999999998</c:v>
                </c:pt>
                <c:pt idx="10">
                  <c:v>2.0017670000000001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649-401C-88C4-270876D09A0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28592016"/>
        <c:axId val="228592432"/>
      </c:barChart>
      <c:catAx>
        <c:axId val="2285920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228592432"/>
        <c:crosses val="autoZero"/>
        <c:auto val="1"/>
        <c:lblAlgn val="ctr"/>
        <c:lblOffset val="100"/>
        <c:noMultiLvlLbl val="0"/>
      </c:catAx>
      <c:valAx>
        <c:axId val="22859243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22859201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2000"/>
      </a:pPr>
      <a:endParaRPr lang="cs-CZ"/>
    </a:p>
  </c:txPr>
  <c:externalData r:id="rId3">
    <c:autoUpdate val="0"/>
  </c:externalData>
</c:chartSpace>
</file>

<file path=ppt/charts/chart4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cs-CZ"/>
              <a:t>věková struktura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List1!$AG$149</c:f>
              <c:strCache>
                <c:ptCount val="1"/>
                <c:pt idx="0">
                  <c:v>18 - 30</c:v>
                </c:pt>
              </c:strCache>
            </c:strRef>
          </c:tx>
          <c:spPr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List1!$AH$148:$AP$148</c:f>
              <c:strCache>
                <c:ptCount val="9"/>
                <c:pt idx="0">
                  <c:v>ANO</c:v>
                </c:pt>
                <c:pt idx="1">
                  <c:v>ČSSD</c:v>
                </c:pt>
                <c:pt idx="2">
                  <c:v>KSČM</c:v>
                </c:pt>
                <c:pt idx="3">
                  <c:v>ostatní</c:v>
                </c:pt>
                <c:pt idx="4">
                  <c:v>PirStan</c:v>
                </c:pt>
                <c:pt idx="5">
                  <c:v>Přísaha</c:v>
                </c:pt>
                <c:pt idx="6">
                  <c:v>SPD</c:v>
                </c:pt>
                <c:pt idx="7">
                  <c:v>Spolu</c:v>
                </c:pt>
                <c:pt idx="8">
                  <c:v>TSS</c:v>
                </c:pt>
              </c:strCache>
            </c:strRef>
          </c:cat>
          <c:val>
            <c:numRef>
              <c:f>List1!$AH$149:$AP$149</c:f>
              <c:numCache>
                <c:formatCode>General</c:formatCode>
                <c:ptCount val="9"/>
                <c:pt idx="0">
                  <c:v>6.0681989981254372</c:v>
                </c:pt>
                <c:pt idx="1">
                  <c:v>5.0606588114304616</c:v>
                </c:pt>
                <c:pt idx="2">
                  <c:v>18.485021383913626</c:v>
                </c:pt>
                <c:pt idx="3">
                  <c:v>17.542446038843753</c:v>
                </c:pt>
                <c:pt idx="4">
                  <c:v>27.584489667256324</c:v>
                </c:pt>
                <c:pt idx="5">
                  <c:v>9.4885945159725527</c:v>
                </c:pt>
                <c:pt idx="6">
                  <c:v>8.8149583051667566</c:v>
                </c:pt>
                <c:pt idx="7">
                  <c:v>19.188703880431753</c:v>
                </c:pt>
                <c:pt idx="8">
                  <c:v>43.463432396706878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0B4-47ED-8C51-C0DB9F116440}"/>
            </c:ext>
          </c:extLst>
        </c:ser>
        <c:ser>
          <c:idx val="1"/>
          <c:order val="1"/>
          <c:tx>
            <c:strRef>
              <c:f>List1!$AG$150</c:f>
              <c:strCache>
                <c:ptCount val="1"/>
                <c:pt idx="0">
                  <c:v>30 - 50</c:v>
                </c:pt>
              </c:strCache>
            </c:strRef>
          </c:tx>
          <c:spPr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List1!$AH$148:$AP$148</c:f>
              <c:strCache>
                <c:ptCount val="9"/>
                <c:pt idx="0">
                  <c:v>ANO</c:v>
                </c:pt>
                <c:pt idx="1">
                  <c:v>ČSSD</c:v>
                </c:pt>
                <c:pt idx="2">
                  <c:v>KSČM</c:v>
                </c:pt>
                <c:pt idx="3">
                  <c:v>ostatní</c:v>
                </c:pt>
                <c:pt idx="4">
                  <c:v>PirStan</c:v>
                </c:pt>
                <c:pt idx="5">
                  <c:v>Přísaha</c:v>
                </c:pt>
                <c:pt idx="6">
                  <c:v>SPD</c:v>
                </c:pt>
                <c:pt idx="7">
                  <c:v>Spolu</c:v>
                </c:pt>
                <c:pt idx="8">
                  <c:v>TSS</c:v>
                </c:pt>
              </c:strCache>
            </c:strRef>
          </c:cat>
          <c:val>
            <c:numRef>
              <c:f>List1!$AH$150:$AP$150</c:f>
              <c:numCache>
                <c:formatCode>General</c:formatCode>
                <c:ptCount val="9"/>
                <c:pt idx="0">
                  <c:v>15.917608015893803</c:v>
                </c:pt>
                <c:pt idx="1">
                  <c:v>31.372622520650701</c:v>
                </c:pt>
                <c:pt idx="2">
                  <c:v>25.200492983215376</c:v>
                </c:pt>
                <c:pt idx="3">
                  <c:v>53.64146880481124</c:v>
                </c:pt>
                <c:pt idx="4">
                  <c:v>52.423458288591704</c:v>
                </c:pt>
                <c:pt idx="5">
                  <c:v>34.161720587438822</c:v>
                </c:pt>
                <c:pt idx="6">
                  <c:v>48.464488736843023</c:v>
                </c:pt>
                <c:pt idx="7">
                  <c:v>41.903044609468097</c:v>
                </c:pt>
                <c:pt idx="8">
                  <c:v>42.774277412306525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0B4-47ED-8C51-C0DB9F116440}"/>
            </c:ext>
          </c:extLst>
        </c:ser>
        <c:ser>
          <c:idx val="2"/>
          <c:order val="2"/>
          <c:tx>
            <c:strRef>
              <c:f>List1!$AG$151</c:f>
              <c:strCache>
                <c:ptCount val="1"/>
                <c:pt idx="0">
                  <c:v>50 - 65</c:v>
                </c:pt>
              </c:strCache>
            </c:strRef>
          </c:tx>
          <c:spPr>
            <a:solidFill>
              <a:schemeClr val="accent5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List1!$AH$148:$AP$148</c:f>
              <c:strCache>
                <c:ptCount val="9"/>
                <c:pt idx="0">
                  <c:v>ANO</c:v>
                </c:pt>
                <c:pt idx="1">
                  <c:v>ČSSD</c:v>
                </c:pt>
                <c:pt idx="2">
                  <c:v>KSČM</c:v>
                </c:pt>
                <c:pt idx="3">
                  <c:v>ostatní</c:v>
                </c:pt>
                <c:pt idx="4">
                  <c:v>PirStan</c:v>
                </c:pt>
                <c:pt idx="5">
                  <c:v>Přísaha</c:v>
                </c:pt>
                <c:pt idx="6">
                  <c:v>SPD</c:v>
                </c:pt>
                <c:pt idx="7">
                  <c:v>Spolu</c:v>
                </c:pt>
                <c:pt idx="8">
                  <c:v>TSS</c:v>
                </c:pt>
              </c:strCache>
            </c:strRef>
          </c:cat>
          <c:val>
            <c:numRef>
              <c:f>List1!$AH$151:$AP$151</c:f>
              <c:numCache>
                <c:formatCode>General</c:formatCode>
                <c:ptCount val="9"/>
                <c:pt idx="0">
                  <c:v>28.744089734680461</c:v>
                </c:pt>
                <c:pt idx="1">
                  <c:v>21.701582585433357</c:v>
                </c:pt>
                <c:pt idx="2">
                  <c:v>14.961276034539416</c:v>
                </c:pt>
                <c:pt idx="3">
                  <c:v>11.073799395710738</c:v>
                </c:pt>
                <c:pt idx="4">
                  <c:v>12.562990296615654</c:v>
                </c:pt>
                <c:pt idx="5">
                  <c:v>26.146931521331148</c:v>
                </c:pt>
                <c:pt idx="6">
                  <c:v>23.955579666806585</c:v>
                </c:pt>
                <c:pt idx="7">
                  <c:v>22.215100095032781</c:v>
                </c:pt>
                <c:pt idx="8">
                  <c:v>9.5583767687571903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0B4-47ED-8C51-C0DB9F116440}"/>
            </c:ext>
          </c:extLst>
        </c:ser>
        <c:ser>
          <c:idx val="3"/>
          <c:order val="3"/>
          <c:tx>
            <c:strRef>
              <c:f>List1!$AG$152</c:f>
              <c:strCache>
                <c:ptCount val="1"/>
                <c:pt idx="0">
                  <c:v>65 a víc</c:v>
                </c:pt>
              </c:strCache>
            </c:strRef>
          </c:tx>
          <c:spPr>
            <a:solidFill>
              <a:schemeClr val="accent5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List1!$AH$148:$AP$148</c:f>
              <c:strCache>
                <c:ptCount val="9"/>
                <c:pt idx="0">
                  <c:v>ANO</c:v>
                </c:pt>
                <c:pt idx="1">
                  <c:v>ČSSD</c:v>
                </c:pt>
                <c:pt idx="2">
                  <c:v>KSČM</c:v>
                </c:pt>
                <c:pt idx="3">
                  <c:v>ostatní</c:v>
                </c:pt>
                <c:pt idx="4">
                  <c:v>PirStan</c:v>
                </c:pt>
                <c:pt idx="5">
                  <c:v>Přísaha</c:v>
                </c:pt>
                <c:pt idx="6">
                  <c:v>SPD</c:v>
                </c:pt>
                <c:pt idx="7">
                  <c:v>Spolu</c:v>
                </c:pt>
                <c:pt idx="8">
                  <c:v>TSS</c:v>
                </c:pt>
              </c:strCache>
            </c:strRef>
          </c:cat>
          <c:val>
            <c:numRef>
              <c:f>List1!$AH$152:$AP$152</c:f>
              <c:numCache>
                <c:formatCode>General</c:formatCode>
                <c:ptCount val="9"/>
                <c:pt idx="0">
                  <c:v>49.270103428678965</c:v>
                </c:pt>
                <c:pt idx="1">
                  <c:v>41.865136082485485</c:v>
                </c:pt>
                <c:pt idx="2">
                  <c:v>41.353210178622227</c:v>
                </c:pt>
                <c:pt idx="3">
                  <c:v>17.742285405320047</c:v>
                </c:pt>
                <c:pt idx="4">
                  <c:v>7.4290616324506216</c:v>
                </c:pt>
                <c:pt idx="5">
                  <c:v>30.20275263442883</c:v>
                </c:pt>
                <c:pt idx="6">
                  <c:v>18.764972835094419</c:v>
                </c:pt>
                <c:pt idx="7">
                  <c:v>16.693151386535206</c:v>
                </c:pt>
                <c:pt idx="8">
                  <c:v>4.2039112086458088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60B4-47ED-8C51-C0DB9F11644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103316784"/>
        <c:axId val="2103301808"/>
      </c:barChart>
      <c:catAx>
        <c:axId val="21033167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2103301808"/>
        <c:crosses val="autoZero"/>
        <c:auto val="1"/>
        <c:lblAlgn val="ctr"/>
        <c:lblOffset val="100"/>
        <c:noMultiLvlLbl val="0"/>
      </c:catAx>
      <c:valAx>
        <c:axId val="210330180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21033167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2000"/>
      </a:pPr>
      <a:endParaRPr lang="cs-CZ"/>
    </a:p>
  </c:txPr>
  <c:externalData r:id="rId3">
    <c:autoUpdate val="0"/>
  </c:externalData>
</c:chartSpace>
</file>

<file path=ppt/charts/chart4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List1!$AB$187</c:f>
              <c:strCache>
                <c:ptCount val="1"/>
                <c:pt idx="0">
                  <c:v>muž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List1!$AC$186:$AL$186</c:f>
              <c:strCache>
                <c:ptCount val="10"/>
                <c:pt idx="0">
                  <c:v>ANO</c:v>
                </c:pt>
                <c:pt idx="1">
                  <c:v>ČSSD</c:v>
                </c:pt>
                <c:pt idx="2">
                  <c:v>KSČM</c:v>
                </c:pt>
                <c:pt idx="3">
                  <c:v>ostatní</c:v>
                </c:pt>
                <c:pt idx="4">
                  <c:v>PirStan</c:v>
                </c:pt>
                <c:pt idx="5">
                  <c:v>Přísaha</c:v>
                </c:pt>
                <c:pt idx="6">
                  <c:v>SPD</c:v>
                </c:pt>
                <c:pt idx="7">
                  <c:v>Spolu</c:v>
                </c:pt>
                <c:pt idx="8">
                  <c:v>TSS</c:v>
                </c:pt>
                <c:pt idx="9">
                  <c:v>celkem</c:v>
                </c:pt>
              </c:strCache>
            </c:strRef>
          </c:cat>
          <c:val>
            <c:numRef>
              <c:f>List1!$AC$187:$AL$187</c:f>
              <c:numCache>
                <c:formatCode>General</c:formatCode>
                <c:ptCount val="10"/>
                <c:pt idx="0">
                  <c:v>44.946095323696603</c:v>
                </c:pt>
                <c:pt idx="1">
                  <c:v>36.991284630155477</c:v>
                </c:pt>
                <c:pt idx="2">
                  <c:v>32.116545528123844</c:v>
                </c:pt>
                <c:pt idx="3">
                  <c:v>42.973672142653456</c:v>
                </c:pt>
                <c:pt idx="4">
                  <c:v>43.653691571854061</c:v>
                </c:pt>
                <c:pt idx="5">
                  <c:v>40.629689150204506</c:v>
                </c:pt>
                <c:pt idx="6">
                  <c:v>42.913557473566108</c:v>
                </c:pt>
                <c:pt idx="7">
                  <c:v>49.937558374607178</c:v>
                </c:pt>
                <c:pt idx="8">
                  <c:v>60.267353287567381</c:v>
                </c:pt>
                <c:pt idx="9">
                  <c:v>45.621400572841772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713-4952-ADF5-02C7A0F0F486}"/>
            </c:ext>
          </c:extLst>
        </c:ser>
        <c:ser>
          <c:idx val="1"/>
          <c:order val="1"/>
          <c:tx>
            <c:strRef>
              <c:f>List1!$AB$188</c:f>
              <c:strCache>
                <c:ptCount val="1"/>
                <c:pt idx="0">
                  <c:v>žena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List1!$AC$186:$AL$186</c:f>
              <c:strCache>
                <c:ptCount val="10"/>
                <c:pt idx="0">
                  <c:v>ANO</c:v>
                </c:pt>
                <c:pt idx="1">
                  <c:v>ČSSD</c:v>
                </c:pt>
                <c:pt idx="2">
                  <c:v>KSČM</c:v>
                </c:pt>
                <c:pt idx="3">
                  <c:v>ostatní</c:v>
                </c:pt>
                <c:pt idx="4">
                  <c:v>PirStan</c:v>
                </c:pt>
                <c:pt idx="5">
                  <c:v>Přísaha</c:v>
                </c:pt>
                <c:pt idx="6">
                  <c:v>SPD</c:v>
                </c:pt>
                <c:pt idx="7">
                  <c:v>Spolu</c:v>
                </c:pt>
                <c:pt idx="8">
                  <c:v>TSS</c:v>
                </c:pt>
                <c:pt idx="9">
                  <c:v>celkem</c:v>
                </c:pt>
              </c:strCache>
            </c:strRef>
          </c:cat>
          <c:val>
            <c:numRef>
              <c:f>List1!$AC$188:$AL$188</c:f>
              <c:numCache>
                <c:formatCode>General</c:formatCode>
                <c:ptCount val="10"/>
                <c:pt idx="0">
                  <c:v>51.149108790124785</c:v>
                </c:pt>
                <c:pt idx="1">
                  <c:v>56.775375905283212</c:v>
                </c:pt>
                <c:pt idx="2">
                  <c:v>58.153921890406203</c:v>
                </c:pt>
                <c:pt idx="3">
                  <c:v>51.611464138339549</c:v>
                </c:pt>
                <c:pt idx="4">
                  <c:v>54.647944340960478</c:v>
                </c:pt>
                <c:pt idx="5">
                  <c:v>57.180403013713935</c:v>
                </c:pt>
                <c:pt idx="6">
                  <c:v>50.54985761946638</c:v>
                </c:pt>
                <c:pt idx="7">
                  <c:v>48.202757085433838</c:v>
                </c:pt>
                <c:pt idx="8">
                  <c:v>45.609149945237654</c:v>
                </c:pt>
                <c:pt idx="9">
                  <c:v>51.47569218853458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713-4952-ADF5-02C7A0F0F486}"/>
            </c:ext>
          </c:extLst>
        </c:ser>
        <c:ser>
          <c:idx val="2"/>
          <c:order val="2"/>
          <c:tx>
            <c:strRef>
              <c:f>List1!$AB$189</c:f>
              <c:strCache>
                <c:ptCount val="1"/>
                <c:pt idx="0">
                  <c:v>neuvedeno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List1!$AC$186:$AL$186</c:f>
              <c:strCache>
                <c:ptCount val="10"/>
                <c:pt idx="0">
                  <c:v>ANO</c:v>
                </c:pt>
                <c:pt idx="1">
                  <c:v>ČSSD</c:v>
                </c:pt>
                <c:pt idx="2">
                  <c:v>KSČM</c:v>
                </c:pt>
                <c:pt idx="3">
                  <c:v>ostatní</c:v>
                </c:pt>
                <c:pt idx="4">
                  <c:v>PirStan</c:v>
                </c:pt>
                <c:pt idx="5">
                  <c:v>Přísaha</c:v>
                </c:pt>
                <c:pt idx="6">
                  <c:v>SPD</c:v>
                </c:pt>
                <c:pt idx="7">
                  <c:v>Spolu</c:v>
                </c:pt>
                <c:pt idx="8">
                  <c:v>TSS</c:v>
                </c:pt>
                <c:pt idx="9">
                  <c:v>celkem</c:v>
                </c:pt>
              </c:strCache>
            </c:strRef>
          </c:cat>
          <c:val>
            <c:numRef>
              <c:f>List1!$AC$189:$AL$189</c:f>
              <c:numCache>
                <c:formatCode>General</c:formatCode>
                <c:ptCount val="10"/>
                <c:pt idx="0">
                  <c:v>5.3631501626358089</c:v>
                </c:pt>
                <c:pt idx="1">
                  <c:v>6.618512384873906</c:v>
                </c:pt>
                <c:pt idx="2">
                  <c:v>10.770139373454416</c:v>
                </c:pt>
                <c:pt idx="3">
                  <c:v>6.3598949147825836</c:v>
                </c:pt>
                <c:pt idx="4">
                  <c:v>4.0326262590919697</c:v>
                </c:pt>
                <c:pt idx="5">
                  <c:v>4.0243999769906029</c:v>
                </c:pt>
                <c:pt idx="6">
                  <c:v>7.6993563708592507</c:v>
                </c:pt>
                <c:pt idx="7">
                  <c:v>3.7133411883688918</c:v>
                </c:pt>
                <c:pt idx="8">
                  <c:v>1.3041563266067833</c:v>
                </c:pt>
                <c:pt idx="9">
                  <c:v>4.7455912420211526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713-4952-ADF5-02C7A0F0F48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965257552"/>
        <c:axId val="1965265872"/>
      </c:barChart>
      <c:catAx>
        <c:axId val="19652575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965265872"/>
        <c:crosses val="autoZero"/>
        <c:auto val="1"/>
        <c:lblAlgn val="ctr"/>
        <c:lblOffset val="100"/>
        <c:noMultiLvlLbl val="0"/>
      </c:catAx>
      <c:valAx>
        <c:axId val="196526587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96525755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2000"/>
      </a:pPr>
      <a:endParaRPr lang="cs-CZ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cs-CZ"/>
              <a:t>odhad vysledku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List1!$Q$43</c:f>
              <c:strCache>
                <c:ptCount val="1"/>
                <c:pt idx="0">
                  <c:v>vysledek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errBars>
            <c:errBarType val="both"/>
            <c:errValType val="cust"/>
            <c:noEndCap val="0"/>
            <c:plus>
              <c:numRef>
                <c:f>List1!$R$44:$R$53</c:f>
                <c:numCache>
                  <c:formatCode>General</c:formatCode>
                  <c:ptCount val="10"/>
                  <c:pt idx="0">
                    <c:v>2.1237165797321942</c:v>
                  </c:pt>
                  <c:pt idx="1">
                    <c:v>1.833919569005376</c:v>
                  </c:pt>
                  <c:pt idx="2">
                    <c:v>1.66677617120633</c:v>
                  </c:pt>
                  <c:pt idx="3">
                    <c:v>1.1830530225788516</c:v>
                  </c:pt>
                  <c:pt idx="4">
                    <c:v>1.0044186901401664</c:v>
                  </c:pt>
                  <c:pt idx="5">
                    <c:v>0.93075915130441689</c:v>
                  </c:pt>
                  <c:pt idx="6">
                    <c:v>0.70516381337402856</c:v>
                  </c:pt>
                  <c:pt idx="7">
                    <c:v>0.69170742988076273</c:v>
                  </c:pt>
                  <c:pt idx="8">
                    <c:v>0.50186265492754856</c:v>
                  </c:pt>
                  <c:pt idx="9">
                    <c:v>0.48738643983869939</c:v>
                  </c:pt>
                </c:numCache>
              </c:numRef>
            </c:plus>
            <c:minus>
              <c:numLit>
                <c:formatCode>General</c:formatCode>
                <c:ptCount val="1"/>
                <c:pt idx="0">
                  <c:v>1</c:v>
                </c:pt>
              </c:numLit>
            </c:minus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List1!$P$44:$P$53</c:f>
              <c:strCache>
                <c:ptCount val="10"/>
                <c:pt idx="0">
                  <c:v>Spolu</c:v>
                </c:pt>
                <c:pt idx="1">
                  <c:v>PirSTAN</c:v>
                </c:pt>
                <c:pt idx="2">
                  <c:v>ANO</c:v>
                </c:pt>
                <c:pt idx="3">
                  <c:v>SPD</c:v>
                </c:pt>
                <c:pt idx="4">
                  <c:v>Přísaha</c:v>
                </c:pt>
                <c:pt idx="5">
                  <c:v>ČSSD</c:v>
                </c:pt>
                <c:pt idx="6">
                  <c:v>KSČM</c:v>
                </c:pt>
                <c:pt idx="7">
                  <c:v>TSS</c:v>
                </c:pt>
                <c:pt idx="8">
                  <c:v>SZ</c:v>
                </c:pt>
                <c:pt idx="9">
                  <c:v>VB</c:v>
                </c:pt>
              </c:strCache>
            </c:strRef>
          </c:cat>
          <c:val>
            <c:numRef>
              <c:f>List1!$Q$44:$Q$53</c:f>
              <c:numCache>
                <c:formatCode>General</c:formatCode>
                <c:ptCount val="10"/>
                <c:pt idx="0">
                  <c:v>34.823087228111774</c:v>
                </c:pt>
                <c:pt idx="1">
                  <c:v>21.583444076129446</c:v>
                </c:pt>
                <c:pt idx="2">
                  <c:v>16.804358213664301</c:v>
                </c:pt>
                <c:pt idx="3">
                  <c:v>7.6246567029888208</c:v>
                </c:pt>
                <c:pt idx="4">
                  <c:v>5.3646856990013356</c:v>
                </c:pt>
                <c:pt idx="5">
                  <c:v>4.568248012514907</c:v>
                </c:pt>
                <c:pt idx="6">
                  <c:v>2.5683118095763358</c:v>
                </c:pt>
                <c:pt idx="7">
                  <c:v>2.4687028705081984</c:v>
                </c:pt>
                <c:pt idx="8">
                  <c:v>1.2839554503820638</c:v>
                </c:pt>
                <c:pt idx="9">
                  <c:v>1.2100464552594326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F39-4D5D-BE2E-BCE9964A1C8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4976224"/>
        <c:axId val="24972896"/>
      </c:barChart>
      <c:catAx>
        <c:axId val="249762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24972896"/>
        <c:crosses val="autoZero"/>
        <c:auto val="1"/>
        <c:lblAlgn val="ctr"/>
        <c:lblOffset val="100"/>
        <c:noMultiLvlLbl val="0"/>
      </c:catAx>
      <c:valAx>
        <c:axId val="249728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2497622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2000"/>
      </a:pPr>
      <a:endParaRPr lang="cs-CZ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cs-CZ"/>
              <a:t>srovnání odhadu a reality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List1!$I$43</c:f>
              <c:strCache>
                <c:ptCount val="1"/>
                <c:pt idx="0">
                  <c:v>realný výsledek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List1!$H$44:$H$53</c:f>
              <c:strCache>
                <c:ptCount val="10"/>
                <c:pt idx="0">
                  <c:v>Spolu</c:v>
                </c:pt>
                <c:pt idx="1">
                  <c:v>PirSTAN</c:v>
                </c:pt>
                <c:pt idx="2">
                  <c:v>ANO</c:v>
                </c:pt>
                <c:pt idx="3">
                  <c:v>SPD</c:v>
                </c:pt>
                <c:pt idx="4">
                  <c:v>Přísaha</c:v>
                </c:pt>
                <c:pt idx="5">
                  <c:v>ČSSD</c:v>
                </c:pt>
                <c:pt idx="6">
                  <c:v>KSČM</c:v>
                </c:pt>
                <c:pt idx="7">
                  <c:v>TSS</c:v>
                </c:pt>
                <c:pt idx="8">
                  <c:v>SZ</c:v>
                </c:pt>
                <c:pt idx="9">
                  <c:v>VB</c:v>
                </c:pt>
              </c:strCache>
            </c:strRef>
          </c:cat>
          <c:val>
            <c:numRef>
              <c:f>List1!$I$44:$I$53</c:f>
              <c:numCache>
                <c:formatCode>0.0</c:formatCode>
                <c:ptCount val="10"/>
                <c:pt idx="0">
                  <c:v>34.450000000000003</c:v>
                </c:pt>
                <c:pt idx="1">
                  <c:v>18.63</c:v>
                </c:pt>
                <c:pt idx="2">
                  <c:v>21.46</c:v>
                </c:pt>
                <c:pt idx="3">
                  <c:v>7.4</c:v>
                </c:pt>
                <c:pt idx="4">
                  <c:v>4.8499999999999996</c:v>
                </c:pt>
                <c:pt idx="5">
                  <c:v>4.05</c:v>
                </c:pt>
                <c:pt idx="6">
                  <c:v>2.38</c:v>
                </c:pt>
                <c:pt idx="7">
                  <c:v>2.68</c:v>
                </c:pt>
                <c:pt idx="8">
                  <c:v>1.29</c:v>
                </c:pt>
                <c:pt idx="9">
                  <c:v>1.1100000000000001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099-4E99-A416-BCE9C25765D3}"/>
            </c:ext>
          </c:extLst>
        </c:ser>
        <c:ser>
          <c:idx val="1"/>
          <c:order val="1"/>
          <c:tx>
            <c:strRef>
              <c:f>List1!$J$43</c:f>
              <c:strCache>
                <c:ptCount val="1"/>
                <c:pt idx="0">
                  <c:v>podíly respondentů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cat>
            <c:strRef>
              <c:f>List1!$H$44:$H$53</c:f>
              <c:strCache>
                <c:ptCount val="10"/>
                <c:pt idx="0">
                  <c:v>Spolu</c:v>
                </c:pt>
                <c:pt idx="1">
                  <c:v>PirSTAN</c:v>
                </c:pt>
                <c:pt idx="2">
                  <c:v>ANO</c:v>
                </c:pt>
                <c:pt idx="3">
                  <c:v>SPD</c:v>
                </c:pt>
                <c:pt idx="4">
                  <c:v>Přísaha</c:v>
                </c:pt>
                <c:pt idx="5">
                  <c:v>ČSSD</c:v>
                </c:pt>
                <c:pt idx="6">
                  <c:v>KSČM</c:v>
                </c:pt>
                <c:pt idx="7">
                  <c:v>TSS</c:v>
                </c:pt>
                <c:pt idx="8">
                  <c:v>SZ</c:v>
                </c:pt>
                <c:pt idx="9">
                  <c:v>VB</c:v>
                </c:pt>
              </c:strCache>
            </c:strRef>
          </c:cat>
          <c:val>
            <c:numRef>
              <c:f>List1!$J$44:$J$53</c:f>
              <c:numCache>
                <c:formatCode>0.0</c:formatCode>
                <c:ptCount val="10"/>
                <c:pt idx="0">
                  <c:v>42.431865828092242</c:v>
                </c:pt>
                <c:pt idx="1">
                  <c:v>28.763102725366874</c:v>
                </c:pt>
                <c:pt idx="2">
                  <c:v>10.10482180293501</c:v>
                </c:pt>
                <c:pt idx="3">
                  <c:v>4.067085953878407</c:v>
                </c:pt>
                <c:pt idx="4">
                  <c:v>4.2767295597484276</c:v>
                </c:pt>
                <c:pt idx="5">
                  <c:v>3.1027253668763102</c:v>
                </c:pt>
                <c:pt idx="6">
                  <c:v>1.0482180293501049</c:v>
                </c:pt>
                <c:pt idx="7">
                  <c:v>2.4318658280922429</c:v>
                </c:pt>
                <c:pt idx="8">
                  <c:v>1.4</c:v>
                </c:pt>
                <c:pt idx="9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099-4E99-A416-BCE9C25765D3}"/>
            </c:ext>
          </c:extLst>
        </c:ser>
        <c:ser>
          <c:idx val="2"/>
          <c:order val="2"/>
          <c:tx>
            <c:strRef>
              <c:f>List1!$K$43</c:f>
              <c:strCache>
                <c:ptCount val="1"/>
                <c:pt idx="0">
                  <c:v>odhad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cat>
            <c:strRef>
              <c:f>List1!$H$44:$H$53</c:f>
              <c:strCache>
                <c:ptCount val="10"/>
                <c:pt idx="0">
                  <c:v>Spolu</c:v>
                </c:pt>
                <c:pt idx="1">
                  <c:v>PirSTAN</c:v>
                </c:pt>
                <c:pt idx="2">
                  <c:v>ANO</c:v>
                </c:pt>
                <c:pt idx="3">
                  <c:v>SPD</c:v>
                </c:pt>
                <c:pt idx="4">
                  <c:v>Přísaha</c:v>
                </c:pt>
                <c:pt idx="5">
                  <c:v>ČSSD</c:v>
                </c:pt>
                <c:pt idx="6">
                  <c:v>KSČM</c:v>
                </c:pt>
                <c:pt idx="7">
                  <c:v>TSS</c:v>
                </c:pt>
                <c:pt idx="8">
                  <c:v>SZ</c:v>
                </c:pt>
                <c:pt idx="9">
                  <c:v>VB</c:v>
                </c:pt>
              </c:strCache>
            </c:strRef>
          </c:cat>
          <c:val>
            <c:numRef>
              <c:f>List1!$K$44:$K$53</c:f>
              <c:numCache>
                <c:formatCode>0.0</c:formatCode>
                <c:ptCount val="10"/>
                <c:pt idx="0">
                  <c:v>34.823087228111774</c:v>
                </c:pt>
                <c:pt idx="1">
                  <c:v>21.583444076129446</c:v>
                </c:pt>
                <c:pt idx="2">
                  <c:v>16.804358213664301</c:v>
                </c:pt>
                <c:pt idx="3">
                  <c:v>7.6246567029888208</c:v>
                </c:pt>
                <c:pt idx="4">
                  <c:v>5.3646856990013356</c:v>
                </c:pt>
                <c:pt idx="5">
                  <c:v>4.568248012514907</c:v>
                </c:pt>
                <c:pt idx="6">
                  <c:v>2.5683118095763358</c:v>
                </c:pt>
                <c:pt idx="7">
                  <c:v>2.4687028705081984</c:v>
                </c:pt>
                <c:pt idx="8">
                  <c:v>1.2839554503820638</c:v>
                </c:pt>
                <c:pt idx="9">
                  <c:v>1.2100464552594326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099-4E99-A416-BCE9C25765D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992691231"/>
        <c:axId val="1992691647"/>
      </c:barChart>
      <c:catAx>
        <c:axId val="199269123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992691647"/>
        <c:crosses val="autoZero"/>
        <c:auto val="1"/>
        <c:lblAlgn val="ctr"/>
        <c:lblOffset val="100"/>
        <c:noMultiLvlLbl val="0"/>
      </c:catAx>
      <c:valAx>
        <c:axId val="1992691647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99269123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2000"/>
      </a:pPr>
      <a:endParaRPr lang="cs-CZ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8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cs-CZ" sz="2800"/>
              <a:t>Koho volili voliči dnešních stran v roce 2017?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List1!$AG$80</c:f>
              <c:strCache>
                <c:ptCount val="1"/>
                <c:pt idx="0">
                  <c:v>ANO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List1!$AH$79:$AQ$79</c:f>
              <c:strCache>
                <c:ptCount val="10"/>
                <c:pt idx="0">
                  <c:v>ANO</c:v>
                </c:pt>
                <c:pt idx="1">
                  <c:v>ČSSD</c:v>
                </c:pt>
                <c:pt idx="2">
                  <c:v>KSČM</c:v>
                </c:pt>
                <c:pt idx="3">
                  <c:v>ostatní</c:v>
                </c:pt>
                <c:pt idx="4">
                  <c:v>PirStan</c:v>
                </c:pt>
                <c:pt idx="5">
                  <c:v>Přísaha</c:v>
                </c:pt>
                <c:pt idx="6">
                  <c:v>SPD</c:v>
                </c:pt>
                <c:pt idx="7">
                  <c:v>Spolu</c:v>
                </c:pt>
                <c:pt idx="8">
                  <c:v>TSS</c:v>
                </c:pt>
                <c:pt idx="9">
                  <c:v>celkem</c:v>
                </c:pt>
              </c:strCache>
            </c:strRef>
          </c:cat>
          <c:val>
            <c:numRef>
              <c:f>List1!$AH$80:$AQ$80</c:f>
              <c:numCache>
                <c:formatCode>General</c:formatCode>
                <c:ptCount val="10"/>
                <c:pt idx="0">
                  <c:v>80.538049209060318</c:v>
                </c:pt>
                <c:pt idx="1">
                  <c:v>12.418093677899209</c:v>
                </c:pt>
                <c:pt idx="2">
                  <c:v>9.4662959132951521</c:v>
                </c:pt>
                <c:pt idx="3">
                  <c:v>13.524581944623797</c:v>
                </c:pt>
                <c:pt idx="4">
                  <c:v>9.7624577385062778</c:v>
                </c:pt>
                <c:pt idx="5">
                  <c:v>55.893847654910324</c:v>
                </c:pt>
                <c:pt idx="6">
                  <c:v>17.006159733235286</c:v>
                </c:pt>
                <c:pt idx="7">
                  <c:v>6.2835208265302898</c:v>
                </c:pt>
                <c:pt idx="8">
                  <c:v>6.565499040420562</c:v>
                </c:pt>
                <c:pt idx="9">
                  <c:v>21.416649388536353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54D-4377-93B5-02D5C4FA59C9}"/>
            </c:ext>
          </c:extLst>
        </c:ser>
        <c:ser>
          <c:idx val="1"/>
          <c:order val="1"/>
          <c:tx>
            <c:strRef>
              <c:f>List1!$AG$81</c:f>
              <c:strCache>
                <c:ptCount val="1"/>
                <c:pt idx="0">
                  <c:v>ČSSD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List1!$AH$79:$AQ$79</c:f>
              <c:strCache>
                <c:ptCount val="10"/>
                <c:pt idx="0">
                  <c:v>ANO</c:v>
                </c:pt>
                <c:pt idx="1">
                  <c:v>ČSSD</c:v>
                </c:pt>
                <c:pt idx="2">
                  <c:v>KSČM</c:v>
                </c:pt>
                <c:pt idx="3">
                  <c:v>ostatní</c:v>
                </c:pt>
                <c:pt idx="4">
                  <c:v>PirStan</c:v>
                </c:pt>
                <c:pt idx="5">
                  <c:v>Přísaha</c:v>
                </c:pt>
                <c:pt idx="6">
                  <c:v>SPD</c:v>
                </c:pt>
                <c:pt idx="7">
                  <c:v>Spolu</c:v>
                </c:pt>
                <c:pt idx="8">
                  <c:v>TSS</c:v>
                </c:pt>
                <c:pt idx="9">
                  <c:v>celkem</c:v>
                </c:pt>
              </c:strCache>
            </c:strRef>
          </c:cat>
          <c:val>
            <c:numRef>
              <c:f>List1!$AH$81:$AQ$81</c:f>
              <c:numCache>
                <c:formatCode>General</c:formatCode>
                <c:ptCount val="10"/>
                <c:pt idx="0">
                  <c:v>5.6371951481019549</c:v>
                </c:pt>
                <c:pt idx="1">
                  <c:v>74.970400893354068</c:v>
                </c:pt>
                <c:pt idx="2">
                  <c:v>11.348903280746123</c:v>
                </c:pt>
                <c:pt idx="3">
                  <c:v>6.9489771992306633</c:v>
                </c:pt>
                <c:pt idx="4">
                  <c:v>4.3889865890311794</c:v>
                </c:pt>
                <c:pt idx="5">
                  <c:v>12.224746896307154</c:v>
                </c:pt>
                <c:pt idx="6">
                  <c:v>1.9113989902576782</c:v>
                </c:pt>
                <c:pt idx="7">
                  <c:v>2.3017972371225359</c:v>
                </c:pt>
                <c:pt idx="8">
                  <c:v>2.9517040670700863</c:v>
                </c:pt>
                <c:pt idx="9">
                  <c:v>6.8586256321496855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54D-4377-93B5-02D5C4FA59C9}"/>
            </c:ext>
          </c:extLst>
        </c:ser>
        <c:ser>
          <c:idx val="2"/>
          <c:order val="2"/>
          <c:tx>
            <c:strRef>
              <c:f>List1!$AG$82</c:f>
              <c:strCache>
                <c:ptCount val="1"/>
                <c:pt idx="0">
                  <c:v>KDU-ČSL</c:v>
                </c:pt>
              </c:strCache>
            </c:strRef>
          </c:tx>
          <c:spPr>
            <a:solidFill>
              <a:srgbClr val="FFFF00"/>
            </a:solidFill>
            <a:ln>
              <a:noFill/>
            </a:ln>
            <a:effectLst/>
          </c:spPr>
          <c:invertIfNegative val="0"/>
          <c:cat>
            <c:strRef>
              <c:f>List1!$AH$79:$AQ$79</c:f>
              <c:strCache>
                <c:ptCount val="10"/>
                <c:pt idx="0">
                  <c:v>ANO</c:v>
                </c:pt>
                <c:pt idx="1">
                  <c:v>ČSSD</c:v>
                </c:pt>
                <c:pt idx="2">
                  <c:v>KSČM</c:v>
                </c:pt>
                <c:pt idx="3">
                  <c:v>ostatní</c:v>
                </c:pt>
                <c:pt idx="4">
                  <c:v>PirStan</c:v>
                </c:pt>
                <c:pt idx="5">
                  <c:v>Přísaha</c:v>
                </c:pt>
                <c:pt idx="6">
                  <c:v>SPD</c:v>
                </c:pt>
                <c:pt idx="7">
                  <c:v>Spolu</c:v>
                </c:pt>
                <c:pt idx="8">
                  <c:v>TSS</c:v>
                </c:pt>
                <c:pt idx="9">
                  <c:v>celkem</c:v>
                </c:pt>
              </c:strCache>
            </c:strRef>
          </c:cat>
          <c:val>
            <c:numRef>
              <c:f>List1!$AH$82:$AQ$82</c:f>
              <c:numCache>
                <c:formatCode>General</c:formatCode>
                <c:ptCount val="10"/>
                <c:pt idx="0">
                  <c:v>0.60729379648496584</c:v>
                </c:pt>
                <c:pt idx="1">
                  <c:v>2.2339379280916796</c:v>
                </c:pt>
                <c:pt idx="2">
                  <c:v>0</c:v>
                </c:pt>
                <c:pt idx="3">
                  <c:v>3.2439843147114145</c:v>
                </c:pt>
                <c:pt idx="4">
                  <c:v>4.5706373586257021</c:v>
                </c:pt>
                <c:pt idx="5">
                  <c:v>4.4386742308951668</c:v>
                </c:pt>
                <c:pt idx="6">
                  <c:v>0.89229654462495855</c:v>
                </c:pt>
                <c:pt idx="7">
                  <c:v>16.313558821028348</c:v>
                </c:pt>
                <c:pt idx="8">
                  <c:v>8.2676472353716193</c:v>
                </c:pt>
                <c:pt idx="9">
                  <c:v>6.8038369357050321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54D-4377-93B5-02D5C4FA59C9}"/>
            </c:ext>
          </c:extLst>
        </c:ser>
        <c:ser>
          <c:idx val="3"/>
          <c:order val="3"/>
          <c:tx>
            <c:strRef>
              <c:f>List1!$AG$83</c:f>
              <c:strCache>
                <c:ptCount val="1"/>
                <c:pt idx="0">
                  <c:v>KSČM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cat>
            <c:strRef>
              <c:f>List1!$AH$79:$AQ$79</c:f>
              <c:strCache>
                <c:ptCount val="10"/>
                <c:pt idx="0">
                  <c:v>ANO</c:v>
                </c:pt>
                <c:pt idx="1">
                  <c:v>ČSSD</c:v>
                </c:pt>
                <c:pt idx="2">
                  <c:v>KSČM</c:v>
                </c:pt>
                <c:pt idx="3">
                  <c:v>ostatní</c:v>
                </c:pt>
                <c:pt idx="4">
                  <c:v>PirStan</c:v>
                </c:pt>
                <c:pt idx="5">
                  <c:v>Přísaha</c:v>
                </c:pt>
                <c:pt idx="6">
                  <c:v>SPD</c:v>
                </c:pt>
                <c:pt idx="7">
                  <c:v>Spolu</c:v>
                </c:pt>
                <c:pt idx="8">
                  <c:v>TSS</c:v>
                </c:pt>
                <c:pt idx="9">
                  <c:v>celkem</c:v>
                </c:pt>
              </c:strCache>
            </c:strRef>
          </c:cat>
          <c:val>
            <c:numRef>
              <c:f>List1!$AH$83:$AQ$83</c:f>
              <c:numCache>
                <c:formatCode>General</c:formatCode>
                <c:ptCount val="10"/>
                <c:pt idx="0">
                  <c:v>3.6087169818043963</c:v>
                </c:pt>
                <c:pt idx="1">
                  <c:v>0</c:v>
                </c:pt>
                <c:pt idx="2">
                  <c:v>64.932137609885359</c:v>
                </c:pt>
                <c:pt idx="3">
                  <c:v>3.61438160429983</c:v>
                </c:pt>
                <c:pt idx="4">
                  <c:v>2.1072461654975885</c:v>
                </c:pt>
                <c:pt idx="5">
                  <c:v>2.8259890596387605</c:v>
                </c:pt>
                <c:pt idx="6">
                  <c:v>3.9767149978967735</c:v>
                </c:pt>
                <c:pt idx="7">
                  <c:v>5.2243075807158323</c:v>
                </c:pt>
                <c:pt idx="8">
                  <c:v>12.282193610884937</c:v>
                </c:pt>
                <c:pt idx="9">
                  <c:v>4.9394588727529509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654D-4377-93B5-02D5C4FA59C9}"/>
            </c:ext>
          </c:extLst>
        </c:ser>
        <c:ser>
          <c:idx val="4"/>
          <c:order val="4"/>
          <c:tx>
            <c:strRef>
              <c:f>List1!$AG$84</c:f>
              <c:strCache>
                <c:ptCount val="1"/>
                <c:pt idx="0">
                  <c:v>nevoliči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List1!$AH$79:$AQ$79</c:f>
              <c:strCache>
                <c:ptCount val="10"/>
                <c:pt idx="0">
                  <c:v>ANO</c:v>
                </c:pt>
                <c:pt idx="1">
                  <c:v>ČSSD</c:v>
                </c:pt>
                <c:pt idx="2">
                  <c:v>KSČM</c:v>
                </c:pt>
                <c:pt idx="3">
                  <c:v>ostatní</c:v>
                </c:pt>
                <c:pt idx="4">
                  <c:v>PirStan</c:v>
                </c:pt>
                <c:pt idx="5">
                  <c:v>Přísaha</c:v>
                </c:pt>
                <c:pt idx="6">
                  <c:v>SPD</c:v>
                </c:pt>
                <c:pt idx="7">
                  <c:v>Spolu</c:v>
                </c:pt>
                <c:pt idx="8">
                  <c:v>TSS</c:v>
                </c:pt>
                <c:pt idx="9">
                  <c:v>celkem</c:v>
                </c:pt>
              </c:strCache>
            </c:strRef>
          </c:cat>
          <c:val>
            <c:numRef>
              <c:f>List1!$AH$84:$AQ$84</c:f>
              <c:numCache>
                <c:formatCode>General</c:formatCode>
                <c:ptCount val="10"/>
                <c:pt idx="0">
                  <c:v>2.9563111192897389</c:v>
                </c:pt>
                <c:pt idx="1">
                  <c:v>5.4374139624395195</c:v>
                </c:pt>
                <c:pt idx="2">
                  <c:v>4.3669190791088326</c:v>
                </c:pt>
                <c:pt idx="3">
                  <c:v>33.881197117454789</c:v>
                </c:pt>
                <c:pt idx="4">
                  <c:v>11.15251149757543</c:v>
                </c:pt>
                <c:pt idx="5">
                  <c:v>5.5562149033467056</c:v>
                </c:pt>
                <c:pt idx="6">
                  <c:v>8.4383140237741081</c:v>
                </c:pt>
                <c:pt idx="7">
                  <c:v>8.2279494758828253</c:v>
                </c:pt>
                <c:pt idx="8">
                  <c:v>37.432418210837604</c:v>
                </c:pt>
                <c:pt idx="9">
                  <c:v>8.5220818327625096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654D-4377-93B5-02D5C4FA59C9}"/>
            </c:ext>
          </c:extLst>
        </c:ser>
        <c:ser>
          <c:idx val="5"/>
          <c:order val="5"/>
          <c:tx>
            <c:strRef>
              <c:f>List1!$AG$85</c:f>
              <c:strCache>
                <c:ptCount val="1"/>
                <c:pt idx="0">
                  <c:v>ODS</c:v>
                </c:pt>
              </c:strCache>
            </c:strRef>
          </c:tx>
          <c:spPr>
            <a:solidFill>
              <a:schemeClr val="accent5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List1!$AH$79:$AQ$79</c:f>
              <c:strCache>
                <c:ptCount val="10"/>
                <c:pt idx="0">
                  <c:v>ANO</c:v>
                </c:pt>
                <c:pt idx="1">
                  <c:v>ČSSD</c:v>
                </c:pt>
                <c:pt idx="2">
                  <c:v>KSČM</c:v>
                </c:pt>
                <c:pt idx="3">
                  <c:v>ostatní</c:v>
                </c:pt>
                <c:pt idx="4">
                  <c:v>PirStan</c:v>
                </c:pt>
                <c:pt idx="5">
                  <c:v>Přísaha</c:v>
                </c:pt>
                <c:pt idx="6">
                  <c:v>SPD</c:v>
                </c:pt>
                <c:pt idx="7">
                  <c:v>Spolu</c:v>
                </c:pt>
                <c:pt idx="8">
                  <c:v>TSS</c:v>
                </c:pt>
                <c:pt idx="9">
                  <c:v>celkem</c:v>
                </c:pt>
              </c:strCache>
            </c:strRef>
          </c:cat>
          <c:val>
            <c:numRef>
              <c:f>List1!$AH$85:$AQ$85</c:f>
              <c:numCache>
                <c:formatCode>General</c:formatCode>
                <c:ptCount val="10"/>
                <c:pt idx="0">
                  <c:v>1.2770582901249787</c:v>
                </c:pt>
                <c:pt idx="1">
                  <c:v>2.3488375537561774</c:v>
                </c:pt>
                <c:pt idx="2">
                  <c:v>1.3926232875896079</c:v>
                </c:pt>
                <c:pt idx="3">
                  <c:v>0</c:v>
                </c:pt>
                <c:pt idx="4">
                  <c:v>7.7885840337886698</c:v>
                </c:pt>
                <c:pt idx="5">
                  <c:v>3.3335511431311167</c:v>
                </c:pt>
                <c:pt idx="6">
                  <c:v>0.93819065326745921</c:v>
                </c:pt>
                <c:pt idx="7">
                  <c:v>35.948615721232827</c:v>
                </c:pt>
                <c:pt idx="8">
                  <c:v>13.039324326866684</c:v>
                </c:pt>
                <c:pt idx="9">
                  <c:v>13.692535494862209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654D-4377-93B5-02D5C4FA59C9}"/>
            </c:ext>
          </c:extLst>
        </c:ser>
        <c:ser>
          <c:idx val="6"/>
          <c:order val="6"/>
          <c:tx>
            <c:strRef>
              <c:f>List1!$AG$86</c:f>
              <c:strCache>
                <c:ptCount val="1"/>
                <c:pt idx="0">
                  <c:v>Piráti</c:v>
                </c:pt>
              </c:strCache>
            </c:strRef>
          </c:tx>
          <c:spPr>
            <a:solidFill>
              <a:schemeClr val="tx1">
                <a:lumMod val="95000"/>
                <a:lumOff val="5000"/>
              </a:schemeClr>
            </a:solidFill>
            <a:ln>
              <a:noFill/>
            </a:ln>
            <a:effectLst/>
          </c:spPr>
          <c:invertIfNegative val="0"/>
          <c:cat>
            <c:strRef>
              <c:f>List1!$AH$79:$AQ$79</c:f>
              <c:strCache>
                <c:ptCount val="10"/>
                <c:pt idx="0">
                  <c:v>ANO</c:v>
                </c:pt>
                <c:pt idx="1">
                  <c:v>ČSSD</c:v>
                </c:pt>
                <c:pt idx="2">
                  <c:v>KSČM</c:v>
                </c:pt>
                <c:pt idx="3">
                  <c:v>ostatní</c:v>
                </c:pt>
                <c:pt idx="4">
                  <c:v>PirStan</c:v>
                </c:pt>
                <c:pt idx="5">
                  <c:v>Přísaha</c:v>
                </c:pt>
                <c:pt idx="6">
                  <c:v>SPD</c:v>
                </c:pt>
                <c:pt idx="7">
                  <c:v>Spolu</c:v>
                </c:pt>
                <c:pt idx="8">
                  <c:v>TSS</c:v>
                </c:pt>
                <c:pt idx="9">
                  <c:v>celkem</c:v>
                </c:pt>
              </c:strCache>
            </c:strRef>
          </c:cat>
          <c:val>
            <c:numRef>
              <c:f>List1!$AH$86:$AQ$86</c:f>
              <c:numCache>
                <c:formatCode>General</c:formatCode>
                <c:ptCount val="10"/>
                <c:pt idx="0">
                  <c:v>0.47946003606509174</c:v>
                </c:pt>
                <c:pt idx="1">
                  <c:v>0.58789994001227419</c:v>
                </c:pt>
                <c:pt idx="2">
                  <c:v>0</c:v>
                </c:pt>
                <c:pt idx="3">
                  <c:v>8.9639693669271985</c:v>
                </c:pt>
                <c:pt idx="4">
                  <c:v>34.840980376737861</c:v>
                </c:pt>
                <c:pt idx="5">
                  <c:v>6.5080690621732842</c:v>
                </c:pt>
                <c:pt idx="6">
                  <c:v>2.1134113331958035</c:v>
                </c:pt>
                <c:pt idx="7">
                  <c:v>6.786853644119935</c:v>
                </c:pt>
                <c:pt idx="8">
                  <c:v>5.4394410100907207</c:v>
                </c:pt>
                <c:pt idx="9">
                  <c:v>9.9654989762667192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654D-4377-93B5-02D5C4FA59C9}"/>
            </c:ext>
          </c:extLst>
        </c:ser>
        <c:ser>
          <c:idx val="7"/>
          <c:order val="7"/>
          <c:tx>
            <c:strRef>
              <c:f>List1!$AG$87</c:f>
              <c:strCache>
                <c:ptCount val="1"/>
                <c:pt idx="0">
                  <c:v>SPD</c:v>
                </c:pt>
              </c:strCache>
            </c:strRef>
          </c:tx>
          <c:spPr>
            <a:solidFill>
              <a:schemeClr val="accent2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List1!$AH$79:$AQ$79</c:f>
              <c:strCache>
                <c:ptCount val="10"/>
                <c:pt idx="0">
                  <c:v>ANO</c:v>
                </c:pt>
                <c:pt idx="1">
                  <c:v>ČSSD</c:v>
                </c:pt>
                <c:pt idx="2">
                  <c:v>KSČM</c:v>
                </c:pt>
                <c:pt idx="3">
                  <c:v>ostatní</c:v>
                </c:pt>
                <c:pt idx="4">
                  <c:v>PirStan</c:v>
                </c:pt>
                <c:pt idx="5">
                  <c:v>Přísaha</c:v>
                </c:pt>
                <c:pt idx="6">
                  <c:v>SPD</c:v>
                </c:pt>
                <c:pt idx="7">
                  <c:v>Spolu</c:v>
                </c:pt>
                <c:pt idx="8">
                  <c:v>TSS</c:v>
                </c:pt>
                <c:pt idx="9">
                  <c:v>celkem</c:v>
                </c:pt>
              </c:strCache>
            </c:strRef>
          </c:cat>
          <c:val>
            <c:numRef>
              <c:f>List1!$AH$87:$AQ$87</c:f>
              <c:numCache>
                <c:formatCode>General</c:formatCode>
                <c:ptCount val="10"/>
                <c:pt idx="0">
                  <c:v>4.543192943260288</c:v>
                </c:pt>
                <c:pt idx="1">
                  <c:v>0</c:v>
                </c:pt>
                <c:pt idx="2">
                  <c:v>8.4931212162353535</c:v>
                </c:pt>
                <c:pt idx="3">
                  <c:v>23.40166865947992</c:v>
                </c:pt>
                <c:pt idx="4">
                  <c:v>6.5691272939695375</c:v>
                </c:pt>
                <c:pt idx="5">
                  <c:v>6.0990479316490891</c:v>
                </c:pt>
                <c:pt idx="6">
                  <c:v>64.369078381420422</c:v>
                </c:pt>
                <c:pt idx="7">
                  <c:v>3.1319715038862146</c:v>
                </c:pt>
                <c:pt idx="8">
                  <c:v>4.417903769286343</c:v>
                </c:pt>
                <c:pt idx="9">
                  <c:v>8.8836142390105373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654D-4377-93B5-02D5C4FA59C9}"/>
            </c:ext>
          </c:extLst>
        </c:ser>
        <c:ser>
          <c:idx val="8"/>
          <c:order val="8"/>
          <c:tx>
            <c:strRef>
              <c:f>List1!$AG$88</c:f>
              <c:strCache>
                <c:ptCount val="1"/>
                <c:pt idx="0">
                  <c:v>STAN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List1!$AH$79:$AQ$79</c:f>
              <c:strCache>
                <c:ptCount val="10"/>
                <c:pt idx="0">
                  <c:v>ANO</c:v>
                </c:pt>
                <c:pt idx="1">
                  <c:v>ČSSD</c:v>
                </c:pt>
                <c:pt idx="2">
                  <c:v>KSČM</c:v>
                </c:pt>
                <c:pt idx="3">
                  <c:v>ostatní</c:v>
                </c:pt>
                <c:pt idx="4">
                  <c:v>PirStan</c:v>
                </c:pt>
                <c:pt idx="5">
                  <c:v>Přísaha</c:v>
                </c:pt>
                <c:pt idx="6">
                  <c:v>SPD</c:v>
                </c:pt>
                <c:pt idx="7">
                  <c:v>Spolu</c:v>
                </c:pt>
                <c:pt idx="8">
                  <c:v>TSS</c:v>
                </c:pt>
                <c:pt idx="9">
                  <c:v>celkem</c:v>
                </c:pt>
              </c:strCache>
            </c:strRef>
          </c:cat>
          <c:val>
            <c:numRef>
              <c:f>List1!$AH$88:$AQ$88</c:f>
              <c:numCache>
                <c:formatCode>General</c:formatCode>
                <c:ptCount val="10"/>
                <c:pt idx="0">
                  <c:v>0.16081824003423661</c:v>
                </c:pt>
                <c:pt idx="1">
                  <c:v>0.59157193440938882</c:v>
                </c:pt>
                <c:pt idx="2">
                  <c:v>0</c:v>
                </c:pt>
                <c:pt idx="3">
                  <c:v>2.5771309762277936</c:v>
                </c:pt>
                <c:pt idx="4">
                  <c:v>7.7629750509841404</c:v>
                </c:pt>
                <c:pt idx="5">
                  <c:v>2.5187378763738071</c:v>
                </c:pt>
                <c:pt idx="6">
                  <c:v>0.35443527717190865</c:v>
                </c:pt>
                <c:pt idx="7">
                  <c:v>4.1130675932831799</c:v>
                </c:pt>
                <c:pt idx="8">
                  <c:v>4.3787325962447383</c:v>
                </c:pt>
                <c:pt idx="9">
                  <c:v>3.2039863221321072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654D-4377-93B5-02D5C4FA59C9}"/>
            </c:ext>
          </c:extLst>
        </c:ser>
        <c:ser>
          <c:idx val="9"/>
          <c:order val="9"/>
          <c:tx>
            <c:strRef>
              <c:f>List1!$AG$89</c:f>
              <c:strCache>
                <c:ptCount val="1"/>
                <c:pt idx="0">
                  <c:v>TOP 09</c:v>
                </c:pt>
              </c:strCache>
            </c:strRef>
          </c:tx>
          <c:spPr>
            <a:solidFill>
              <a:srgbClr val="7030A0"/>
            </a:solidFill>
            <a:ln>
              <a:noFill/>
            </a:ln>
            <a:effectLst/>
          </c:spPr>
          <c:invertIfNegative val="0"/>
          <c:cat>
            <c:strRef>
              <c:f>List1!$AH$79:$AQ$79</c:f>
              <c:strCache>
                <c:ptCount val="10"/>
                <c:pt idx="0">
                  <c:v>ANO</c:v>
                </c:pt>
                <c:pt idx="1">
                  <c:v>ČSSD</c:v>
                </c:pt>
                <c:pt idx="2">
                  <c:v>KSČM</c:v>
                </c:pt>
                <c:pt idx="3">
                  <c:v>ostatní</c:v>
                </c:pt>
                <c:pt idx="4">
                  <c:v>PirStan</c:v>
                </c:pt>
                <c:pt idx="5">
                  <c:v>Přísaha</c:v>
                </c:pt>
                <c:pt idx="6">
                  <c:v>SPD</c:v>
                </c:pt>
                <c:pt idx="7">
                  <c:v>Spolu</c:v>
                </c:pt>
                <c:pt idx="8">
                  <c:v>TSS</c:v>
                </c:pt>
                <c:pt idx="9">
                  <c:v>celkem</c:v>
                </c:pt>
              </c:strCache>
            </c:strRef>
          </c:cat>
          <c:val>
            <c:numRef>
              <c:f>List1!$AH$89:$AQ$89</c:f>
              <c:numCache>
                <c:formatCode>General</c:formatCode>
                <c:ptCount val="10"/>
                <c:pt idx="0">
                  <c:v>0.19190420621090254</c:v>
                </c:pt>
                <c:pt idx="1">
                  <c:v>1.4118442187859652</c:v>
                </c:pt>
                <c:pt idx="2">
                  <c:v>0</c:v>
                </c:pt>
                <c:pt idx="3">
                  <c:v>3.8441090539207092</c:v>
                </c:pt>
                <c:pt idx="4">
                  <c:v>11.056493872266469</c:v>
                </c:pt>
                <c:pt idx="5">
                  <c:v>0.60112133417817681</c:v>
                </c:pt>
                <c:pt idx="6">
                  <c:v>0</c:v>
                </c:pt>
                <c:pt idx="7">
                  <c:v>11.668357596198014</c:v>
                </c:pt>
                <c:pt idx="8">
                  <c:v>5.2251363341615846</c:v>
                </c:pt>
                <c:pt idx="9">
                  <c:v>6.2165319343053662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654D-4377-93B5-02D5C4FA59C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960718880"/>
        <c:axId val="1960725120"/>
      </c:barChart>
      <c:catAx>
        <c:axId val="19607188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960725120"/>
        <c:crosses val="autoZero"/>
        <c:auto val="1"/>
        <c:lblAlgn val="ctr"/>
        <c:lblOffset val="100"/>
        <c:noMultiLvlLbl val="0"/>
      </c:catAx>
      <c:valAx>
        <c:axId val="19607251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96071888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2000"/>
      </a:pPr>
      <a:endParaRPr lang="cs-CZ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List1!$A$81</c:f>
              <c:strCache>
                <c:ptCount val="1"/>
                <c:pt idx="0">
                  <c:v>ANO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List1!$B$80:$J$80</c:f>
              <c:strCache>
                <c:ptCount val="9"/>
                <c:pt idx="0">
                  <c:v>ANO</c:v>
                </c:pt>
                <c:pt idx="1">
                  <c:v>ČSSD</c:v>
                </c:pt>
                <c:pt idx="2">
                  <c:v>KSČM</c:v>
                </c:pt>
                <c:pt idx="3">
                  <c:v>ostatní</c:v>
                </c:pt>
                <c:pt idx="4">
                  <c:v>PirStan</c:v>
                </c:pt>
                <c:pt idx="5">
                  <c:v>Přísaha</c:v>
                </c:pt>
                <c:pt idx="6">
                  <c:v>SPD</c:v>
                </c:pt>
                <c:pt idx="7">
                  <c:v>Spolu</c:v>
                </c:pt>
                <c:pt idx="8">
                  <c:v>TSS</c:v>
                </c:pt>
              </c:strCache>
            </c:strRef>
          </c:cat>
          <c:val>
            <c:numRef>
              <c:f>List1!$B$81:$J$81</c:f>
              <c:numCache>
                <c:formatCode>General</c:formatCode>
                <c:ptCount val="9"/>
                <c:pt idx="0">
                  <c:v>272.42751509999999</c:v>
                </c:pt>
                <c:pt idx="1">
                  <c:v>11.419117399999999</c:v>
                </c:pt>
                <c:pt idx="2">
                  <c:v>4.8939075000000001</c:v>
                </c:pt>
                <c:pt idx="3">
                  <c:v>11.419117399999999</c:v>
                </c:pt>
                <c:pt idx="4">
                  <c:v>42.413864599999997</c:v>
                </c:pt>
                <c:pt idx="5">
                  <c:v>60.358192000000003</c:v>
                </c:pt>
                <c:pt idx="6">
                  <c:v>26.100839799999999</c:v>
                </c:pt>
                <c:pt idx="7">
                  <c:v>44.0451671</c:v>
                </c:pt>
                <c:pt idx="8">
                  <c:v>3.2626050000000002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1CB-4C87-B26F-63D2DE81E5A3}"/>
            </c:ext>
          </c:extLst>
        </c:ser>
        <c:ser>
          <c:idx val="1"/>
          <c:order val="1"/>
          <c:tx>
            <c:strRef>
              <c:f>List1!$A$82</c:f>
              <c:strCache>
                <c:ptCount val="1"/>
                <c:pt idx="0">
                  <c:v>ČSSD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List1!$B$80:$J$80</c:f>
              <c:strCache>
                <c:ptCount val="9"/>
                <c:pt idx="0">
                  <c:v>ANO</c:v>
                </c:pt>
                <c:pt idx="1">
                  <c:v>ČSSD</c:v>
                </c:pt>
                <c:pt idx="2">
                  <c:v>KSČM</c:v>
                </c:pt>
                <c:pt idx="3">
                  <c:v>ostatní</c:v>
                </c:pt>
                <c:pt idx="4">
                  <c:v>PirStan</c:v>
                </c:pt>
                <c:pt idx="5">
                  <c:v>Přísaha</c:v>
                </c:pt>
                <c:pt idx="6">
                  <c:v>SPD</c:v>
                </c:pt>
                <c:pt idx="7">
                  <c:v>Spolu</c:v>
                </c:pt>
                <c:pt idx="8">
                  <c:v>TSS</c:v>
                </c:pt>
              </c:strCache>
            </c:strRef>
          </c:cat>
          <c:val>
            <c:numRef>
              <c:f>List1!$B$82:$J$82</c:f>
              <c:numCache>
                <c:formatCode>General</c:formatCode>
                <c:ptCount val="9"/>
                <c:pt idx="0">
                  <c:v>19.068342000000001</c:v>
                </c:pt>
                <c:pt idx="1">
                  <c:v>68.939390500000002</c:v>
                </c:pt>
                <c:pt idx="2">
                  <c:v>5.8671822000000002</c:v>
                </c:pt>
                <c:pt idx="3">
                  <c:v>5.8671822000000002</c:v>
                </c:pt>
                <c:pt idx="4">
                  <c:v>19.068342000000001</c:v>
                </c:pt>
                <c:pt idx="5">
                  <c:v>13.2011599</c:v>
                </c:pt>
                <c:pt idx="6">
                  <c:v>2.9335911000000001</c:v>
                </c:pt>
                <c:pt idx="7">
                  <c:v>16.134751000000001</c:v>
                </c:pt>
                <c:pt idx="8">
                  <c:v>1.4667954999999999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1CB-4C87-B26F-63D2DE81E5A3}"/>
            </c:ext>
          </c:extLst>
        </c:ser>
        <c:ser>
          <c:idx val="2"/>
          <c:order val="2"/>
          <c:tx>
            <c:strRef>
              <c:f>List1!$A$83</c:f>
              <c:strCache>
                <c:ptCount val="1"/>
                <c:pt idx="0">
                  <c:v>KDU-ČSL</c:v>
                </c:pt>
              </c:strCache>
            </c:strRef>
          </c:tx>
          <c:spPr>
            <a:solidFill>
              <a:srgbClr val="FFFF00"/>
            </a:solidFill>
            <a:ln>
              <a:noFill/>
            </a:ln>
            <a:effectLst/>
          </c:spPr>
          <c:invertIfNegative val="0"/>
          <c:cat>
            <c:strRef>
              <c:f>List1!$B$80:$J$80</c:f>
              <c:strCache>
                <c:ptCount val="9"/>
                <c:pt idx="0">
                  <c:v>ANO</c:v>
                </c:pt>
                <c:pt idx="1">
                  <c:v>ČSSD</c:v>
                </c:pt>
                <c:pt idx="2">
                  <c:v>KSČM</c:v>
                </c:pt>
                <c:pt idx="3">
                  <c:v>ostatní</c:v>
                </c:pt>
                <c:pt idx="4">
                  <c:v>PirStan</c:v>
                </c:pt>
                <c:pt idx="5">
                  <c:v>Přísaha</c:v>
                </c:pt>
                <c:pt idx="6">
                  <c:v>SPD</c:v>
                </c:pt>
                <c:pt idx="7">
                  <c:v>Spolu</c:v>
                </c:pt>
                <c:pt idx="8">
                  <c:v>TSS</c:v>
                </c:pt>
              </c:strCache>
            </c:strRef>
          </c:cat>
          <c:val>
            <c:numRef>
              <c:f>List1!$B$83:$J$83</c:f>
              <c:numCache>
                <c:formatCode>General</c:formatCode>
                <c:ptCount val="9"/>
                <c:pt idx="0">
                  <c:v>2.0542283000000001</c:v>
                </c:pt>
                <c:pt idx="1">
                  <c:v>2.0542283000000001</c:v>
                </c:pt>
                <c:pt idx="2">
                  <c:v>0</c:v>
                </c:pt>
                <c:pt idx="3">
                  <c:v>2.7389709999999998</c:v>
                </c:pt>
                <c:pt idx="4">
                  <c:v>19.857539899999999</c:v>
                </c:pt>
                <c:pt idx="5">
                  <c:v>4.7931993000000004</c:v>
                </c:pt>
                <c:pt idx="6">
                  <c:v>1.3694854999999999</c:v>
                </c:pt>
                <c:pt idx="7">
                  <c:v>114.35203989999999</c:v>
                </c:pt>
                <c:pt idx="8">
                  <c:v>4.1084565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1CB-4C87-B26F-63D2DE81E5A3}"/>
            </c:ext>
          </c:extLst>
        </c:ser>
        <c:ser>
          <c:idx val="3"/>
          <c:order val="3"/>
          <c:tx>
            <c:strRef>
              <c:f>List1!$A$84</c:f>
              <c:strCache>
                <c:ptCount val="1"/>
                <c:pt idx="0">
                  <c:v>KSČM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cat>
            <c:strRef>
              <c:f>List1!$B$80:$J$80</c:f>
              <c:strCache>
                <c:ptCount val="9"/>
                <c:pt idx="0">
                  <c:v>ANO</c:v>
                </c:pt>
                <c:pt idx="1">
                  <c:v>ČSSD</c:v>
                </c:pt>
                <c:pt idx="2">
                  <c:v>KSČM</c:v>
                </c:pt>
                <c:pt idx="3">
                  <c:v>ostatní</c:v>
                </c:pt>
                <c:pt idx="4">
                  <c:v>PirStan</c:v>
                </c:pt>
                <c:pt idx="5">
                  <c:v>Přísaha</c:v>
                </c:pt>
                <c:pt idx="6">
                  <c:v>SPD</c:v>
                </c:pt>
                <c:pt idx="7">
                  <c:v>Spolu</c:v>
                </c:pt>
                <c:pt idx="8">
                  <c:v>TSS</c:v>
                </c:pt>
              </c:strCache>
            </c:strRef>
          </c:cat>
          <c:val>
            <c:numRef>
              <c:f>List1!$B$84:$J$84</c:f>
              <c:numCache>
                <c:formatCode>General</c:formatCode>
                <c:ptCount val="9"/>
                <c:pt idx="0">
                  <c:v>12.2068241</c:v>
                </c:pt>
                <c:pt idx="1">
                  <c:v>0</c:v>
                </c:pt>
                <c:pt idx="2">
                  <c:v>33.5687663</c:v>
                </c:pt>
                <c:pt idx="3">
                  <c:v>3.0517059999999998</c:v>
                </c:pt>
                <c:pt idx="4">
                  <c:v>9.1551180999999993</c:v>
                </c:pt>
                <c:pt idx="5">
                  <c:v>3.0517059999999998</c:v>
                </c:pt>
                <c:pt idx="6">
                  <c:v>6.1034120999999999</c:v>
                </c:pt>
                <c:pt idx="7">
                  <c:v>36.620472300000003</c:v>
                </c:pt>
                <c:pt idx="8">
                  <c:v>6.1034120999999999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B1CB-4C87-B26F-63D2DE81E5A3}"/>
            </c:ext>
          </c:extLst>
        </c:ser>
        <c:ser>
          <c:idx val="4"/>
          <c:order val="4"/>
          <c:tx>
            <c:strRef>
              <c:f>List1!$A$85</c:f>
              <c:strCache>
                <c:ptCount val="1"/>
                <c:pt idx="0">
                  <c:v>nevoliči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List1!$B$80:$J$80</c:f>
              <c:strCache>
                <c:ptCount val="9"/>
                <c:pt idx="0">
                  <c:v>ANO</c:v>
                </c:pt>
                <c:pt idx="1">
                  <c:v>ČSSD</c:v>
                </c:pt>
                <c:pt idx="2">
                  <c:v>KSČM</c:v>
                </c:pt>
                <c:pt idx="3">
                  <c:v>ostatní</c:v>
                </c:pt>
                <c:pt idx="4">
                  <c:v>PirStan</c:v>
                </c:pt>
                <c:pt idx="5">
                  <c:v>Přísaha</c:v>
                </c:pt>
                <c:pt idx="6">
                  <c:v>SPD</c:v>
                </c:pt>
                <c:pt idx="7">
                  <c:v>Spolu</c:v>
                </c:pt>
                <c:pt idx="8">
                  <c:v>TSS</c:v>
                </c:pt>
              </c:strCache>
            </c:strRef>
          </c:cat>
          <c:val>
            <c:numRef>
              <c:f>List1!$B$85:$J$85</c:f>
              <c:numCache>
                <c:formatCode>General</c:formatCode>
                <c:ptCount val="9"/>
                <c:pt idx="0">
                  <c:v>10</c:v>
                </c:pt>
                <c:pt idx="1">
                  <c:v>5</c:v>
                </c:pt>
                <c:pt idx="2">
                  <c:v>2.2576198999999999</c:v>
                </c:pt>
                <c:pt idx="3">
                  <c:v>28.606678500000001</c:v>
                </c:pt>
                <c:pt idx="4">
                  <c:v>48.453076600000003</c:v>
                </c:pt>
                <c:pt idx="5">
                  <c:v>6</c:v>
                </c:pt>
                <c:pt idx="6">
                  <c:v>12.951018100000001</c:v>
                </c:pt>
                <c:pt idx="7">
                  <c:v>57.674895900000003</c:v>
                </c:pt>
                <c:pt idx="8">
                  <c:v>18.601357499999999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B1CB-4C87-B26F-63D2DE81E5A3}"/>
            </c:ext>
          </c:extLst>
        </c:ser>
        <c:ser>
          <c:idx val="5"/>
          <c:order val="5"/>
          <c:tx>
            <c:strRef>
              <c:f>List1!$A$86</c:f>
              <c:strCache>
                <c:ptCount val="1"/>
                <c:pt idx="0">
                  <c:v>ODS</c:v>
                </c:pt>
              </c:strCache>
            </c:strRef>
          </c:tx>
          <c:spPr>
            <a:solidFill>
              <a:schemeClr val="accent5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List1!$B$80:$J$80</c:f>
              <c:strCache>
                <c:ptCount val="9"/>
                <c:pt idx="0">
                  <c:v>ANO</c:v>
                </c:pt>
                <c:pt idx="1">
                  <c:v>ČSSD</c:v>
                </c:pt>
                <c:pt idx="2">
                  <c:v>KSČM</c:v>
                </c:pt>
                <c:pt idx="3">
                  <c:v>ostatní</c:v>
                </c:pt>
                <c:pt idx="4">
                  <c:v>PirStan</c:v>
                </c:pt>
                <c:pt idx="5">
                  <c:v>Přísaha</c:v>
                </c:pt>
                <c:pt idx="6">
                  <c:v>SPD</c:v>
                </c:pt>
                <c:pt idx="7">
                  <c:v>Spolu</c:v>
                </c:pt>
                <c:pt idx="8">
                  <c:v>TSS</c:v>
                </c:pt>
              </c:strCache>
            </c:strRef>
          </c:cat>
          <c:val>
            <c:numRef>
              <c:f>List1!$B$86:$J$86</c:f>
              <c:numCache>
                <c:formatCode>General</c:formatCode>
                <c:ptCount val="9"/>
                <c:pt idx="0">
                  <c:v>4.3197695999999999</c:v>
                </c:pt>
                <c:pt idx="1">
                  <c:v>2.1598847999999999</c:v>
                </c:pt>
                <c:pt idx="2">
                  <c:v>0.71996159999999998</c:v>
                </c:pt>
                <c:pt idx="3">
                  <c:v>0</c:v>
                </c:pt>
                <c:pt idx="4">
                  <c:v>33.838194999999999</c:v>
                </c:pt>
                <c:pt idx="5">
                  <c:v>3.5998079999999999</c:v>
                </c:pt>
                <c:pt idx="6">
                  <c:v>1.4399232</c:v>
                </c:pt>
                <c:pt idx="7">
                  <c:v>251.98655819999999</c:v>
                </c:pt>
                <c:pt idx="8">
                  <c:v>6.4796544000000003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B1CB-4C87-B26F-63D2DE81E5A3}"/>
            </c:ext>
          </c:extLst>
        </c:ser>
        <c:ser>
          <c:idx val="6"/>
          <c:order val="6"/>
          <c:tx>
            <c:strRef>
              <c:f>List1!$A$87</c:f>
              <c:strCache>
                <c:ptCount val="1"/>
                <c:pt idx="0">
                  <c:v>Piráti</c:v>
                </c:pt>
              </c:strCache>
            </c:strRef>
          </c:tx>
          <c:spPr>
            <a:solidFill>
              <a:schemeClr val="tx1">
                <a:lumMod val="95000"/>
                <a:lumOff val="5000"/>
              </a:schemeClr>
            </a:solidFill>
            <a:ln>
              <a:noFill/>
            </a:ln>
            <a:effectLst/>
          </c:spPr>
          <c:invertIfNegative val="0"/>
          <c:cat>
            <c:strRef>
              <c:f>List1!$B$80:$J$80</c:f>
              <c:strCache>
                <c:ptCount val="9"/>
                <c:pt idx="0">
                  <c:v>ANO</c:v>
                </c:pt>
                <c:pt idx="1">
                  <c:v>ČSSD</c:v>
                </c:pt>
                <c:pt idx="2">
                  <c:v>KSČM</c:v>
                </c:pt>
                <c:pt idx="3">
                  <c:v>ostatní</c:v>
                </c:pt>
                <c:pt idx="4">
                  <c:v>PirStan</c:v>
                </c:pt>
                <c:pt idx="5">
                  <c:v>Přísaha</c:v>
                </c:pt>
                <c:pt idx="6">
                  <c:v>SPD</c:v>
                </c:pt>
                <c:pt idx="7">
                  <c:v>Spolu</c:v>
                </c:pt>
                <c:pt idx="8">
                  <c:v>TSS</c:v>
                </c:pt>
              </c:strCache>
            </c:strRef>
          </c:cat>
          <c:val>
            <c:numRef>
              <c:f>List1!$B$87:$J$87</c:f>
              <c:numCache>
                <c:formatCode>General</c:formatCode>
                <c:ptCount val="9"/>
                <c:pt idx="0">
                  <c:v>1.6218186000000001</c:v>
                </c:pt>
                <c:pt idx="1">
                  <c:v>0.54060620000000004</c:v>
                </c:pt>
                <c:pt idx="2">
                  <c:v>0</c:v>
                </c:pt>
                <c:pt idx="3">
                  <c:v>7.5684867000000002</c:v>
                </c:pt>
                <c:pt idx="4">
                  <c:v>151.36973330000001</c:v>
                </c:pt>
                <c:pt idx="5">
                  <c:v>7.0278805000000002</c:v>
                </c:pt>
                <c:pt idx="6">
                  <c:v>3.2436370999999999</c:v>
                </c:pt>
                <c:pt idx="7">
                  <c:v>47.573344800000001</c:v>
                </c:pt>
                <c:pt idx="8">
                  <c:v>2.7030310000000002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B1CB-4C87-B26F-63D2DE81E5A3}"/>
            </c:ext>
          </c:extLst>
        </c:ser>
        <c:ser>
          <c:idx val="7"/>
          <c:order val="7"/>
          <c:tx>
            <c:strRef>
              <c:f>List1!$A$88</c:f>
              <c:strCache>
                <c:ptCount val="1"/>
                <c:pt idx="0">
                  <c:v>SPD</c:v>
                </c:pt>
              </c:strCache>
            </c:strRef>
          </c:tx>
          <c:spPr>
            <a:solidFill>
              <a:schemeClr val="accent2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List1!$B$80:$J$80</c:f>
              <c:strCache>
                <c:ptCount val="9"/>
                <c:pt idx="0">
                  <c:v>ANO</c:v>
                </c:pt>
                <c:pt idx="1">
                  <c:v>ČSSD</c:v>
                </c:pt>
                <c:pt idx="2">
                  <c:v>KSČM</c:v>
                </c:pt>
                <c:pt idx="3">
                  <c:v>ostatní</c:v>
                </c:pt>
                <c:pt idx="4">
                  <c:v>PirStan</c:v>
                </c:pt>
                <c:pt idx="5">
                  <c:v>Přísaha</c:v>
                </c:pt>
                <c:pt idx="6">
                  <c:v>SPD</c:v>
                </c:pt>
                <c:pt idx="7">
                  <c:v>Spolu</c:v>
                </c:pt>
                <c:pt idx="8">
                  <c:v>TSS</c:v>
                </c:pt>
              </c:strCache>
            </c:strRef>
          </c:cat>
          <c:val>
            <c:numRef>
              <c:f>List1!$B$88:$J$88</c:f>
              <c:numCache>
                <c:formatCode>General</c:formatCode>
                <c:ptCount val="9"/>
                <c:pt idx="0">
                  <c:v>15.3677768</c:v>
                </c:pt>
                <c:pt idx="1">
                  <c:v>0</c:v>
                </c:pt>
                <c:pt idx="2">
                  <c:v>4.3907933999999997</c:v>
                </c:pt>
                <c:pt idx="3">
                  <c:v>19.758570200000001</c:v>
                </c:pt>
                <c:pt idx="4">
                  <c:v>28.540156899999999</c:v>
                </c:pt>
                <c:pt idx="5">
                  <c:v>6.5861900999999996</c:v>
                </c:pt>
                <c:pt idx="6">
                  <c:v>98.792850900000005</c:v>
                </c:pt>
                <c:pt idx="7">
                  <c:v>21.953966900000001</c:v>
                </c:pt>
                <c:pt idx="8">
                  <c:v>2.1953966999999999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B1CB-4C87-B26F-63D2DE81E5A3}"/>
            </c:ext>
          </c:extLst>
        </c:ser>
        <c:ser>
          <c:idx val="8"/>
          <c:order val="8"/>
          <c:tx>
            <c:strRef>
              <c:f>List1!$A$89</c:f>
              <c:strCache>
                <c:ptCount val="1"/>
                <c:pt idx="0">
                  <c:v>STAN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List1!$B$80:$J$80</c:f>
              <c:strCache>
                <c:ptCount val="9"/>
                <c:pt idx="0">
                  <c:v>ANO</c:v>
                </c:pt>
                <c:pt idx="1">
                  <c:v>ČSSD</c:v>
                </c:pt>
                <c:pt idx="2">
                  <c:v>KSČM</c:v>
                </c:pt>
                <c:pt idx="3">
                  <c:v>ostatní</c:v>
                </c:pt>
                <c:pt idx="4">
                  <c:v>PirStan</c:v>
                </c:pt>
                <c:pt idx="5">
                  <c:v>Přísaha</c:v>
                </c:pt>
                <c:pt idx="6">
                  <c:v>SPD</c:v>
                </c:pt>
                <c:pt idx="7">
                  <c:v>Spolu</c:v>
                </c:pt>
                <c:pt idx="8">
                  <c:v>TSS</c:v>
                </c:pt>
              </c:strCache>
            </c:strRef>
          </c:cat>
          <c:val>
            <c:numRef>
              <c:f>List1!$B$89:$J$89</c:f>
              <c:numCache>
                <c:formatCode>General</c:formatCode>
                <c:ptCount val="9"/>
                <c:pt idx="0">
                  <c:v>0.54398279999999999</c:v>
                </c:pt>
                <c:pt idx="1">
                  <c:v>0.54398279999999999</c:v>
                </c:pt>
                <c:pt idx="2">
                  <c:v>0</c:v>
                </c:pt>
                <c:pt idx="3">
                  <c:v>2.1759312999999998</c:v>
                </c:pt>
                <c:pt idx="4">
                  <c:v>33.726934499999999</c:v>
                </c:pt>
                <c:pt idx="5">
                  <c:v>2.7199141</c:v>
                </c:pt>
                <c:pt idx="6">
                  <c:v>0.54398279999999999</c:v>
                </c:pt>
                <c:pt idx="7">
                  <c:v>28.831089200000001</c:v>
                </c:pt>
                <c:pt idx="8">
                  <c:v>2.1759312999999998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B1CB-4C87-B26F-63D2DE81E5A3}"/>
            </c:ext>
          </c:extLst>
        </c:ser>
        <c:ser>
          <c:idx val="9"/>
          <c:order val="9"/>
          <c:tx>
            <c:strRef>
              <c:f>List1!$A$90</c:f>
              <c:strCache>
                <c:ptCount val="1"/>
                <c:pt idx="0">
                  <c:v>TOP 09</c:v>
                </c:pt>
              </c:strCache>
            </c:strRef>
          </c:tx>
          <c:spPr>
            <a:solidFill>
              <a:srgbClr val="7030A0"/>
            </a:solidFill>
            <a:ln>
              <a:noFill/>
            </a:ln>
            <a:effectLst/>
          </c:spPr>
          <c:invertIfNegative val="0"/>
          <c:cat>
            <c:strRef>
              <c:f>List1!$B$80:$J$80</c:f>
              <c:strCache>
                <c:ptCount val="9"/>
                <c:pt idx="0">
                  <c:v>ANO</c:v>
                </c:pt>
                <c:pt idx="1">
                  <c:v>ČSSD</c:v>
                </c:pt>
                <c:pt idx="2">
                  <c:v>KSČM</c:v>
                </c:pt>
                <c:pt idx="3">
                  <c:v>ostatní</c:v>
                </c:pt>
                <c:pt idx="4">
                  <c:v>PirStan</c:v>
                </c:pt>
                <c:pt idx="5">
                  <c:v>Přísaha</c:v>
                </c:pt>
                <c:pt idx="6">
                  <c:v>SPD</c:v>
                </c:pt>
                <c:pt idx="7">
                  <c:v>Spolu</c:v>
                </c:pt>
                <c:pt idx="8">
                  <c:v>TSS</c:v>
                </c:pt>
              </c:strCache>
            </c:strRef>
          </c:cat>
          <c:val>
            <c:numRef>
              <c:f>List1!$B$90:$J$90</c:f>
              <c:numCache>
                <c:formatCode>General</c:formatCode>
                <c:ptCount val="9"/>
                <c:pt idx="0">
                  <c:v>0.64913399999999999</c:v>
                </c:pt>
                <c:pt idx="1">
                  <c:v>1.2982681</c:v>
                </c:pt>
                <c:pt idx="2">
                  <c:v>0</c:v>
                </c:pt>
                <c:pt idx="3">
                  <c:v>3.2456702000000002</c:v>
                </c:pt>
                <c:pt idx="4">
                  <c:v>48.035919499999999</c:v>
                </c:pt>
                <c:pt idx="5">
                  <c:v>0.64913399999999999</c:v>
                </c:pt>
                <c:pt idx="6">
                  <c:v>0</c:v>
                </c:pt>
                <c:pt idx="7">
                  <c:v>81.790889899999996</c:v>
                </c:pt>
                <c:pt idx="8">
                  <c:v>2.5965362000000001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B1CB-4C87-B26F-63D2DE81E5A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645868207"/>
        <c:axId val="1645879439"/>
      </c:barChart>
      <c:catAx>
        <c:axId val="164586820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645879439"/>
        <c:crosses val="autoZero"/>
        <c:auto val="1"/>
        <c:lblAlgn val="ctr"/>
        <c:lblOffset val="100"/>
        <c:noMultiLvlLbl val="0"/>
      </c:catAx>
      <c:valAx>
        <c:axId val="164587943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64586820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2400"/>
      </a:pPr>
      <a:endParaRPr lang="cs-CZ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cs-CZ"/>
              <a:t>Ideální premiér?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List1!$AF$42</c:f>
              <c:strCache>
                <c:ptCount val="1"/>
                <c:pt idx="0">
                  <c:v>Babiš</c:v>
                </c:pt>
              </c:strCache>
            </c:strRef>
          </c:tx>
          <c:spPr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List1!$AG$41:$AQ$41</c:f>
              <c:strCache>
                <c:ptCount val="10"/>
                <c:pt idx="0">
                  <c:v>ANO</c:v>
                </c:pt>
                <c:pt idx="1">
                  <c:v>ČSSD</c:v>
                </c:pt>
                <c:pt idx="2">
                  <c:v>KSČM</c:v>
                </c:pt>
                <c:pt idx="3">
                  <c:v>ostatní</c:v>
                </c:pt>
                <c:pt idx="4">
                  <c:v>PirStan</c:v>
                </c:pt>
                <c:pt idx="5">
                  <c:v>Přísaha</c:v>
                </c:pt>
                <c:pt idx="6">
                  <c:v>SPD</c:v>
                </c:pt>
                <c:pt idx="7">
                  <c:v>Spolu</c:v>
                </c:pt>
                <c:pt idx="8">
                  <c:v>TSS</c:v>
                </c:pt>
                <c:pt idx="9">
                  <c:v>celkem</c:v>
                </c:pt>
              </c:strCache>
            </c:strRef>
          </c:cat>
          <c:val>
            <c:numRef>
              <c:f>List1!$AG$42:$AQ$42</c:f>
              <c:numCache>
                <c:formatCode>General</c:formatCode>
                <c:ptCount val="11"/>
                <c:pt idx="0">
                  <c:v>85.751468007873896</c:v>
                </c:pt>
                <c:pt idx="1">
                  <c:v>18.066640902024346</c:v>
                </c:pt>
                <c:pt idx="2">
                  <c:v>18.288200528301637</c:v>
                </c:pt>
                <c:pt idx="3">
                  <c:v>8.8331130683351748</c:v>
                </c:pt>
                <c:pt idx="4">
                  <c:v>0.87616756633427817</c:v>
                </c:pt>
                <c:pt idx="5">
                  <c:v>8.9115278881825972</c:v>
                </c:pt>
                <c:pt idx="6">
                  <c:v>14.142018432654496</c:v>
                </c:pt>
                <c:pt idx="7">
                  <c:v>0.65573798490748447</c:v>
                </c:pt>
                <c:pt idx="8">
                  <c:v>0</c:v>
                </c:pt>
                <c:pt idx="9">
                  <c:v>18.049327405626521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2EB-4CCF-BD62-62450E022924}"/>
            </c:ext>
          </c:extLst>
        </c:ser>
        <c:ser>
          <c:idx val="1"/>
          <c:order val="1"/>
          <c:tx>
            <c:strRef>
              <c:f>List1!$AF$43</c:f>
              <c:strCache>
                <c:ptCount val="1"/>
                <c:pt idx="0">
                  <c:v>Bartoš</c:v>
                </c:pt>
              </c:strCache>
            </c:strRef>
          </c:tx>
          <c:spPr>
            <a:solidFill>
              <a:schemeClr val="tx1">
                <a:lumMod val="95000"/>
                <a:lumOff val="5000"/>
              </a:schemeClr>
            </a:solidFill>
            <a:ln>
              <a:noFill/>
            </a:ln>
            <a:effectLst/>
          </c:spPr>
          <c:invertIfNegative val="0"/>
          <c:cat>
            <c:strRef>
              <c:f>List1!$AG$41:$AQ$41</c:f>
              <c:strCache>
                <c:ptCount val="10"/>
                <c:pt idx="0">
                  <c:v>ANO</c:v>
                </c:pt>
                <c:pt idx="1">
                  <c:v>ČSSD</c:v>
                </c:pt>
                <c:pt idx="2">
                  <c:v>KSČM</c:v>
                </c:pt>
                <c:pt idx="3">
                  <c:v>ostatní</c:v>
                </c:pt>
                <c:pt idx="4">
                  <c:v>PirStan</c:v>
                </c:pt>
                <c:pt idx="5">
                  <c:v>Přísaha</c:v>
                </c:pt>
                <c:pt idx="6">
                  <c:v>SPD</c:v>
                </c:pt>
                <c:pt idx="7">
                  <c:v>Spolu</c:v>
                </c:pt>
                <c:pt idx="8">
                  <c:v>TSS</c:v>
                </c:pt>
                <c:pt idx="9">
                  <c:v>celkem</c:v>
                </c:pt>
              </c:strCache>
            </c:strRef>
          </c:cat>
          <c:val>
            <c:numRef>
              <c:f>List1!$AG$43:$AQ$43</c:f>
              <c:numCache>
                <c:formatCode>General</c:formatCode>
                <c:ptCount val="11"/>
                <c:pt idx="0">
                  <c:v>0.48226377196751496</c:v>
                </c:pt>
                <c:pt idx="1">
                  <c:v>3.1902298414456616</c:v>
                </c:pt>
                <c:pt idx="2">
                  <c:v>0</c:v>
                </c:pt>
                <c:pt idx="3">
                  <c:v>10.307888366242357</c:v>
                </c:pt>
                <c:pt idx="4">
                  <c:v>38.46351318856285</c:v>
                </c:pt>
                <c:pt idx="5">
                  <c:v>2.1117658779059667</c:v>
                </c:pt>
                <c:pt idx="6">
                  <c:v>0.35223523305856785</c:v>
                </c:pt>
                <c:pt idx="7">
                  <c:v>0.89809064480510237</c:v>
                </c:pt>
                <c:pt idx="8">
                  <c:v>0.23272299568868993</c:v>
                </c:pt>
                <c:pt idx="9">
                  <c:v>9.4948252845847492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2EB-4CCF-BD62-62450E022924}"/>
            </c:ext>
          </c:extLst>
        </c:ser>
        <c:ser>
          <c:idx val="2"/>
          <c:order val="2"/>
          <c:tx>
            <c:strRef>
              <c:f>List1!$AF$44</c:f>
              <c:strCache>
                <c:ptCount val="1"/>
                <c:pt idx="0">
                  <c:v>Fiala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  <a:effectLst/>
          </c:spPr>
          <c:invertIfNegative val="0"/>
          <c:cat>
            <c:strRef>
              <c:f>List1!$AG$41:$AQ$41</c:f>
              <c:strCache>
                <c:ptCount val="10"/>
                <c:pt idx="0">
                  <c:v>ANO</c:v>
                </c:pt>
                <c:pt idx="1">
                  <c:v>ČSSD</c:v>
                </c:pt>
                <c:pt idx="2">
                  <c:v>KSČM</c:v>
                </c:pt>
                <c:pt idx="3">
                  <c:v>ostatní</c:v>
                </c:pt>
                <c:pt idx="4">
                  <c:v>PirStan</c:v>
                </c:pt>
                <c:pt idx="5">
                  <c:v>Přísaha</c:v>
                </c:pt>
                <c:pt idx="6">
                  <c:v>SPD</c:v>
                </c:pt>
                <c:pt idx="7">
                  <c:v>Spolu</c:v>
                </c:pt>
                <c:pt idx="8">
                  <c:v>TSS</c:v>
                </c:pt>
                <c:pt idx="9">
                  <c:v>celkem</c:v>
                </c:pt>
              </c:strCache>
            </c:strRef>
          </c:cat>
          <c:val>
            <c:numRef>
              <c:f>List1!$AG$44:$AQ$44</c:f>
              <c:numCache>
                <c:formatCode>General</c:formatCode>
                <c:ptCount val="11"/>
                <c:pt idx="0">
                  <c:v>0.2956311119289739</c:v>
                </c:pt>
                <c:pt idx="1">
                  <c:v>1.7740133980924988</c:v>
                </c:pt>
                <c:pt idx="2">
                  <c:v>0</c:v>
                </c:pt>
                <c:pt idx="3">
                  <c:v>3.4143504865926726</c:v>
                </c:pt>
                <c:pt idx="4">
                  <c:v>5.0596581832328313</c:v>
                </c:pt>
                <c:pt idx="5">
                  <c:v>2.3377887182200969</c:v>
                </c:pt>
                <c:pt idx="6">
                  <c:v>1.7826592057775463</c:v>
                </c:pt>
                <c:pt idx="7">
                  <c:v>64.939252546344036</c:v>
                </c:pt>
                <c:pt idx="8">
                  <c:v>0.77381231880724333</c:v>
                </c:pt>
                <c:pt idx="9">
                  <c:v>24.510638412087328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2EB-4CCF-BD62-62450E022924}"/>
            </c:ext>
          </c:extLst>
        </c:ser>
        <c:ser>
          <c:idx val="3"/>
          <c:order val="3"/>
          <c:tx>
            <c:strRef>
              <c:f>List1!$AF$45</c:f>
              <c:strCache>
                <c:ptCount val="1"/>
                <c:pt idx="0">
                  <c:v>Filip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cat>
            <c:strRef>
              <c:f>List1!$AG$41:$AQ$41</c:f>
              <c:strCache>
                <c:ptCount val="10"/>
                <c:pt idx="0">
                  <c:v>ANO</c:v>
                </c:pt>
                <c:pt idx="1">
                  <c:v>ČSSD</c:v>
                </c:pt>
                <c:pt idx="2">
                  <c:v>KSČM</c:v>
                </c:pt>
                <c:pt idx="3">
                  <c:v>ostatní</c:v>
                </c:pt>
                <c:pt idx="4">
                  <c:v>PirStan</c:v>
                </c:pt>
                <c:pt idx="5">
                  <c:v>Přísaha</c:v>
                </c:pt>
                <c:pt idx="6">
                  <c:v>SPD</c:v>
                </c:pt>
                <c:pt idx="7">
                  <c:v>Spolu</c:v>
                </c:pt>
                <c:pt idx="8">
                  <c:v>TSS</c:v>
                </c:pt>
                <c:pt idx="9">
                  <c:v>celkem</c:v>
                </c:pt>
              </c:strCache>
            </c:strRef>
          </c:cat>
          <c:val>
            <c:numRef>
              <c:f>List1!$AG$45:$AQ$45</c:f>
              <c:numCache>
                <c:formatCode>General</c:formatCode>
                <c:ptCount val="11"/>
                <c:pt idx="0">
                  <c:v>0.67416797817841756</c:v>
                </c:pt>
                <c:pt idx="1">
                  <c:v>0</c:v>
                </c:pt>
                <c:pt idx="2">
                  <c:v>26.448912109481533</c:v>
                </c:pt>
                <c:pt idx="3">
                  <c:v>1.7372442405886319</c:v>
                </c:pt>
                <c:pt idx="4">
                  <c:v>0</c:v>
                </c:pt>
                <c:pt idx="5">
                  <c:v>0</c:v>
                </c:pt>
                <c:pt idx="6">
                  <c:v>0.44614830489028112</c:v>
                </c:pt>
                <c:pt idx="7">
                  <c:v>1.1018128873597923</c:v>
                </c:pt>
                <c:pt idx="8">
                  <c:v>0.10271033136577813</c:v>
                </c:pt>
                <c:pt idx="9">
                  <c:v>1.318918384785231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52EB-4CCF-BD62-62450E022924}"/>
            </c:ext>
          </c:extLst>
        </c:ser>
        <c:ser>
          <c:idx val="4"/>
          <c:order val="4"/>
          <c:tx>
            <c:strRef>
              <c:f>List1!$AF$46</c:f>
              <c:strCache>
                <c:ptCount val="1"/>
                <c:pt idx="0">
                  <c:v>Hamáček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</c:spPr>
          <c:invertIfNegative val="0"/>
          <c:cat>
            <c:strRef>
              <c:f>List1!$AG$41:$AQ$41</c:f>
              <c:strCache>
                <c:ptCount val="10"/>
                <c:pt idx="0">
                  <c:v>ANO</c:v>
                </c:pt>
                <c:pt idx="1">
                  <c:v>ČSSD</c:v>
                </c:pt>
                <c:pt idx="2">
                  <c:v>KSČM</c:v>
                </c:pt>
                <c:pt idx="3">
                  <c:v>ostatní</c:v>
                </c:pt>
                <c:pt idx="4">
                  <c:v>PirStan</c:v>
                </c:pt>
                <c:pt idx="5">
                  <c:v>Přísaha</c:v>
                </c:pt>
                <c:pt idx="6">
                  <c:v>SPD</c:v>
                </c:pt>
                <c:pt idx="7">
                  <c:v>Spolu</c:v>
                </c:pt>
                <c:pt idx="8">
                  <c:v>TSS</c:v>
                </c:pt>
                <c:pt idx="9">
                  <c:v>celkem</c:v>
                </c:pt>
              </c:strCache>
            </c:strRef>
          </c:cat>
          <c:val>
            <c:numRef>
              <c:f>List1!$AG$46:$AQ$46</c:f>
              <c:numCache>
                <c:formatCode>General</c:formatCode>
                <c:ptCount val="11"/>
                <c:pt idx="0">
                  <c:v>0.96452754393502993</c:v>
                </c:pt>
                <c:pt idx="1">
                  <c:v>35.923928751694383</c:v>
                </c:pt>
                <c:pt idx="2">
                  <c:v>8.7401474650466113</c:v>
                </c:pt>
                <c:pt idx="3">
                  <c:v>0</c:v>
                </c:pt>
                <c:pt idx="4">
                  <c:v>0</c:v>
                </c:pt>
                <c:pt idx="5">
                  <c:v>0.92603581722445105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2.0773299746464171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52EB-4CCF-BD62-62450E022924}"/>
            </c:ext>
          </c:extLst>
        </c:ser>
        <c:ser>
          <c:idx val="5"/>
          <c:order val="5"/>
          <c:tx>
            <c:strRef>
              <c:f>List1!$AF$47</c:f>
              <c:strCache>
                <c:ptCount val="1"/>
                <c:pt idx="0">
                  <c:v>Jurečka</c:v>
                </c:pt>
              </c:strCache>
            </c:strRef>
          </c:tx>
          <c:spPr>
            <a:solidFill>
              <a:srgbClr val="FFFF00"/>
            </a:solidFill>
            <a:ln>
              <a:noFill/>
            </a:ln>
            <a:effectLst/>
          </c:spPr>
          <c:invertIfNegative val="0"/>
          <c:cat>
            <c:strRef>
              <c:f>List1!$AG$41:$AQ$41</c:f>
              <c:strCache>
                <c:ptCount val="10"/>
                <c:pt idx="0">
                  <c:v>ANO</c:v>
                </c:pt>
                <c:pt idx="1">
                  <c:v>ČSSD</c:v>
                </c:pt>
                <c:pt idx="2">
                  <c:v>KSČM</c:v>
                </c:pt>
                <c:pt idx="3">
                  <c:v>ostatní</c:v>
                </c:pt>
                <c:pt idx="4">
                  <c:v>PirStan</c:v>
                </c:pt>
                <c:pt idx="5">
                  <c:v>Přísaha</c:v>
                </c:pt>
                <c:pt idx="6">
                  <c:v>SPD</c:v>
                </c:pt>
                <c:pt idx="7">
                  <c:v>Spolu</c:v>
                </c:pt>
                <c:pt idx="8">
                  <c:v>TSS</c:v>
                </c:pt>
                <c:pt idx="9">
                  <c:v>celkem</c:v>
                </c:pt>
              </c:strCache>
            </c:strRef>
          </c:cat>
          <c:val>
            <c:numRef>
              <c:f>List1!$AG$47:$AQ$47</c:f>
              <c:numCache>
                <c:formatCode>General</c:formatCode>
                <c:ptCount val="11"/>
                <c:pt idx="0">
                  <c:v>0.48226377196751496</c:v>
                </c:pt>
                <c:pt idx="1">
                  <c:v>2.3397608786286774</c:v>
                </c:pt>
                <c:pt idx="2">
                  <c:v>0</c:v>
                </c:pt>
                <c:pt idx="3">
                  <c:v>1.9320831518659809</c:v>
                </c:pt>
                <c:pt idx="4">
                  <c:v>0.49991122232337465</c:v>
                </c:pt>
                <c:pt idx="5">
                  <c:v>2.1447408095107674</c:v>
                </c:pt>
                <c:pt idx="6">
                  <c:v>0</c:v>
                </c:pt>
                <c:pt idx="7">
                  <c:v>3.5072142973823937</c:v>
                </c:pt>
                <c:pt idx="8">
                  <c:v>0.15472838493841609</c:v>
                </c:pt>
                <c:pt idx="9">
                  <c:v>1.7671269004761254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52EB-4CCF-BD62-62450E022924}"/>
            </c:ext>
          </c:extLst>
        </c:ser>
        <c:ser>
          <c:idx val="6"/>
          <c:order val="6"/>
          <c:tx>
            <c:strRef>
              <c:f>List1!$AF$48</c:f>
              <c:strCache>
                <c:ptCount val="1"/>
                <c:pt idx="0">
                  <c:v>Okamura</c:v>
                </c:pt>
              </c:strCache>
            </c:strRef>
          </c:tx>
          <c:spPr>
            <a:solidFill>
              <a:schemeClr val="accent2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List1!$AG$41:$AQ$41</c:f>
              <c:strCache>
                <c:ptCount val="10"/>
                <c:pt idx="0">
                  <c:v>ANO</c:v>
                </c:pt>
                <c:pt idx="1">
                  <c:v>ČSSD</c:v>
                </c:pt>
                <c:pt idx="2">
                  <c:v>KSČM</c:v>
                </c:pt>
                <c:pt idx="3">
                  <c:v>ostatní</c:v>
                </c:pt>
                <c:pt idx="4">
                  <c:v>PirStan</c:v>
                </c:pt>
                <c:pt idx="5">
                  <c:v>Přísaha</c:v>
                </c:pt>
                <c:pt idx="6">
                  <c:v>SPD</c:v>
                </c:pt>
                <c:pt idx="7">
                  <c:v>Spolu</c:v>
                </c:pt>
                <c:pt idx="8">
                  <c:v>TSS</c:v>
                </c:pt>
                <c:pt idx="9">
                  <c:v>celkem</c:v>
                </c:pt>
              </c:strCache>
            </c:strRef>
          </c:cat>
          <c:val>
            <c:numRef>
              <c:f>List1!$AG$48:$AQ$48</c:f>
              <c:numCache>
                <c:formatCode>General</c:formatCode>
                <c:ptCount val="11"/>
                <c:pt idx="0">
                  <c:v>2.3086619022397969</c:v>
                </c:pt>
                <c:pt idx="1">
                  <c:v>4.9836346889524084</c:v>
                </c:pt>
                <c:pt idx="2">
                  <c:v>24.792551169454239</c:v>
                </c:pt>
                <c:pt idx="3">
                  <c:v>4.0092907178465271</c:v>
                </c:pt>
                <c:pt idx="4">
                  <c:v>0.37547914732980125</c:v>
                </c:pt>
                <c:pt idx="5">
                  <c:v>2.0112652479413953</c:v>
                </c:pt>
                <c:pt idx="6">
                  <c:v>60.246643918417298</c:v>
                </c:pt>
                <c:pt idx="7">
                  <c:v>0.23272299568868993</c:v>
                </c:pt>
                <c:pt idx="8">
                  <c:v>0.19029199353010465</c:v>
                </c:pt>
                <c:pt idx="9">
                  <c:v>15.16670050937328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52EB-4CCF-BD62-62450E022924}"/>
            </c:ext>
          </c:extLst>
        </c:ser>
        <c:ser>
          <c:idx val="7"/>
          <c:order val="7"/>
          <c:tx>
            <c:strRef>
              <c:f>List1!$AF$49</c:f>
              <c:strCache>
                <c:ptCount val="1"/>
                <c:pt idx="0">
                  <c:v>Pekarová Adamová</c:v>
                </c:pt>
              </c:strCache>
            </c:strRef>
          </c:tx>
          <c:spPr>
            <a:solidFill>
              <a:srgbClr val="7030A0"/>
            </a:solidFill>
            <a:ln>
              <a:noFill/>
            </a:ln>
            <a:effectLst/>
          </c:spPr>
          <c:invertIfNegative val="0"/>
          <c:cat>
            <c:strRef>
              <c:f>List1!$AG$41:$AQ$41</c:f>
              <c:strCache>
                <c:ptCount val="10"/>
                <c:pt idx="0">
                  <c:v>ANO</c:v>
                </c:pt>
                <c:pt idx="1">
                  <c:v>ČSSD</c:v>
                </c:pt>
                <c:pt idx="2">
                  <c:v>KSČM</c:v>
                </c:pt>
                <c:pt idx="3">
                  <c:v>ostatní</c:v>
                </c:pt>
                <c:pt idx="4">
                  <c:v>PirStan</c:v>
                </c:pt>
                <c:pt idx="5">
                  <c:v>Přísaha</c:v>
                </c:pt>
                <c:pt idx="6">
                  <c:v>SPD</c:v>
                </c:pt>
                <c:pt idx="7">
                  <c:v>Spolu</c:v>
                </c:pt>
                <c:pt idx="8">
                  <c:v>TSS</c:v>
                </c:pt>
                <c:pt idx="9">
                  <c:v>celkem</c:v>
                </c:pt>
              </c:strCache>
            </c:strRef>
          </c:cat>
          <c:val>
            <c:numRef>
              <c:f>List1!$AG$49:$AQ$49</c:f>
              <c:numCache>
                <c:formatCode>General</c:formatCode>
                <c:ptCount val="11"/>
                <c:pt idx="0">
                  <c:v>0.48226377196751496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1.3017848532618497</c:v>
                </c:pt>
                <c:pt idx="5">
                  <c:v>4.8802149612128325</c:v>
                </c:pt>
                <c:pt idx="6">
                  <c:v>1.062884991471656</c:v>
                </c:pt>
                <c:pt idx="7">
                  <c:v>3.6200615521293078</c:v>
                </c:pt>
                <c:pt idx="8">
                  <c:v>0.45522300070749849</c:v>
                </c:pt>
                <c:pt idx="9">
                  <c:v>2.1240007580789202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52EB-4CCF-BD62-62450E022924}"/>
            </c:ext>
          </c:extLst>
        </c:ser>
        <c:ser>
          <c:idx val="8"/>
          <c:order val="8"/>
          <c:tx>
            <c:strRef>
              <c:f>List1!$AF$50</c:f>
              <c:strCache>
                <c:ptCount val="1"/>
                <c:pt idx="0">
                  <c:v>Rakušan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cat>
            <c:strRef>
              <c:f>List1!$AG$41:$AQ$41</c:f>
              <c:strCache>
                <c:ptCount val="10"/>
                <c:pt idx="0">
                  <c:v>ANO</c:v>
                </c:pt>
                <c:pt idx="1">
                  <c:v>ČSSD</c:v>
                </c:pt>
                <c:pt idx="2">
                  <c:v>KSČM</c:v>
                </c:pt>
                <c:pt idx="3">
                  <c:v>ostatní</c:v>
                </c:pt>
                <c:pt idx="4">
                  <c:v>PirStan</c:v>
                </c:pt>
                <c:pt idx="5">
                  <c:v>Přísaha</c:v>
                </c:pt>
                <c:pt idx="6">
                  <c:v>SPD</c:v>
                </c:pt>
                <c:pt idx="7">
                  <c:v>Spolu</c:v>
                </c:pt>
                <c:pt idx="8">
                  <c:v>TSS</c:v>
                </c:pt>
                <c:pt idx="9">
                  <c:v>celkem</c:v>
                </c:pt>
              </c:strCache>
            </c:strRef>
          </c:cat>
          <c:val>
            <c:numRef>
              <c:f>List1!$AG$50:$AQ$50</c:f>
              <c:numCache>
                <c:formatCode>General</c:formatCode>
                <c:ptCount val="11"/>
                <c:pt idx="0">
                  <c:v>2.5087905659845631</c:v>
                </c:pt>
                <c:pt idx="1">
                  <c:v>5.5682905590464111</c:v>
                </c:pt>
                <c:pt idx="2">
                  <c:v>0</c:v>
                </c:pt>
                <c:pt idx="3">
                  <c:v>8.3465543280335517</c:v>
                </c:pt>
                <c:pt idx="4">
                  <c:v>41.041169395546511</c:v>
                </c:pt>
                <c:pt idx="5">
                  <c:v>7.2130359602914291</c:v>
                </c:pt>
                <c:pt idx="6">
                  <c:v>0.44614830489028112</c:v>
                </c:pt>
                <c:pt idx="7">
                  <c:v>13.129173650775828</c:v>
                </c:pt>
                <c:pt idx="8">
                  <c:v>0.54541669737631604</c:v>
                </c:pt>
                <c:pt idx="9">
                  <c:v>15.067042502459547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52EB-4CCF-BD62-62450E022924}"/>
            </c:ext>
          </c:extLst>
        </c:ser>
        <c:ser>
          <c:idx val="9"/>
          <c:order val="9"/>
          <c:tx>
            <c:strRef>
              <c:f>List1!$AF$51</c:f>
              <c:strCache>
                <c:ptCount val="1"/>
                <c:pt idx="0">
                  <c:v>Šlachta</c:v>
                </c:pt>
              </c:strCache>
            </c:strRef>
          </c:tx>
          <c:spPr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List1!$AG$41:$AQ$41</c:f>
              <c:strCache>
                <c:ptCount val="10"/>
                <c:pt idx="0">
                  <c:v>ANO</c:v>
                </c:pt>
                <c:pt idx="1">
                  <c:v>ČSSD</c:v>
                </c:pt>
                <c:pt idx="2">
                  <c:v>KSČM</c:v>
                </c:pt>
                <c:pt idx="3">
                  <c:v>ostatní</c:v>
                </c:pt>
                <c:pt idx="4">
                  <c:v>PirStan</c:v>
                </c:pt>
                <c:pt idx="5">
                  <c:v>Přísaha</c:v>
                </c:pt>
                <c:pt idx="6">
                  <c:v>SPD</c:v>
                </c:pt>
                <c:pt idx="7">
                  <c:v>Spolu</c:v>
                </c:pt>
                <c:pt idx="8">
                  <c:v>TSS</c:v>
                </c:pt>
                <c:pt idx="9">
                  <c:v>celkem</c:v>
                </c:pt>
              </c:strCache>
            </c:strRef>
          </c:cat>
          <c:val>
            <c:numRef>
              <c:f>List1!$AG$51:$AQ$51</c:f>
              <c:numCache>
                <c:formatCode>General</c:formatCode>
                <c:ptCount val="11"/>
                <c:pt idx="0">
                  <c:v>0.48226377196751496</c:v>
                </c:pt>
                <c:pt idx="1">
                  <c:v>3.9607001988505788</c:v>
                </c:pt>
                <c:pt idx="2">
                  <c:v>0</c:v>
                </c:pt>
                <c:pt idx="3">
                  <c:v>1.7372442405886319</c:v>
                </c:pt>
                <c:pt idx="4">
                  <c:v>0.37547914732980125</c:v>
                </c:pt>
                <c:pt idx="5">
                  <c:v>50.235031687158418</c:v>
                </c:pt>
                <c:pt idx="6">
                  <c:v>5.7216958257203112</c:v>
                </c:pt>
                <c:pt idx="7">
                  <c:v>0.98048351798780775</c:v>
                </c:pt>
                <c:pt idx="8">
                  <c:v>0.53174880391348689</c:v>
                </c:pt>
                <c:pt idx="9">
                  <c:v>4.0737032803050095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52EB-4CCF-BD62-62450E022924}"/>
            </c:ext>
          </c:extLst>
        </c:ser>
        <c:ser>
          <c:idx val="10"/>
          <c:order val="10"/>
          <c:tx>
            <c:strRef>
              <c:f>List1!$AF$52</c:f>
              <c:strCache>
                <c:ptCount val="1"/>
                <c:pt idx="0">
                  <c:v>neuvedl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List1!$AG$41:$AQ$41</c:f>
              <c:strCache>
                <c:ptCount val="10"/>
                <c:pt idx="0">
                  <c:v>ANO</c:v>
                </c:pt>
                <c:pt idx="1">
                  <c:v>ČSSD</c:v>
                </c:pt>
                <c:pt idx="2">
                  <c:v>KSČM</c:v>
                </c:pt>
                <c:pt idx="3">
                  <c:v>ostatní</c:v>
                </c:pt>
                <c:pt idx="4">
                  <c:v>PirStan</c:v>
                </c:pt>
                <c:pt idx="5">
                  <c:v>Přísaha</c:v>
                </c:pt>
                <c:pt idx="6">
                  <c:v>SPD</c:v>
                </c:pt>
                <c:pt idx="7">
                  <c:v>Spolu</c:v>
                </c:pt>
                <c:pt idx="8">
                  <c:v>TSS</c:v>
                </c:pt>
                <c:pt idx="9">
                  <c:v>celkem</c:v>
                </c:pt>
              </c:strCache>
            </c:strRef>
          </c:cat>
          <c:val>
            <c:numRef>
              <c:f>List1!$AG$52:$AQ$52</c:f>
              <c:numCache>
                <c:formatCode>General</c:formatCode>
                <c:ptCount val="11"/>
                <c:pt idx="0">
                  <c:v>5.5676978019892456</c:v>
                </c:pt>
                <c:pt idx="1">
                  <c:v>24.192800781265035</c:v>
                </c:pt>
                <c:pt idx="2">
                  <c:v>21.730188727715973</c:v>
                </c:pt>
                <c:pt idx="3">
                  <c:v>59.682231399906449</c:v>
                </c:pt>
                <c:pt idx="4">
                  <c:v>12.006837296078702</c:v>
                </c:pt>
                <c:pt idx="5">
                  <c:v>19.228593032352048</c:v>
                </c:pt>
                <c:pt idx="6">
                  <c:v>15.799565783119565</c:v>
                </c:pt>
                <c:pt idx="7">
                  <c:v>10.935449922619558</c:v>
                </c:pt>
                <c:pt idx="8">
                  <c:v>4.1026160456709819</c:v>
                </c:pt>
                <c:pt idx="9">
                  <c:v>6.3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52EB-4CCF-BD62-62450E02292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759651152"/>
        <c:axId val="1759653232"/>
      </c:barChart>
      <c:catAx>
        <c:axId val="17596511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759653232"/>
        <c:crosses val="autoZero"/>
        <c:auto val="1"/>
        <c:lblAlgn val="ctr"/>
        <c:lblOffset val="100"/>
        <c:noMultiLvlLbl val="0"/>
      </c:catAx>
      <c:valAx>
        <c:axId val="175965323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75965115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2000"/>
      </a:pPr>
      <a:endParaRPr lang="cs-CZ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4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5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6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7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8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9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0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3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4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5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6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7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8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9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0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3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4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5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6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7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8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9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0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31137D6-66D6-4AFA-B8B8-EEB0D43D12A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059FFA11-E423-48CC-8E91-BB69F227C13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66017E8-26E8-4F33-89D4-518B2E0550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18449-4BC9-4E23-8465-3B44FBADA19E}" type="datetimeFigureOut">
              <a:rPr lang="cs-CZ" smtClean="0"/>
              <a:t>11.10.2021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9938CB6-AFCA-4438-AEA7-BA20064899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C181CD2-9B64-4ECE-B6EC-C5E9621FB4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C4A6B-E2FA-4736-B365-BA39B090ADA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657182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1A44AD6-0C04-44B7-BECA-2EE9E694EF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6DFA74D4-73EF-404C-BBF3-BBC5BE2CACC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1F2E32E-D60A-4285-AAD4-F499F846A5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18449-4BC9-4E23-8465-3B44FBADA19E}" type="datetimeFigureOut">
              <a:rPr lang="cs-CZ" smtClean="0"/>
              <a:t>11.10.2021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7D2AEC4-8897-4C56-A94A-CCC97FDB75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21CCB4E-BD3D-42C1-B57D-8A6898CE6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C4A6B-E2FA-4736-B365-BA39B090ADA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795780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2376A2CA-896D-44CF-9DE3-CF37485DAB7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2CDF2FF9-A62A-4AFB-951C-4ECDB97441A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D649B74-8614-47FD-93EB-A3DAB092DC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18449-4BC9-4E23-8465-3B44FBADA19E}" type="datetimeFigureOut">
              <a:rPr lang="cs-CZ" smtClean="0"/>
              <a:t>11.10.2021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869175E-B947-4F94-B3AF-454D5E28B1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70379A2-0D72-4257-A640-6901250B30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C4A6B-E2FA-4736-B365-BA39B090ADA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233939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1441826-4AF6-405B-8AB2-75AEE7356B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475E044-A907-40E3-97A5-35783EB408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AED226D-CC93-49EA-9D22-6D2EA7474F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18449-4BC9-4E23-8465-3B44FBADA19E}" type="datetimeFigureOut">
              <a:rPr lang="cs-CZ" smtClean="0"/>
              <a:t>11.10.2021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3C92A45-EA2E-49B8-8ADE-8998168DB6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5A03CD9-3ECC-4E7E-A81A-D4BE8B7062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C4A6B-E2FA-4736-B365-BA39B090ADA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356770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53738AB-CB9C-46A2-B8D0-59D65DC667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DCB03E7E-5368-4FCC-9235-8098EF5D4C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03AFB2D-06D0-49BC-BC1D-D72B851C67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18449-4BC9-4E23-8465-3B44FBADA19E}" type="datetimeFigureOut">
              <a:rPr lang="cs-CZ" smtClean="0"/>
              <a:t>11.10.2021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EB278DC-75EE-4DFA-8304-5EE61F4EB2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89A315D-B378-4D56-8C8A-2205EE0444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C4A6B-E2FA-4736-B365-BA39B090ADA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12812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AF7703F-22F4-4F65-B2FC-49FFFBCD1D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0059BF4-EE10-4E58-9D5C-9FE2579106A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E8C26B48-2ADE-4751-9B21-FC20BAA3D90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3C606450-76F0-4C39-918C-7CC46328F2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18449-4BC9-4E23-8465-3B44FBADA19E}" type="datetimeFigureOut">
              <a:rPr lang="cs-CZ" smtClean="0"/>
              <a:t>11.10.2021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BDBCA736-52C6-49C5-B4E1-38966937B0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EE00E5DA-0F42-4367-B4C3-5F0BE67381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C4A6B-E2FA-4736-B365-BA39B090ADA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849438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7DD0879-00B5-4E9A-AFF6-60D412CC5C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B5078000-41E7-4A6C-BC71-E3844365D9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9967A31C-678C-442F-AFF9-CBDC845DA66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5F9511A7-CE08-483C-91FB-66A8A14FD3F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707A15D1-C865-4969-A2A4-1A92F3F7564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11DE5C51-B140-436E-B867-9CDF1B1FE7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18449-4BC9-4E23-8465-3B44FBADA19E}" type="datetimeFigureOut">
              <a:rPr lang="cs-CZ" smtClean="0"/>
              <a:t>11.10.2021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560E40E3-5D4A-4DA7-9D71-5B1335BBAA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38B7B732-484D-498D-AE7C-B601E0D653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C4A6B-E2FA-4736-B365-BA39B090ADA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365411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422470A-0445-4CC9-A733-5B740C3B79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D493C8A4-F3BE-47E3-81AB-A116316F61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18449-4BC9-4E23-8465-3B44FBADA19E}" type="datetimeFigureOut">
              <a:rPr lang="cs-CZ" smtClean="0"/>
              <a:t>11.10.2021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E0820F56-2A8B-44BB-9B80-EC6055ED8C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2B37F7C8-7EFE-4A97-A999-B4EB5A39E1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C4A6B-E2FA-4736-B365-BA39B090ADA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98889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0BF4DFDA-F50A-46AC-963E-AC557F46F5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18449-4BC9-4E23-8465-3B44FBADA19E}" type="datetimeFigureOut">
              <a:rPr lang="cs-CZ" smtClean="0"/>
              <a:t>11.10.2021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332B6516-C7B6-4235-B63B-3EC2EB57AA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A307DFC3-2614-4873-AAE8-6C4DB6F7D1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C4A6B-E2FA-4736-B365-BA39B090ADA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933135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5A439C1-2248-42B5-AC41-CF76EEAC5F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6909915-1A4D-4EE9-BCCF-55BF139FFF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518026E3-81A1-4BA9-BD20-374A72DF6B1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A84ECE43-57B4-48DD-BCD4-F0A4118237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18449-4BC9-4E23-8465-3B44FBADA19E}" type="datetimeFigureOut">
              <a:rPr lang="cs-CZ" smtClean="0"/>
              <a:t>11.10.2021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C5863DAF-57EF-455E-AB1F-A4484E2110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1A9412E7-2F74-4E2E-B560-A973A24F7F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C4A6B-E2FA-4736-B365-BA39B090ADA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155693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FAA1BEB-C9DA-48BE-BDD9-0966DA7925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6EA98EFA-22CD-406E-8430-28A4CB73ABA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07B6881C-D30C-4149-AD28-A104F105286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06281C24-CA68-451B-8C9D-50F6740E75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18449-4BC9-4E23-8465-3B44FBADA19E}" type="datetimeFigureOut">
              <a:rPr lang="cs-CZ" smtClean="0"/>
              <a:t>11.10.2021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052D485F-F189-471C-BB48-B790093393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D6CAA348-8349-4DE9-876A-BDFBE053CB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C4A6B-E2FA-4736-B365-BA39B090ADA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975934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1E7DE24A-89CC-4D1B-BABF-4736F23B06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5AC6E63F-C3C3-49D4-B25D-2137A2B35D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8805817-45D1-4F9F-B924-F95E09369AB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B18449-4BC9-4E23-8465-3B44FBADA19E}" type="datetimeFigureOut">
              <a:rPr lang="cs-CZ" smtClean="0"/>
              <a:t>11.10.2021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4624FBA-FE83-4F5B-92A9-5C6902BE4D4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DA9DF75-4EC2-40C2-87FD-201B39F4AC3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DC4A6B-E2FA-4736-B365-BA39B090ADA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851997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9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0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1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2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4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5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6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7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8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9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0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1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3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4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5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6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7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8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9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0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2BC0E96-DD74-49DA-8599-94F9A379DA0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E</a:t>
            </a:r>
            <a:r>
              <a:rPr lang="sk-SK" dirty="0" err="1"/>
              <a:t>xit</a:t>
            </a:r>
            <a:r>
              <a:rPr lang="sk-SK" dirty="0"/>
              <a:t> </a:t>
            </a:r>
            <a:r>
              <a:rPr lang="sk-SK" dirty="0" err="1"/>
              <a:t>Poll</a:t>
            </a:r>
            <a:r>
              <a:rPr lang="sk-SK" dirty="0"/>
              <a:t> </a:t>
            </a:r>
            <a:br>
              <a:rPr lang="sk-SK" dirty="0"/>
            </a:br>
            <a:r>
              <a:rPr lang="cs-CZ" sz="6000" dirty="0"/>
              <a:t>Závěrečná</a:t>
            </a:r>
            <a:r>
              <a:rPr lang="sk-SK" sz="6000" dirty="0"/>
              <a:t> </a:t>
            </a:r>
            <a:r>
              <a:rPr lang="cs-CZ" sz="6000" dirty="0"/>
              <a:t>zpráva</a:t>
            </a: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BF9D8A82-958C-4562-BC9D-47E550905CE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Volby do PS PČR 8. – 9. 10. 2021</a:t>
            </a:r>
          </a:p>
        </p:txBody>
      </p:sp>
    </p:spTree>
    <p:extLst>
      <p:ext uri="{BB962C8B-B14F-4D97-AF65-F5344CB8AC3E}">
        <p14:creationId xmlns:p14="http://schemas.microsoft.com/office/powerpoint/2010/main" val="10556358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29A8D34-4B30-4B19-94B1-AB4D64DD93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graphicFrame>
        <p:nvGraphicFramePr>
          <p:cNvPr id="4" name="Zástupný obsah 3">
            <a:extLst>
              <a:ext uri="{FF2B5EF4-FFF2-40B4-BE49-F238E27FC236}">
                <a16:creationId xmlns:a16="http://schemas.microsoft.com/office/drawing/2014/main" id="{5A010D9F-CCA9-4579-92AF-911C1E9789F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59709822"/>
              </p:ext>
            </p:extLst>
          </p:nvPr>
        </p:nvGraphicFramePr>
        <p:xfrm>
          <a:off x="0" y="0"/>
          <a:ext cx="12192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650279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18B3017-046C-4261-A5EB-B901FF12AA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graphicFrame>
        <p:nvGraphicFramePr>
          <p:cNvPr id="4" name="Zástupný obsah 3">
            <a:extLst>
              <a:ext uri="{FF2B5EF4-FFF2-40B4-BE49-F238E27FC236}">
                <a16:creationId xmlns:a16="http://schemas.microsoft.com/office/drawing/2014/main" id="{1F97ABD1-89B8-4006-9EC9-121CFB6523A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01804782"/>
              </p:ext>
            </p:extLst>
          </p:nvPr>
        </p:nvGraphicFramePr>
        <p:xfrm>
          <a:off x="0" y="0"/>
          <a:ext cx="12192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912304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43BB666-5598-40B0-BBC0-296FCC25A9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graphicFrame>
        <p:nvGraphicFramePr>
          <p:cNvPr id="4" name="Zástupný obsah 3">
            <a:extLst>
              <a:ext uri="{FF2B5EF4-FFF2-40B4-BE49-F238E27FC236}">
                <a16:creationId xmlns:a16="http://schemas.microsoft.com/office/drawing/2014/main" id="{02897398-A512-4405-9704-614E0763573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17999683"/>
              </p:ext>
            </p:extLst>
          </p:nvPr>
        </p:nvGraphicFramePr>
        <p:xfrm>
          <a:off x="0" y="0"/>
          <a:ext cx="12192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6232010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29A8D34-4B30-4B19-94B1-AB4D64DD93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graphicFrame>
        <p:nvGraphicFramePr>
          <p:cNvPr id="4" name="Zástupný obsah 3">
            <a:extLst>
              <a:ext uri="{FF2B5EF4-FFF2-40B4-BE49-F238E27FC236}">
                <a16:creationId xmlns:a16="http://schemas.microsoft.com/office/drawing/2014/main" id="{C9EF95BB-D4AD-45D4-8D8C-0CC309E871B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863981"/>
              </p:ext>
            </p:extLst>
          </p:nvPr>
        </p:nvGraphicFramePr>
        <p:xfrm>
          <a:off x="114300" y="0"/>
          <a:ext cx="120777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4647611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18B3017-046C-4261-A5EB-B901FF12AA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93372" y="216352"/>
            <a:ext cx="11353800" cy="1325563"/>
          </a:xfrm>
        </p:spPr>
        <p:txBody>
          <a:bodyPr>
            <a:normAutofit/>
          </a:bodyPr>
          <a:lstStyle/>
          <a:p>
            <a:r>
              <a:rPr lang="cs-CZ" sz="2000" dirty="0"/>
              <a:t>Zdroj: https://www.politico.eu/europe-poll-of-polls/czech-republic/</a:t>
            </a:r>
          </a:p>
        </p:txBody>
      </p:sp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42B7D27D-A709-4E39-A9C0-F7BBBA4A990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-36717" y="1541915"/>
            <a:ext cx="11907588" cy="5071156"/>
          </a:xfrm>
        </p:spPr>
      </p:pic>
    </p:spTree>
    <p:extLst>
      <p:ext uri="{BB962C8B-B14F-4D97-AF65-F5344CB8AC3E}">
        <p14:creationId xmlns:p14="http://schemas.microsoft.com/office/powerpoint/2010/main" val="383558769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29A8D34-4B30-4B19-94B1-AB4D64DD93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„Kroužkování“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181641E-DD5C-4822-9B0A-13340A83CF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Piráti v </a:t>
            </a:r>
            <a:r>
              <a:rPr lang="cs-CZ" dirty="0" err="1"/>
              <a:t>JmK</a:t>
            </a:r>
            <a:r>
              <a:rPr lang="cs-CZ" dirty="0"/>
              <a:t> nezískali jediný mandát</a:t>
            </a:r>
          </a:p>
          <a:p>
            <a:r>
              <a:rPr lang="cs-CZ" dirty="0"/>
              <a:t>KDU-ČSL získala jeden mandát na úkor ODS</a:t>
            </a:r>
          </a:p>
          <a:p>
            <a:r>
              <a:rPr lang="cs-CZ" dirty="0"/>
              <a:t>Do PS v </a:t>
            </a:r>
            <a:r>
              <a:rPr lang="cs-CZ" dirty="0" err="1"/>
              <a:t>JmK</a:t>
            </a:r>
            <a:r>
              <a:rPr lang="cs-CZ" dirty="0"/>
              <a:t> „poskočily“ 2 ženy</a:t>
            </a:r>
          </a:p>
          <a:p>
            <a:r>
              <a:rPr lang="cs-CZ" dirty="0"/>
              <a:t>Rozdílné pojetí kroužkování koalice/samostatné strany</a:t>
            </a:r>
          </a:p>
        </p:txBody>
      </p:sp>
    </p:spTree>
    <p:extLst>
      <p:ext uri="{BB962C8B-B14F-4D97-AF65-F5344CB8AC3E}">
        <p14:creationId xmlns:p14="http://schemas.microsoft.com/office/powerpoint/2010/main" val="246057032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18B3017-046C-4261-A5EB-B901FF12AA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graphicFrame>
        <p:nvGraphicFramePr>
          <p:cNvPr id="4" name="Zástupný obsah 3">
            <a:extLst>
              <a:ext uri="{FF2B5EF4-FFF2-40B4-BE49-F238E27FC236}">
                <a16:creationId xmlns:a16="http://schemas.microsoft.com/office/drawing/2014/main" id="{EF4C855D-EEEA-4F14-A3B0-DF5E6876D4D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06483159"/>
              </p:ext>
            </p:extLst>
          </p:nvPr>
        </p:nvGraphicFramePr>
        <p:xfrm>
          <a:off x="0" y="0"/>
          <a:ext cx="12192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5575793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43BB666-5598-40B0-BBC0-296FCC25A9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graphicFrame>
        <p:nvGraphicFramePr>
          <p:cNvPr id="4" name="Zástupný obsah 3">
            <a:extLst>
              <a:ext uri="{FF2B5EF4-FFF2-40B4-BE49-F238E27FC236}">
                <a16:creationId xmlns:a16="http://schemas.microsoft.com/office/drawing/2014/main" id="{CAECE6CB-1F4E-4133-A9B5-8E2E1314D7E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72188004"/>
              </p:ext>
            </p:extLst>
          </p:nvPr>
        </p:nvGraphicFramePr>
        <p:xfrm>
          <a:off x="130629" y="365124"/>
          <a:ext cx="11887200" cy="62642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66645997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35105B3-39BE-4528-829A-A2A07EBBAB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graphicFrame>
        <p:nvGraphicFramePr>
          <p:cNvPr id="4" name="Zástupný obsah 3">
            <a:extLst>
              <a:ext uri="{FF2B5EF4-FFF2-40B4-BE49-F238E27FC236}">
                <a16:creationId xmlns:a16="http://schemas.microsoft.com/office/drawing/2014/main" id="{735EC9AD-F633-4ED6-B518-81C4E9E2EB6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43925941"/>
              </p:ext>
            </p:extLst>
          </p:nvPr>
        </p:nvGraphicFramePr>
        <p:xfrm>
          <a:off x="0" y="114300"/>
          <a:ext cx="12192000" cy="67437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5721146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35105B3-39BE-4528-829A-A2A07EBBAB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graphicFrame>
        <p:nvGraphicFramePr>
          <p:cNvPr id="4" name="Zástupný obsah 3">
            <a:extLst>
              <a:ext uri="{FF2B5EF4-FFF2-40B4-BE49-F238E27FC236}">
                <a16:creationId xmlns:a16="http://schemas.microsoft.com/office/drawing/2014/main" id="{3B66702C-8A7E-4B65-9A14-46A00F47ED2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86104705"/>
              </p:ext>
            </p:extLst>
          </p:nvPr>
        </p:nvGraphicFramePr>
        <p:xfrm>
          <a:off x="0" y="163286"/>
          <a:ext cx="12192000" cy="66947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276360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4BEC742-6241-457C-B6FF-00DD90672E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přehled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D5EF840-7A66-49C4-AD2F-24523369B8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820400" cy="4351338"/>
          </a:xfrm>
        </p:spPr>
        <p:txBody>
          <a:bodyPr/>
          <a:lstStyle/>
          <a:p>
            <a:r>
              <a:rPr lang="cs-CZ" dirty="0"/>
              <a:t>Sběr dat v pátek 14 – 19 hodin, v sobotu 8 – 11</a:t>
            </a:r>
          </a:p>
          <a:p>
            <a:r>
              <a:rPr lang="cs-CZ" dirty="0"/>
              <a:t>5000 oslovených voličů</a:t>
            </a:r>
          </a:p>
          <a:p>
            <a:r>
              <a:rPr lang="cs-CZ" dirty="0"/>
              <a:t>2416 respondentů vyplnilo dotazník</a:t>
            </a:r>
          </a:p>
          <a:p>
            <a:r>
              <a:rPr lang="cs-CZ" dirty="0"/>
              <a:t>2 verze dotazníků</a:t>
            </a:r>
          </a:p>
          <a:p>
            <a:r>
              <a:rPr lang="cs-CZ" dirty="0"/>
              <a:t>Ve všech: volená strana 2021 a 2017, preferovaný premiér, vývoj</a:t>
            </a:r>
          </a:p>
          <a:p>
            <a:r>
              <a:rPr lang="cs-CZ" dirty="0"/>
              <a:t>Verze 1:  dopad koronavirové epidemie</a:t>
            </a:r>
          </a:p>
          <a:p>
            <a:r>
              <a:rPr lang="cs-CZ" dirty="0"/>
              <a:t>Verze 2: preferenční hlasování, „kauzy“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9734160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01BFEFE-65BD-48FA-A041-01607290DB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Role aktuální situace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EC4FBFC-FDAB-4459-8289-7733B24E9B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Komplikovaná epidemiologická situace </a:t>
            </a:r>
          </a:p>
          <a:p>
            <a:r>
              <a:rPr lang="cs-CZ" dirty="0"/>
              <a:t>Nejistá ekonomická situace</a:t>
            </a:r>
          </a:p>
          <a:p>
            <a:r>
              <a:rPr lang="cs-CZ" dirty="0"/>
              <a:t>Nepřehledná politická situace</a:t>
            </a:r>
          </a:p>
          <a:p>
            <a:r>
              <a:rPr lang="cs-CZ" dirty="0"/>
              <a:t>Konfliktní kampaň</a:t>
            </a:r>
          </a:p>
          <a:p>
            <a:r>
              <a:rPr lang="cs-CZ" dirty="0"/>
              <a:t>Množství různých kauz</a:t>
            </a:r>
          </a:p>
        </p:txBody>
      </p:sp>
    </p:spTree>
    <p:extLst>
      <p:ext uri="{BB962C8B-B14F-4D97-AF65-F5344CB8AC3E}">
        <p14:creationId xmlns:p14="http://schemas.microsoft.com/office/powerpoint/2010/main" val="306030985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35105B3-39BE-4528-829A-A2A07EBBAB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graphicFrame>
        <p:nvGraphicFramePr>
          <p:cNvPr id="4" name="Zástupný obsah 3">
            <a:extLst>
              <a:ext uri="{FF2B5EF4-FFF2-40B4-BE49-F238E27FC236}">
                <a16:creationId xmlns:a16="http://schemas.microsoft.com/office/drawing/2014/main" id="{82A13841-1078-4419-9159-FE9877B5883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68652366"/>
              </p:ext>
            </p:extLst>
          </p:nvPr>
        </p:nvGraphicFramePr>
        <p:xfrm>
          <a:off x="163286" y="179614"/>
          <a:ext cx="12028714" cy="66783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53531872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99B8098-21AB-47FB-BEA0-282C76F1B7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graphicFrame>
        <p:nvGraphicFramePr>
          <p:cNvPr id="5" name="Zástupný obsah 4">
            <a:extLst>
              <a:ext uri="{FF2B5EF4-FFF2-40B4-BE49-F238E27FC236}">
                <a16:creationId xmlns:a16="http://schemas.microsoft.com/office/drawing/2014/main" id="{73971719-1A57-4DB4-A087-C549D8EA921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19877632"/>
              </p:ext>
            </p:extLst>
          </p:nvPr>
        </p:nvGraphicFramePr>
        <p:xfrm>
          <a:off x="71021" y="0"/>
          <a:ext cx="12120979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4257653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35105B3-39BE-4528-829A-A2A07EBBAB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graphicFrame>
        <p:nvGraphicFramePr>
          <p:cNvPr id="4" name="Zástupný obsah 3">
            <a:extLst>
              <a:ext uri="{FF2B5EF4-FFF2-40B4-BE49-F238E27FC236}">
                <a16:creationId xmlns:a16="http://schemas.microsoft.com/office/drawing/2014/main" id="{82A13841-1078-4419-9159-FE9877B58833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163286" y="179614"/>
          <a:ext cx="12028714" cy="66783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2036038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01BFEFE-65BD-48FA-A041-01607290DB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graphicFrame>
        <p:nvGraphicFramePr>
          <p:cNvPr id="4" name="Zástupný obsah 3">
            <a:extLst>
              <a:ext uri="{FF2B5EF4-FFF2-40B4-BE49-F238E27FC236}">
                <a16:creationId xmlns:a16="http://schemas.microsoft.com/office/drawing/2014/main" id="{3B629888-F192-4E42-B2FB-04E1C6D689F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88857995"/>
              </p:ext>
            </p:extLst>
          </p:nvPr>
        </p:nvGraphicFramePr>
        <p:xfrm>
          <a:off x="0" y="0"/>
          <a:ext cx="12192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12400733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35105B3-39BE-4528-829A-A2A07EBBAB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graphicFrame>
        <p:nvGraphicFramePr>
          <p:cNvPr id="4" name="Zástupný obsah 3">
            <a:extLst>
              <a:ext uri="{FF2B5EF4-FFF2-40B4-BE49-F238E27FC236}">
                <a16:creationId xmlns:a16="http://schemas.microsoft.com/office/drawing/2014/main" id="{D0001242-4B6B-4839-8EA3-865755C9889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65537035"/>
              </p:ext>
            </p:extLst>
          </p:nvPr>
        </p:nvGraphicFramePr>
        <p:xfrm>
          <a:off x="130629" y="130628"/>
          <a:ext cx="12061371" cy="672737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01517597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35105B3-39BE-4528-829A-A2A07EBBAB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graphicFrame>
        <p:nvGraphicFramePr>
          <p:cNvPr id="4" name="Zástupný obsah 3">
            <a:extLst>
              <a:ext uri="{FF2B5EF4-FFF2-40B4-BE49-F238E27FC236}">
                <a16:creationId xmlns:a16="http://schemas.microsoft.com/office/drawing/2014/main" id="{6440C235-1468-47D5-9B1C-E924CB864EF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86030787"/>
              </p:ext>
            </p:extLst>
          </p:nvPr>
        </p:nvGraphicFramePr>
        <p:xfrm>
          <a:off x="0" y="0"/>
          <a:ext cx="12192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55584770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01BFEFE-65BD-48FA-A041-01607290DB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Kauzy (nejen) z uplynulého volebního období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EC4FBFC-FDAB-4459-8289-7733B24E9B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Různé tematické okruhy</a:t>
            </a:r>
          </a:p>
          <a:p>
            <a:pPr lvl="1"/>
            <a:r>
              <a:rPr lang="cs-CZ" dirty="0"/>
              <a:t>Střet zájmu A. Babiše x obvinění z praní peněz</a:t>
            </a:r>
          </a:p>
          <a:p>
            <a:pPr lvl="1"/>
            <a:r>
              <a:rPr lang="cs-CZ" dirty="0"/>
              <a:t>Životní prostředí: otrava řeky Bečvy</a:t>
            </a:r>
          </a:p>
          <a:p>
            <a:pPr lvl="1"/>
            <a:r>
              <a:rPr lang="cs-CZ" dirty="0"/>
              <a:t>Sociální politika: zvýšení důchodů</a:t>
            </a:r>
          </a:p>
          <a:p>
            <a:pPr lvl="1"/>
            <a:r>
              <a:rPr lang="cs-CZ" dirty="0"/>
              <a:t>Doprava: oprava dálnice D1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4318961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01BFEFE-65BD-48FA-A041-01607290DB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graphicFrame>
        <p:nvGraphicFramePr>
          <p:cNvPr id="4" name="Zástupný obsah 3">
            <a:extLst>
              <a:ext uri="{FF2B5EF4-FFF2-40B4-BE49-F238E27FC236}">
                <a16:creationId xmlns:a16="http://schemas.microsoft.com/office/drawing/2014/main" id="{F6B24211-3167-4719-B441-115D8E28BD86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0" y="0"/>
          <a:ext cx="12192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4162143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01BFEFE-65BD-48FA-A041-01607290DB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graphicFrame>
        <p:nvGraphicFramePr>
          <p:cNvPr id="4" name="Zástupný obsah 3">
            <a:extLst>
              <a:ext uri="{FF2B5EF4-FFF2-40B4-BE49-F238E27FC236}">
                <a16:creationId xmlns:a16="http://schemas.microsoft.com/office/drawing/2014/main" id="{46C463E8-6F8E-4C57-AF63-471F14FAAFF7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-1" y="0"/>
          <a:ext cx="12050487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4109143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B6ED72A-F3C9-40BE-BD5B-4E126475E3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Postup k získání odhadu</a:t>
            </a:r>
          </a:p>
        </p:txBody>
      </p:sp>
      <p:graphicFrame>
        <p:nvGraphicFramePr>
          <p:cNvPr id="4" name="Zástupný obsah 3">
            <a:extLst>
              <a:ext uri="{FF2B5EF4-FFF2-40B4-BE49-F238E27FC236}">
                <a16:creationId xmlns:a16="http://schemas.microsoft.com/office/drawing/2014/main" id="{1159240E-B1EB-43F2-8BE4-9939AFF2F6D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13957692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6273928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01BFEFE-65BD-48FA-A041-01607290DB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graphicFrame>
        <p:nvGraphicFramePr>
          <p:cNvPr id="4" name="Zástupný obsah 3">
            <a:extLst>
              <a:ext uri="{FF2B5EF4-FFF2-40B4-BE49-F238E27FC236}">
                <a16:creationId xmlns:a16="http://schemas.microsoft.com/office/drawing/2014/main" id="{0E84FCAE-7F70-4B59-8FA1-75D1EAA88B93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0" y="0"/>
          <a:ext cx="12192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50146784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01BFEFE-65BD-48FA-A041-01607290DB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graphicFrame>
        <p:nvGraphicFramePr>
          <p:cNvPr id="4" name="Zástupný obsah 3">
            <a:extLst>
              <a:ext uri="{FF2B5EF4-FFF2-40B4-BE49-F238E27FC236}">
                <a16:creationId xmlns:a16="http://schemas.microsoft.com/office/drawing/2014/main" id="{55403206-FBBE-49B7-A345-F5254F7C2428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0" y="0"/>
          <a:ext cx="12192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2669876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01BFEFE-65BD-48FA-A041-01607290DB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graphicFrame>
        <p:nvGraphicFramePr>
          <p:cNvPr id="4" name="Zástupný obsah 3">
            <a:extLst>
              <a:ext uri="{FF2B5EF4-FFF2-40B4-BE49-F238E27FC236}">
                <a16:creationId xmlns:a16="http://schemas.microsoft.com/office/drawing/2014/main" id="{C2AF3342-D6FB-4EC6-BF94-87ED7625F02D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0" y="0"/>
          <a:ext cx="12192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563744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01BFEFE-65BD-48FA-A041-01607290DB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Koronavirus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EC4FBFC-FDAB-4459-8289-7733B24E9B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Důležitost tématu</a:t>
            </a:r>
          </a:p>
          <a:p>
            <a:r>
              <a:rPr lang="cs-CZ" dirty="0"/>
              <a:t>Hodnocení zvládnutí pandemie</a:t>
            </a:r>
          </a:p>
          <a:p>
            <a:r>
              <a:rPr lang="cs-CZ" dirty="0"/>
              <a:t>Obavy</a:t>
            </a:r>
          </a:p>
          <a:p>
            <a:r>
              <a:rPr lang="cs-CZ" dirty="0"/>
              <a:t>Hodnocení práce institucí</a:t>
            </a:r>
          </a:p>
        </p:txBody>
      </p:sp>
    </p:spTree>
    <p:extLst>
      <p:ext uri="{BB962C8B-B14F-4D97-AF65-F5344CB8AC3E}">
        <p14:creationId xmlns:p14="http://schemas.microsoft.com/office/powerpoint/2010/main" val="376352987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01BFEFE-65BD-48FA-A041-01607290DB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graphicFrame>
        <p:nvGraphicFramePr>
          <p:cNvPr id="4" name="Zástupný obsah 3">
            <a:extLst>
              <a:ext uri="{FF2B5EF4-FFF2-40B4-BE49-F238E27FC236}">
                <a16:creationId xmlns:a16="http://schemas.microsoft.com/office/drawing/2014/main" id="{4BB3B9E0-6DAF-4218-B163-488137C6D7C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18898719"/>
              </p:ext>
            </p:extLst>
          </p:nvPr>
        </p:nvGraphicFramePr>
        <p:xfrm>
          <a:off x="0" y="0"/>
          <a:ext cx="12192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87983769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35105B3-39BE-4528-829A-A2A07EBBAB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graphicFrame>
        <p:nvGraphicFramePr>
          <p:cNvPr id="4" name="Zástupný obsah 3">
            <a:extLst>
              <a:ext uri="{FF2B5EF4-FFF2-40B4-BE49-F238E27FC236}">
                <a16:creationId xmlns:a16="http://schemas.microsoft.com/office/drawing/2014/main" id="{0CDB1416-2ECC-402B-A092-9D07A3C8289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47542662"/>
              </p:ext>
            </p:extLst>
          </p:nvPr>
        </p:nvGraphicFramePr>
        <p:xfrm>
          <a:off x="114300" y="0"/>
          <a:ext cx="120777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6419450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01BFEFE-65BD-48FA-A041-01607290DB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graphicFrame>
        <p:nvGraphicFramePr>
          <p:cNvPr id="4" name="Zástupný obsah 3">
            <a:extLst>
              <a:ext uri="{FF2B5EF4-FFF2-40B4-BE49-F238E27FC236}">
                <a16:creationId xmlns:a16="http://schemas.microsoft.com/office/drawing/2014/main" id="{2CA82789-43FE-4B16-8C6A-4DB8E61BBBE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30661957"/>
              </p:ext>
            </p:extLst>
          </p:nvPr>
        </p:nvGraphicFramePr>
        <p:xfrm>
          <a:off x="0" y="0"/>
          <a:ext cx="12192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137829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01BFEFE-65BD-48FA-A041-01607290DB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graphicFrame>
        <p:nvGraphicFramePr>
          <p:cNvPr id="4" name="Zástupný obsah 3">
            <a:extLst>
              <a:ext uri="{FF2B5EF4-FFF2-40B4-BE49-F238E27FC236}">
                <a16:creationId xmlns:a16="http://schemas.microsoft.com/office/drawing/2014/main" id="{E389C7E9-8496-4EAA-8C05-A668443AC22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8146644"/>
              </p:ext>
            </p:extLst>
          </p:nvPr>
        </p:nvGraphicFramePr>
        <p:xfrm>
          <a:off x="0" y="0"/>
          <a:ext cx="12192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92631569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01BFEFE-65BD-48FA-A041-01607290DB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graphicFrame>
        <p:nvGraphicFramePr>
          <p:cNvPr id="7" name="Zástupný obsah 6">
            <a:extLst>
              <a:ext uri="{FF2B5EF4-FFF2-40B4-BE49-F238E27FC236}">
                <a16:creationId xmlns:a16="http://schemas.microsoft.com/office/drawing/2014/main" id="{E41D2988-B766-4B30-ADEA-75D45F3588F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40418887"/>
              </p:ext>
            </p:extLst>
          </p:nvPr>
        </p:nvGraphicFramePr>
        <p:xfrm>
          <a:off x="0" y="0"/>
          <a:ext cx="12192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65548240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01BFEFE-65BD-48FA-A041-01607290DB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graphicFrame>
        <p:nvGraphicFramePr>
          <p:cNvPr id="4" name="Zástupný obsah 3">
            <a:extLst>
              <a:ext uri="{FF2B5EF4-FFF2-40B4-BE49-F238E27FC236}">
                <a16:creationId xmlns:a16="http://schemas.microsoft.com/office/drawing/2014/main" id="{769BCAD7-96FE-41DA-A335-C6B994B07A1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9026084"/>
              </p:ext>
            </p:extLst>
          </p:nvPr>
        </p:nvGraphicFramePr>
        <p:xfrm>
          <a:off x="0" y="0"/>
          <a:ext cx="12192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138100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6AED3E-0F0D-4E0D-9561-0A7309388E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graphicFrame>
        <p:nvGraphicFramePr>
          <p:cNvPr id="4" name="Zástupný obsah 3">
            <a:extLst>
              <a:ext uri="{FF2B5EF4-FFF2-40B4-BE49-F238E27FC236}">
                <a16:creationId xmlns:a16="http://schemas.microsoft.com/office/drawing/2014/main" id="{E7A0795E-CD3B-4C8A-B58B-898ADFB463D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15983174"/>
              </p:ext>
            </p:extLst>
          </p:nvPr>
        </p:nvGraphicFramePr>
        <p:xfrm>
          <a:off x="0" y="0"/>
          <a:ext cx="12192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695714109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01BFEFE-65BD-48FA-A041-01607290DB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graphicFrame>
        <p:nvGraphicFramePr>
          <p:cNvPr id="4" name="Zástupný obsah 3">
            <a:extLst>
              <a:ext uri="{FF2B5EF4-FFF2-40B4-BE49-F238E27FC236}">
                <a16:creationId xmlns:a16="http://schemas.microsoft.com/office/drawing/2014/main" id="{E6C1CDB5-B6AD-4946-93E2-B59DE0DB7D9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0378833"/>
              </p:ext>
            </p:extLst>
          </p:nvPr>
        </p:nvGraphicFramePr>
        <p:xfrm>
          <a:off x="0" y="114300"/>
          <a:ext cx="12192000" cy="67437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432859903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01BFEFE-65BD-48FA-A041-01607290DB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graphicFrame>
        <p:nvGraphicFramePr>
          <p:cNvPr id="4" name="Zástupný obsah 3">
            <a:extLst>
              <a:ext uri="{FF2B5EF4-FFF2-40B4-BE49-F238E27FC236}">
                <a16:creationId xmlns:a16="http://schemas.microsoft.com/office/drawing/2014/main" id="{8C41A023-73FB-4EF9-B447-04AF7925358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07411029"/>
              </p:ext>
            </p:extLst>
          </p:nvPr>
        </p:nvGraphicFramePr>
        <p:xfrm>
          <a:off x="0" y="0"/>
          <a:ext cx="12192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42394793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01BFEFE-65BD-48FA-A041-01607290DB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Charakteristiky voličů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EC4FBFC-FDAB-4459-8289-7733B24E9B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„politické“: zájem o politiku, levice-pravice</a:t>
            </a:r>
          </a:p>
          <a:p>
            <a:r>
              <a:rPr lang="cs-CZ" dirty="0"/>
              <a:t>Sociální: vzdělání, povolání</a:t>
            </a:r>
          </a:p>
          <a:p>
            <a:r>
              <a:rPr lang="cs-CZ" dirty="0"/>
              <a:t>demografické: věk, pohlaví</a:t>
            </a:r>
          </a:p>
        </p:txBody>
      </p:sp>
    </p:spTree>
    <p:extLst>
      <p:ext uri="{BB962C8B-B14F-4D97-AF65-F5344CB8AC3E}">
        <p14:creationId xmlns:p14="http://schemas.microsoft.com/office/powerpoint/2010/main" val="3278592281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01BFEFE-65BD-48FA-A041-01607290DB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graphicFrame>
        <p:nvGraphicFramePr>
          <p:cNvPr id="4" name="Zástupný obsah 3">
            <a:extLst>
              <a:ext uri="{FF2B5EF4-FFF2-40B4-BE49-F238E27FC236}">
                <a16:creationId xmlns:a16="http://schemas.microsoft.com/office/drawing/2014/main" id="{581B06E5-9ED9-4D52-93AB-35C7A43CAB2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48695477"/>
              </p:ext>
            </p:extLst>
          </p:nvPr>
        </p:nvGraphicFramePr>
        <p:xfrm>
          <a:off x="0" y="0"/>
          <a:ext cx="12192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74939729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01BFEFE-65BD-48FA-A041-01607290DB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graphicFrame>
        <p:nvGraphicFramePr>
          <p:cNvPr id="4" name="Zástupný obsah 3">
            <a:extLst>
              <a:ext uri="{FF2B5EF4-FFF2-40B4-BE49-F238E27FC236}">
                <a16:creationId xmlns:a16="http://schemas.microsoft.com/office/drawing/2014/main" id="{87CC4474-77AA-41CC-BAAD-3F84632D32D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13219284"/>
              </p:ext>
            </p:extLst>
          </p:nvPr>
        </p:nvGraphicFramePr>
        <p:xfrm>
          <a:off x="0" y="100013"/>
          <a:ext cx="12192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428922514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01BFEFE-65BD-48FA-A041-01607290DB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graphicFrame>
        <p:nvGraphicFramePr>
          <p:cNvPr id="4" name="Zástupný obsah 3">
            <a:extLst>
              <a:ext uri="{FF2B5EF4-FFF2-40B4-BE49-F238E27FC236}">
                <a16:creationId xmlns:a16="http://schemas.microsoft.com/office/drawing/2014/main" id="{87CC4474-77AA-41CC-BAAD-3F84632D32DE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0" y="100013"/>
          <a:ext cx="12192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582815728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01BFEFE-65BD-48FA-A041-01607290DB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graphicFrame>
        <p:nvGraphicFramePr>
          <p:cNvPr id="4" name="Zástupný obsah 3">
            <a:extLst>
              <a:ext uri="{FF2B5EF4-FFF2-40B4-BE49-F238E27FC236}">
                <a16:creationId xmlns:a16="http://schemas.microsoft.com/office/drawing/2014/main" id="{3688D24D-593A-4593-B4D1-4F40F17EA93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87529994"/>
              </p:ext>
            </p:extLst>
          </p:nvPr>
        </p:nvGraphicFramePr>
        <p:xfrm>
          <a:off x="0" y="0"/>
          <a:ext cx="12192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96585031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01BFEFE-65BD-48FA-A041-01607290DB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graphicFrame>
        <p:nvGraphicFramePr>
          <p:cNvPr id="4" name="Zástupný obsah 3">
            <a:extLst>
              <a:ext uri="{FF2B5EF4-FFF2-40B4-BE49-F238E27FC236}">
                <a16:creationId xmlns:a16="http://schemas.microsoft.com/office/drawing/2014/main" id="{37D7F5CB-90F2-47B5-B236-6D9ECE9FFDD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79799607"/>
              </p:ext>
            </p:extLst>
          </p:nvPr>
        </p:nvGraphicFramePr>
        <p:xfrm>
          <a:off x="0" y="0"/>
          <a:ext cx="12192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52103552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01BFEFE-65BD-48FA-A041-01607290DB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graphicFrame>
        <p:nvGraphicFramePr>
          <p:cNvPr id="4" name="Zástupný obsah 3">
            <a:extLst>
              <a:ext uri="{FF2B5EF4-FFF2-40B4-BE49-F238E27FC236}">
                <a16:creationId xmlns:a16="http://schemas.microsoft.com/office/drawing/2014/main" id="{4D9DA7CA-F396-4E8C-8EE7-6D30A027713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4865646"/>
              </p:ext>
            </p:extLst>
          </p:nvPr>
        </p:nvGraphicFramePr>
        <p:xfrm>
          <a:off x="0" y="0"/>
          <a:ext cx="12192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891029968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01BFEFE-65BD-48FA-A041-01607290DB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graphicFrame>
        <p:nvGraphicFramePr>
          <p:cNvPr id="4" name="Zástupný obsah 3">
            <a:extLst>
              <a:ext uri="{FF2B5EF4-FFF2-40B4-BE49-F238E27FC236}">
                <a16:creationId xmlns:a16="http://schemas.microsoft.com/office/drawing/2014/main" id="{26F4DAED-24A1-44F0-BBAF-32B2A2D4CEB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89562092"/>
              </p:ext>
            </p:extLst>
          </p:nvPr>
        </p:nvGraphicFramePr>
        <p:xfrm>
          <a:off x="0" y="0"/>
          <a:ext cx="12192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114361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57ECC52-FBE1-4E00-AB8B-075A1418A2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graphicFrame>
        <p:nvGraphicFramePr>
          <p:cNvPr id="5" name="Zástupný obsah 4">
            <a:extLst>
              <a:ext uri="{FF2B5EF4-FFF2-40B4-BE49-F238E27FC236}">
                <a16:creationId xmlns:a16="http://schemas.microsoft.com/office/drawing/2014/main" id="{B99E350D-EF54-4DE9-B6F8-EE44D5B6FF9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94270309"/>
              </p:ext>
            </p:extLst>
          </p:nvPr>
        </p:nvGraphicFramePr>
        <p:xfrm>
          <a:off x="0" y="0"/>
          <a:ext cx="12192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843807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A7A28E2-596A-46BA-A641-BC1096004F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84EC3AD-EB38-4154-862C-1D9F0FB2BD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graphicFrame>
        <p:nvGraphicFramePr>
          <p:cNvPr id="4" name="Graf 3">
            <a:extLst>
              <a:ext uri="{FF2B5EF4-FFF2-40B4-BE49-F238E27FC236}">
                <a16:creationId xmlns:a16="http://schemas.microsoft.com/office/drawing/2014/main" id="{12CDB636-AFD5-4934-9339-2EB651A6F0E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96907070"/>
              </p:ext>
            </p:extLst>
          </p:nvPr>
        </p:nvGraphicFramePr>
        <p:xfrm>
          <a:off x="0" y="0"/>
          <a:ext cx="12192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109542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obsah 3">
            <a:extLst>
              <a:ext uri="{FF2B5EF4-FFF2-40B4-BE49-F238E27FC236}">
                <a16:creationId xmlns:a16="http://schemas.microsoft.com/office/drawing/2014/main" id="{967184C0-D27B-4018-884A-E23C47FD159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37516738"/>
              </p:ext>
            </p:extLst>
          </p:nvPr>
        </p:nvGraphicFramePr>
        <p:xfrm>
          <a:off x="0" y="0"/>
          <a:ext cx="12192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0596013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18B3017-046C-4261-A5EB-B901FF12AA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graphicFrame>
        <p:nvGraphicFramePr>
          <p:cNvPr id="4" name="Zástupný obsah 3">
            <a:extLst>
              <a:ext uri="{FF2B5EF4-FFF2-40B4-BE49-F238E27FC236}">
                <a16:creationId xmlns:a16="http://schemas.microsoft.com/office/drawing/2014/main" id="{6D2700E8-6E95-4168-A6D3-CA581D5D23F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04755253"/>
              </p:ext>
            </p:extLst>
          </p:nvPr>
        </p:nvGraphicFramePr>
        <p:xfrm>
          <a:off x="0" y="0"/>
          <a:ext cx="12192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097735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43BB666-5598-40B0-BBC0-296FCC25A9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graphicFrame>
        <p:nvGraphicFramePr>
          <p:cNvPr id="4" name="Zástupný obsah 3">
            <a:extLst>
              <a:ext uri="{FF2B5EF4-FFF2-40B4-BE49-F238E27FC236}">
                <a16:creationId xmlns:a16="http://schemas.microsoft.com/office/drawing/2014/main" id="{9D77B747-F971-4801-AFAF-8D62948390F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66470674"/>
              </p:ext>
            </p:extLst>
          </p:nvPr>
        </p:nvGraphicFramePr>
        <p:xfrm>
          <a:off x="0" y="0"/>
          <a:ext cx="12192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6204400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Kancelář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Kancelář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Kancelář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149</TotalTime>
  <Words>357</Words>
  <Application>Microsoft Office PowerPoint</Application>
  <PresentationFormat>Širokoúhlá obrazovka</PresentationFormat>
  <Paragraphs>75</Paragraphs>
  <Slides>49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49</vt:i4>
      </vt:variant>
    </vt:vector>
  </HeadingPairs>
  <TitlesOfParts>
    <vt:vector size="53" baseType="lpstr">
      <vt:lpstr>Arial</vt:lpstr>
      <vt:lpstr>Calibri</vt:lpstr>
      <vt:lpstr>Calibri Light</vt:lpstr>
      <vt:lpstr>Motiv Office</vt:lpstr>
      <vt:lpstr>Exit Poll  Závěrečná zpráva</vt:lpstr>
      <vt:lpstr>Základní přehled</vt:lpstr>
      <vt:lpstr>Postup k získání odhadu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Zdroj: https://www.politico.eu/europe-poll-of-polls/czech-republic/</vt:lpstr>
      <vt:lpstr>„Kroužkování“</vt:lpstr>
      <vt:lpstr>Prezentace aplikace PowerPoint</vt:lpstr>
      <vt:lpstr>Prezentace aplikace PowerPoint</vt:lpstr>
      <vt:lpstr>Prezentace aplikace PowerPoint</vt:lpstr>
      <vt:lpstr>Prezentace aplikace PowerPoint</vt:lpstr>
      <vt:lpstr>Role aktuální situace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Kauzy (nejen) z uplynulého volebního období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Koronavirus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Charakteristiky voličů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Exit Poll  Závěrečná zpráva</dc:title>
  <dc:creator>Petr Voda</dc:creator>
  <cp:lastModifiedBy>Petr Voda</cp:lastModifiedBy>
  <cp:revision>1</cp:revision>
  <dcterms:created xsi:type="dcterms:W3CDTF">2021-10-11T11:25:29Z</dcterms:created>
  <dcterms:modified xsi:type="dcterms:W3CDTF">2021-10-11T13:54:44Z</dcterms:modified>
</cp:coreProperties>
</file>