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7" r:id="rId3"/>
    <p:sldId id="276" r:id="rId4"/>
    <p:sldId id="275" r:id="rId5"/>
    <p:sldId id="274" r:id="rId6"/>
    <p:sldId id="273" r:id="rId7"/>
    <p:sldId id="279" r:id="rId8"/>
    <p:sldId id="291" r:id="rId9"/>
    <p:sldId id="298" r:id="rId10"/>
    <p:sldId id="299" r:id="rId11"/>
    <p:sldId id="300" r:id="rId12"/>
    <p:sldId id="314" r:id="rId13"/>
    <p:sldId id="302" r:id="rId14"/>
    <p:sldId id="301" r:id="rId15"/>
    <p:sldId id="297" r:id="rId16"/>
    <p:sldId id="315" r:id="rId17"/>
    <p:sldId id="305" r:id="rId18"/>
    <p:sldId id="307" r:id="rId19"/>
    <p:sldId id="306" r:id="rId20"/>
    <p:sldId id="308" r:id="rId21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66"/>
    <p:restoredTop sz="94609"/>
  </p:normalViewPr>
  <p:slideViewPr>
    <p:cSldViewPr>
      <p:cViewPr varScale="1">
        <p:scale>
          <a:sx n="104" d="100"/>
          <a:sy n="104" d="100"/>
        </p:scale>
        <p:origin x="2024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5BF92-41CF-4B09-ABB7-1A03E6E22E30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4EF0DD-5812-4DBC-A234-ABE48E26F6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935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2E55F68-2B6C-D94F-81EB-FF493D1C9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2014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2E55F68-2B6C-D94F-81EB-FF493D1C99E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159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cs typeface="+mn-cs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cs typeface="+mn-cs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833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charset="0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sk-SK" noProof="0"/>
              <a:t>Click to edit Master subtitle style</a:t>
            </a:r>
          </a:p>
        </p:txBody>
      </p:sp>
      <p:sp>
        <p:nvSpPr>
          <p:cNvPr id="18330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k-SK" noProof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112DEEF8-3FC2-AA47-BD86-2AE5DBB175F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71701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0ABE0-B33B-AD49-BFE5-CAE9FC111FA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35029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82EAB-DA06-3A4D-B451-2BF2CD53915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65333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A9619-7E3B-6D46-87DC-90011069196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64675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8DEAE-0894-CA47-8B76-8A361EFC43C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79698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6D6A0-740E-2648-9693-0262AB956F4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56318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DF2A1-1310-B743-A4C6-6C0BC135E63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2753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30790-D271-5245-9A13-542E93CDB4A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55838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80F45-2CE5-9047-BF35-D768DD9509E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17718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EEA2F-9FC1-0146-A64B-5CE02346E80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8503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5C9F9-F290-A44C-A014-A607D32E365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598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8227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27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8227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28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18228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title style</a:t>
            </a:r>
          </a:p>
        </p:txBody>
      </p:sp>
      <p:sp>
        <p:nvSpPr>
          <p:cNvPr id="1822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1822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7C608753-06BB-B44D-AE97-B844EDB7C6C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79450" y="990600"/>
            <a:ext cx="8229600" cy="1905000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>
                <a:cs typeface="+mj-cs"/>
              </a:rPr>
              <a:t>Vplyvy na politiku v regióne: Európska únia</a:t>
            </a:r>
            <a:endParaRPr lang="en-US" dirty="0">
              <a:cs typeface="+mj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3962400"/>
            <a:ext cx="6800850" cy="136321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2400" dirty="0">
                <a:cs typeface="+mn-cs"/>
              </a:rPr>
              <a:t>Doc. Marek Rybář, PhD.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>
                <a:cs typeface="+mn-cs"/>
              </a:rPr>
              <a:t>POLb1116 </a:t>
            </a:r>
            <a:r>
              <a:rPr lang="sk-SK" sz="2400" dirty="0" err="1">
                <a:cs typeface="+mn-cs"/>
              </a:rPr>
              <a:t>Středovýchodní</a:t>
            </a:r>
            <a:r>
              <a:rPr lang="sk-SK" sz="2400" dirty="0">
                <a:cs typeface="+mn-cs"/>
              </a:rPr>
              <a:t> </a:t>
            </a:r>
            <a:r>
              <a:rPr lang="sk-SK" sz="2400" dirty="0" err="1">
                <a:cs typeface="+mn-cs"/>
              </a:rPr>
              <a:t>Evropa</a:t>
            </a:r>
            <a:r>
              <a:rPr lang="sk-SK" sz="2400" dirty="0">
                <a:cs typeface="+mn-cs"/>
              </a:rPr>
              <a:t> po r. 1989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6168" y="764704"/>
            <a:ext cx="7924800" cy="1143000"/>
          </a:xfrm>
        </p:spPr>
        <p:txBody>
          <a:bodyPr/>
          <a:lstStyle/>
          <a:p>
            <a:pPr algn="ctr"/>
            <a:r>
              <a:rPr lang="en-US" dirty="0" err="1"/>
              <a:t>Procedúra</a:t>
            </a:r>
            <a:r>
              <a:rPr lang="en-US" dirty="0"/>
              <a:t> 1: </a:t>
            </a:r>
            <a:r>
              <a:rPr lang="en-US" dirty="0" err="1"/>
              <a:t>sankcie</a:t>
            </a:r>
            <a:r>
              <a:rPr lang="en-US" dirty="0"/>
              <a:t> (</a:t>
            </a:r>
            <a:r>
              <a:rPr lang="en-US" dirty="0" err="1"/>
              <a:t>článok</a:t>
            </a:r>
            <a:r>
              <a:rPr lang="en-US" dirty="0"/>
              <a:t> 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76872"/>
            <a:ext cx="7693025" cy="4464496"/>
          </a:xfrm>
        </p:spPr>
        <p:txBody>
          <a:bodyPr/>
          <a:lstStyle/>
          <a:p>
            <a:pPr algn="just"/>
            <a:r>
              <a:rPr lang="en-US" sz="2700" dirty="0"/>
              <a:t>Na </a:t>
            </a:r>
            <a:r>
              <a:rPr lang="en-US" sz="2700" dirty="0" err="1"/>
              <a:t>návrh</a:t>
            </a:r>
            <a:r>
              <a:rPr lang="en-US" sz="2700" dirty="0"/>
              <a:t> 1/3 </a:t>
            </a:r>
            <a:r>
              <a:rPr lang="en-US" sz="2700" dirty="0" err="1"/>
              <a:t>členov</a:t>
            </a:r>
            <a:r>
              <a:rPr lang="en-US" sz="2700" dirty="0"/>
              <a:t> EÚ </a:t>
            </a:r>
            <a:r>
              <a:rPr lang="en-US" sz="2700" dirty="0" err="1"/>
              <a:t>alebo</a:t>
            </a:r>
            <a:r>
              <a:rPr lang="en-US" sz="2700" dirty="0"/>
              <a:t> </a:t>
            </a:r>
            <a:r>
              <a:rPr lang="en-US" sz="2700" dirty="0" err="1"/>
              <a:t>Komisie</a:t>
            </a:r>
            <a:endParaRPr lang="en-US" sz="2700" dirty="0"/>
          </a:p>
          <a:p>
            <a:pPr algn="just"/>
            <a:r>
              <a:rPr lang="en-US" sz="2700" dirty="0" err="1"/>
              <a:t>Súhlas</a:t>
            </a:r>
            <a:r>
              <a:rPr lang="en-US" sz="2700" dirty="0"/>
              <a:t> 2/3 </a:t>
            </a:r>
            <a:r>
              <a:rPr lang="en-US" sz="2700" dirty="0" err="1"/>
              <a:t>Parlamentu</a:t>
            </a:r>
            <a:r>
              <a:rPr lang="en-US" sz="2700" dirty="0"/>
              <a:t> </a:t>
            </a:r>
            <a:r>
              <a:rPr lang="en-US" sz="2700" dirty="0" err="1"/>
              <a:t>reprezentujúcich</a:t>
            </a:r>
            <a:r>
              <a:rPr lang="en-US" sz="2700" dirty="0"/>
              <a:t> </a:t>
            </a:r>
            <a:r>
              <a:rPr lang="en-US" sz="2700" dirty="0" err="1"/>
              <a:t>najmenej</a:t>
            </a:r>
            <a:r>
              <a:rPr lang="en-US" sz="2700" dirty="0"/>
              <a:t> </a:t>
            </a:r>
            <a:r>
              <a:rPr lang="en-US" sz="2700" dirty="0" err="1"/>
              <a:t>nadpolovičnú</a:t>
            </a:r>
            <a:r>
              <a:rPr lang="en-US" sz="2700" dirty="0"/>
              <a:t> </a:t>
            </a:r>
            <a:r>
              <a:rPr lang="en-US" sz="2700" dirty="0" err="1"/>
              <a:t>väčšinu</a:t>
            </a:r>
            <a:r>
              <a:rPr lang="en-US" sz="2700" dirty="0"/>
              <a:t> </a:t>
            </a:r>
            <a:r>
              <a:rPr lang="en-US" sz="2700" dirty="0" err="1"/>
              <a:t>členov</a:t>
            </a:r>
            <a:r>
              <a:rPr lang="en-US" sz="2700" dirty="0"/>
              <a:t> EP)</a:t>
            </a:r>
          </a:p>
          <a:p>
            <a:pPr algn="just"/>
            <a:r>
              <a:rPr lang="en-US" sz="2700" dirty="0" err="1"/>
              <a:t>Jednomyseľný</a:t>
            </a:r>
            <a:r>
              <a:rPr lang="en-US" sz="2700" dirty="0"/>
              <a:t> </a:t>
            </a:r>
            <a:r>
              <a:rPr lang="en-US" sz="2700" dirty="0" err="1"/>
              <a:t>súhlas</a:t>
            </a:r>
            <a:r>
              <a:rPr lang="en-US" sz="2700" dirty="0"/>
              <a:t> </a:t>
            </a:r>
            <a:r>
              <a:rPr lang="en-US" sz="2700" dirty="0" err="1"/>
              <a:t>Európskej</a:t>
            </a:r>
            <a:r>
              <a:rPr lang="en-US" sz="2700" dirty="0"/>
              <a:t> </a:t>
            </a:r>
            <a:r>
              <a:rPr lang="en-US" sz="2700" dirty="0" err="1"/>
              <a:t>rady</a:t>
            </a:r>
            <a:r>
              <a:rPr lang="en-US" sz="2700" dirty="0"/>
              <a:t> (</a:t>
            </a:r>
            <a:r>
              <a:rPr lang="en-US" sz="2700" dirty="0" err="1"/>
              <a:t>neberú</a:t>
            </a:r>
            <a:r>
              <a:rPr lang="en-US" sz="2700" dirty="0"/>
              <a:t> </a:t>
            </a:r>
            <a:r>
              <a:rPr lang="en-US" sz="2700" dirty="0" err="1"/>
              <a:t>sa</a:t>
            </a:r>
            <a:r>
              <a:rPr lang="en-US" sz="2700" dirty="0"/>
              <a:t> do </a:t>
            </a:r>
            <a:r>
              <a:rPr lang="en-US" sz="2700" dirty="0" err="1"/>
              <a:t>úvahy</a:t>
            </a:r>
            <a:r>
              <a:rPr lang="en-US" sz="2700" dirty="0"/>
              <a:t> </a:t>
            </a:r>
            <a:r>
              <a:rPr lang="en-US" sz="2700" dirty="0" err="1"/>
              <a:t>hlasy</a:t>
            </a:r>
            <a:r>
              <a:rPr lang="en-US" sz="2700" dirty="0"/>
              <a:t> “</a:t>
            </a:r>
            <a:r>
              <a:rPr lang="en-US" sz="2700" dirty="0" err="1"/>
              <a:t>obvineného</a:t>
            </a:r>
            <a:r>
              <a:rPr lang="en-US" sz="2700" dirty="0"/>
              <a:t>” </a:t>
            </a:r>
            <a:r>
              <a:rPr lang="en-US" sz="2700" dirty="0" err="1"/>
              <a:t>štátu</a:t>
            </a:r>
            <a:r>
              <a:rPr lang="en-US" sz="2700" dirty="0"/>
              <a:t> </a:t>
            </a:r>
            <a:r>
              <a:rPr lang="en-US" sz="2700" dirty="0" err="1"/>
              <a:t>ani</a:t>
            </a:r>
            <a:r>
              <a:rPr lang="en-US" sz="2700" dirty="0"/>
              <a:t> </a:t>
            </a:r>
            <a:r>
              <a:rPr lang="en-US" sz="2700" dirty="0" err="1"/>
              <a:t>zdržanie</a:t>
            </a:r>
            <a:r>
              <a:rPr lang="en-US" sz="2700" dirty="0"/>
              <a:t> </a:t>
            </a:r>
            <a:r>
              <a:rPr lang="en-US" sz="2700" dirty="0" err="1"/>
              <a:t>sa</a:t>
            </a:r>
            <a:r>
              <a:rPr lang="en-US" sz="2700" dirty="0"/>
              <a:t> </a:t>
            </a:r>
            <a:r>
              <a:rPr lang="en-US" sz="2700" dirty="0" err="1"/>
              <a:t>hlasovania</a:t>
            </a:r>
            <a:r>
              <a:rPr lang="en-US" sz="2700" dirty="0"/>
              <a:t>)</a:t>
            </a:r>
          </a:p>
          <a:p>
            <a:pPr algn="just"/>
            <a:r>
              <a:rPr lang="en-US" sz="2700" dirty="0" err="1"/>
              <a:t>Následne</a:t>
            </a:r>
            <a:r>
              <a:rPr lang="en-US" sz="2700" dirty="0"/>
              <a:t> Rada </a:t>
            </a:r>
            <a:r>
              <a:rPr lang="en-US" sz="2700" dirty="0" err="1"/>
              <a:t>odhlasuje</a:t>
            </a:r>
            <a:r>
              <a:rPr lang="en-US" sz="2700" dirty="0"/>
              <a:t> </a:t>
            </a:r>
            <a:r>
              <a:rPr lang="en-US" sz="2700" dirty="0" err="1"/>
              <a:t>sankcie</a:t>
            </a:r>
            <a:r>
              <a:rPr lang="en-US" sz="2700" dirty="0"/>
              <a:t> </a:t>
            </a:r>
            <a:r>
              <a:rPr lang="en-US" sz="2700" dirty="0" err="1"/>
              <a:t>kvalifikovanou</a:t>
            </a:r>
            <a:r>
              <a:rPr lang="en-US" sz="2700" dirty="0"/>
              <a:t> </a:t>
            </a:r>
            <a:r>
              <a:rPr lang="en-US" sz="2700" dirty="0" err="1"/>
              <a:t>väčšinou</a:t>
            </a:r>
            <a:r>
              <a:rPr lang="en-US" sz="2700" dirty="0"/>
              <a:t> </a:t>
            </a:r>
            <a:r>
              <a:rPr lang="en-US" sz="2700" dirty="0" err="1"/>
              <a:t>členov</a:t>
            </a:r>
            <a:r>
              <a:rPr lang="en-US" sz="2700" dirty="0"/>
              <a:t>: </a:t>
            </a:r>
            <a:r>
              <a:rPr lang="en-US" sz="2700" dirty="0" err="1"/>
              <a:t>suspendovanie</a:t>
            </a:r>
            <a:r>
              <a:rPr lang="en-US" sz="2700" dirty="0"/>
              <a:t> </a:t>
            </a:r>
            <a:r>
              <a:rPr lang="en-US" sz="2700" dirty="0" err="1"/>
              <a:t>niektorých</a:t>
            </a:r>
            <a:r>
              <a:rPr lang="en-US" sz="2700" dirty="0"/>
              <a:t> </a:t>
            </a:r>
            <a:r>
              <a:rPr lang="en-US" sz="2700" dirty="0" err="1"/>
              <a:t>práv</a:t>
            </a:r>
            <a:r>
              <a:rPr lang="en-US" sz="2700" dirty="0"/>
              <a:t> </a:t>
            </a:r>
            <a:r>
              <a:rPr lang="en-US" sz="2700" dirty="0" err="1"/>
              <a:t>štátu</a:t>
            </a:r>
            <a:r>
              <a:rPr lang="en-US" sz="2700" dirty="0"/>
              <a:t>, </a:t>
            </a:r>
            <a:r>
              <a:rPr lang="en-US" sz="2700" dirty="0" err="1"/>
              <a:t>vrátane</a:t>
            </a:r>
            <a:r>
              <a:rPr lang="en-US" sz="2700" dirty="0"/>
              <a:t> </a:t>
            </a:r>
            <a:r>
              <a:rPr lang="en-US" sz="2700" dirty="0" err="1"/>
              <a:t>hlasovacích</a:t>
            </a:r>
            <a:r>
              <a:rPr lang="en-US" sz="2700" dirty="0"/>
              <a:t> </a:t>
            </a:r>
            <a:r>
              <a:rPr lang="en-US" sz="2700" dirty="0" err="1"/>
              <a:t>práv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1719687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Procedúra</a:t>
            </a:r>
            <a:r>
              <a:rPr lang="en-US" dirty="0"/>
              <a:t> 2: </a:t>
            </a:r>
            <a:r>
              <a:rPr lang="en-US" dirty="0" err="1"/>
              <a:t>znepokojenia</a:t>
            </a:r>
            <a:r>
              <a:rPr lang="en-US" dirty="0"/>
              <a:t> (</a:t>
            </a:r>
            <a:r>
              <a:rPr lang="en-US" dirty="0" err="1"/>
              <a:t>čl</a:t>
            </a:r>
            <a:r>
              <a:rPr lang="en-US" dirty="0"/>
              <a:t>. 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 algn="just"/>
            <a:r>
              <a:rPr lang="en-US" dirty="0"/>
              <a:t>“</a:t>
            </a:r>
            <a:r>
              <a:rPr lang="en-US" dirty="0" err="1"/>
              <a:t>preventívna</a:t>
            </a:r>
            <a:r>
              <a:rPr lang="en-US" dirty="0"/>
              <a:t> </a:t>
            </a:r>
            <a:r>
              <a:rPr lang="en-US" dirty="0" err="1"/>
              <a:t>procedúra</a:t>
            </a:r>
            <a:r>
              <a:rPr lang="en-US" dirty="0"/>
              <a:t>”: </a:t>
            </a:r>
            <a:r>
              <a:rPr lang="en-US" dirty="0" err="1"/>
              <a:t>konštatuje</a:t>
            </a:r>
            <a:r>
              <a:rPr lang="en-US" dirty="0"/>
              <a:t> </a:t>
            </a:r>
            <a:r>
              <a:rPr lang="en-US" dirty="0" err="1"/>
              <a:t>existenciu</a:t>
            </a:r>
            <a:r>
              <a:rPr lang="en-US" dirty="0"/>
              <a:t> ‘</a:t>
            </a:r>
            <a:r>
              <a:rPr lang="en-US" dirty="0" err="1"/>
              <a:t>zjavnej</a:t>
            </a:r>
            <a:r>
              <a:rPr lang="en-US" dirty="0"/>
              <a:t> </a:t>
            </a:r>
            <a:r>
              <a:rPr lang="en-US" dirty="0" err="1"/>
              <a:t>hrozby</a:t>
            </a:r>
            <a:r>
              <a:rPr lang="en-US" dirty="0"/>
              <a:t>’ </a:t>
            </a:r>
            <a:r>
              <a:rPr lang="en-US" dirty="0" err="1"/>
              <a:t>vážneho</a:t>
            </a:r>
            <a:r>
              <a:rPr lang="en-US" dirty="0"/>
              <a:t> </a:t>
            </a:r>
            <a:r>
              <a:rPr lang="en-US" dirty="0" err="1"/>
              <a:t>narušenia</a:t>
            </a:r>
            <a:r>
              <a:rPr lang="en-US" dirty="0"/>
              <a:t> </a:t>
            </a:r>
            <a:r>
              <a:rPr lang="en-US" dirty="0" err="1"/>
              <a:t>liberálnodemokratických</a:t>
            </a:r>
            <a:r>
              <a:rPr lang="en-US" dirty="0"/>
              <a:t> </a:t>
            </a:r>
            <a:r>
              <a:rPr lang="en-US" dirty="0" err="1"/>
              <a:t>princípov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Iniciuje</a:t>
            </a:r>
            <a:r>
              <a:rPr lang="en-US" dirty="0"/>
              <a:t> </a:t>
            </a:r>
            <a:r>
              <a:rPr lang="en-US" dirty="0" err="1"/>
              <a:t>ju</a:t>
            </a:r>
            <a:r>
              <a:rPr lang="en-US" dirty="0"/>
              <a:t> 1/3 </a:t>
            </a:r>
            <a:r>
              <a:rPr lang="en-US" dirty="0" err="1"/>
              <a:t>členských</a:t>
            </a:r>
            <a:r>
              <a:rPr lang="en-US" dirty="0"/>
              <a:t> </a:t>
            </a:r>
            <a:r>
              <a:rPr lang="en-US" dirty="0" err="1"/>
              <a:t>štátov</a:t>
            </a:r>
            <a:r>
              <a:rPr lang="en-US" dirty="0"/>
              <a:t>, </a:t>
            </a:r>
            <a:r>
              <a:rPr lang="en-US" dirty="0" err="1"/>
              <a:t>Komisia</a:t>
            </a:r>
            <a:r>
              <a:rPr lang="en-US" dirty="0"/>
              <a:t>,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Parlament</a:t>
            </a:r>
            <a:endParaRPr lang="en-US" dirty="0"/>
          </a:p>
          <a:p>
            <a:pPr algn="just"/>
            <a:r>
              <a:rPr lang="en-US" dirty="0" err="1"/>
              <a:t>Vyžaduje</a:t>
            </a:r>
            <a:r>
              <a:rPr lang="en-US" dirty="0"/>
              <a:t> </a:t>
            </a:r>
            <a:r>
              <a:rPr lang="en-US" dirty="0" err="1"/>
              <a:t>súhlas</a:t>
            </a:r>
            <a:r>
              <a:rPr lang="en-US" dirty="0"/>
              <a:t> </a:t>
            </a:r>
            <a:r>
              <a:rPr lang="en-US" dirty="0" err="1"/>
              <a:t>Parlamentu</a:t>
            </a:r>
            <a:r>
              <a:rPr lang="en-US" dirty="0"/>
              <a:t> a 4/5 </a:t>
            </a:r>
            <a:r>
              <a:rPr lang="en-US" dirty="0" err="1"/>
              <a:t>väčšinu</a:t>
            </a:r>
            <a:r>
              <a:rPr lang="en-US" dirty="0"/>
              <a:t> v </a:t>
            </a:r>
            <a:r>
              <a:rPr lang="en-US" dirty="0" err="1"/>
              <a:t>Rade</a:t>
            </a:r>
            <a:r>
              <a:rPr lang="en-US" dirty="0"/>
              <a:t> (</a:t>
            </a:r>
            <a:r>
              <a:rPr lang="en-US" dirty="0" err="1"/>
              <a:t>Neberúc</a:t>
            </a:r>
            <a:r>
              <a:rPr lang="en-US" dirty="0"/>
              <a:t> do </a:t>
            </a:r>
            <a:r>
              <a:rPr lang="en-US" dirty="0" err="1"/>
              <a:t>úvahy</a:t>
            </a:r>
            <a:r>
              <a:rPr lang="en-US" dirty="0"/>
              <a:t> </a:t>
            </a:r>
            <a:r>
              <a:rPr lang="en-US" dirty="0" err="1"/>
              <a:t>hlasovanie</a:t>
            </a:r>
            <a:r>
              <a:rPr lang="en-US" dirty="0"/>
              <a:t> “</a:t>
            </a:r>
            <a:r>
              <a:rPr lang="en-US" dirty="0" err="1"/>
              <a:t>podozrivého</a:t>
            </a:r>
            <a:r>
              <a:rPr lang="en-US" dirty="0"/>
              <a:t>” </a:t>
            </a:r>
            <a:r>
              <a:rPr lang="en-US" dirty="0" err="1"/>
              <a:t>štátu</a:t>
            </a:r>
            <a:r>
              <a:rPr lang="en-US" dirty="0"/>
              <a:t> ani </a:t>
            </a:r>
            <a:r>
              <a:rPr lang="en-US" dirty="0" err="1"/>
              <a:t>tých</a:t>
            </a:r>
            <a:r>
              <a:rPr lang="en-US" dirty="0"/>
              <a:t>, </a:t>
            </a:r>
            <a:r>
              <a:rPr lang="en-US" dirty="0" err="1"/>
              <a:t>čo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zdržali</a:t>
            </a:r>
            <a:r>
              <a:rPr lang="en-US" dirty="0"/>
              <a:t> </a:t>
            </a:r>
            <a:r>
              <a:rPr lang="en-US" dirty="0" err="1"/>
              <a:t>hlasovania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975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5ED64-321C-A842-99FB-13877ABC5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Procedúra</a:t>
            </a:r>
            <a:r>
              <a:rPr lang="en-US" dirty="0"/>
              <a:t> 3: </a:t>
            </a:r>
            <a:br>
              <a:rPr lang="en-US" dirty="0"/>
            </a:br>
            <a:r>
              <a:rPr lang="en-US" dirty="0" err="1"/>
              <a:t>Vláda</a:t>
            </a:r>
            <a:r>
              <a:rPr lang="en-US" dirty="0"/>
              <a:t> </a:t>
            </a:r>
            <a:r>
              <a:rPr lang="en-US" dirty="0" err="1"/>
              <a:t>zákona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2AC8E-8CD4-3047-90D8-E087F3DDD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pPr algn="just"/>
            <a:r>
              <a:rPr lang="en-GB" sz="2600" dirty="0"/>
              <a:t>argument, </a:t>
            </a:r>
            <a:r>
              <a:rPr lang="en-GB" sz="2600" dirty="0" err="1"/>
              <a:t>že</a:t>
            </a:r>
            <a:r>
              <a:rPr lang="en-GB" sz="2600" dirty="0"/>
              <a:t> </a:t>
            </a:r>
            <a:r>
              <a:rPr lang="en-GB" sz="2600" dirty="0" err="1"/>
              <a:t>krajiny</a:t>
            </a:r>
            <a:r>
              <a:rPr lang="en-GB" sz="2600" dirty="0"/>
              <a:t>, </a:t>
            </a:r>
            <a:r>
              <a:rPr lang="en-GB" sz="2600" dirty="0" err="1"/>
              <a:t>ktorých</a:t>
            </a:r>
            <a:r>
              <a:rPr lang="en-GB" sz="2600" dirty="0"/>
              <a:t> </a:t>
            </a:r>
            <a:r>
              <a:rPr lang="en-GB" sz="2600" dirty="0" err="1"/>
              <a:t>vlády</a:t>
            </a:r>
            <a:r>
              <a:rPr lang="en-GB" sz="2600" dirty="0"/>
              <a:t> </a:t>
            </a:r>
            <a:r>
              <a:rPr lang="en-GB" sz="2600" dirty="0" err="1"/>
              <a:t>porušujú</a:t>
            </a:r>
            <a:r>
              <a:rPr lang="en-GB" sz="2600" dirty="0"/>
              <a:t> </a:t>
            </a:r>
            <a:r>
              <a:rPr lang="en-GB" sz="2600" dirty="0" err="1"/>
              <a:t>zásady</a:t>
            </a:r>
            <a:r>
              <a:rPr lang="en-GB" sz="2600" dirty="0"/>
              <a:t> </a:t>
            </a:r>
            <a:r>
              <a:rPr lang="en-GB" sz="2600" dirty="0" err="1"/>
              <a:t>právneho</a:t>
            </a:r>
            <a:r>
              <a:rPr lang="en-GB" sz="2600" dirty="0"/>
              <a:t> </a:t>
            </a:r>
            <a:r>
              <a:rPr lang="en-GB" sz="2600" dirty="0" err="1"/>
              <a:t>štátu</a:t>
            </a:r>
            <a:r>
              <a:rPr lang="en-GB" sz="2600" dirty="0"/>
              <a:t>, </a:t>
            </a:r>
            <a:r>
              <a:rPr lang="en-GB" sz="2600" dirty="0" err="1"/>
              <a:t>si</a:t>
            </a:r>
            <a:r>
              <a:rPr lang="en-GB" sz="2600" dirty="0"/>
              <a:t> </a:t>
            </a:r>
            <a:r>
              <a:rPr lang="en-GB" sz="2600" dirty="0" err="1"/>
              <a:t>nezaslúžia</a:t>
            </a:r>
            <a:r>
              <a:rPr lang="en-GB" sz="2600" dirty="0"/>
              <a:t> </a:t>
            </a:r>
            <a:r>
              <a:rPr lang="en-GB" sz="2600" dirty="0" err="1"/>
              <a:t>veľké</a:t>
            </a:r>
            <a:r>
              <a:rPr lang="en-GB" sz="2600" dirty="0"/>
              <a:t> </a:t>
            </a:r>
            <a:r>
              <a:rPr lang="en-GB" sz="2600" dirty="0" err="1"/>
              <a:t>prostriedky</a:t>
            </a:r>
            <a:r>
              <a:rPr lang="en-GB" sz="2600" dirty="0"/>
              <a:t> z </a:t>
            </a:r>
            <a:r>
              <a:rPr lang="en-GB" sz="2600" dirty="0" err="1"/>
              <a:t>rozpočtu</a:t>
            </a:r>
            <a:r>
              <a:rPr lang="en-GB" sz="2600" dirty="0"/>
              <a:t> EÚ.</a:t>
            </a:r>
          </a:p>
          <a:p>
            <a:pPr algn="just"/>
            <a:r>
              <a:rPr lang="en-GB" sz="2600" dirty="0"/>
              <a:t>EÚ </a:t>
            </a:r>
            <a:r>
              <a:rPr lang="en-GB" sz="2600" dirty="0" err="1"/>
              <a:t>môže</a:t>
            </a:r>
            <a:r>
              <a:rPr lang="en-GB" sz="2600" dirty="0"/>
              <a:t> </a:t>
            </a:r>
            <a:r>
              <a:rPr lang="en-GB" sz="2600" dirty="0" err="1"/>
              <a:t>zastaviť</a:t>
            </a:r>
            <a:r>
              <a:rPr lang="en-GB" sz="2600" dirty="0"/>
              <a:t> </a:t>
            </a:r>
            <a:r>
              <a:rPr lang="en-GB" sz="2600" dirty="0" err="1"/>
              <a:t>financovanie</a:t>
            </a:r>
            <a:r>
              <a:rPr lang="en-GB" sz="2600" dirty="0"/>
              <a:t> </a:t>
            </a:r>
            <a:r>
              <a:rPr lang="en-GB" sz="2600" dirty="0" err="1"/>
              <a:t>len</a:t>
            </a:r>
            <a:r>
              <a:rPr lang="en-GB" sz="2600" dirty="0"/>
              <a:t> </a:t>
            </a:r>
            <a:r>
              <a:rPr lang="en-GB" sz="2600" dirty="0" err="1"/>
              <a:t>vtedy</a:t>
            </a:r>
            <a:r>
              <a:rPr lang="en-GB" sz="2600" dirty="0"/>
              <a:t>, </a:t>
            </a:r>
            <a:r>
              <a:rPr lang="en-GB" sz="2600" dirty="0" err="1"/>
              <a:t>ak</a:t>
            </a:r>
            <a:r>
              <a:rPr lang="en-GB" sz="2600" dirty="0"/>
              <a:t> </a:t>
            </a:r>
            <a:r>
              <a:rPr lang="en-GB" sz="2600" dirty="0" err="1"/>
              <a:t>na</a:t>
            </a:r>
            <a:r>
              <a:rPr lang="en-GB" sz="2600" dirty="0"/>
              <a:t> to </a:t>
            </a:r>
            <a:r>
              <a:rPr lang="en-GB" sz="2600" dirty="0" err="1"/>
              <a:t>existuje</a:t>
            </a:r>
            <a:r>
              <a:rPr lang="en-GB" sz="2600" dirty="0"/>
              <a:t> </a:t>
            </a:r>
            <a:r>
              <a:rPr lang="en-GB" sz="2600" dirty="0" err="1"/>
              <a:t>konkrétna</a:t>
            </a:r>
            <a:r>
              <a:rPr lang="en-GB" sz="2600" dirty="0"/>
              <a:t> </a:t>
            </a:r>
            <a:r>
              <a:rPr lang="en-GB" sz="2600" dirty="0" err="1"/>
              <a:t>zmluvná</a:t>
            </a:r>
            <a:r>
              <a:rPr lang="en-GB" sz="2600" dirty="0"/>
              <a:t> </a:t>
            </a:r>
            <a:r>
              <a:rPr lang="en-GB" sz="2600" dirty="0" err="1"/>
              <a:t>procedúra</a:t>
            </a:r>
            <a:r>
              <a:rPr lang="en-GB" sz="2600" dirty="0"/>
              <a:t> </a:t>
            </a:r>
          </a:p>
          <a:p>
            <a:pPr algn="just"/>
            <a:r>
              <a:rPr lang="en-GB" sz="2600" dirty="0" err="1"/>
              <a:t>Jediným</a:t>
            </a:r>
            <a:r>
              <a:rPr lang="en-GB" sz="2600" dirty="0"/>
              <a:t> </a:t>
            </a:r>
            <a:r>
              <a:rPr lang="en-GB" sz="2600" dirty="0" err="1"/>
              <a:t>právnym</a:t>
            </a:r>
            <a:r>
              <a:rPr lang="en-GB" sz="2600" dirty="0"/>
              <a:t> </a:t>
            </a:r>
            <a:r>
              <a:rPr lang="en-GB" sz="2600" dirty="0" err="1"/>
              <a:t>základom</a:t>
            </a:r>
            <a:r>
              <a:rPr lang="en-GB" sz="2600" dirty="0"/>
              <a:t> je "</a:t>
            </a:r>
            <a:r>
              <a:rPr lang="en-GB" sz="2600" dirty="0" err="1"/>
              <a:t>potreba</a:t>
            </a:r>
            <a:r>
              <a:rPr lang="en-GB" sz="2600" dirty="0"/>
              <a:t> </a:t>
            </a:r>
            <a:r>
              <a:rPr lang="en-GB" sz="2600" dirty="0" err="1"/>
              <a:t>chrániť</a:t>
            </a:r>
            <a:r>
              <a:rPr lang="en-GB" sz="2600" dirty="0"/>
              <a:t> </a:t>
            </a:r>
            <a:r>
              <a:rPr lang="en-GB" sz="2600" dirty="0" err="1"/>
              <a:t>finančné</a:t>
            </a:r>
            <a:r>
              <a:rPr lang="en-GB" sz="2600" dirty="0"/>
              <a:t> </a:t>
            </a:r>
            <a:r>
              <a:rPr lang="en-GB" sz="2600" dirty="0" err="1"/>
              <a:t>záujmy</a:t>
            </a:r>
            <a:r>
              <a:rPr lang="en-GB" sz="2600" dirty="0"/>
              <a:t> </a:t>
            </a:r>
            <a:r>
              <a:rPr lang="en-GB" sz="2600" dirty="0" err="1"/>
              <a:t>Únie</a:t>
            </a:r>
            <a:r>
              <a:rPr lang="en-GB" sz="2600" dirty="0"/>
              <a:t>"</a:t>
            </a:r>
          </a:p>
          <a:p>
            <a:pPr algn="just"/>
            <a:r>
              <a:rPr lang="en-GB" sz="2600" dirty="0"/>
              <a:t>v </a:t>
            </a:r>
            <a:r>
              <a:rPr lang="en-GB" sz="2600" dirty="0" err="1"/>
              <a:t>nariadení</a:t>
            </a:r>
            <a:r>
              <a:rPr lang="en-GB" sz="2600" dirty="0"/>
              <a:t> </a:t>
            </a:r>
            <a:r>
              <a:rPr lang="en-GB" sz="2600" dirty="0" err="1"/>
              <a:t>sa</a:t>
            </a:r>
            <a:r>
              <a:rPr lang="en-GB" sz="2600" dirty="0"/>
              <a:t> </a:t>
            </a:r>
            <a:r>
              <a:rPr lang="en-GB" sz="2600" dirty="0" err="1"/>
              <a:t>uvádza</a:t>
            </a:r>
            <a:r>
              <a:rPr lang="en-GB" sz="2600" dirty="0"/>
              <a:t>, </a:t>
            </a:r>
            <a:r>
              <a:rPr lang="en-GB" sz="2600" dirty="0" err="1"/>
              <a:t>že</a:t>
            </a:r>
            <a:r>
              <a:rPr lang="en-GB" sz="2600" dirty="0"/>
              <a:t> </a:t>
            </a:r>
            <a:r>
              <a:rPr lang="en-GB" sz="2600" dirty="0" err="1"/>
              <a:t>sankcie</a:t>
            </a:r>
            <a:r>
              <a:rPr lang="en-GB" sz="2600" dirty="0"/>
              <a:t> </a:t>
            </a:r>
            <a:r>
              <a:rPr lang="en-GB" sz="2600" dirty="0" err="1"/>
              <a:t>možno</a:t>
            </a:r>
            <a:r>
              <a:rPr lang="en-GB" sz="2600" dirty="0"/>
              <a:t> </a:t>
            </a:r>
            <a:r>
              <a:rPr lang="en-GB" sz="2600" dirty="0" err="1"/>
              <a:t>uložiť</a:t>
            </a:r>
            <a:r>
              <a:rPr lang="en-GB" sz="2600" dirty="0"/>
              <a:t> </a:t>
            </a:r>
            <a:r>
              <a:rPr lang="en-GB" sz="2600" dirty="0" err="1"/>
              <a:t>len</a:t>
            </a:r>
            <a:r>
              <a:rPr lang="en-GB" sz="2600" dirty="0"/>
              <a:t> </a:t>
            </a:r>
            <a:r>
              <a:rPr lang="en-GB" sz="2600" dirty="0" err="1"/>
              <a:t>vtedy</a:t>
            </a:r>
            <a:r>
              <a:rPr lang="en-GB" sz="2600" dirty="0"/>
              <a:t>, </a:t>
            </a:r>
            <a:r>
              <a:rPr lang="en-GB" sz="2600" dirty="0" err="1"/>
              <a:t>ak</a:t>
            </a:r>
            <a:r>
              <a:rPr lang="en-GB" sz="2600" dirty="0"/>
              <a:t> </a:t>
            </a:r>
            <a:r>
              <a:rPr lang="en-GB" sz="2600" dirty="0" err="1"/>
              <a:t>existuje</a:t>
            </a:r>
            <a:r>
              <a:rPr lang="en-GB" sz="2600" dirty="0"/>
              <a:t> </a:t>
            </a:r>
            <a:r>
              <a:rPr lang="en-GB" sz="2600" dirty="0" err="1"/>
              <a:t>jasná</a:t>
            </a:r>
            <a:r>
              <a:rPr lang="en-GB" sz="2600" dirty="0"/>
              <a:t> </a:t>
            </a:r>
            <a:r>
              <a:rPr lang="en-GB" sz="2600" dirty="0" err="1"/>
              <a:t>súvislosť</a:t>
            </a:r>
            <a:r>
              <a:rPr lang="en-GB" sz="2600" dirty="0"/>
              <a:t> s </a:t>
            </a:r>
            <a:r>
              <a:rPr lang="en-GB" sz="2600" dirty="0" err="1"/>
              <a:t>finančnými</a:t>
            </a:r>
            <a:r>
              <a:rPr lang="en-GB" sz="2600" dirty="0"/>
              <a:t> </a:t>
            </a:r>
            <a:r>
              <a:rPr lang="en-GB" sz="2600" dirty="0" err="1"/>
              <a:t>záujmami</a:t>
            </a:r>
            <a:r>
              <a:rPr lang="en-GB" sz="2600" dirty="0"/>
              <a:t> </a:t>
            </a:r>
            <a:r>
              <a:rPr lang="en-GB" sz="2600" dirty="0" err="1"/>
              <a:t>Únie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715384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Iné</a:t>
            </a:r>
            <a:r>
              <a:rPr lang="en-US" dirty="0"/>
              <a:t> </a:t>
            </a:r>
            <a:r>
              <a:rPr lang="en-US" dirty="0" err="1"/>
              <a:t>možnosti</a:t>
            </a:r>
            <a:r>
              <a:rPr lang="en-US" dirty="0"/>
              <a:t> EÚ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Hrozba</a:t>
            </a:r>
            <a:r>
              <a:rPr lang="en-US" dirty="0"/>
              <a:t> </a:t>
            </a:r>
            <a:r>
              <a:rPr lang="en-US" dirty="0" err="1"/>
              <a:t>sankcií</a:t>
            </a:r>
            <a:endParaRPr lang="en-US" dirty="0"/>
          </a:p>
          <a:p>
            <a:r>
              <a:rPr lang="en-US" dirty="0" err="1"/>
              <a:t>Sociálny</a:t>
            </a:r>
            <a:r>
              <a:rPr lang="en-US" dirty="0"/>
              <a:t> </a:t>
            </a:r>
            <a:r>
              <a:rPr lang="en-US" dirty="0" err="1"/>
              <a:t>tlak</a:t>
            </a:r>
            <a:endParaRPr lang="en-US" dirty="0"/>
          </a:p>
          <a:p>
            <a:r>
              <a:rPr lang="en-US" dirty="0" err="1"/>
              <a:t>Kombinovanie</a:t>
            </a:r>
            <a:r>
              <a:rPr lang="en-US" dirty="0"/>
              <a:t> </a:t>
            </a:r>
            <a:r>
              <a:rPr lang="en-US" dirty="0" err="1"/>
              <a:t>tém</a:t>
            </a:r>
            <a:r>
              <a:rPr lang="en-US" dirty="0"/>
              <a:t> (issue linkages)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51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Problematická</a:t>
            </a:r>
            <a:r>
              <a:rPr lang="en-US" dirty="0"/>
              <a:t> </a:t>
            </a:r>
            <a:r>
              <a:rPr lang="en-US" dirty="0" err="1"/>
              <a:t>stredná</a:t>
            </a:r>
            <a:r>
              <a:rPr lang="en-US" dirty="0"/>
              <a:t> </a:t>
            </a:r>
            <a:r>
              <a:rPr lang="en-US" dirty="0" err="1"/>
              <a:t>Európa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pPr algn="just"/>
            <a:r>
              <a:rPr lang="en-US" dirty="0" err="1"/>
              <a:t>Rakúsko</a:t>
            </a:r>
            <a:r>
              <a:rPr lang="en-US" dirty="0"/>
              <a:t> 2000: </a:t>
            </a:r>
            <a:r>
              <a:rPr lang="en-US" dirty="0" err="1"/>
              <a:t>vstup</a:t>
            </a:r>
            <a:r>
              <a:rPr lang="en-US" dirty="0"/>
              <a:t> </a:t>
            </a:r>
            <a:r>
              <a:rPr lang="en-US" dirty="0" err="1"/>
              <a:t>krajnej</a:t>
            </a:r>
            <a:r>
              <a:rPr lang="en-US" dirty="0"/>
              <a:t> </a:t>
            </a:r>
            <a:r>
              <a:rPr lang="en-US" dirty="0" err="1"/>
              <a:t>pravice</a:t>
            </a:r>
            <a:r>
              <a:rPr lang="en-US" dirty="0"/>
              <a:t> FPÖ do </a:t>
            </a:r>
            <a:r>
              <a:rPr lang="en-US" dirty="0" err="1"/>
              <a:t>vlády</a:t>
            </a:r>
            <a:r>
              <a:rPr lang="en-US" dirty="0"/>
              <a:t> </a:t>
            </a:r>
          </a:p>
          <a:p>
            <a:pPr algn="just"/>
            <a:r>
              <a:rPr lang="en-US" dirty="0" err="1"/>
              <a:t>Maďarsko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 2010: </a:t>
            </a:r>
            <a:r>
              <a:rPr lang="en-US" dirty="0" err="1"/>
              <a:t>nová</a:t>
            </a:r>
            <a:r>
              <a:rPr lang="en-US" dirty="0"/>
              <a:t> </a:t>
            </a:r>
            <a:r>
              <a:rPr lang="en-US" dirty="0" err="1"/>
              <a:t>ústava</a:t>
            </a:r>
            <a:r>
              <a:rPr lang="en-US" dirty="0"/>
              <a:t> a </a:t>
            </a:r>
            <a:r>
              <a:rPr lang="en-US" dirty="0" err="1"/>
              <a:t>séria</a:t>
            </a:r>
            <a:r>
              <a:rPr lang="en-US" dirty="0"/>
              <a:t> </a:t>
            </a:r>
            <a:r>
              <a:rPr lang="en-US" dirty="0" err="1"/>
              <a:t>zákonov</a:t>
            </a:r>
            <a:r>
              <a:rPr lang="en-US" dirty="0"/>
              <a:t> – </a:t>
            </a:r>
            <a:r>
              <a:rPr lang="en-US" dirty="0" err="1"/>
              <a:t>centrálna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, </a:t>
            </a:r>
            <a:r>
              <a:rPr lang="en-US" dirty="0" err="1"/>
              <a:t>média</a:t>
            </a:r>
            <a:r>
              <a:rPr lang="en-US" dirty="0"/>
              <a:t>, NGOs, </a:t>
            </a:r>
          </a:p>
          <a:p>
            <a:pPr algn="just"/>
            <a:r>
              <a:rPr lang="en-US" dirty="0" err="1"/>
              <a:t>Rumunsko</a:t>
            </a:r>
            <a:r>
              <a:rPr lang="en-US" dirty="0"/>
              <a:t> 2012: </a:t>
            </a:r>
            <a:r>
              <a:rPr lang="en-US" dirty="0" err="1"/>
              <a:t>oslabenie</a:t>
            </a:r>
            <a:r>
              <a:rPr lang="en-US" dirty="0"/>
              <a:t> </a:t>
            </a:r>
            <a:r>
              <a:rPr lang="en-US" dirty="0" err="1"/>
              <a:t>ústavného</a:t>
            </a:r>
            <a:r>
              <a:rPr lang="en-US" dirty="0"/>
              <a:t> </a:t>
            </a:r>
            <a:r>
              <a:rPr lang="en-US" dirty="0" err="1"/>
              <a:t>súdu</a:t>
            </a:r>
            <a:r>
              <a:rPr lang="en-US" dirty="0"/>
              <a:t>, </a:t>
            </a:r>
            <a:r>
              <a:rPr lang="en-US" dirty="0" err="1"/>
              <a:t>narušenie</a:t>
            </a:r>
            <a:r>
              <a:rPr lang="en-US" dirty="0"/>
              <a:t> referenda a </a:t>
            </a:r>
            <a:r>
              <a:rPr lang="en-US" dirty="0" err="1"/>
              <a:t>okliešťovanie</a:t>
            </a:r>
            <a:r>
              <a:rPr lang="en-US" dirty="0"/>
              <a:t> </a:t>
            </a:r>
            <a:r>
              <a:rPr lang="en-US" dirty="0" err="1"/>
              <a:t>práv</a:t>
            </a:r>
            <a:r>
              <a:rPr lang="en-US" dirty="0"/>
              <a:t> </a:t>
            </a:r>
            <a:r>
              <a:rPr lang="en-US" dirty="0" err="1"/>
              <a:t>prezidenta</a:t>
            </a:r>
            <a:endParaRPr lang="en-US" dirty="0"/>
          </a:p>
          <a:p>
            <a:pPr algn="just"/>
            <a:r>
              <a:rPr lang="en-US" dirty="0" err="1"/>
              <a:t>Poľsko</a:t>
            </a:r>
            <a:r>
              <a:rPr lang="en-US" dirty="0"/>
              <a:t> 2015: </a:t>
            </a:r>
            <a:r>
              <a:rPr lang="en-US" dirty="0" err="1"/>
              <a:t>oslabovanie</a:t>
            </a:r>
            <a:r>
              <a:rPr lang="en-US" dirty="0"/>
              <a:t> </a:t>
            </a:r>
            <a:r>
              <a:rPr lang="en-US" dirty="0" err="1"/>
              <a:t>ústavného</a:t>
            </a:r>
            <a:r>
              <a:rPr lang="en-US" dirty="0"/>
              <a:t> </a:t>
            </a:r>
            <a:r>
              <a:rPr lang="en-US" dirty="0" err="1"/>
              <a:t>súdu</a:t>
            </a:r>
            <a:r>
              <a:rPr lang="en-US" dirty="0"/>
              <a:t>, </a:t>
            </a:r>
            <a:r>
              <a:rPr lang="en-US" dirty="0" err="1"/>
              <a:t>porušovanie</a:t>
            </a:r>
            <a:r>
              <a:rPr lang="en-US" dirty="0"/>
              <a:t> </a:t>
            </a:r>
            <a:r>
              <a:rPr lang="en-US" dirty="0" err="1"/>
              <a:t>práv</a:t>
            </a:r>
            <a:r>
              <a:rPr lang="en-US" dirty="0"/>
              <a:t> </a:t>
            </a:r>
            <a:r>
              <a:rPr lang="en-US" dirty="0" err="1"/>
              <a:t>opozície</a:t>
            </a:r>
            <a:r>
              <a:rPr lang="en-US" dirty="0"/>
              <a:t>, </a:t>
            </a:r>
            <a:r>
              <a:rPr lang="en-US" dirty="0" err="1"/>
              <a:t>mediálny</a:t>
            </a:r>
            <a:r>
              <a:rPr lang="en-US" dirty="0"/>
              <a:t> </a:t>
            </a:r>
            <a:r>
              <a:rPr lang="en-US" dirty="0" err="1"/>
              <a:t>zákon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3469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66A9A-65DA-7A41-A918-032EE25F1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Prečo</a:t>
            </a:r>
            <a:r>
              <a:rPr lang="en-US" dirty="0"/>
              <a:t> </a:t>
            </a:r>
            <a:r>
              <a:rPr lang="en-US" dirty="0" err="1"/>
              <a:t>demokracia</a:t>
            </a:r>
            <a:r>
              <a:rPr lang="en-US" dirty="0"/>
              <a:t> </a:t>
            </a:r>
            <a:r>
              <a:rPr lang="en-US" dirty="0" err="1"/>
              <a:t>upadá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90CA9-CBDA-E842-98B1-79F4C9CE3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inštitúcie</a:t>
            </a:r>
            <a:r>
              <a:rPr lang="en-US" dirty="0"/>
              <a:t> a </a:t>
            </a:r>
            <a:r>
              <a:rPr lang="en-US" dirty="0" err="1"/>
              <a:t>právnych</a:t>
            </a:r>
            <a:r>
              <a:rPr lang="en-US" dirty="0"/>
              <a:t> </a:t>
            </a:r>
            <a:r>
              <a:rPr lang="en-US" dirty="0" err="1"/>
              <a:t>normy</a:t>
            </a:r>
            <a:r>
              <a:rPr lang="en-US" dirty="0"/>
              <a:t> EÚ (</a:t>
            </a:r>
            <a:r>
              <a:rPr lang="en-US" dirty="0" err="1"/>
              <a:t>ochrana</a:t>
            </a:r>
            <a:r>
              <a:rPr lang="en-US" dirty="0"/>
              <a:t> </a:t>
            </a:r>
            <a:r>
              <a:rPr lang="en-US" dirty="0" err="1"/>
              <a:t>menšín</a:t>
            </a:r>
            <a:r>
              <a:rPr lang="en-US" dirty="0"/>
              <a:t>, </a:t>
            </a:r>
            <a:r>
              <a:rPr lang="en-US" dirty="0" err="1"/>
              <a:t>antidiskriminačné</a:t>
            </a:r>
            <a:r>
              <a:rPr lang="en-US" dirty="0"/>
              <a:t> </a:t>
            </a:r>
            <a:r>
              <a:rPr lang="en-US" dirty="0" err="1"/>
              <a:t>normy</a:t>
            </a:r>
            <a:r>
              <a:rPr lang="en-US" dirty="0"/>
              <a:t>) bolo </a:t>
            </a:r>
            <a:r>
              <a:rPr lang="en-US" dirty="0" err="1"/>
              <a:t>prevzaté</a:t>
            </a:r>
            <a:r>
              <a:rPr lang="en-US" dirty="0"/>
              <a:t> bez </a:t>
            </a:r>
            <a:r>
              <a:rPr lang="en-US" dirty="0" err="1"/>
              <a:t>podpory</a:t>
            </a:r>
            <a:r>
              <a:rPr lang="en-US" dirty="0"/>
              <a:t> </a:t>
            </a:r>
            <a:r>
              <a:rPr lang="en-US" dirty="0" err="1"/>
              <a:t>koalícií</a:t>
            </a:r>
            <a:r>
              <a:rPr lang="en-US" dirty="0"/>
              <a:t> </a:t>
            </a:r>
            <a:r>
              <a:rPr lang="en-US" dirty="0" err="1"/>
              <a:t>politikov</a:t>
            </a:r>
            <a:r>
              <a:rPr lang="en-US" dirty="0"/>
              <a:t>, </a:t>
            </a:r>
            <a:r>
              <a:rPr lang="en-US" dirty="0" err="1"/>
              <a:t>občianskych</a:t>
            </a:r>
            <a:r>
              <a:rPr lang="en-US" dirty="0"/>
              <a:t> </a:t>
            </a:r>
            <a:r>
              <a:rPr lang="en-US" dirty="0" err="1"/>
              <a:t>skupín</a:t>
            </a:r>
            <a:r>
              <a:rPr lang="en-US" dirty="0"/>
              <a:t> a </a:t>
            </a:r>
            <a:r>
              <a:rPr lang="en-US" dirty="0" err="1"/>
              <a:t>voličov</a:t>
            </a:r>
            <a:endParaRPr lang="en-US" dirty="0"/>
          </a:p>
          <a:p>
            <a:pPr algn="just"/>
            <a:r>
              <a:rPr lang="en-US" dirty="0" err="1"/>
              <a:t>môžu</a:t>
            </a:r>
            <a:r>
              <a:rPr lang="en-US" dirty="0"/>
              <a:t> </a:t>
            </a:r>
            <a:r>
              <a:rPr lang="en-US" dirty="0" err="1"/>
              <a:t>predstavovať</a:t>
            </a:r>
            <a:r>
              <a:rPr lang="en-US" dirty="0"/>
              <a:t> </a:t>
            </a:r>
            <a:r>
              <a:rPr lang="en-US" dirty="0" err="1"/>
              <a:t>chýbajúci</a:t>
            </a:r>
            <a:r>
              <a:rPr lang="en-US" dirty="0"/>
              <a:t> </a:t>
            </a:r>
            <a:r>
              <a:rPr lang="en-US" dirty="0" err="1"/>
              <a:t>obsah</a:t>
            </a:r>
            <a:r>
              <a:rPr lang="en-US" dirty="0"/>
              <a:t> </a:t>
            </a:r>
            <a:r>
              <a:rPr lang="en-US" dirty="0" err="1"/>
              <a:t>demokratických</a:t>
            </a:r>
            <a:r>
              <a:rPr lang="en-US" dirty="0"/>
              <a:t> </a:t>
            </a:r>
            <a:r>
              <a:rPr lang="en-US" dirty="0" err="1"/>
              <a:t>politických</a:t>
            </a:r>
            <a:r>
              <a:rPr lang="en-US" dirty="0"/>
              <a:t> </a:t>
            </a:r>
            <a:r>
              <a:rPr lang="en-US" dirty="0" err="1"/>
              <a:t>inštitúcií</a:t>
            </a:r>
            <a:r>
              <a:rPr lang="en-US" dirty="0"/>
              <a:t>, </a:t>
            </a:r>
            <a:r>
              <a:rPr lang="en-US" dirty="0" err="1"/>
              <a:t>ktorý</a:t>
            </a:r>
            <a:r>
              <a:rPr lang="en-US" dirty="0"/>
              <a:t> </a:t>
            </a:r>
            <a:r>
              <a:rPr lang="en-US" dirty="0" err="1"/>
              <a:t>vysvetľuje</a:t>
            </a:r>
            <a:r>
              <a:rPr lang="en-US" dirty="0"/>
              <a:t> </a:t>
            </a:r>
            <a:r>
              <a:rPr lang="en-US" dirty="0" err="1"/>
              <a:t>súčasnú</a:t>
            </a:r>
            <a:r>
              <a:rPr lang="en-US" dirty="0"/>
              <a:t> </a:t>
            </a:r>
            <a:r>
              <a:rPr lang="en-US" dirty="0" err="1"/>
              <a:t>vlnu</a:t>
            </a:r>
            <a:r>
              <a:rPr lang="en-US" dirty="0"/>
              <a:t> </a:t>
            </a:r>
            <a:r>
              <a:rPr lang="en-US" dirty="0" err="1"/>
              <a:t>autokratizácie</a:t>
            </a:r>
            <a:r>
              <a:rPr lang="en-US" dirty="0"/>
              <a:t> v </a:t>
            </a:r>
            <a:r>
              <a:rPr lang="en-US" dirty="0" err="1"/>
              <a:t>strednej</a:t>
            </a:r>
            <a:r>
              <a:rPr lang="en-US" dirty="0"/>
              <a:t> a </a:t>
            </a:r>
            <a:r>
              <a:rPr lang="en-US" dirty="0" err="1"/>
              <a:t>východnej</a:t>
            </a:r>
            <a:r>
              <a:rPr lang="en-US" dirty="0"/>
              <a:t> </a:t>
            </a:r>
            <a:r>
              <a:rPr lang="en-US" dirty="0" err="1"/>
              <a:t>Európe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312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E743A-D45A-6E4A-8AB6-573E153A2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Chýbajúci</a:t>
            </a:r>
            <a:r>
              <a:rPr lang="en-US" dirty="0"/>
              <a:t> </a:t>
            </a:r>
            <a:r>
              <a:rPr lang="en-US" dirty="0" err="1"/>
              <a:t>liberálny</a:t>
            </a:r>
            <a:r>
              <a:rPr lang="en-US" dirty="0"/>
              <a:t> </a:t>
            </a:r>
            <a:r>
              <a:rPr lang="en-US" dirty="0" err="1"/>
              <a:t>konsenzus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ABDED-06B5-6548-AE5A-A5B2C7903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79900"/>
          </a:xfrm>
        </p:spPr>
        <p:txBody>
          <a:bodyPr/>
          <a:lstStyle/>
          <a:p>
            <a:pPr algn="just"/>
            <a:r>
              <a:rPr lang="en-US" sz="2400" dirty="0"/>
              <a:t>Dawson &amp; Hanley (2016): </a:t>
            </a:r>
            <a:r>
              <a:rPr lang="en-US" sz="2400" dirty="0" err="1"/>
              <a:t>koexistencia</a:t>
            </a:r>
            <a:r>
              <a:rPr lang="en-US" sz="2400" dirty="0"/>
              <a:t> </a:t>
            </a:r>
            <a:r>
              <a:rPr lang="en-US" sz="2400" dirty="0" err="1"/>
              <a:t>liberálnych</a:t>
            </a:r>
            <a:r>
              <a:rPr lang="en-US" sz="2400" dirty="0"/>
              <a:t> a </a:t>
            </a:r>
            <a:r>
              <a:rPr lang="en-US" sz="2400" dirty="0" err="1"/>
              <a:t>neliberálnych</a:t>
            </a:r>
            <a:r>
              <a:rPr lang="en-US" sz="2400" dirty="0"/>
              <a:t> </a:t>
            </a:r>
            <a:r>
              <a:rPr lang="en-US" sz="2400" dirty="0" err="1"/>
              <a:t>noriem</a:t>
            </a:r>
            <a:r>
              <a:rPr lang="en-US" sz="2400" dirty="0"/>
              <a:t> (tie </a:t>
            </a:r>
            <a:r>
              <a:rPr lang="en-US" sz="2400" dirty="0" err="1"/>
              <a:t>druhé</a:t>
            </a:r>
            <a:r>
              <a:rPr lang="en-US" sz="2400" dirty="0"/>
              <a:t> </a:t>
            </a:r>
            <a:r>
              <a:rPr lang="en-US" sz="2400" dirty="0" err="1"/>
              <a:t>môžu</a:t>
            </a:r>
            <a:r>
              <a:rPr lang="en-US" sz="2400" dirty="0"/>
              <a:t> </a:t>
            </a:r>
            <a:r>
              <a:rPr lang="en-US" sz="2400" dirty="0" err="1"/>
              <a:t>byť</a:t>
            </a:r>
            <a:r>
              <a:rPr lang="en-US" sz="2400" dirty="0"/>
              <a:t> </a:t>
            </a:r>
            <a:r>
              <a:rPr lang="en-US" sz="2400" dirty="0" err="1"/>
              <a:t>dokonca</a:t>
            </a:r>
            <a:r>
              <a:rPr lang="en-US" sz="2400" dirty="0"/>
              <a:t> </a:t>
            </a:r>
            <a:r>
              <a:rPr lang="en-US" sz="2400" dirty="0" err="1"/>
              <a:t>silnejšie</a:t>
            </a:r>
            <a:r>
              <a:rPr lang="en-US" sz="2400" dirty="0"/>
              <a:t>) </a:t>
            </a:r>
            <a:r>
              <a:rPr lang="en-US" sz="2400" dirty="0" err="1"/>
              <a:t>viedla</a:t>
            </a:r>
            <a:r>
              <a:rPr lang="en-US" sz="2400" dirty="0"/>
              <a:t> v </a:t>
            </a:r>
            <a:r>
              <a:rPr lang="en-US" sz="2400" dirty="0" err="1"/>
              <a:t>priebehu</a:t>
            </a:r>
            <a:r>
              <a:rPr lang="en-US" sz="2400" dirty="0"/>
              <a:t> </a:t>
            </a:r>
            <a:r>
              <a:rPr lang="en-US" sz="2400" dirty="0" err="1"/>
              <a:t>času</a:t>
            </a:r>
            <a:r>
              <a:rPr lang="en-US" sz="2400" dirty="0"/>
              <a:t> </a:t>
            </a:r>
            <a:r>
              <a:rPr lang="en-US" sz="2400" dirty="0" err="1"/>
              <a:t>ku</a:t>
            </a:r>
            <a:r>
              <a:rPr lang="en-US" sz="2400" dirty="0"/>
              <a:t> </a:t>
            </a:r>
            <a:r>
              <a:rPr lang="en-US" sz="2400" dirty="0" err="1"/>
              <a:t>korupcii</a:t>
            </a:r>
            <a:r>
              <a:rPr lang="en-US" sz="2400" dirty="0"/>
              <a:t> a </a:t>
            </a:r>
            <a:r>
              <a:rPr lang="en-US" sz="2400" dirty="0" err="1"/>
              <a:t>zlyhaniu</a:t>
            </a:r>
            <a:r>
              <a:rPr lang="en-US" sz="2400" dirty="0"/>
              <a:t> </a:t>
            </a:r>
            <a:r>
              <a:rPr lang="en-US" sz="2400" dirty="0" err="1"/>
              <a:t>podmienenosti</a:t>
            </a:r>
            <a:r>
              <a:rPr lang="en-US" sz="2400" dirty="0"/>
              <a:t> EÚ</a:t>
            </a:r>
          </a:p>
          <a:p>
            <a:pPr algn="just"/>
            <a:r>
              <a:rPr lang="en-US" sz="2400" dirty="0"/>
              <a:t>BUL: </a:t>
            </a:r>
            <a:r>
              <a:rPr lang="en-US" sz="2400" dirty="0" err="1"/>
              <a:t>ekonomická</a:t>
            </a:r>
            <a:r>
              <a:rPr lang="en-US" sz="2400" dirty="0"/>
              <a:t> a </a:t>
            </a:r>
            <a:r>
              <a:rPr lang="en-US" sz="2400" dirty="0" err="1"/>
              <a:t>technokratická</a:t>
            </a:r>
            <a:r>
              <a:rPr lang="en-US" sz="2400" dirty="0"/>
              <a:t> </a:t>
            </a:r>
            <a:r>
              <a:rPr lang="en-US" sz="2400" dirty="0" err="1"/>
              <a:t>verzia</a:t>
            </a:r>
            <a:r>
              <a:rPr lang="en-US" sz="2400" dirty="0"/>
              <a:t> </a:t>
            </a:r>
            <a:r>
              <a:rPr lang="en-US" sz="2400" dirty="0" err="1"/>
              <a:t>liberalizmu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prispôsobila</a:t>
            </a:r>
            <a:r>
              <a:rPr lang="en-US" sz="2400" dirty="0"/>
              <a:t> </a:t>
            </a:r>
            <a:r>
              <a:rPr lang="en-US" sz="2400" dirty="0" err="1"/>
              <a:t>existujúcim</a:t>
            </a:r>
            <a:r>
              <a:rPr lang="en-US" sz="2400" dirty="0"/>
              <a:t> </a:t>
            </a:r>
            <a:r>
              <a:rPr lang="en-US" sz="2400" dirty="0" err="1"/>
              <a:t>neliberálnym</a:t>
            </a:r>
            <a:r>
              <a:rPr lang="en-US" sz="2400" dirty="0"/>
              <a:t> </a:t>
            </a:r>
            <a:r>
              <a:rPr lang="en-US" sz="2400" dirty="0" err="1"/>
              <a:t>normám</a:t>
            </a:r>
            <a:r>
              <a:rPr lang="en-US" sz="2400" dirty="0"/>
              <a:t> (</a:t>
            </a:r>
            <a:r>
              <a:rPr lang="en-US" sz="2400" dirty="0" err="1"/>
              <a:t>nacionalizmus</a:t>
            </a:r>
            <a:r>
              <a:rPr lang="en-US" sz="2400" dirty="0"/>
              <a:t> a </a:t>
            </a:r>
            <a:r>
              <a:rPr lang="en-US" sz="2400" dirty="0" err="1"/>
              <a:t>sociálny</a:t>
            </a:r>
            <a:r>
              <a:rPr lang="en-US" sz="2400" dirty="0"/>
              <a:t> </a:t>
            </a:r>
            <a:r>
              <a:rPr lang="en-US" sz="2400" dirty="0" err="1"/>
              <a:t>konzervativizmus</a:t>
            </a:r>
            <a:r>
              <a:rPr lang="en-US" sz="2400" dirty="0"/>
              <a:t>)</a:t>
            </a:r>
          </a:p>
          <a:p>
            <a:pPr algn="just"/>
            <a:r>
              <a:rPr lang="en-US" sz="2400" dirty="0"/>
              <a:t>CZE: </a:t>
            </a:r>
            <a:r>
              <a:rPr lang="en-US" sz="2400" dirty="0" err="1"/>
              <a:t>pôvodnú</a:t>
            </a:r>
            <a:r>
              <a:rPr lang="en-US" sz="2400" dirty="0"/>
              <a:t> </a:t>
            </a:r>
            <a:r>
              <a:rPr lang="en-US" sz="2400" dirty="0" err="1"/>
              <a:t>koalícia</a:t>
            </a:r>
            <a:r>
              <a:rPr lang="en-US" sz="2400" dirty="0"/>
              <a:t> </a:t>
            </a:r>
            <a:r>
              <a:rPr lang="en-US" sz="2400" dirty="0" err="1"/>
              <a:t>liberálnych</a:t>
            </a:r>
            <a:r>
              <a:rPr lang="en-US" sz="2400" dirty="0"/>
              <a:t> </a:t>
            </a:r>
            <a:r>
              <a:rPr lang="en-US" sz="2400" dirty="0" err="1"/>
              <a:t>disidentov</a:t>
            </a:r>
            <a:r>
              <a:rPr lang="en-US" sz="2400" dirty="0"/>
              <a:t> a </a:t>
            </a:r>
            <a:r>
              <a:rPr lang="en-US" sz="2400" dirty="0" err="1"/>
              <a:t>ekonomických</a:t>
            </a:r>
            <a:r>
              <a:rPr lang="en-US" sz="2400" dirty="0"/>
              <a:t> </a:t>
            </a:r>
            <a:r>
              <a:rPr lang="en-US" sz="2400" dirty="0" err="1"/>
              <a:t>technokratov</a:t>
            </a:r>
            <a:r>
              <a:rPr lang="en-US" sz="2400" dirty="0"/>
              <a:t> </a:t>
            </a:r>
            <a:r>
              <a:rPr lang="en-US" sz="2400" dirty="0" err="1"/>
              <a:t>vystriedali</a:t>
            </a:r>
            <a:r>
              <a:rPr lang="en-US" sz="2400" dirty="0"/>
              <a:t> </a:t>
            </a:r>
            <a:r>
              <a:rPr lang="en-US" sz="2400" dirty="0" err="1"/>
              <a:t>ekonomické</a:t>
            </a:r>
            <a:r>
              <a:rPr lang="en-US" sz="2400" dirty="0"/>
              <a:t> </a:t>
            </a:r>
            <a:r>
              <a:rPr lang="en-US" sz="2400" dirty="0" err="1"/>
              <a:t>elity</a:t>
            </a:r>
            <a:r>
              <a:rPr lang="en-US" sz="2400" dirty="0"/>
              <a:t> </a:t>
            </a:r>
            <a:r>
              <a:rPr lang="en-US" sz="2400" dirty="0" err="1"/>
              <a:t>starého</a:t>
            </a:r>
            <a:r>
              <a:rPr lang="en-US" sz="2400" dirty="0"/>
              <a:t> </a:t>
            </a:r>
            <a:r>
              <a:rPr lang="en-US" sz="2400" dirty="0" err="1"/>
              <a:t>režimu</a:t>
            </a:r>
            <a:r>
              <a:rPr lang="en-US" sz="2400" dirty="0"/>
              <a:t> a z </a:t>
            </a:r>
            <a:r>
              <a:rPr lang="en-US" sz="2400" dirty="0" err="1"/>
              <a:t>privatizácie</a:t>
            </a:r>
            <a:r>
              <a:rPr lang="en-US" sz="2400" dirty="0"/>
              <a:t> </a:t>
            </a:r>
            <a:r>
              <a:rPr lang="en-US" sz="2400" dirty="0" err="1"/>
              <a:t>profitujúci</a:t>
            </a:r>
            <a:r>
              <a:rPr lang="en-US" sz="2400" dirty="0"/>
              <a:t> </a:t>
            </a:r>
            <a:r>
              <a:rPr lang="en-US" sz="2400" dirty="0" err="1"/>
              <a:t>politicko-ekonomickí</a:t>
            </a:r>
            <a:r>
              <a:rPr lang="en-US" sz="2400" dirty="0"/>
              <a:t> </a:t>
            </a:r>
            <a:r>
              <a:rPr lang="en-US" sz="2400" dirty="0" err="1"/>
              <a:t>aktéri</a:t>
            </a:r>
            <a:endParaRPr lang="en-US" sz="2400" dirty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97316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9D22D-C3AE-604A-B82E-4C654BBD3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Iný</a:t>
            </a:r>
            <a:r>
              <a:rPr lang="en-US" dirty="0"/>
              <a:t> </a:t>
            </a:r>
            <a:r>
              <a:rPr lang="en-US" dirty="0" err="1"/>
              <a:t>democratický</a:t>
            </a:r>
            <a:r>
              <a:rPr lang="en-US" dirty="0"/>
              <a:t> deficit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6FDCD-5EF0-B44E-A9EF-2CB0979B5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19128"/>
          </a:xfrm>
        </p:spPr>
        <p:txBody>
          <a:bodyPr/>
          <a:lstStyle/>
          <a:p>
            <a:pPr algn="just"/>
            <a:r>
              <a:rPr lang="en-US" sz="2700" dirty="0"/>
              <a:t>Paradox: </a:t>
            </a:r>
            <a:r>
              <a:rPr lang="en-US" sz="2700" dirty="0" err="1"/>
              <a:t>viac</a:t>
            </a:r>
            <a:r>
              <a:rPr lang="en-US" sz="2700" dirty="0"/>
              <a:t> </a:t>
            </a:r>
            <a:r>
              <a:rPr lang="en-US" sz="2700" dirty="0" err="1"/>
              <a:t>demokracie</a:t>
            </a:r>
            <a:r>
              <a:rPr lang="en-US" sz="2700" dirty="0"/>
              <a:t> </a:t>
            </a:r>
            <a:r>
              <a:rPr lang="en-US" sz="2700" dirty="0" err="1"/>
              <a:t>na</a:t>
            </a:r>
            <a:r>
              <a:rPr lang="en-US" sz="2700" dirty="0"/>
              <a:t> </a:t>
            </a:r>
            <a:r>
              <a:rPr lang="en-US" sz="2700" dirty="0" err="1"/>
              <a:t>úrovni</a:t>
            </a:r>
            <a:r>
              <a:rPr lang="en-US" sz="2700" dirty="0"/>
              <a:t> EÚ (</a:t>
            </a:r>
            <a:r>
              <a:rPr lang="en-US" sz="2700" dirty="0" err="1"/>
              <a:t>silnejšia</a:t>
            </a:r>
            <a:r>
              <a:rPr lang="en-US" sz="2700" dirty="0"/>
              <a:t> </a:t>
            </a:r>
            <a:r>
              <a:rPr lang="en-US" sz="2700" dirty="0" err="1"/>
              <a:t>úloha</a:t>
            </a:r>
            <a:r>
              <a:rPr lang="en-US" sz="2700" dirty="0"/>
              <a:t> </a:t>
            </a:r>
            <a:r>
              <a:rPr lang="en-US" sz="2700" dirty="0" err="1"/>
              <a:t>Parlamentu</a:t>
            </a:r>
            <a:r>
              <a:rPr lang="en-US" sz="2700" dirty="0"/>
              <a:t> a </a:t>
            </a:r>
            <a:r>
              <a:rPr lang="en-US" sz="2700" dirty="0" err="1"/>
              <a:t>strán</a:t>
            </a:r>
            <a:r>
              <a:rPr lang="en-US" sz="2700" dirty="0"/>
              <a:t>, </a:t>
            </a:r>
            <a:r>
              <a:rPr lang="en-US" sz="2700" dirty="0" err="1"/>
              <a:t>politizácia</a:t>
            </a:r>
            <a:r>
              <a:rPr lang="en-US" sz="2700" dirty="0"/>
              <a:t> </a:t>
            </a:r>
            <a:r>
              <a:rPr lang="en-US" sz="2700" dirty="0" err="1"/>
              <a:t>Komisie</a:t>
            </a:r>
            <a:r>
              <a:rPr lang="en-US" sz="2700" dirty="0"/>
              <a:t>) </a:t>
            </a:r>
            <a:r>
              <a:rPr lang="en-US" sz="2700" dirty="0" err="1"/>
              <a:t>môže</a:t>
            </a:r>
            <a:r>
              <a:rPr lang="en-US" sz="2700" dirty="0"/>
              <a:t> </a:t>
            </a:r>
            <a:r>
              <a:rPr lang="en-US" sz="2700" dirty="0" err="1"/>
              <a:t>viesť</a:t>
            </a:r>
            <a:r>
              <a:rPr lang="en-US" sz="2700" dirty="0"/>
              <a:t> k </a:t>
            </a:r>
            <a:r>
              <a:rPr lang="en-US" sz="2700" dirty="0" err="1"/>
              <a:t>autoritárstvu</a:t>
            </a:r>
            <a:r>
              <a:rPr lang="en-US" sz="2700" dirty="0"/>
              <a:t> </a:t>
            </a:r>
            <a:r>
              <a:rPr lang="en-US" sz="2700" dirty="0" err="1"/>
              <a:t>na</a:t>
            </a:r>
            <a:r>
              <a:rPr lang="en-US" sz="2700" dirty="0"/>
              <a:t> </a:t>
            </a:r>
            <a:r>
              <a:rPr lang="en-US" sz="2700" dirty="0" err="1"/>
              <a:t>nižšej</a:t>
            </a:r>
            <a:r>
              <a:rPr lang="en-US" sz="2700" dirty="0"/>
              <a:t> (</a:t>
            </a:r>
            <a:r>
              <a:rPr lang="en-US" sz="2700" dirty="0" err="1"/>
              <a:t>štátnej</a:t>
            </a:r>
            <a:r>
              <a:rPr lang="en-US" sz="2700" dirty="0"/>
              <a:t>) </a:t>
            </a:r>
            <a:r>
              <a:rPr lang="en-US" sz="2700" dirty="0" err="1"/>
              <a:t>úrovni</a:t>
            </a:r>
            <a:endParaRPr lang="en-US" sz="2700" dirty="0"/>
          </a:p>
          <a:p>
            <a:pPr algn="just"/>
            <a:r>
              <a:rPr lang="en-US" sz="2700" dirty="0" err="1"/>
              <a:t>paralela</a:t>
            </a:r>
            <a:r>
              <a:rPr lang="en-US" sz="2700" dirty="0"/>
              <a:t> s </a:t>
            </a:r>
            <a:r>
              <a:rPr lang="en-US" sz="2700" dirty="0" err="1"/>
              <a:t>inými</a:t>
            </a:r>
            <a:r>
              <a:rPr lang="en-US" sz="2700" dirty="0"/>
              <a:t> </a:t>
            </a:r>
            <a:r>
              <a:rPr lang="en-US" sz="2700" dirty="0" err="1"/>
              <a:t>federáciami</a:t>
            </a:r>
            <a:r>
              <a:rPr lang="en-US" sz="2700" dirty="0"/>
              <a:t> (India, USA </a:t>
            </a:r>
            <a:r>
              <a:rPr lang="en-US" sz="2700" dirty="0" err="1"/>
              <a:t>pred</a:t>
            </a:r>
            <a:r>
              <a:rPr lang="en-US" sz="2700" dirty="0"/>
              <a:t> </a:t>
            </a:r>
            <a:r>
              <a:rPr lang="en-US" sz="2700" dirty="0" err="1"/>
              <a:t>rokom</a:t>
            </a:r>
            <a:r>
              <a:rPr lang="en-US" sz="2700" dirty="0"/>
              <a:t> 1950, </a:t>
            </a:r>
            <a:r>
              <a:rPr lang="en-US" sz="2700" dirty="0" err="1"/>
              <a:t>Brazília</a:t>
            </a:r>
            <a:r>
              <a:rPr lang="en-US" sz="2700" dirty="0"/>
              <a:t> </a:t>
            </a:r>
            <a:r>
              <a:rPr lang="en-US" sz="2700" dirty="0" err="1"/>
              <a:t>atď</a:t>
            </a:r>
            <a:r>
              <a:rPr lang="en-US" sz="2700" dirty="0"/>
              <a:t>.): v </a:t>
            </a:r>
            <a:r>
              <a:rPr lang="en-US" sz="2700" dirty="0" err="1"/>
              <a:t>niektorých</a:t>
            </a:r>
            <a:r>
              <a:rPr lang="en-US" sz="2700" dirty="0"/>
              <a:t> </a:t>
            </a:r>
            <a:r>
              <a:rPr lang="en-US" sz="2700" dirty="0" err="1"/>
              <a:t>demokratických</a:t>
            </a:r>
            <a:r>
              <a:rPr lang="en-US" sz="2700" dirty="0"/>
              <a:t> </a:t>
            </a:r>
            <a:r>
              <a:rPr lang="en-US" sz="2700" dirty="0" err="1"/>
              <a:t>federáciách</a:t>
            </a:r>
            <a:r>
              <a:rPr lang="en-US" sz="2700" dirty="0"/>
              <a:t> </a:t>
            </a:r>
            <a:r>
              <a:rPr lang="en-US" sz="2700" dirty="0" err="1"/>
              <a:t>môže</a:t>
            </a:r>
            <a:r>
              <a:rPr lang="en-US" sz="2700" dirty="0"/>
              <a:t> </a:t>
            </a:r>
            <a:r>
              <a:rPr lang="en-US" sz="2700" dirty="0" err="1"/>
              <a:t>prekvitať</a:t>
            </a:r>
            <a:r>
              <a:rPr lang="en-US" sz="2700" dirty="0"/>
              <a:t> </a:t>
            </a:r>
            <a:r>
              <a:rPr lang="en-US" sz="2700" dirty="0" err="1"/>
              <a:t>autoritárstvo</a:t>
            </a:r>
            <a:r>
              <a:rPr lang="en-US" sz="2700" dirty="0"/>
              <a:t> </a:t>
            </a:r>
            <a:r>
              <a:rPr lang="en-US" sz="2700" dirty="0" err="1"/>
              <a:t>na</a:t>
            </a:r>
            <a:r>
              <a:rPr lang="en-US" sz="2700" dirty="0"/>
              <a:t> </a:t>
            </a:r>
            <a:r>
              <a:rPr lang="en-US" sz="2700" dirty="0" err="1"/>
              <a:t>nižšej</a:t>
            </a:r>
            <a:r>
              <a:rPr lang="en-US" sz="2700" dirty="0"/>
              <a:t> (</a:t>
            </a:r>
            <a:r>
              <a:rPr lang="en-US" sz="2700" dirty="0" err="1"/>
              <a:t>štátnej</a:t>
            </a:r>
            <a:r>
              <a:rPr lang="en-US" sz="2700" dirty="0"/>
              <a:t>) </a:t>
            </a:r>
            <a:r>
              <a:rPr lang="en-US" sz="2700" dirty="0" err="1"/>
              <a:t>úrovni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6586594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D4D6A-0CB9-224C-8AED-032BC0DB9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Môže</a:t>
            </a:r>
            <a:r>
              <a:rPr lang="en-US" dirty="0"/>
              <a:t> </a:t>
            </a:r>
            <a:r>
              <a:rPr lang="en-US" dirty="0" err="1"/>
              <a:t>byť</a:t>
            </a:r>
            <a:r>
              <a:rPr lang="en-US" dirty="0"/>
              <a:t> </a:t>
            </a:r>
            <a:r>
              <a:rPr lang="en-US" dirty="0" err="1"/>
              <a:t>členský</a:t>
            </a:r>
            <a:r>
              <a:rPr lang="en-US" dirty="0"/>
              <a:t> </a:t>
            </a:r>
            <a:r>
              <a:rPr lang="en-US" dirty="0" err="1"/>
              <a:t>štát</a:t>
            </a:r>
            <a:r>
              <a:rPr lang="en-US" dirty="0"/>
              <a:t> EÚ </a:t>
            </a:r>
            <a:r>
              <a:rPr lang="en-US" dirty="0" err="1"/>
              <a:t>autokraciou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256EA-F88F-F644-91CA-75E76A8BA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91136"/>
          </a:xfrm>
        </p:spPr>
        <p:txBody>
          <a:bodyPr/>
          <a:lstStyle/>
          <a:p>
            <a:pPr algn="just"/>
            <a:r>
              <a:rPr lang="en-US" dirty="0" err="1"/>
              <a:t>dôležitosť</a:t>
            </a:r>
            <a:r>
              <a:rPr lang="en-US" dirty="0"/>
              <a:t> 1. </a:t>
            </a:r>
            <a:r>
              <a:rPr lang="en-US" dirty="0" err="1"/>
              <a:t>straníckej</a:t>
            </a:r>
            <a:r>
              <a:rPr lang="en-US" dirty="0"/>
              <a:t> </a:t>
            </a:r>
            <a:r>
              <a:rPr lang="en-US" dirty="0" err="1"/>
              <a:t>politiky</a:t>
            </a:r>
            <a:r>
              <a:rPr lang="en-US" dirty="0"/>
              <a:t> a 2. </a:t>
            </a:r>
            <a:r>
              <a:rPr lang="en-US" dirty="0" err="1"/>
              <a:t>fiškálnej</a:t>
            </a:r>
            <a:r>
              <a:rPr lang="en-US" dirty="0"/>
              <a:t> </a:t>
            </a:r>
            <a:r>
              <a:rPr lang="en-US" dirty="0" err="1"/>
              <a:t>politiky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vo</a:t>
            </a:r>
            <a:r>
              <a:rPr lang="en-US" dirty="0"/>
              <a:t> </a:t>
            </a:r>
            <a:r>
              <a:rPr lang="en-US" dirty="0" err="1"/>
              <a:t>federáciách</a:t>
            </a:r>
            <a:r>
              <a:rPr lang="en-US" dirty="0"/>
              <a:t> </a:t>
            </a:r>
            <a:r>
              <a:rPr lang="en-US" dirty="0" err="1"/>
              <a:t>môžu</a:t>
            </a:r>
            <a:r>
              <a:rPr lang="en-US" dirty="0"/>
              <a:t> </a:t>
            </a:r>
            <a:r>
              <a:rPr lang="en-US" dirty="0" err="1"/>
              <a:t>byť</a:t>
            </a:r>
            <a:r>
              <a:rPr lang="en-US" dirty="0"/>
              <a:t> </a:t>
            </a:r>
            <a:r>
              <a:rPr lang="en-US" dirty="0" err="1"/>
              <a:t>autokratickí</a:t>
            </a:r>
            <a:r>
              <a:rPr lang="en-US" dirty="0"/>
              <a:t> </a:t>
            </a:r>
            <a:r>
              <a:rPr lang="en-US" dirty="0" err="1"/>
              <a:t>vodcovia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štátnej</a:t>
            </a:r>
            <a:r>
              <a:rPr lang="en-US" dirty="0"/>
              <a:t> </a:t>
            </a:r>
            <a:r>
              <a:rPr lang="en-US" dirty="0" err="1"/>
              <a:t>úrovni</a:t>
            </a:r>
            <a:r>
              <a:rPr lang="en-US" dirty="0"/>
              <a:t> </a:t>
            </a:r>
            <a:r>
              <a:rPr lang="en-US" dirty="0" err="1"/>
              <a:t>dôležitou</a:t>
            </a:r>
            <a:r>
              <a:rPr lang="en-US" dirty="0"/>
              <a:t> </a:t>
            </a:r>
            <a:r>
              <a:rPr lang="en-US" dirty="0" err="1"/>
              <a:t>súčasťou</a:t>
            </a:r>
            <a:r>
              <a:rPr lang="en-US" dirty="0"/>
              <a:t> </a:t>
            </a:r>
            <a:r>
              <a:rPr lang="en-US" dirty="0" err="1"/>
              <a:t>vládnucich</a:t>
            </a:r>
            <a:r>
              <a:rPr lang="en-US" dirty="0"/>
              <a:t> </a:t>
            </a:r>
            <a:r>
              <a:rPr lang="en-US" dirty="0" err="1"/>
              <a:t>koalícií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federálnej</a:t>
            </a:r>
            <a:r>
              <a:rPr lang="en-US" dirty="0"/>
              <a:t> </a:t>
            </a:r>
            <a:r>
              <a:rPr lang="en-US" dirty="0" err="1"/>
              <a:t>úrovni</a:t>
            </a:r>
            <a:endParaRPr lang="en-US" dirty="0"/>
          </a:p>
          <a:p>
            <a:pPr algn="just"/>
            <a:r>
              <a:rPr lang="en-US" dirty="0"/>
              <a:t>v </a:t>
            </a:r>
            <a:r>
              <a:rPr lang="en-US" dirty="0" err="1"/>
              <a:t>dôsledku</a:t>
            </a:r>
            <a:r>
              <a:rPr lang="en-US" dirty="0"/>
              <a:t> toho </a:t>
            </a:r>
            <a:r>
              <a:rPr lang="en-US" dirty="0" err="1"/>
              <a:t>môžu</a:t>
            </a:r>
            <a:r>
              <a:rPr lang="en-US" dirty="0"/>
              <a:t> </a:t>
            </a:r>
            <a:r>
              <a:rPr lang="en-US" dirty="0" err="1"/>
              <a:t>demokrati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federálnej</a:t>
            </a:r>
            <a:r>
              <a:rPr lang="en-US" dirty="0"/>
              <a:t> </a:t>
            </a:r>
            <a:r>
              <a:rPr lang="en-US" dirty="0" err="1"/>
              <a:t>úrovni</a:t>
            </a:r>
            <a:r>
              <a:rPr lang="en-US" dirty="0"/>
              <a:t> </a:t>
            </a:r>
            <a:r>
              <a:rPr lang="en-US" dirty="0" err="1"/>
              <a:t>prehliadať</a:t>
            </a:r>
            <a:r>
              <a:rPr lang="en-US" dirty="0"/>
              <a:t> </a:t>
            </a:r>
            <a:r>
              <a:rPr lang="en-US" dirty="0" err="1"/>
              <a:t>autoritárske</a:t>
            </a:r>
            <a:r>
              <a:rPr lang="en-US" dirty="0"/>
              <a:t> </a:t>
            </a:r>
            <a:r>
              <a:rPr lang="en-US" dirty="0" err="1"/>
              <a:t>politiky</a:t>
            </a:r>
            <a:r>
              <a:rPr lang="en-US" dirty="0"/>
              <a:t> </a:t>
            </a:r>
            <a:r>
              <a:rPr lang="en-US" dirty="0" err="1"/>
              <a:t>svojich</a:t>
            </a:r>
            <a:r>
              <a:rPr lang="en-US" dirty="0"/>
              <a:t> </a:t>
            </a:r>
            <a:r>
              <a:rPr lang="en-US" dirty="0" err="1"/>
              <a:t>spojencov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2872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5CABF-2663-D148-9326-94A2ADB4F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Môže</a:t>
            </a:r>
            <a:r>
              <a:rPr lang="en-US" dirty="0"/>
              <a:t> </a:t>
            </a:r>
            <a:r>
              <a:rPr lang="en-US" dirty="0" err="1"/>
              <a:t>byť</a:t>
            </a:r>
            <a:r>
              <a:rPr lang="en-US" dirty="0"/>
              <a:t> </a:t>
            </a:r>
            <a:r>
              <a:rPr lang="en-US" dirty="0" err="1"/>
              <a:t>členský</a:t>
            </a:r>
            <a:r>
              <a:rPr lang="en-US" dirty="0"/>
              <a:t> </a:t>
            </a:r>
            <a:r>
              <a:rPr lang="en-US" dirty="0" err="1"/>
              <a:t>štát</a:t>
            </a:r>
            <a:r>
              <a:rPr lang="en-US" dirty="0"/>
              <a:t> EÚ </a:t>
            </a:r>
            <a:r>
              <a:rPr lang="en-US" dirty="0" err="1"/>
              <a:t>autokraciou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118FD-F570-7C43-B0CF-DB761348B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91136"/>
          </a:xfrm>
        </p:spPr>
        <p:txBody>
          <a:bodyPr/>
          <a:lstStyle/>
          <a:p>
            <a:pPr algn="just"/>
            <a:r>
              <a:rPr lang="en-US" dirty="0" err="1"/>
              <a:t>fiskálna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: </a:t>
            </a:r>
            <a:r>
              <a:rPr lang="en-US" dirty="0" err="1"/>
              <a:t>miestni</a:t>
            </a:r>
            <a:r>
              <a:rPr lang="en-US" dirty="0"/>
              <a:t> </a:t>
            </a:r>
            <a:r>
              <a:rPr lang="en-US" dirty="0" err="1"/>
              <a:t>autokrati</a:t>
            </a:r>
            <a:r>
              <a:rPr lang="en-US" dirty="0"/>
              <a:t> </a:t>
            </a:r>
            <a:r>
              <a:rPr lang="en-US" dirty="0" err="1"/>
              <a:t>môžu</a:t>
            </a:r>
            <a:r>
              <a:rPr lang="en-US" dirty="0"/>
              <a:t> </a:t>
            </a:r>
            <a:r>
              <a:rPr lang="en-US" dirty="0" err="1"/>
              <a:t>využívať</a:t>
            </a:r>
            <a:r>
              <a:rPr lang="en-US" dirty="0"/>
              <a:t> </a:t>
            </a:r>
            <a:r>
              <a:rPr lang="en-US" dirty="0" err="1"/>
              <a:t>federálne</a:t>
            </a:r>
            <a:r>
              <a:rPr lang="en-US" dirty="0"/>
              <a:t> </a:t>
            </a:r>
            <a:r>
              <a:rPr lang="en-US" dirty="0" err="1"/>
              <a:t>finančné</a:t>
            </a:r>
            <a:r>
              <a:rPr lang="en-US" dirty="0"/>
              <a:t> </a:t>
            </a:r>
            <a:r>
              <a:rPr lang="en-US" dirty="0" err="1"/>
              <a:t>transfery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podporu</a:t>
            </a:r>
            <a:r>
              <a:rPr lang="en-US" dirty="0"/>
              <a:t> </a:t>
            </a:r>
            <a:r>
              <a:rPr lang="en-US" dirty="0" err="1"/>
              <a:t>svojich</a:t>
            </a:r>
            <a:r>
              <a:rPr lang="en-US" dirty="0"/>
              <a:t> </a:t>
            </a:r>
            <a:r>
              <a:rPr lang="en-US" dirty="0" err="1"/>
              <a:t>klientelistických</a:t>
            </a:r>
            <a:r>
              <a:rPr lang="en-US" dirty="0"/>
              <a:t> </a:t>
            </a:r>
            <a:r>
              <a:rPr lang="en-US" dirty="0" err="1"/>
              <a:t>sietí</a:t>
            </a:r>
            <a:r>
              <a:rPr lang="en-US" dirty="0"/>
              <a:t>, aby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udržali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moci</a:t>
            </a:r>
            <a:endParaRPr lang="en-US" dirty="0"/>
          </a:p>
          <a:p>
            <a:pPr algn="just"/>
            <a:r>
              <a:rPr lang="en-US" dirty="0" err="1"/>
              <a:t>Orbánov</a:t>
            </a:r>
            <a:r>
              <a:rPr lang="en-US" dirty="0"/>
              <a:t> </a:t>
            </a:r>
            <a:r>
              <a:rPr lang="en-US" dirty="0" err="1"/>
              <a:t>Fidesz</a:t>
            </a:r>
            <a:r>
              <a:rPr lang="en-US" dirty="0"/>
              <a:t> a </a:t>
            </a:r>
            <a:r>
              <a:rPr lang="en-US" dirty="0" err="1"/>
              <a:t>Maďarsko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modelový</a:t>
            </a:r>
            <a:r>
              <a:rPr lang="en-US" dirty="0"/>
              <a:t> </a:t>
            </a:r>
            <a:r>
              <a:rPr lang="en-US" dirty="0" err="1"/>
              <a:t>prípad</a:t>
            </a:r>
            <a:endParaRPr lang="en-US" dirty="0"/>
          </a:p>
          <a:p>
            <a:pPr algn="just"/>
            <a:r>
              <a:rPr lang="en-US" dirty="0" err="1"/>
              <a:t>Fidesz</a:t>
            </a:r>
            <a:r>
              <a:rPr lang="en-US" dirty="0"/>
              <a:t> </a:t>
            </a:r>
            <a:r>
              <a:rPr lang="en-US" dirty="0" err="1"/>
              <a:t>bol</a:t>
            </a:r>
            <a:r>
              <a:rPr lang="en-US" dirty="0"/>
              <a:t> </a:t>
            </a:r>
            <a:r>
              <a:rPr lang="en-US" dirty="0" err="1"/>
              <a:t>až</a:t>
            </a:r>
            <a:r>
              <a:rPr lang="en-US" dirty="0"/>
              <a:t> do </a:t>
            </a:r>
            <a:r>
              <a:rPr lang="en-US" dirty="0" err="1"/>
              <a:t>začiatku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2021 </a:t>
            </a:r>
            <a:r>
              <a:rPr lang="en-US" dirty="0" err="1"/>
              <a:t>dôležitou</a:t>
            </a:r>
            <a:r>
              <a:rPr lang="en-US" dirty="0"/>
              <a:t> </a:t>
            </a:r>
            <a:r>
              <a:rPr lang="en-US" dirty="0" err="1"/>
              <a:t>súčasťou</a:t>
            </a:r>
            <a:r>
              <a:rPr lang="en-US" dirty="0"/>
              <a:t> </a:t>
            </a:r>
            <a:r>
              <a:rPr lang="en-US" dirty="0" err="1"/>
              <a:t>skupiny</a:t>
            </a:r>
            <a:r>
              <a:rPr lang="en-US" dirty="0"/>
              <a:t> EPP v EP, </a:t>
            </a:r>
            <a:r>
              <a:rPr lang="en-US" dirty="0" err="1"/>
              <a:t>ktorú</a:t>
            </a:r>
            <a:r>
              <a:rPr lang="en-US" dirty="0"/>
              <a:t> </a:t>
            </a:r>
            <a:r>
              <a:rPr lang="en-US" dirty="0" err="1"/>
              <a:t>chránili</a:t>
            </a:r>
            <a:r>
              <a:rPr lang="en-US" dirty="0"/>
              <a:t> a </a:t>
            </a:r>
            <a:r>
              <a:rPr lang="en-US" dirty="0" err="1"/>
              <a:t>bránili</a:t>
            </a:r>
            <a:r>
              <a:rPr lang="en-US" dirty="0"/>
              <a:t> </a:t>
            </a:r>
            <a:r>
              <a:rPr lang="en-US" dirty="0" err="1"/>
              <a:t>jej</a:t>
            </a:r>
            <a:r>
              <a:rPr lang="en-US" dirty="0"/>
              <a:t> </a:t>
            </a:r>
            <a:r>
              <a:rPr lang="en-US" dirty="0" err="1"/>
              <a:t>mocní</a:t>
            </a:r>
            <a:r>
              <a:rPr lang="en-US" dirty="0"/>
              <a:t> </a:t>
            </a:r>
            <a:r>
              <a:rPr lang="en-US" dirty="0" err="1"/>
              <a:t>spojenci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589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3500" dirty="0">
                <a:cs typeface="+mj-cs"/>
              </a:rPr>
              <a:t>Rámec vzťahov EÚ a štátov SVE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7887" y="2420888"/>
            <a:ext cx="7693025" cy="4176464"/>
          </a:xfrm>
        </p:spPr>
        <p:txBody>
          <a:bodyPr/>
          <a:lstStyle/>
          <a:p>
            <a:pPr algn="just" eaLnBrk="1" hangingPunct="1">
              <a:defRPr/>
            </a:pPr>
            <a:r>
              <a:rPr lang="sk-SK" sz="3000" dirty="0">
                <a:cs typeface="+mn-cs"/>
              </a:rPr>
              <a:t>EÚ je najefektívnejšia medzinárodná organizácia pri rozširovaní demokracie a právneho štátu</a:t>
            </a:r>
          </a:p>
          <a:p>
            <a:pPr algn="just" eaLnBrk="1" hangingPunct="1">
              <a:defRPr/>
            </a:pPr>
            <a:r>
              <a:rPr lang="sk-SK" sz="3000" dirty="0">
                <a:cs typeface="+mn-cs"/>
              </a:rPr>
              <a:t>EÚ pôsobí svojou </a:t>
            </a:r>
            <a:r>
              <a:rPr lang="sk-SK" sz="3000" dirty="0" err="1">
                <a:cs typeface="+mn-cs"/>
              </a:rPr>
              <a:t>kondicionalitou</a:t>
            </a:r>
            <a:r>
              <a:rPr lang="sk-SK" sz="3000" dirty="0">
                <a:cs typeface="+mn-cs"/>
              </a:rPr>
              <a:t> (politickou, ekonomickou) </a:t>
            </a:r>
          </a:p>
          <a:p>
            <a:pPr algn="just" eaLnBrk="1" hangingPunct="1">
              <a:defRPr/>
            </a:pPr>
            <a:r>
              <a:rPr lang="sk-SK" sz="3000" dirty="0">
                <a:cs typeface="+mn-cs"/>
              </a:rPr>
              <a:t>a motiváciou smerom k plnému členstvu</a:t>
            </a:r>
          </a:p>
          <a:p>
            <a:pPr algn="just" eaLnBrk="1" hangingPunct="1">
              <a:defRPr/>
            </a:pPr>
            <a:r>
              <a:rPr lang="sk-SK" sz="3000" dirty="0">
                <a:cs typeface="+mn-cs"/>
              </a:rPr>
              <a:t>aktívne a pasívne  pôsobenie na štáty mimo EÚ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23108-6CEE-5C49-9BF6-88F734898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Maďarsko</a:t>
            </a:r>
            <a:r>
              <a:rPr lang="en-US" dirty="0"/>
              <a:t> (a </a:t>
            </a:r>
            <a:r>
              <a:rPr lang="en-US" dirty="0" err="1"/>
              <a:t>Poľsko</a:t>
            </a:r>
            <a:r>
              <a:rPr lang="en-US" dirty="0"/>
              <a:t>) v EÚ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BF015-8F37-4D48-BF33-1FA58383C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r>
              <a:rPr lang="en-US" sz="2700" dirty="0" err="1"/>
              <a:t>Lídri</a:t>
            </a:r>
            <a:r>
              <a:rPr lang="en-US" sz="2700" dirty="0"/>
              <a:t> EPP </a:t>
            </a:r>
            <a:r>
              <a:rPr lang="en-US" sz="2700" dirty="0" err="1"/>
              <a:t>odmietli</a:t>
            </a:r>
            <a:r>
              <a:rPr lang="en-US" sz="2700" dirty="0"/>
              <a:t> </a:t>
            </a:r>
            <a:r>
              <a:rPr lang="en-US" sz="2700" dirty="0" err="1"/>
              <a:t>kritiku</a:t>
            </a:r>
            <a:r>
              <a:rPr lang="en-US" sz="2700" dirty="0"/>
              <a:t> </a:t>
            </a:r>
            <a:r>
              <a:rPr lang="en-US" sz="2700" dirty="0" err="1"/>
              <a:t>ostatných</a:t>
            </a:r>
            <a:r>
              <a:rPr lang="en-US" sz="2700" dirty="0"/>
              <a:t> </a:t>
            </a:r>
            <a:r>
              <a:rPr lang="en-US" sz="2700" dirty="0" err="1"/>
              <a:t>politických</a:t>
            </a:r>
            <a:r>
              <a:rPr lang="en-US" sz="2700" dirty="0"/>
              <a:t> </a:t>
            </a:r>
            <a:r>
              <a:rPr lang="en-US" sz="2700" dirty="0" err="1"/>
              <a:t>frakcií</a:t>
            </a:r>
            <a:r>
              <a:rPr lang="en-US" sz="2700" dirty="0"/>
              <a:t> </a:t>
            </a:r>
            <a:r>
              <a:rPr lang="en-US" sz="2700" dirty="0" err="1"/>
              <a:t>ako</a:t>
            </a:r>
            <a:r>
              <a:rPr lang="en-US" sz="2700" dirty="0"/>
              <a:t> </a:t>
            </a:r>
            <a:r>
              <a:rPr lang="en-US" sz="2700" dirty="0" err="1"/>
              <a:t>politicky</a:t>
            </a:r>
            <a:r>
              <a:rPr lang="en-US" sz="2700" dirty="0"/>
              <a:t> </a:t>
            </a:r>
            <a:r>
              <a:rPr lang="en-US" sz="2700" dirty="0" err="1"/>
              <a:t>motivovanú</a:t>
            </a:r>
            <a:r>
              <a:rPr lang="en-US" sz="2700" dirty="0"/>
              <a:t> (</a:t>
            </a:r>
            <a:r>
              <a:rPr lang="en-US" sz="2700" dirty="0" err="1"/>
              <a:t>liberálno-socialistické</a:t>
            </a:r>
            <a:r>
              <a:rPr lang="en-US" sz="2700" dirty="0"/>
              <a:t> </a:t>
            </a:r>
            <a:r>
              <a:rPr lang="en-US" sz="2700" dirty="0" err="1"/>
              <a:t>sprisahanie</a:t>
            </a:r>
            <a:r>
              <a:rPr lang="en-US" sz="2700" dirty="0"/>
              <a:t>)</a:t>
            </a:r>
          </a:p>
          <a:p>
            <a:r>
              <a:rPr lang="en-US" sz="2700" dirty="0" err="1"/>
              <a:t>Fidesz</a:t>
            </a:r>
            <a:r>
              <a:rPr lang="en-US" sz="2700" dirty="0"/>
              <a:t> </a:t>
            </a:r>
            <a:r>
              <a:rPr lang="en-US" sz="2700" dirty="0" err="1"/>
              <a:t>zneužil</a:t>
            </a:r>
            <a:r>
              <a:rPr lang="en-US" sz="2700" dirty="0"/>
              <a:t> </a:t>
            </a:r>
            <a:r>
              <a:rPr lang="en-US" sz="2700" dirty="0" err="1"/>
              <a:t>fondy</a:t>
            </a:r>
            <a:r>
              <a:rPr lang="en-US" sz="2700" dirty="0"/>
              <a:t> EÚ </a:t>
            </a:r>
            <a:r>
              <a:rPr lang="en-US" sz="2700" dirty="0" err="1"/>
              <a:t>na</a:t>
            </a:r>
            <a:r>
              <a:rPr lang="en-US" sz="2700" dirty="0"/>
              <a:t> </a:t>
            </a:r>
            <a:r>
              <a:rPr lang="en-US" sz="2700" dirty="0" err="1"/>
              <a:t>udržiavanie</a:t>
            </a:r>
            <a:r>
              <a:rPr lang="en-US" sz="2700" dirty="0"/>
              <a:t> </a:t>
            </a:r>
            <a:r>
              <a:rPr lang="en-US" sz="2700" dirty="0" err="1"/>
              <a:t>svojich</a:t>
            </a:r>
            <a:r>
              <a:rPr lang="en-US" sz="2700" dirty="0"/>
              <a:t> </a:t>
            </a:r>
            <a:r>
              <a:rPr lang="en-US" sz="2700" dirty="0" err="1"/>
              <a:t>klientelistických</a:t>
            </a:r>
            <a:r>
              <a:rPr lang="en-US" sz="2700" dirty="0"/>
              <a:t> </a:t>
            </a:r>
            <a:r>
              <a:rPr lang="en-US" sz="2700" dirty="0" err="1"/>
              <a:t>sietí</a:t>
            </a:r>
            <a:r>
              <a:rPr lang="en-US" sz="2700" dirty="0"/>
              <a:t> - </a:t>
            </a:r>
            <a:r>
              <a:rPr lang="en-US" sz="2700" dirty="0" err="1"/>
              <a:t>ľudia</a:t>
            </a:r>
            <a:r>
              <a:rPr lang="en-US" sz="2700" dirty="0"/>
              <a:t> </a:t>
            </a:r>
            <a:r>
              <a:rPr lang="en-US" sz="2700" dirty="0" err="1"/>
              <a:t>blízki</a:t>
            </a:r>
            <a:r>
              <a:rPr lang="en-US" sz="2700" dirty="0"/>
              <a:t> </a:t>
            </a:r>
            <a:r>
              <a:rPr lang="en-US" sz="2700" dirty="0" err="1"/>
              <a:t>Orbánovi</a:t>
            </a:r>
            <a:r>
              <a:rPr lang="en-US" sz="2700" dirty="0"/>
              <a:t> </a:t>
            </a:r>
            <a:r>
              <a:rPr lang="en-US" sz="2700" dirty="0" err="1"/>
              <a:t>sú</a:t>
            </a:r>
            <a:r>
              <a:rPr lang="en-US" sz="2700" dirty="0"/>
              <a:t> </a:t>
            </a:r>
            <a:r>
              <a:rPr lang="en-US" sz="2700" dirty="0" err="1"/>
              <a:t>hlavnými</a:t>
            </a:r>
            <a:r>
              <a:rPr lang="en-US" sz="2700" dirty="0"/>
              <a:t> </a:t>
            </a:r>
            <a:r>
              <a:rPr lang="en-US" sz="2700" dirty="0" err="1"/>
              <a:t>príjemcami</a:t>
            </a:r>
            <a:r>
              <a:rPr lang="en-US" sz="2700" dirty="0"/>
              <a:t> </a:t>
            </a:r>
            <a:r>
              <a:rPr lang="en-US" sz="2700" dirty="0" err="1"/>
              <a:t>dotácií</a:t>
            </a:r>
            <a:r>
              <a:rPr lang="en-US" sz="2700" dirty="0"/>
              <a:t> EÚ</a:t>
            </a:r>
          </a:p>
          <a:p>
            <a:r>
              <a:rPr lang="en-US" sz="2700" dirty="0" err="1"/>
              <a:t>Orbán</a:t>
            </a:r>
            <a:r>
              <a:rPr lang="en-US" sz="2700" dirty="0"/>
              <a:t> </a:t>
            </a:r>
            <a:r>
              <a:rPr lang="en-US" sz="2700" dirty="0" err="1"/>
              <a:t>si</a:t>
            </a:r>
            <a:r>
              <a:rPr lang="en-US" sz="2700" dirty="0"/>
              <a:t> </a:t>
            </a:r>
            <a:r>
              <a:rPr lang="en-US" sz="2700" dirty="0" err="1"/>
              <a:t>pestuje</a:t>
            </a:r>
            <a:r>
              <a:rPr lang="en-US" sz="2700" dirty="0"/>
              <a:t> </a:t>
            </a:r>
            <a:r>
              <a:rPr lang="en-US" sz="2700" dirty="0" err="1"/>
              <a:t>vlastných</a:t>
            </a:r>
            <a:r>
              <a:rPr lang="en-US" sz="2700" dirty="0"/>
              <a:t> "</a:t>
            </a:r>
            <a:r>
              <a:rPr lang="en-US" sz="2700" dirty="0" err="1"/>
              <a:t>klientov</a:t>
            </a:r>
            <a:r>
              <a:rPr lang="en-US" sz="2700" dirty="0"/>
              <a:t>" v </a:t>
            </a:r>
            <a:r>
              <a:rPr lang="en-US" sz="2700" dirty="0" err="1"/>
              <a:t>iných</a:t>
            </a:r>
            <a:r>
              <a:rPr lang="en-US" sz="2700" dirty="0"/>
              <a:t> </a:t>
            </a:r>
            <a:r>
              <a:rPr lang="en-US" sz="2700" dirty="0" err="1"/>
              <a:t>krajinách</a:t>
            </a:r>
            <a:r>
              <a:rPr lang="en-US" sz="2700" dirty="0"/>
              <a:t>, </a:t>
            </a:r>
            <a:r>
              <a:rPr lang="en-US" sz="2700" dirty="0" err="1"/>
              <a:t>napr</a:t>
            </a:r>
            <a:r>
              <a:rPr lang="en-US" sz="2700" dirty="0"/>
              <a:t>. </a:t>
            </a:r>
            <a:r>
              <a:rPr lang="en-US" sz="2700" dirty="0" err="1"/>
              <a:t>slovinského</a:t>
            </a:r>
            <a:r>
              <a:rPr lang="en-US" sz="2700" dirty="0"/>
              <a:t> </a:t>
            </a:r>
            <a:r>
              <a:rPr lang="en-US" sz="2700" dirty="0" err="1"/>
              <a:t>Janeza</a:t>
            </a:r>
            <a:r>
              <a:rPr lang="en-US" sz="2700" dirty="0"/>
              <a:t> </a:t>
            </a:r>
            <a:r>
              <a:rPr lang="en-US" sz="2700" dirty="0" err="1"/>
              <a:t>Janšu</a:t>
            </a:r>
            <a:endParaRPr lang="en-US" sz="2700" dirty="0"/>
          </a:p>
          <a:p>
            <a:r>
              <a:rPr lang="en-US" sz="2700" dirty="0" err="1"/>
              <a:t>vzájomná</a:t>
            </a:r>
            <a:r>
              <a:rPr lang="en-US" sz="2700" dirty="0"/>
              <a:t> </a:t>
            </a:r>
            <a:r>
              <a:rPr lang="en-US" sz="2700" dirty="0" err="1"/>
              <a:t>spolupráca</a:t>
            </a:r>
            <a:r>
              <a:rPr lang="en-US" sz="2700" dirty="0"/>
              <a:t> HUN-POL</a:t>
            </a:r>
          </a:p>
        </p:txBody>
      </p:sp>
    </p:spTree>
    <p:extLst>
      <p:ext uri="{BB962C8B-B14F-4D97-AF65-F5344CB8AC3E}">
        <p14:creationId xmlns:p14="http://schemas.microsoft.com/office/powerpoint/2010/main" val="2944284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3200" dirty="0">
                <a:cs typeface="+mj-cs"/>
              </a:rPr>
              <a:t>Rámec vzťahov EÚ a štátov SVE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sk-SK" sz="3000" dirty="0">
                <a:cs typeface="+mn-cs"/>
              </a:rPr>
              <a:t>Po roku 1989 – obchodné dohody a programy zamerané na demokratizáciu, hospodárstvo a vzájomný obchod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000" dirty="0">
                <a:cs typeface="+mn-cs"/>
              </a:rPr>
              <a:t>1993-97 hľadanie stratégie voči ambíciám SVE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000" dirty="0">
                <a:cs typeface="+mn-cs"/>
              </a:rPr>
              <a:t>1998-2002 Partnerstvo pre vstup rokovania o vstupe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000" dirty="0">
                <a:cs typeface="+mn-cs"/>
              </a:rPr>
              <a:t>2002-2007 (a ďalej) ratifikácia rozšírenia, členstvo s prechodnými obdobiami a monitoring (RUM, BUL)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AutoShape 2"/>
          <p:cNvSpPr>
            <a:spLocks noGrp="1" noChangeArrowheads="1"/>
          </p:cNvSpPr>
          <p:nvPr>
            <p:ph type="title"/>
          </p:nvPr>
        </p:nvSpPr>
        <p:spPr>
          <a:xfrm>
            <a:off x="722312" y="404664"/>
            <a:ext cx="79248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sk-SK" sz="3200" dirty="0" err="1">
                <a:cs typeface="+mj-cs"/>
              </a:rPr>
              <a:t>Kondicionalita</a:t>
            </a:r>
            <a:r>
              <a:rPr lang="sk-SK" sz="3200" dirty="0">
                <a:cs typeface="+mj-cs"/>
              </a:rPr>
              <a:t> EÚ a IMF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199" y="2204864"/>
            <a:ext cx="7693025" cy="4536504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2400" dirty="0"/>
              <a:t>Kľúčovým nástrojom bola podmienečnosť: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/>
              <a:t>asymetrický vzťah, v ktorom EÚ poskytovala pomoc/výhody po splnení požiadaviek</a:t>
            </a:r>
            <a:endParaRPr lang="sk-SK" sz="2400" dirty="0">
              <a:cs typeface="+mn-cs"/>
            </a:endParaRPr>
          </a:p>
          <a:p>
            <a:pPr eaLnBrk="1" hangingPunct="1">
              <a:defRPr/>
            </a:pPr>
            <a:r>
              <a:rPr lang="sk-SK" sz="2400" dirty="0">
                <a:cs typeface="+mn-cs"/>
              </a:rPr>
              <a:t>Rozdiely </a:t>
            </a:r>
            <a:r>
              <a:rPr lang="sk-SK" sz="2400" dirty="0" err="1">
                <a:cs typeface="+mn-cs"/>
              </a:rPr>
              <a:t>kondicionality</a:t>
            </a:r>
            <a:r>
              <a:rPr lang="sk-SK" sz="2400" dirty="0">
                <a:cs typeface="+mn-cs"/>
              </a:rPr>
              <a:t> EÚ a medzinárodných finančných organizácií: </a:t>
            </a:r>
          </a:p>
          <a:p>
            <a:pPr eaLnBrk="1" hangingPunct="1">
              <a:defRPr/>
            </a:pPr>
            <a:r>
              <a:rPr lang="sk-SK" sz="2400" b="1" dirty="0">
                <a:cs typeface="+mn-cs"/>
              </a:rPr>
              <a:t>rozsah</a:t>
            </a:r>
            <a:r>
              <a:rPr lang="sk-SK" sz="2400" dirty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sk-SK" sz="2400" dirty="0">
                <a:cs typeface="+mn-cs"/>
              </a:rPr>
              <a:t>IMF – </a:t>
            </a:r>
            <a:r>
              <a:rPr lang="sk-SK" sz="2400" dirty="0" err="1">
                <a:cs typeface="+mn-cs"/>
              </a:rPr>
              <a:t>makrostabilita</a:t>
            </a:r>
            <a:endParaRPr lang="sk-SK" sz="2400" dirty="0">
              <a:cs typeface="+mn-cs"/>
            </a:endParaRPr>
          </a:p>
          <a:p>
            <a:pPr eaLnBrk="1" hangingPunct="1">
              <a:defRPr/>
            </a:pPr>
            <a:r>
              <a:rPr lang="sk-SK" sz="2400" dirty="0">
                <a:cs typeface="+mn-cs"/>
              </a:rPr>
              <a:t>EÚ – regulačné rámce  </a:t>
            </a:r>
            <a:endParaRPr lang="sk-SK" sz="2400" b="1" dirty="0">
              <a:cs typeface="+mn-cs"/>
            </a:endParaRPr>
          </a:p>
          <a:p>
            <a:pPr eaLnBrk="1" hangingPunct="1">
              <a:defRPr/>
            </a:pPr>
            <a:r>
              <a:rPr lang="sk-SK" sz="2400" b="1" dirty="0">
                <a:cs typeface="+mn-cs"/>
              </a:rPr>
              <a:t>bezprostrednosť</a:t>
            </a:r>
            <a:r>
              <a:rPr lang="sk-SK" sz="2400" dirty="0">
                <a:cs typeface="+mn-cs"/>
              </a:rPr>
              <a:t> </a:t>
            </a:r>
          </a:p>
          <a:p>
            <a:pPr eaLnBrk="1" hangingPunct="1">
              <a:defRPr/>
            </a:pPr>
            <a:r>
              <a:rPr lang="sk-SK" sz="2400" dirty="0">
                <a:cs typeface="+mn-cs"/>
              </a:rPr>
              <a:t>odmeny EÚ – nejasná</a:t>
            </a:r>
          </a:p>
          <a:p>
            <a:pPr eaLnBrk="1" hangingPunct="1">
              <a:defRPr/>
            </a:pPr>
            <a:r>
              <a:rPr lang="sk-SK" sz="2400" dirty="0">
                <a:cs typeface="+mn-cs"/>
              </a:rPr>
              <a:t>MFO - okamžitá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3200" dirty="0">
                <a:cs typeface="+mj-cs"/>
              </a:rPr>
              <a:t>Kodanské kritériá (1993)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sk-SK" sz="3000" dirty="0">
                <a:cs typeface="+mn-cs"/>
              </a:rPr>
              <a:t>1) </a:t>
            </a:r>
            <a:r>
              <a:rPr lang="sk-SK" sz="3000" b="1" dirty="0">
                <a:cs typeface="+mn-cs"/>
              </a:rPr>
              <a:t>ekonomické</a:t>
            </a:r>
            <a:r>
              <a:rPr lang="sk-SK" sz="3000" dirty="0">
                <a:cs typeface="+mn-cs"/>
              </a:rPr>
              <a:t> – fungujúca trhová ekonomika a schopnosť odolávať konkurenčným tlakom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000" dirty="0">
                <a:cs typeface="+mn-cs"/>
              </a:rPr>
              <a:t>2) </a:t>
            </a:r>
            <a:r>
              <a:rPr lang="sk-SK" sz="3000" b="1" dirty="0">
                <a:cs typeface="+mn-cs"/>
              </a:rPr>
              <a:t>politické</a:t>
            </a:r>
            <a:r>
              <a:rPr lang="sk-SK" sz="3000" dirty="0">
                <a:cs typeface="+mn-cs"/>
              </a:rPr>
              <a:t> – stabilita demokratických inštitúcií, vláda zákona, dodržiavanie ľudských a menšinových práv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000" dirty="0">
                <a:cs typeface="+mn-cs"/>
              </a:rPr>
              <a:t>3) </a:t>
            </a:r>
            <a:r>
              <a:rPr lang="sk-SK" sz="3000" b="1" dirty="0">
                <a:cs typeface="+mn-cs"/>
              </a:rPr>
              <a:t>administratívne</a:t>
            </a:r>
            <a:r>
              <a:rPr lang="sk-SK" sz="3000" dirty="0">
                <a:cs typeface="+mn-cs"/>
              </a:rPr>
              <a:t> – schopnosť prijať záväzky členstva vrátane cieľov hospodárskej, menovej a politickej únie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3200" dirty="0"/>
              <a:t>Kodanské kritériá (1993)</a:t>
            </a:r>
            <a:endParaRPr lang="sk-SK" sz="3200" dirty="0">
              <a:cs typeface="+mj-cs"/>
            </a:endParaRP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451176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sk-SK" sz="2500" dirty="0">
                <a:cs typeface="+mn-cs"/>
              </a:rPr>
              <a:t>veľmi všeobecné a interpretácia ponechaná na Komisiu (ročné správy)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2500" dirty="0">
                <a:cs typeface="+mn-cs"/>
              </a:rPr>
              <a:t>Amsterdam 1997: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2500" dirty="0">
                <a:cs typeface="+mn-cs"/>
              </a:rPr>
              <a:t>Rozdelenie uchádzačov do dvoch skupín – rozhovory o vstupe (CZE, POL, HUN, EST, SLO, CYP), druhá skupina posilnený predvstupový proces kvôli neplneniu politických (SVK) a ekonomických (LAT, LIT, RUM, BUL) kritérií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2500" dirty="0">
                <a:cs typeface="+mn-cs"/>
              </a:rPr>
              <a:t>Zmeny v SVK a tiež v LIT a LAT, intervenujúca premenná Kosovská kríza 1999 (BUL), otázne RUM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>
                <a:cs typeface="+mj-cs"/>
              </a:rPr>
              <a:t>Rozsah </a:t>
            </a:r>
            <a:r>
              <a:rPr lang="sk-SK" dirty="0" err="1">
                <a:cs typeface="+mj-cs"/>
              </a:rPr>
              <a:t>kondicionality</a:t>
            </a:r>
            <a:r>
              <a:rPr lang="sk-SK" dirty="0">
                <a:cs typeface="+mj-cs"/>
              </a:rPr>
              <a:t> EÚ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sk-SK" sz="3000" dirty="0">
                <a:cs typeface="+mn-cs"/>
              </a:rPr>
              <a:t>Vplyv EÚ na SVE bol väčší než bola rola EÚ vo vnútornej politike EÚ-15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000" dirty="0" err="1">
                <a:cs typeface="+mn-cs"/>
              </a:rPr>
              <a:t>Kondicionalita</a:t>
            </a:r>
            <a:r>
              <a:rPr lang="sk-SK" sz="3000" dirty="0">
                <a:cs typeface="+mn-cs"/>
              </a:rPr>
              <a:t> nepokrývala len </a:t>
            </a:r>
            <a:r>
              <a:rPr lang="sk-SK" sz="3000" i="1" dirty="0" err="1">
                <a:cs typeface="+mn-cs"/>
              </a:rPr>
              <a:t>acquis</a:t>
            </a:r>
            <a:r>
              <a:rPr lang="sk-SK" sz="3000" dirty="0">
                <a:cs typeface="+mn-cs"/>
              </a:rPr>
              <a:t>, ale týkala sa aj politických a makroekonomických oblastí v širokom zmysle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3000" dirty="0">
                <a:cs typeface="+mn-cs"/>
              </a:rPr>
              <a:t>Politické kritériá napr. zahŕňali aj reformu súdnictva (BUL) a väzenstva, ekonomické zasahovali do penzijného systému (SLO), daní a sociálneho zabezpečenia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Kondicionalita</a:t>
            </a:r>
            <a:r>
              <a:rPr lang="cs-CZ" dirty="0"/>
              <a:t> a jej limity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Problematická v </a:t>
            </a:r>
            <a:r>
              <a:rPr lang="cs-CZ" dirty="0" err="1"/>
              <a:t>štátoch</a:t>
            </a:r>
            <a:r>
              <a:rPr lang="cs-CZ" dirty="0"/>
              <a:t> s </a:t>
            </a:r>
            <a:r>
              <a:rPr lang="cs-CZ" dirty="0" err="1"/>
              <a:t>dedičstvom</a:t>
            </a:r>
            <a:r>
              <a:rPr lang="cs-CZ" dirty="0"/>
              <a:t> etnického konfliktu</a:t>
            </a:r>
          </a:p>
          <a:p>
            <a:pPr algn="just"/>
            <a:r>
              <a:rPr lang="cs-CZ" dirty="0"/>
              <a:t>Vysoké politické náklady </a:t>
            </a:r>
            <a:r>
              <a:rPr lang="cs-CZ" dirty="0" err="1"/>
              <a:t>pre</a:t>
            </a:r>
            <a:r>
              <a:rPr lang="cs-CZ" dirty="0"/>
              <a:t> vlády</a:t>
            </a:r>
          </a:p>
          <a:p>
            <a:pPr algn="just"/>
            <a:r>
              <a:rPr lang="cs-CZ" dirty="0" err="1"/>
              <a:t>Chorvátsko</a:t>
            </a:r>
            <a:r>
              <a:rPr lang="cs-CZ" dirty="0"/>
              <a:t> a Srbsko – ne/</a:t>
            </a:r>
            <a:r>
              <a:rPr lang="cs-CZ" dirty="0" err="1"/>
              <a:t>spolupráca</a:t>
            </a:r>
            <a:r>
              <a:rPr lang="cs-CZ" dirty="0"/>
              <a:t> s ICTY</a:t>
            </a:r>
          </a:p>
          <a:p>
            <a:pPr algn="just"/>
            <a:r>
              <a:rPr lang="cs-CZ" dirty="0" err="1"/>
              <a:t>Uznanie</a:t>
            </a:r>
            <a:r>
              <a:rPr lang="cs-CZ" dirty="0"/>
              <a:t> </a:t>
            </a:r>
            <a:r>
              <a:rPr lang="cs-CZ" dirty="0" err="1"/>
              <a:t>gréckej</a:t>
            </a:r>
            <a:r>
              <a:rPr lang="cs-CZ" dirty="0"/>
              <a:t> časti Cypru </a:t>
            </a:r>
            <a:r>
              <a:rPr lang="cs-CZ" dirty="0" err="1"/>
              <a:t>Tureckom</a:t>
            </a:r>
            <a:endParaRPr lang="cs-CZ" dirty="0"/>
          </a:p>
          <a:p>
            <a:pPr algn="just"/>
            <a:r>
              <a:rPr lang="cs-CZ" dirty="0"/>
              <a:t>Status etnických </a:t>
            </a:r>
            <a:r>
              <a:rPr lang="cs-CZ" dirty="0" err="1"/>
              <a:t>menšín</a:t>
            </a:r>
            <a:r>
              <a:rPr lang="cs-CZ" dirty="0"/>
              <a:t> v Lotyšsku a </a:t>
            </a:r>
            <a:r>
              <a:rPr lang="cs-CZ" dirty="0" err="1"/>
              <a:t>Estónsku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9571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EÚ a </a:t>
            </a:r>
            <a:r>
              <a:rPr lang="en-US" dirty="0" err="1"/>
              <a:t>demokracia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v </a:t>
            </a:r>
            <a:r>
              <a:rPr lang="en-US" dirty="0" err="1"/>
              <a:t>členských</a:t>
            </a:r>
            <a:r>
              <a:rPr lang="en-US" dirty="0"/>
              <a:t> </a:t>
            </a:r>
            <a:r>
              <a:rPr lang="en-US" dirty="0" err="1"/>
              <a:t>štátoch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pPr algn="just"/>
            <a:r>
              <a:rPr lang="en-US" dirty="0" err="1"/>
              <a:t>Možnosti</a:t>
            </a:r>
            <a:r>
              <a:rPr lang="en-US" dirty="0"/>
              <a:t> </a:t>
            </a:r>
            <a:r>
              <a:rPr lang="en-US" dirty="0" err="1"/>
              <a:t>sankcionovať</a:t>
            </a:r>
            <a:r>
              <a:rPr lang="en-US" dirty="0"/>
              <a:t> </a:t>
            </a:r>
            <a:r>
              <a:rPr lang="en-US" dirty="0" err="1"/>
              <a:t>člena</a:t>
            </a:r>
            <a:r>
              <a:rPr lang="en-US" dirty="0"/>
              <a:t> EÚ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výrazne</a:t>
            </a:r>
            <a:r>
              <a:rPr lang="en-US" dirty="0"/>
              <a:t> </a:t>
            </a:r>
            <a:r>
              <a:rPr lang="en-US" dirty="0" err="1"/>
              <a:t>menšie</a:t>
            </a:r>
            <a:r>
              <a:rPr lang="en-US" dirty="0"/>
              <a:t> </a:t>
            </a:r>
            <a:r>
              <a:rPr lang="en-US" dirty="0" err="1"/>
              <a:t>než</a:t>
            </a:r>
            <a:r>
              <a:rPr lang="en-US" dirty="0"/>
              <a:t> </a:t>
            </a:r>
            <a:r>
              <a:rPr lang="en-US" dirty="0" err="1"/>
              <a:t>počas</a:t>
            </a:r>
            <a:r>
              <a:rPr lang="en-US" dirty="0"/>
              <a:t> </a:t>
            </a:r>
            <a:r>
              <a:rPr lang="en-US" dirty="0" err="1"/>
              <a:t>predvstupového</a:t>
            </a:r>
            <a:r>
              <a:rPr lang="en-US" dirty="0"/>
              <a:t> </a:t>
            </a:r>
            <a:r>
              <a:rPr lang="en-US" dirty="0" err="1"/>
              <a:t>obdobia</a:t>
            </a:r>
            <a:r>
              <a:rPr lang="en-US" dirty="0"/>
              <a:t> (</a:t>
            </a:r>
            <a:r>
              <a:rPr lang="en-US" dirty="0" err="1"/>
              <a:t>hrozba</a:t>
            </a:r>
            <a:r>
              <a:rPr lang="en-US" dirty="0"/>
              <a:t> </a:t>
            </a:r>
            <a:r>
              <a:rPr lang="en-US" dirty="0" err="1"/>
              <a:t>neprijatia</a:t>
            </a:r>
            <a:r>
              <a:rPr lang="en-US" dirty="0"/>
              <a:t> do EÚ)</a:t>
            </a:r>
          </a:p>
          <a:p>
            <a:pPr algn="just"/>
            <a:r>
              <a:rPr lang="en-US" dirty="0" err="1"/>
              <a:t>Autonómnosť</a:t>
            </a:r>
            <a:r>
              <a:rPr lang="en-US" dirty="0"/>
              <a:t> </a:t>
            </a:r>
            <a:r>
              <a:rPr lang="en-US" dirty="0" err="1"/>
              <a:t>inštitúcií</a:t>
            </a:r>
            <a:r>
              <a:rPr lang="en-US" dirty="0"/>
              <a:t> EÚ v </a:t>
            </a:r>
            <a:r>
              <a:rPr lang="en-US" dirty="0" err="1"/>
              <a:t>sankcionovaní</a:t>
            </a:r>
            <a:r>
              <a:rPr lang="en-US" dirty="0"/>
              <a:t> </a:t>
            </a:r>
            <a:r>
              <a:rPr lang="en-US" dirty="0" err="1"/>
              <a:t>výrazne</a:t>
            </a:r>
            <a:r>
              <a:rPr lang="en-US" dirty="0"/>
              <a:t> </a:t>
            </a:r>
            <a:r>
              <a:rPr lang="en-US" dirty="0" err="1"/>
              <a:t>obmedzená</a:t>
            </a:r>
            <a:r>
              <a:rPr lang="en-US" dirty="0"/>
              <a:t> – </a:t>
            </a:r>
            <a:r>
              <a:rPr lang="en-US" dirty="0" err="1"/>
              <a:t>nižšia</a:t>
            </a:r>
            <a:r>
              <a:rPr lang="en-US" dirty="0"/>
              <a:t> </a:t>
            </a:r>
            <a:r>
              <a:rPr lang="en-US" dirty="0" err="1"/>
              <a:t>než</a:t>
            </a:r>
            <a:r>
              <a:rPr lang="en-US" dirty="0"/>
              <a:t> v </a:t>
            </a:r>
            <a:r>
              <a:rPr lang="en-US" dirty="0" err="1"/>
              <a:t>prípade</a:t>
            </a:r>
            <a:r>
              <a:rPr lang="en-US" dirty="0"/>
              <a:t> </a:t>
            </a:r>
            <a:r>
              <a:rPr lang="en-US" dirty="0" err="1"/>
              <a:t>porušenia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EÚ, </a:t>
            </a:r>
            <a:r>
              <a:rPr lang="en-US" dirty="0" err="1"/>
              <a:t>kde</a:t>
            </a:r>
            <a:r>
              <a:rPr lang="en-US" dirty="0"/>
              <a:t> </a:t>
            </a:r>
            <a:r>
              <a:rPr lang="en-US" dirty="0" err="1"/>
              <a:t>Komisia</a:t>
            </a:r>
            <a:r>
              <a:rPr lang="en-US" dirty="0"/>
              <a:t> </a:t>
            </a:r>
            <a:r>
              <a:rPr lang="en-US" dirty="0" err="1"/>
              <a:t>môže</a:t>
            </a:r>
            <a:r>
              <a:rPr lang="en-US" dirty="0"/>
              <a:t> </a:t>
            </a:r>
            <a:r>
              <a:rPr lang="en-US" dirty="0" err="1"/>
              <a:t>iniciovať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err="1"/>
              <a:t>Súdom</a:t>
            </a:r>
            <a:r>
              <a:rPr lang="en-US" dirty="0"/>
              <a:t> EÚ (</a:t>
            </a:r>
            <a:r>
              <a:rPr lang="en-US" dirty="0" err="1"/>
              <a:t>výsledkom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aj</a:t>
            </a:r>
            <a:r>
              <a:rPr lang="en-US" dirty="0"/>
              <a:t> </a:t>
            </a:r>
            <a:r>
              <a:rPr lang="en-US" dirty="0" err="1"/>
              <a:t>finančné</a:t>
            </a:r>
            <a:r>
              <a:rPr lang="en-US" dirty="0"/>
              <a:t> </a:t>
            </a:r>
            <a:r>
              <a:rPr lang="en-US" dirty="0" err="1"/>
              <a:t>pokuty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58424676"/>
      </p:ext>
    </p:extLst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869</TotalTime>
  <Words>1040</Words>
  <Application>Microsoft Macintosh PowerPoint</Application>
  <PresentationFormat>On-screen Show (4:3)</PresentationFormat>
  <Paragraphs>92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Times New Roman</vt:lpstr>
      <vt:lpstr>Wingdings</vt:lpstr>
      <vt:lpstr>Capsules</vt:lpstr>
      <vt:lpstr>Vplyvy na politiku v regióne: Európska únia</vt:lpstr>
      <vt:lpstr>Rámec vzťahov EÚ a štátov SVE</vt:lpstr>
      <vt:lpstr>Rámec vzťahov EÚ a štátov SVE</vt:lpstr>
      <vt:lpstr>Kondicionalita EÚ a IMF</vt:lpstr>
      <vt:lpstr>Kodanské kritériá (1993)</vt:lpstr>
      <vt:lpstr>Kodanské kritériá (1993)</vt:lpstr>
      <vt:lpstr>Rozsah kondicionality EÚ</vt:lpstr>
      <vt:lpstr>Kondicionalita a jej limity</vt:lpstr>
      <vt:lpstr>EÚ a demokracia  v členských štátoch</vt:lpstr>
      <vt:lpstr>Procedúra 1: sankcie (článok 7)</vt:lpstr>
      <vt:lpstr>Procedúra 2: znepokojenia (čl. 5)</vt:lpstr>
      <vt:lpstr>Procedúra 3:  Vláda zákona</vt:lpstr>
      <vt:lpstr>Iné možnosti EÚ</vt:lpstr>
      <vt:lpstr>Problematická stredná Európa</vt:lpstr>
      <vt:lpstr>Prečo demokracia upadá?</vt:lpstr>
      <vt:lpstr>Chýbajúci liberálny konsenzus?</vt:lpstr>
      <vt:lpstr>Iný democratický deficit</vt:lpstr>
      <vt:lpstr>Môže byť členský štát EÚ autokraciou?</vt:lpstr>
      <vt:lpstr>Môže byť členský štát EÚ autokraciou?</vt:lpstr>
      <vt:lpstr>Maďarsko (a Poľsko) v EÚ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Marek Rybář</dc:creator>
  <cp:lastModifiedBy>Marek Rybar</cp:lastModifiedBy>
  <cp:revision>102</cp:revision>
  <cp:lastPrinted>2015-05-07T11:09:51Z</cp:lastPrinted>
  <dcterms:created xsi:type="dcterms:W3CDTF">2005-06-20T08:50:09Z</dcterms:created>
  <dcterms:modified xsi:type="dcterms:W3CDTF">2021-11-10T12:03:49Z</dcterms:modified>
</cp:coreProperties>
</file>