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5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5"/>
    <p:restoredTop sz="96327"/>
  </p:normalViewPr>
  <p:slideViewPr>
    <p:cSldViewPr snapToGrid="0" snapToObjects="1">
      <p:cViewPr varScale="1">
        <p:scale>
          <a:sx n="130" d="100"/>
          <a:sy n="130" d="100"/>
        </p:scale>
        <p:origin x="15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7C78D-BACC-DA4F-B9D6-75E1375A04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Vplyvy na politiku v regióne: Rusko</a:t>
            </a:r>
            <a:endParaRPr lang="en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FE3A6-8179-8548-B62A-B9BE828B54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SK" dirty="0"/>
              <a:t>Stredná a východná Európa po roku 1989 (POLb1116)</a:t>
            </a:r>
          </a:p>
          <a:p>
            <a:r>
              <a:rPr lang="en-SK" dirty="0"/>
              <a:t>Doc. Marek Rybář, PhD.</a:t>
            </a:r>
          </a:p>
        </p:txBody>
      </p:sp>
    </p:spTree>
    <p:extLst>
      <p:ext uri="{BB962C8B-B14F-4D97-AF65-F5344CB8AC3E}">
        <p14:creationId xmlns:p14="http://schemas.microsoft.com/office/powerpoint/2010/main" val="344238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0103-F999-8B49-AC11-1A92A7B0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Konkurenčné integračné  projekty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9E7F-6DF7-CC42-A183-02BD92A8C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K</a:t>
            </a:r>
            <a:r>
              <a:rPr lang="en-SK" sz="2800" dirty="0"/>
              <a:t>ľúčovým faktorom formujúcim ruskú angažovanosť v regióne sú protichodné snahy o regionálnu integráciu, založené na odlišných organizáciách:</a:t>
            </a:r>
          </a:p>
          <a:p>
            <a:pPr algn="just"/>
            <a:r>
              <a:rPr lang="en-SK" sz="2800" dirty="0"/>
              <a:t>E</a:t>
            </a:r>
            <a:r>
              <a:rPr lang="cs-CZ" sz="2800" dirty="0"/>
              <a:t>Ú</a:t>
            </a:r>
            <a:r>
              <a:rPr lang="en-SK" sz="2800" dirty="0"/>
              <a:t> a jej ambície v oblasti Širšej Európy vs. rôzne formy euroázijskej integrácie</a:t>
            </a:r>
          </a:p>
          <a:p>
            <a:pPr algn="just"/>
            <a:r>
              <a:rPr lang="en-SK" sz="2800" dirty="0"/>
              <a:t>angažovanosť EÚ založená na kondicionalite, ruské integračné projekty zdôrazňujú štátnu suverenitu a rozmanitosť ciest smerom k modernizácii</a:t>
            </a:r>
          </a:p>
        </p:txBody>
      </p:sp>
    </p:spTree>
    <p:extLst>
      <p:ext uri="{BB962C8B-B14F-4D97-AF65-F5344CB8AC3E}">
        <p14:creationId xmlns:p14="http://schemas.microsoft.com/office/powerpoint/2010/main" val="173205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74D09-E633-2B47-9B3E-212DDA91A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Konkurenčné integračné  projekty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9B5B3-2C24-114D-A432-25B478853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SK" sz="2800" dirty="0"/>
              <a:t>Východné partnerstvo EÚ od roku 2009</a:t>
            </a:r>
          </a:p>
          <a:p>
            <a:pPr algn="just"/>
            <a:r>
              <a:rPr lang="en-GB" sz="2800" dirty="0"/>
              <a:t>R</a:t>
            </a:r>
            <a:r>
              <a:rPr lang="en-SK" sz="2800" dirty="0"/>
              <a:t>eakcia Ruska, ktorá nakoniec nadobudla násilnú podobu po zosadení ukrajinského prezidenta Janukovyča v roku 2014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 roku 2007 Rusko, Bielorusko a Kazachstan oznámil vytvorenie colnej úni (CU) v rámci Eurázijského hospodárskeho spoločenstva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 roku 2015 sa tieto iniciatívy zlúčili do Eurázijskej hospodárskej únie</a:t>
            </a:r>
          </a:p>
        </p:txBody>
      </p:sp>
    </p:spTree>
    <p:extLst>
      <p:ext uri="{BB962C8B-B14F-4D97-AF65-F5344CB8AC3E}">
        <p14:creationId xmlns:p14="http://schemas.microsoft.com/office/powerpoint/2010/main" val="389739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5C9B-927B-854D-8534-AF5150675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Bezpečnostné otázky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09C6-BEE3-D946-9341-8A24F0853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O</a:t>
            </a:r>
            <a:r>
              <a:rPr lang="en-SK" sz="2800" dirty="0"/>
              <a:t>bdobie od konca Studenej vojny ako obrovská bezpečnostná dilema vo vzťahoch Ruska a regiónu SVE</a:t>
            </a:r>
          </a:p>
          <a:p>
            <a:pPr algn="just"/>
            <a:r>
              <a:rPr lang="en-GB" sz="2800" dirty="0"/>
              <a:t>Z</a:t>
            </a:r>
            <a:r>
              <a:rPr lang="en-SK" sz="2800" dirty="0"/>
              <a:t>ápadné inštitúcie po roku 1989 vyvíjali úsilie o začlenenie Ruska do rozširujúceho sa Atlantick</a:t>
            </a:r>
            <a:r>
              <a:rPr lang="cs-CZ" sz="2800" dirty="0"/>
              <a:t>é</a:t>
            </a:r>
            <a:r>
              <a:rPr lang="en-SK" sz="2800" dirty="0"/>
              <a:t>ho spoločenstva</a:t>
            </a:r>
          </a:p>
          <a:p>
            <a:pPr algn="just"/>
            <a:r>
              <a:rPr lang="en-SK" sz="2800" dirty="0"/>
              <a:t>Rusko tomu bolo spočiatku naklonené, ale </a:t>
            </a:r>
            <a:endParaRPr lang="cs-CZ" sz="2800" dirty="0"/>
          </a:p>
          <a:p>
            <a:pPr algn="just"/>
            <a:r>
              <a:rPr lang="en-SK" sz="2800" dirty="0"/>
              <a:t>kvôli svojim záujmom v Eurázii a globálnym ambíciám sa nechcelo stať súčasťou poriadku, ktorý nevytváralo a nekontrolovalo</a:t>
            </a:r>
          </a:p>
          <a:p>
            <a:pPr algn="just"/>
            <a:endParaRPr lang="en-SK" sz="2800" dirty="0"/>
          </a:p>
        </p:txBody>
      </p:sp>
    </p:spTree>
    <p:extLst>
      <p:ext uri="{BB962C8B-B14F-4D97-AF65-F5344CB8AC3E}">
        <p14:creationId xmlns:p14="http://schemas.microsoft.com/office/powerpoint/2010/main" val="81283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AF99E-C8FB-724E-8CFC-AF7BA869E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Bezpečnostné otázky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2D059-20DC-9A4F-AA63-11343DAB5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R</a:t>
            </a:r>
            <a:r>
              <a:rPr lang="en-SK" sz="2800" dirty="0"/>
              <a:t>ozširovanie NATO na východ a prísľub členstva Gruzínsku a Ukrajine boli v Rusku vnímané ako eskalujúca hrozba s dlhodobými dôsledkami</a:t>
            </a:r>
          </a:p>
          <a:p>
            <a:pPr algn="just"/>
            <a:r>
              <a:rPr lang="en-GB" sz="2800" dirty="0"/>
              <a:t>R</a:t>
            </a:r>
            <a:r>
              <a:rPr lang="en-SK" sz="2800" dirty="0"/>
              <a:t>usko-gruzínska vojna v roku 2008 bola prvou vojnou namierenou proti rozširovaniu NATO a táto deštruktívna dynamika vyvrcholila v ukrajinskej kríze</a:t>
            </a:r>
          </a:p>
        </p:txBody>
      </p:sp>
    </p:spTree>
    <p:extLst>
      <p:ext uri="{BB962C8B-B14F-4D97-AF65-F5344CB8AC3E}">
        <p14:creationId xmlns:p14="http://schemas.microsoft.com/office/powerpoint/2010/main" val="1319848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F5EA-EB8B-2840-BE1D-AF32A9F6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Bezpečnostné otázky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FBB83-9854-684A-BAFC-291A8A23D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SK" sz="2800" dirty="0"/>
              <a:t>Ruský alternatívny bezpečnostný systém: Taškentská zmluva o kolektívnej bezpečnosti (CST)</a:t>
            </a:r>
          </a:p>
          <a:p>
            <a:pPr algn="just"/>
            <a:r>
              <a:rPr lang="en-GB" sz="2800" dirty="0"/>
              <a:t>D</a:t>
            </a:r>
            <a:r>
              <a:rPr lang="en-SK" sz="2800" dirty="0"/>
              <a:t>ohody z roku 1992, ktoré sa v roku 1999 transformovali na Organizáciu zmluvy o kolektívnej bezpečnosti (CSTO)</a:t>
            </a:r>
          </a:p>
          <a:p>
            <a:pPr algn="just"/>
            <a:r>
              <a:rPr lang="en-SK" sz="2800" dirty="0"/>
              <a:t>CSTO v tom čase združovala Arménsko, Bielorusko, Rusko, Kirgizsko, Kazachstan a Tadžikistan, pričom Uzbekistan sa k nej pravidelne pripájal a odchádzal z nej</a:t>
            </a:r>
          </a:p>
        </p:txBody>
      </p:sp>
    </p:spTree>
    <p:extLst>
      <p:ext uri="{BB962C8B-B14F-4D97-AF65-F5344CB8AC3E}">
        <p14:creationId xmlns:p14="http://schemas.microsoft.com/office/powerpoint/2010/main" val="686278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93EDE-CF99-8C4B-B466-85049C95F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Ruský režim pod Putinovým vedením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17EC6-DCDE-5942-856D-BA8BE762F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SK" sz="2800" dirty="0"/>
              <a:t>postupne </a:t>
            </a:r>
            <a:r>
              <a:rPr lang="cs-CZ" sz="2800" dirty="0" err="1"/>
              <a:t>sa</a:t>
            </a:r>
            <a:r>
              <a:rPr lang="cs-CZ" sz="2800" dirty="0"/>
              <a:t> </a:t>
            </a:r>
            <a:r>
              <a:rPr lang="en-SK" sz="2800" dirty="0"/>
              <a:t>rozvinul do plne autoritárskeho režimu</a:t>
            </a:r>
          </a:p>
          <a:p>
            <a:pPr algn="just"/>
            <a:r>
              <a:rPr lang="en-SK" sz="2800" dirty="0"/>
              <a:t>Putin oslabil inštitúcie, aby ho nemohli obmedzovať</a:t>
            </a:r>
          </a:p>
          <a:p>
            <a:pPr algn="just"/>
            <a:r>
              <a:rPr lang="en-GB" sz="2800" dirty="0"/>
              <a:t>T</a:t>
            </a:r>
            <a:r>
              <a:rPr lang="en-SK" sz="2800" dirty="0"/>
              <a:t>o zároveň znamená, že sa nemôže spoliehať na to, že</a:t>
            </a:r>
            <a:r>
              <a:rPr lang="cs-CZ" sz="2800" dirty="0"/>
              <a:t> </a:t>
            </a:r>
            <a:r>
              <a:rPr lang="cs-CZ" sz="2800" dirty="0" err="1"/>
              <a:t>zabezpečia</a:t>
            </a:r>
            <a:r>
              <a:rPr lang="cs-CZ" sz="2800" dirty="0"/>
              <a:t> </a:t>
            </a:r>
            <a:r>
              <a:rPr lang="en-SK" sz="2800" dirty="0"/>
              <a:t>hospodársky rast, vyriešia sociálne konflikty alebo dokonca uľahčia pokojný odchod z funkcie</a:t>
            </a:r>
          </a:p>
          <a:p>
            <a:pPr algn="just"/>
            <a:r>
              <a:rPr lang="en-SK" sz="2800" dirty="0"/>
              <a:t>Putin čelí dvojitej hrozbe</a:t>
            </a:r>
            <a:r>
              <a:rPr lang="cs-CZ" sz="2800" dirty="0"/>
              <a:t>:</a:t>
            </a:r>
            <a:r>
              <a:rPr lang="en-SK" sz="2800" dirty="0"/>
              <a:t> prevratu zo strany elít v jeho okolí aj hrozbe ľudových nepokojov “zdola” </a:t>
            </a:r>
          </a:p>
        </p:txBody>
      </p:sp>
    </p:spTree>
    <p:extLst>
      <p:ext uri="{BB962C8B-B14F-4D97-AF65-F5344CB8AC3E}">
        <p14:creationId xmlns:p14="http://schemas.microsoft.com/office/powerpoint/2010/main" val="305293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0655-C525-C344-9C7B-582D9783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Personalistické autokracie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E95F3-3729-A240-BC8F-65A3445BF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M</a:t>
            </a:r>
            <a:r>
              <a:rPr lang="en-SK" sz="2800" dirty="0"/>
              <a:t>oc nad dôležitými personálnymi alebo politickými rozhodnutiami má vždy jedna osoba na vrchole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yššia miera korupcie ako v autokraciách s jednou stranou alebo vojenských diktatúrach, pomalši hospodársky rast a menej stabilné</a:t>
            </a:r>
            <a:r>
              <a:rPr lang="cs-CZ" sz="2800" dirty="0"/>
              <a:t> a </a:t>
            </a:r>
            <a:r>
              <a:rPr lang="cs-CZ" sz="2800" dirty="0" err="1"/>
              <a:t>neprevídateľné</a:t>
            </a:r>
            <a:r>
              <a:rPr lang="en-SK" sz="2800" dirty="0"/>
              <a:t> politiky (policies)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ládcovia personalistických autokracií disponujú spoločným súborom nástrojov a možností:</a:t>
            </a:r>
          </a:p>
        </p:txBody>
      </p:sp>
    </p:spTree>
    <p:extLst>
      <p:ext uri="{BB962C8B-B14F-4D97-AF65-F5344CB8AC3E}">
        <p14:creationId xmlns:p14="http://schemas.microsoft.com/office/powerpoint/2010/main" val="2982553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F21D-A51A-1144-A9CA-0903BB7C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Personalistické autokracie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71D95-E84A-F948-A6E3-3151733A1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P</a:t>
            </a:r>
            <a:r>
              <a:rPr lang="en-SK" sz="2800" dirty="0"/>
              <a:t>rotizápadné nálady na mobilizáciu svojej podpor</a:t>
            </a:r>
            <a:r>
              <a:rPr lang="cs-CZ" sz="2800" dirty="0" err="1"/>
              <a:t>nej</a:t>
            </a:r>
            <a:r>
              <a:rPr lang="cs-CZ" sz="2800" dirty="0"/>
              <a:t> </a:t>
            </a:r>
            <a:r>
              <a:rPr lang="en-SK" sz="2800" dirty="0"/>
              <a:t>základne</a:t>
            </a:r>
          </a:p>
          <a:p>
            <a:pPr algn="just"/>
            <a:r>
              <a:rPr lang="en-GB" sz="2800" dirty="0"/>
              <a:t>D</a:t>
            </a:r>
            <a:r>
              <a:rPr lang="en-SK" sz="2800" dirty="0"/>
              <a:t>eformácia hospodárstva v prospech svojich </a:t>
            </a:r>
            <a:r>
              <a:rPr lang="cs-CZ" sz="2800" dirty="0" err="1"/>
              <a:t>kumpánov</a:t>
            </a:r>
            <a:endParaRPr lang="en-SK" sz="2800" dirty="0"/>
          </a:p>
          <a:p>
            <a:pPr algn="just"/>
            <a:r>
              <a:rPr lang="en-GB" sz="2800" dirty="0" err="1"/>
              <a:t>Ú</a:t>
            </a:r>
            <a:r>
              <a:rPr lang="en-SK" sz="2800" dirty="0"/>
              <a:t>toky na politických oponentov prostredníctvom vlastného upraveného právneho systému</a:t>
            </a:r>
          </a:p>
          <a:p>
            <a:pPr algn="just"/>
            <a:r>
              <a:rPr lang="en-GB" sz="2800" dirty="0"/>
              <a:t>R</a:t>
            </a:r>
            <a:r>
              <a:rPr lang="en-SK" sz="2800" dirty="0"/>
              <a:t>ozširovanie výkonnej moci na úkor iných inštitúcií</a:t>
            </a:r>
          </a:p>
          <a:p>
            <a:pPr algn="just"/>
            <a:r>
              <a:rPr lang="en-GB" sz="2800" dirty="0"/>
              <a:t>P</a:t>
            </a:r>
            <a:r>
              <a:rPr lang="en-SK" sz="2800" dirty="0"/>
              <a:t>ersonalistickí autokrati, ktorí stratili moc, spravidla skončili v exile, </a:t>
            </a:r>
            <a:r>
              <a:rPr lang="cs-CZ" sz="2800" dirty="0" err="1"/>
              <a:t>vo</a:t>
            </a:r>
            <a:r>
              <a:rPr lang="cs-CZ" sz="2800" dirty="0"/>
              <a:t> </a:t>
            </a:r>
            <a:r>
              <a:rPr lang="en-SK" sz="2800" dirty="0"/>
              <a:t>väzení alebo mŕtvi</a:t>
            </a:r>
          </a:p>
        </p:txBody>
      </p:sp>
    </p:spTree>
    <p:extLst>
      <p:ext uri="{BB962C8B-B14F-4D97-AF65-F5344CB8AC3E}">
        <p14:creationId xmlns:p14="http://schemas.microsoft.com/office/powerpoint/2010/main" val="2919581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7ED77-A8A7-F841-A2A9-C1D5BD4C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Vládnutie bez spoľahlivých inštitúcií</a:t>
            </a:r>
            <a:br>
              <a:rPr lang="en-SK" dirty="0"/>
            </a:b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425AF-18F5-F449-B53D-EE9C34728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P</a:t>
            </a:r>
            <a:r>
              <a:rPr lang="en-SK" sz="2800" dirty="0"/>
              <a:t>odkopávaním politických inštitúcií, ktoré obmedzujú výkonnú moc, Putin znížil predvídateľnosť policies a tak zvýšil </a:t>
            </a:r>
            <a:r>
              <a:rPr lang="cs-CZ" sz="2800" dirty="0"/>
              <a:t>i </a:t>
            </a:r>
            <a:r>
              <a:rPr lang="en-SK" sz="2800" dirty="0"/>
              <a:t>potenciálnu zraniteľnosť elít</a:t>
            </a:r>
          </a:p>
          <a:p>
            <a:pPr algn="just"/>
            <a:r>
              <a:rPr lang="en-GB" sz="2800" dirty="0"/>
              <a:t>S</a:t>
            </a:r>
            <a:r>
              <a:rPr lang="en-SK" sz="2800" dirty="0"/>
              <a:t>polieha sa na (klesajúcu) osobnú popularitu</a:t>
            </a:r>
          </a:p>
          <a:p>
            <a:pPr algn="just"/>
            <a:r>
              <a:rPr lang="en-GB" sz="2800" dirty="0"/>
              <a:t>M</a:t>
            </a:r>
            <a:r>
              <a:rPr lang="en-SK" sz="2800" dirty="0"/>
              <a:t>usí delegovať niektoré rozhodovacie právomoci na pomáhačov na nižšej úrovni riadenia</a:t>
            </a:r>
          </a:p>
          <a:p>
            <a:pPr algn="just"/>
            <a:r>
              <a:rPr lang="en-GB" sz="2800" dirty="0"/>
              <a:t>K</a:t>
            </a:r>
            <a:r>
              <a:rPr lang="en-SK" sz="2800" dirty="0"/>
              <a:t>eďže ruské inštitúcie sú slabé, Putin musí spolupracovať aj s vplyvnými podnikateľmi/oligarchami</a:t>
            </a:r>
          </a:p>
        </p:txBody>
      </p:sp>
    </p:spTree>
    <p:extLst>
      <p:ext uri="{BB962C8B-B14F-4D97-AF65-F5344CB8AC3E}">
        <p14:creationId xmlns:p14="http://schemas.microsoft.com/office/powerpoint/2010/main" val="2100940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1D90-D199-DD41-B9B9-EE6DBB17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Domáce dilemy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14106-F3E5-E442-B376-933ED2859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2800" dirty="0"/>
              <a:t>D</a:t>
            </a:r>
            <a:r>
              <a:rPr lang="en-SK" sz="2800" dirty="0"/>
              <a:t>ve hlavné hrozby autokratovi: prevrat zo strany elít a protesty verejnosti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 prvej dekáde Putinovej vlády neboli tieto </a:t>
            </a:r>
            <a:r>
              <a:rPr lang="cs-CZ" sz="2800" dirty="0" err="1"/>
              <a:t>dilemy</a:t>
            </a:r>
            <a:r>
              <a:rPr lang="en-SK" sz="2800" dirty="0"/>
              <a:t> tak zjavné kvôli vysokým cenám nerastných surovín, ktoré Rusko vyváža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 dôsledku ekonomických problémov sa Putin musí rozhodovať medzi odmeňovaním svojich podporovateľov a reformov hospodárstva</a:t>
            </a:r>
          </a:p>
          <a:p>
            <a:pPr algn="just"/>
            <a:r>
              <a:rPr lang="en-GB" sz="2800" dirty="0"/>
              <a:t>P</a:t>
            </a:r>
            <a:r>
              <a:rPr lang="en-SK" sz="2800" dirty="0"/>
              <a:t>rotesty v rokoch 2020/21 na podporu Navaľného boli motivované ako nespokojnosťou s hospodárskou situáciou, tak nesúhlasom s Putinovou politikou</a:t>
            </a:r>
          </a:p>
        </p:txBody>
      </p:sp>
    </p:spTree>
    <p:extLst>
      <p:ext uri="{BB962C8B-B14F-4D97-AF65-F5344CB8AC3E}">
        <p14:creationId xmlns:p14="http://schemas.microsoft.com/office/powerpoint/2010/main" val="347234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DDC9-6C2D-1145-A3EB-E3936E0D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Stav vzťahov Ruska a regiónu SVE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95F47-39C2-5D48-8FB0-CB779298F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V</a:t>
            </a:r>
            <a:r>
              <a:rPr lang="en-SK" sz="2800" dirty="0"/>
              <a:t>zťahy medzi Ruskom a regiónom sú jedny z najproblematickejších na svete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zťahy s postsovietskymi štátmi sa pohybujú od zložitých až po katastrofálne</a:t>
            </a:r>
          </a:p>
          <a:p>
            <a:pPr algn="just"/>
            <a:r>
              <a:rPr lang="en-GB" sz="2800" dirty="0"/>
              <a:t>O</a:t>
            </a:r>
            <a:r>
              <a:rPr lang="en-SK" sz="2800" dirty="0"/>
              <a:t>d rusko-gruzínskej vojny v roku 2008 až po konflikt s Ukrajinou a anexiou Krymu v roku 2014</a:t>
            </a:r>
          </a:p>
          <a:p>
            <a:pPr algn="just"/>
            <a:r>
              <a:rPr lang="en-GB" sz="2800" dirty="0"/>
              <a:t>R</a:t>
            </a:r>
            <a:r>
              <a:rPr lang="en-SK" sz="2800" dirty="0"/>
              <a:t>ozmanitosť vzťahov s regiónom ma svoje historické korene</a:t>
            </a:r>
          </a:p>
        </p:txBody>
      </p:sp>
    </p:spTree>
    <p:extLst>
      <p:ext uri="{BB962C8B-B14F-4D97-AF65-F5344CB8AC3E}">
        <p14:creationId xmlns:p14="http://schemas.microsoft.com/office/powerpoint/2010/main" val="267465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1C50C-2445-1D4F-B3AB-E1FACD66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Zahraničnopolitické dilemy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BA0EA-F415-C846-93D4-A3B34F7FF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P</a:t>
            </a:r>
            <a:r>
              <a:rPr lang="en-SK" sz="2800" dirty="0"/>
              <a:t>olicies potrebné na generovanie ekonomickej dynamiky (otvorenie hospodárstva zahraničnému obchodu, zníženie korupcie, posilnenie právneho štátu, zvýšenie hospodárskej súťaže a prilákanie zahraničných investícií) by sa nedali zosúladiť s asertívnou zahraničnou politikou</a:t>
            </a:r>
          </a:p>
          <a:p>
            <a:pPr algn="just"/>
            <a:r>
              <a:rPr lang="en-GB" sz="2800" dirty="0"/>
              <a:t>T</a:t>
            </a:r>
            <a:r>
              <a:rPr lang="en-SK" sz="2800" dirty="0"/>
              <a:t>á prinie</a:t>
            </a:r>
            <a:r>
              <a:rPr lang="cs-CZ" sz="2800" dirty="0"/>
              <a:t>s</a:t>
            </a:r>
            <a:r>
              <a:rPr lang="en-SK" sz="2800" dirty="0"/>
              <a:t>la výhody hlavne ľuďom v bezpečnostnom aparáte a firmám v tých odvetviach, ktoré profitujú z nízkej miery </a:t>
            </a:r>
            <a:r>
              <a:rPr lang="cs-CZ" sz="2800" dirty="0" err="1"/>
              <a:t>zahraničnej</a:t>
            </a:r>
            <a:r>
              <a:rPr lang="cs-CZ" sz="2800" dirty="0"/>
              <a:t> </a:t>
            </a:r>
            <a:r>
              <a:rPr lang="en-SK" sz="2800" dirty="0"/>
              <a:t>konkurenice</a:t>
            </a:r>
          </a:p>
        </p:txBody>
      </p:sp>
    </p:spTree>
    <p:extLst>
      <p:ext uri="{BB962C8B-B14F-4D97-AF65-F5344CB8AC3E}">
        <p14:creationId xmlns:p14="http://schemas.microsoft.com/office/powerpoint/2010/main" val="2717041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2AFE-85DF-E645-815B-E862C7E8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Zahraničnopolitické dilemy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3FAC0-D05E-E24A-BA1F-CD05C512C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K</a:t>
            </a:r>
            <a:r>
              <a:rPr lang="en-SK" sz="2800" dirty="0"/>
              <a:t>onfrontačná politika voči Západu vrátila Rusko späť do veľmocenskej hry ako globálnu mocnosť</a:t>
            </a:r>
          </a:p>
          <a:p>
            <a:pPr algn="just"/>
            <a:r>
              <a:rPr lang="en-GB" sz="2800" dirty="0"/>
              <a:t>A</a:t>
            </a:r>
            <a:r>
              <a:rPr lang="en-SK" sz="2800" dirty="0"/>
              <a:t>le takisto zabránila veľmi potrebným hospodárskym reformám, ktoré by posilnili Ruské postavenie v dlhodobom merítku</a:t>
            </a:r>
          </a:p>
          <a:p>
            <a:pPr algn="just"/>
            <a:r>
              <a:rPr lang="en-GB" sz="2800" dirty="0"/>
              <a:t>N</a:t>
            </a:r>
            <a:r>
              <a:rPr lang="en-SK" sz="2800" dirty="0"/>
              <a:t>euspokojila ani ruských obyvateľov, ktorým viac záleží na ich životnej úrovni ako na</a:t>
            </a:r>
            <a:r>
              <a:rPr lang="cs-CZ" sz="2800" dirty="0"/>
              <a:t> </a:t>
            </a:r>
            <a:r>
              <a:rPr lang="en-SK" sz="2800" dirty="0"/>
              <a:t>veľmocenskom postavení ich krajiny</a:t>
            </a:r>
          </a:p>
        </p:txBody>
      </p:sp>
    </p:spTree>
    <p:extLst>
      <p:ext uri="{BB962C8B-B14F-4D97-AF65-F5344CB8AC3E}">
        <p14:creationId xmlns:p14="http://schemas.microsoft.com/office/powerpoint/2010/main" val="111720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5297-94D1-8445-BB59-6849D9D4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Sankcie a represie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5C6F4-4622-F849-83C6-72D21E2F3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SK" sz="2800" dirty="0"/>
              <a:t>Sankcie USA a EÚ spomalili ruské hospodárstvo, odradili zahraničných investorov a obmedzili dostupnosť zahraničných technológií a ich financovania</a:t>
            </a:r>
          </a:p>
          <a:p>
            <a:pPr algn="just"/>
            <a:r>
              <a:rPr lang="en-GB" sz="2800" dirty="0"/>
              <a:t>A</a:t>
            </a:r>
            <a:r>
              <a:rPr lang="en-SK" sz="2800" dirty="0"/>
              <a:t>utokratické režimy, ktoré sa uchyľujú k represiám, sa na</a:t>
            </a:r>
            <a:r>
              <a:rPr lang="cs-CZ" sz="2800" dirty="0"/>
              <a:t> </a:t>
            </a:r>
            <a:r>
              <a:rPr lang="en-SK" sz="2800" dirty="0"/>
              <a:t>ňu </a:t>
            </a:r>
            <a:r>
              <a:rPr lang="cs-CZ" sz="2800"/>
              <a:t>obvykle</a:t>
            </a:r>
            <a:r>
              <a:rPr lang="en-SK" sz="2800"/>
              <a:t> </a:t>
            </a:r>
            <a:r>
              <a:rPr lang="en-SK" sz="2800" dirty="0"/>
              <a:t>spoliehajú čoraz viac</a:t>
            </a:r>
          </a:p>
          <a:p>
            <a:pPr algn="just"/>
            <a:r>
              <a:rPr lang="en-GB" sz="2800" dirty="0"/>
              <a:t>R</a:t>
            </a:r>
            <a:r>
              <a:rPr lang="en-SK" sz="2800" dirty="0"/>
              <a:t>epresie zvyčajne predlžujú práve tie problémy, pre ktoré opozícia voči režimu vznikla</a:t>
            </a:r>
          </a:p>
        </p:txBody>
      </p:sp>
    </p:spTree>
    <p:extLst>
      <p:ext uri="{BB962C8B-B14F-4D97-AF65-F5344CB8AC3E}">
        <p14:creationId xmlns:p14="http://schemas.microsoft.com/office/powerpoint/2010/main" val="79670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5EC8-7356-6C48-8A7B-45938DB9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Nová východná Európa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5908D-7409-CE4C-869C-7F1958F03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“P</a:t>
            </a:r>
            <a:r>
              <a:rPr lang="en-SK" sz="2800" dirty="0"/>
              <a:t>ohraničné” krajiny ako Ukrajina, Bielorusko a Moldavsko</a:t>
            </a:r>
          </a:p>
          <a:p>
            <a:pPr algn="just"/>
            <a:r>
              <a:rPr lang="en-GB" sz="2800" dirty="0"/>
              <a:t>R</a:t>
            </a:r>
            <a:r>
              <a:rPr lang="en-SK" sz="2800" dirty="0"/>
              <a:t>ozdiely medi nimi, ale majú spoločnú snahu potvrdzovať svoju štátnu nezávislosť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äzby, ktoré zahŕňajú nielen Rusko, ale aj ich západných susedov (Poľsko a Rumunsko)</a:t>
            </a:r>
          </a:p>
          <a:p>
            <a:pPr algn="just"/>
            <a:r>
              <a:rPr lang="en-GB" sz="2800" dirty="0"/>
              <a:t>O</a:t>
            </a:r>
            <a:r>
              <a:rPr lang="en-SK" sz="2800" dirty="0"/>
              <a:t>pakované pokusy dištancovať sa od Ruska</a:t>
            </a:r>
          </a:p>
        </p:txBody>
      </p:sp>
    </p:spTree>
    <p:extLst>
      <p:ext uri="{BB962C8B-B14F-4D97-AF65-F5344CB8AC3E}">
        <p14:creationId xmlns:p14="http://schemas.microsoft.com/office/powerpoint/2010/main" val="355218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6B30-5FE5-284B-A932-793A1E9E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Nová východná Európa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40CDF-DD97-844C-9FF4-78D48530F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SK" sz="2800" dirty="0"/>
              <a:t>Bielorusko – hlboké kultúrne a hospodárske prepojenie s Ruskom</a:t>
            </a:r>
          </a:p>
          <a:p>
            <a:pPr algn="just"/>
            <a:r>
              <a:rPr lang="en-SK" sz="2800" dirty="0"/>
              <a:t>Lukašenko manévruje medzi Ruskom a EÚ s cieľom získať výhody od oboch</a:t>
            </a:r>
          </a:p>
          <a:p>
            <a:pPr algn="just"/>
            <a:r>
              <a:rPr lang="en-SK" sz="2800" dirty="0"/>
              <a:t>Moldavsko – Ruskom podporovaný separatizmus Podnesterska bráni efektívnej štátnosti</a:t>
            </a:r>
          </a:p>
          <a:p>
            <a:pPr algn="just"/>
            <a:r>
              <a:rPr lang="en-SK" sz="2800" dirty="0"/>
              <a:t>Ukrajina je spomedzi týchto krajín najviac vnútorne rozorvaná; silný nacionali</a:t>
            </a:r>
            <a:r>
              <a:rPr lang="cs-CZ" sz="2800" dirty="0"/>
              <a:t>z</a:t>
            </a:r>
            <a:r>
              <a:rPr lang="en-SK" sz="2800" dirty="0"/>
              <a:t>mus zdôrazňuje potrebu obnoviť Ukrajinu, ktorá je kultúrne aj ekonomicky oddelenú od Ruska</a:t>
            </a:r>
          </a:p>
        </p:txBody>
      </p:sp>
    </p:spTree>
    <p:extLst>
      <p:ext uri="{BB962C8B-B14F-4D97-AF65-F5344CB8AC3E}">
        <p14:creationId xmlns:p14="http://schemas.microsoft.com/office/powerpoint/2010/main" val="228309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4B51-3FF4-4640-9831-70C5690D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Pobaltské štáty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1FDD8-9162-B748-A668-97CE99B88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SK" sz="2800" dirty="0"/>
              <a:t>Estónsko, Litva a Lotyšsko (v EÚ a NATO)</a:t>
            </a:r>
          </a:p>
          <a:p>
            <a:pPr algn="just"/>
            <a:r>
              <a:rPr lang="en-GB" sz="2800" dirty="0"/>
              <a:t>S</a:t>
            </a:r>
            <a:r>
              <a:rPr lang="en-SK" sz="2800" dirty="0"/>
              <a:t>účasť Ruského impéria v 18. storočí, nezávislosť v rokoch 1918-1940</a:t>
            </a:r>
          </a:p>
          <a:p>
            <a:pPr algn="just"/>
            <a:r>
              <a:rPr lang="en-SK" sz="2800" dirty="0"/>
              <a:t>Pakt Molotov-Ribbentrop, začlenenie do Sovietskeho zväzu v 1940</a:t>
            </a:r>
          </a:p>
          <a:p>
            <a:pPr algn="just"/>
            <a:r>
              <a:rPr lang="en-GB" sz="2800" dirty="0"/>
              <a:t>Z</a:t>
            </a:r>
            <a:r>
              <a:rPr lang="en-SK" sz="2800" dirty="0"/>
              <a:t>ničenie starých vládnucich tried, masové deportácie a prílev ruských vojenských a priemyslených osadníkov</a:t>
            </a:r>
          </a:p>
        </p:txBody>
      </p:sp>
    </p:spTree>
    <p:extLst>
      <p:ext uri="{BB962C8B-B14F-4D97-AF65-F5344CB8AC3E}">
        <p14:creationId xmlns:p14="http://schemas.microsoft.com/office/powerpoint/2010/main" val="1584028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A5121-342A-C84E-A391-912C9A26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Pobaltské štáty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E698F-EF35-6E4C-80C5-B9369C028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SK" sz="2800" dirty="0"/>
              <a:t>Litva vyhlásila nezávislosť v marci 1990, po nej nasledovali zvyšné dve krajiny</a:t>
            </a:r>
          </a:p>
          <a:p>
            <a:pPr algn="just"/>
            <a:r>
              <a:rPr lang="en-GB" sz="2800" dirty="0"/>
              <a:t>M</a:t>
            </a:r>
            <a:r>
              <a:rPr lang="en-SK" sz="2800" dirty="0"/>
              <a:t>alú časť obyvateľov tvoria Rusi a Poliaci, Litva vyhlásila, že všetci rezidenti s trvalým pobytom v republike automaticky získali občianstvo </a:t>
            </a:r>
          </a:p>
          <a:p>
            <a:pPr algn="just"/>
            <a:r>
              <a:rPr lang="en-GB" sz="2800" dirty="0"/>
              <a:t>V</a:t>
            </a:r>
            <a:r>
              <a:rPr lang="en-SK" sz="2800" dirty="0"/>
              <a:t> Estónsku a Lotyšsku s výraznejším podielom ruskojazyčného obyvateľstva získali automatické občianstvo len tí, ktorí dokázali dokumentovať pôvod svojich predkov žijúcich v medzivojnových nezávislých republikách</a:t>
            </a:r>
          </a:p>
          <a:p>
            <a:pPr algn="just"/>
            <a:r>
              <a:rPr lang="en-GB" sz="2800" dirty="0"/>
              <a:t>Z</a:t>
            </a:r>
            <a:r>
              <a:rPr lang="en-SK" sz="2800" dirty="0"/>
              <a:t>ložité procedúry na získanie občianstva (jazykové testy)</a:t>
            </a:r>
          </a:p>
        </p:txBody>
      </p:sp>
    </p:spTree>
    <p:extLst>
      <p:ext uri="{BB962C8B-B14F-4D97-AF65-F5344CB8AC3E}">
        <p14:creationId xmlns:p14="http://schemas.microsoft.com/office/powerpoint/2010/main" val="390719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A0BD-1B32-AC49-991E-50C3D8F0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Juhovýchodná Európa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3B82D-94B3-0441-B73A-F0C2CF90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R</a:t>
            </a:r>
            <a:r>
              <a:rPr lang="en-SK" sz="2800" dirty="0"/>
              <a:t>egión, kde sa Rusko prvýkrát dostalo do kofrontácie so Západom v súvislosti s konfliktmi v Bosne a Kosove</a:t>
            </a:r>
          </a:p>
          <a:p>
            <a:pPr algn="just"/>
            <a:r>
              <a:rPr lang="en-GB" sz="2800" dirty="0"/>
              <a:t>B</a:t>
            </a:r>
            <a:r>
              <a:rPr lang="en-SK" sz="2800" dirty="0"/>
              <a:t>ombardovanie Srbska silami NATO v roku 1999 a uznanie nezávislosti Kosova v roku 2008</a:t>
            </a:r>
          </a:p>
          <a:p>
            <a:pPr algn="just"/>
            <a:r>
              <a:rPr lang="en-GB" sz="2800" dirty="0"/>
              <a:t>T</a:t>
            </a:r>
            <a:r>
              <a:rPr lang="en-SK" sz="2800" dirty="0"/>
              <a:t>radiční ruskí spojenci Srbsko a Bulharsko, v poslednom čase napätejšie vzťahy</a:t>
            </a:r>
          </a:p>
          <a:p>
            <a:pPr algn="just"/>
            <a:r>
              <a:rPr lang="en-GB" sz="2800" dirty="0"/>
              <a:t>B</a:t>
            </a:r>
            <a:r>
              <a:rPr lang="en-SK" sz="2800" dirty="0"/>
              <a:t>ilaterálne vzťahy s Rumunskom sú dlhodobo komplikované</a:t>
            </a:r>
          </a:p>
        </p:txBody>
      </p:sp>
    </p:spTree>
    <p:extLst>
      <p:ext uri="{BB962C8B-B14F-4D97-AF65-F5344CB8AC3E}">
        <p14:creationId xmlns:p14="http://schemas.microsoft.com/office/powerpoint/2010/main" val="240900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8CE62-108D-6D44-B33F-045ED9F1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Vyšehradské krajiny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315C-3543-AE4C-9EF1-501431E01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SK" sz="2800" dirty="0"/>
              <a:t>Poľsko je konzistentne najviac nepriateľsky naladené voči Rusku</a:t>
            </a:r>
          </a:p>
          <a:p>
            <a:pPr algn="just"/>
            <a:r>
              <a:rPr lang="en-GB" sz="2800" dirty="0"/>
              <a:t>H</a:t>
            </a:r>
            <a:r>
              <a:rPr lang="en-SK" sz="2800" dirty="0"/>
              <a:t>avária lietadla poľských vzdušných síl pri Smolensku v apríli 2010, pri ktorej zahynuli všetci ľudia na palbue vrátane prezidenta L. Kaczynského, pridala napätie do poľsko-ruských vzťahov</a:t>
            </a:r>
          </a:p>
          <a:p>
            <a:pPr algn="just"/>
            <a:r>
              <a:rPr lang="en-SK" sz="2800" dirty="0"/>
              <a:t>Maďarsko sa vydalo vlastnou cestou, spochybnenie mnohých politík a postojov EÚ</a:t>
            </a:r>
          </a:p>
          <a:p>
            <a:pPr algn="just"/>
            <a:r>
              <a:rPr lang="en-GB" sz="2800" dirty="0"/>
              <a:t>Z</a:t>
            </a:r>
            <a:r>
              <a:rPr lang="en-SK" sz="2800" dirty="0"/>
              <a:t>miešané signály od popredných politikov a vládnych predstaviteľov Českej republiky a Slovenska</a:t>
            </a:r>
          </a:p>
          <a:p>
            <a:pPr marL="0" indent="0" algn="just">
              <a:buNone/>
            </a:pPr>
            <a:endParaRPr lang="en-SK" sz="2800" dirty="0"/>
          </a:p>
        </p:txBody>
      </p:sp>
    </p:spTree>
    <p:extLst>
      <p:ext uri="{BB962C8B-B14F-4D97-AF65-F5344CB8AC3E}">
        <p14:creationId xmlns:p14="http://schemas.microsoft.com/office/powerpoint/2010/main" val="200107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E014B-6F45-5747-A37B-B33EA8C51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Ekonomické otázky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32C4C-E31E-5F41-BD68-98E998AA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S</a:t>
            </a:r>
            <a:r>
              <a:rPr lang="en-SK" sz="2800" dirty="0"/>
              <a:t>tredná a východná Európa zostáva ekonomicky veľmi úzko spätá s Ruskom:</a:t>
            </a:r>
          </a:p>
          <a:p>
            <a:pPr algn="just"/>
            <a:r>
              <a:rPr lang="en-SK" sz="2800" dirty="0"/>
              <a:t>Pobaltské štáty a stredná Európa sú závislé na dodávkach ruského plynu</a:t>
            </a:r>
          </a:p>
          <a:p>
            <a:pPr algn="just"/>
            <a:r>
              <a:rPr lang="en-SK" sz="2800" dirty="0"/>
              <a:t>Poľsko je závislé z 53%, zatiaľ čo napr. Rumunsko je takmer úplne sebestačné</a:t>
            </a:r>
          </a:p>
          <a:p>
            <a:pPr algn="just"/>
            <a:r>
              <a:rPr lang="en-GB" sz="2800" dirty="0"/>
              <a:t>P</a:t>
            </a:r>
            <a:r>
              <a:rPr lang="en-SK" sz="2800" dirty="0"/>
              <a:t>okusy o zníženie závislosti diverzifikáciou dodávok, od roku 2014 snahy o vytvorenie energetickej únie v EÚ</a:t>
            </a:r>
          </a:p>
        </p:txBody>
      </p:sp>
    </p:spTree>
    <p:extLst>
      <p:ext uri="{BB962C8B-B14F-4D97-AF65-F5344CB8AC3E}">
        <p14:creationId xmlns:p14="http://schemas.microsoft.com/office/powerpoint/2010/main" val="372528444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150</TotalTime>
  <Words>1253</Words>
  <Application>Microsoft Office PowerPoint</Application>
  <PresentationFormat>Širokoúhlá obrazovka</PresentationFormat>
  <Paragraphs>100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Corbel</vt:lpstr>
      <vt:lpstr>Wingdings 2</vt:lpstr>
      <vt:lpstr>Frame</vt:lpstr>
      <vt:lpstr>Vplyvy na politiku v regióne: Rusko</vt:lpstr>
      <vt:lpstr>Stav vzťahov Ruska a regiónu SVE</vt:lpstr>
      <vt:lpstr>Nová východná Európa</vt:lpstr>
      <vt:lpstr>Nová východná Európa</vt:lpstr>
      <vt:lpstr>Pobaltské štáty</vt:lpstr>
      <vt:lpstr>Pobaltské štáty</vt:lpstr>
      <vt:lpstr>Juhovýchodná Európa</vt:lpstr>
      <vt:lpstr>Vyšehradské krajiny</vt:lpstr>
      <vt:lpstr>Ekonomické otázky</vt:lpstr>
      <vt:lpstr>Konkurenčné integračné  projekty </vt:lpstr>
      <vt:lpstr>Konkurenčné integračné  projekty </vt:lpstr>
      <vt:lpstr>Bezpečnostné otázky</vt:lpstr>
      <vt:lpstr>Bezpečnostné otázky</vt:lpstr>
      <vt:lpstr>Bezpečnostné otázky</vt:lpstr>
      <vt:lpstr>Ruský režim pod Putinovým vedením</vt:lpstr>
      <vt:lpstr>Personalistické autokracie</vt:lpstr>
      <vt:lpstr>Personalistické autokracie</vt:lpstr>
      <vt:lpstr>Vládnutie bez spoľahlivých inštitúcií </vt:lpstr>
      <vt:lpstr>Domáce dilemy</vt:lpstr>
      <vt:lpstr>Zahraničnopolitické dilemy</vt:lpstr>
      <vt:lpstr>Zahraničnopolitické dilemy</vt:lpstr>
      <vt:lpstr>Sankcie a represie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Vplyvy na politiku v regióne: Rusko</dc:title>
  <dc:creator>Marek Rybar</dc:creator>
  <cp:lastModifiedBy>Marek Rybář</cp:lastModifiedBy>
  <cp:revision>23</cp:revision>
  <dcterms:created xsi:type="dcterms:W3CDTF">2021-11-30T10:04:44Z</dcterms:created>
  <dcterms:modified xsi:type="dcterms:W3CDTF">2021-12-01T10:19:18Z</dcterms:modified>
</cp:coreProperties>
</file>