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4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8" autoAdjust="0"/>
    <p:restoredTop sz="95768" autoAdjust="0"/>
  </p:normalViewPr>
  <p:slideViewPr>
    <p:cSldViewPr snapToGrid="0">
      <p:cViewPr varScale="1">
        <p:scale>
          <a:sx n="90" d="100"/>
          <a:sy n="90" d="100"/>
        </p:scale>
        <p:origin x="948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96504829-97A8-0C4A-80EE-4326F3B88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B34EDCF-2F50-6D46-80EF-64A38D013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3528B9-C12B-BC4F-AF93-D9895556F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90D2AF3-9D7F-614C-BFDA-1610205D1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76177D2-E0A9-DB4F-9BE6-71A1D66CE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12A9152-FA59-9745-A59D-D50FB6F1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98DFDC9-AC84-AB44-B9E6-08C20AB26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CF56576F-AF41-3849-BD6B-FA3394CC1B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0B77763-CB1F-AC44-ACDB-7C064A26D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CD4E5D6-29D8-8A49-B4AC-98EC5D460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0859298-EE15-7744-AB43-3DB4F7409D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46E247F-6353-7D48-AB74-30C474494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96447" y="6228000"/>
            <a:ext cx="7920000" cy="252000"/>
          </a:xfrm>
        </p:spPr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Typy argumentů a argumentační fauly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975362"/>
          </a:xfrm>
        </p:spPr>
        <p:txBody>
          <a:bodyPr/>
          <a:lstStyle/>
          <a:p>
            <a:r>
              <a:rPr lang="cs-CZ" dirty="0"/>
              <a:t>		Jiří Baroš, katedra politologie, Fakulta sociálních studií, Masarykova 			      univerzita v Brně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10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Červený sleď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sz="2000" dirty="0"/>
          </a:p>
          <a:p>
            <a:r>
              <a:rPr lang="cs-CZ" sz="2000" dirty="0"/>
              <a:t>Každá žena by měla mít právo na potrat, pokud o to požádá. O tom žádná pochybnost. Proti-potratový aktivisté zabraňují vstupu do potratových klinik, hrozí doktorům, kteří činí potraty a zastrašují kohokoliv, kdo chce ukončit těhotenství. </a:t>
            </a:r>
          </a:p>
          <a:p>
            <a:endParaRPr lang="cs-CZ" sz="2000" dirty="0"/>
          </a:p>
          <a:p>
            <a:r>
              <a:rPr lang="cs-CZ" sz="2000" dirty="0"/>
              <a:t>Mnoha lidem je nepříjemná ukrutnost každoročního zabíjení mrožů a jejich mláďat. Na druhou stranu snadno přehlédnou daleko horší zločin páchaný přímo v této zemi, který spočívá ve vraždě tisícovek nenarozených. Potraty způsobují více smrtí než většina válek a stejně s tím společnost nic nedělá.</a:t>
            </a:r>
          </a:p>
          <a:p>
            <a:endParaRPr lang="cs-CZ" sz="2000" dirty="0"/>
          </a:p>
          <a:p>
            <a:r>
              <a:rPr lang="cs-CZ" sz="2000" dirty="0"/>
              <a:t>Nedokážu pochopit, proč ochráncům přírody vadí ta nová přehrada, co se má postavit. Vždyť při její výstavbě získá důstojné živobytí mnoho dělníků a jejich rodin.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4298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11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 ad </a:t>
            </a:r>
            <a:r>
              <a:rPr lang="cs-CZ" dirty="0" err="1"/>
              <a:t>hominem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sz="2000" dirty="0"/>
          </a:p>
          <a:p>
            <a:pPr lvl="0"/>
            <a:r>
              <a:rPr lang="cs-CZ" dirty="0"/>
              <a:t>Pan Novák je opilec. Bývá často viděn v hospodě U třech kaštanů, jak nasává a jak se pak večer vrací domů. Posudek o internetové kriminalitě, který vypracoval, tak vůbec nemůžeme brát vážně.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Pan Novák je opilec. Byl opilý dne 13. září 2021, tedy ve stejný den, kdy tvrdí, že viděl obžalovaného krást vybavení v hospodě. Můžeme dokázat, že v době, kdy mělo k údajné krádeži dojít, měl pan Novák v sobě již minimálně 10 piv.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234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12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Záměna konjunkce a disjunkce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sz="2000" dirty="0"/>
          </a:p>
          <a:p>
            <a:r>
              <a:rPr lang="cs-CZ" sz="2000" dirty="0"/>
              <a:t>§ 134 </a:t>
            </a:r>
            <a:r>
              <a:rPr lang="cs-CZ" sz="2000" dirty="0" err="1"/>
              <a:t>osř</a:t>
            </a:r>
            <a:r>
              <a:rPr lang="cs-CZ" sz="2000" dirty="0"/>
              <a:t> zní: Listiny vydané soudy ČR nebo jinými státními orgány v mezích jejich pravomoci, jakož i listiny, které jsou zvláštními předpisy prohlášeny za veřejné, potvrzují, že jde o nařízení nebo prohlášení orgánu, který listinu vydal, a není-li dokázán opak, i pravdivost toho, co je v nich osvědčeno nebo potvrzeno.</a:t>
            </a:r>
          </a:p>
          <a:p>
            <a:endParaRPr lang="cs-CZ" sz="2000" dirty="0"/>
          </a:p>
          <a:p>
            <a:r>
              <a:rPr lang="cs-CZ" sz="2000" dirty="0"/>
              <a:t>NS pak uvádí: Exekuční řád od své účinnosti až do současné doby prohlašuje za veřejnou listinu pouze exekutorský zápis (ten je takovou listinou jen tehdy, obsahuje-li všechny formální náležitosti podle tohoto zákona, i když je opatřen otiskem úředního (kulatého) razítka exekutora. Z uvedeného vyplývá, že listiny předložené povinným soudu nejsou exekutorskými zápisy podle § 78 exekučního řádu, a tudíž ani veřejnými listinami, byť jsou opatřeny otiskem kulatého razítka exekutora a jeho podpisem.</a:t>
            </a:r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037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13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Kluzký svah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sz="2000" dirty="0"/>
          </a:p>
          <a:p>
            <a:r>
              <a:rPr lang="cs-CZ" sz="2400" dirty="0"/>
              <a:t>Musíme zakázat pornografii ve všech formách. Jinak bude znásilnění a další zločiny běžné jako chození na červenou. </a:t>
            </a:r>
          </a:p>
          <a:p>
            <a:endParaRPr lang="cs-CZ" sz="2400" dirty="0"/>
          </a:p>
          <a:p>
            <a:r>
              <a:rPr lang="cs-CZ" sz="2400" dirty="0"/>
              <a:t>Tento návrh zákona, který zakazuje importování pracovních sil do USA, by se neměl vztahovat na práci duchovních.</a:t>
            </a:r>
          </a:p>
          <a:p>
            <a:r>
              <a:rPr lang="cs-CZ" sz="2400" dirty="0"/>
              <a:t>To by byla sice rozumná výjimka, ale </a:t>
            </a:r>
            <a:r>
              <a:rPr lang="cs-CZ" sz="2400" i="1" dirty="0"/>
              <a:t>jestliže navrhneme tuto výjimku</a:t>
            </a:r>
            <a:r>
              <a:rPr lang="cs-CZ" sz="2400" dirty="0"/>
              <a:t>, další senátoři se budou inspirovat a sami </a:t>
            </a:r>
            <a:r>
              <a:rPr lang="cs-CZ" sz="2400" i="1" dirty="0"/>
              <a:t>navrhnou celou řadu dalších výjimek</a:t>
            </a:r>
            <a:r>
              <a:rPr lang="cs-CZ" sz="2400" dirty="0"/>
              <a:t>, např. pro lékaře, vědce, učitele, umělce a sportovce, takže nakonec ten zákon ztratí svůj regulační smysl.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0994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14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Analogie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sz="2000" dirty="0"/>
          </a:p>
          <a:p>
            <a:r>
              <a:rPr lang="cs-CZ" sz="2400" dirty="0"/>
              <a:t>Pokud se golfista zničehonic rozhodne, že </a:t>
            </a:r>
            <a:r>
              <a:rPr lang="cs-CZ" sz="2400" dirty="0" err="1"/>
              <a:t>nakráčí</a:t>
            </a:r>
            <a:r>
              <a:rPr lang="cs-CZ" sz="2400" dirty="0"/>
              <a:t> se svou golfovou holí do školy a umlátí jí tam několik lidí, také zvýšíme kontrolu nad golfovými holemi? Jelikož střelné zbraně nejsou o nic nebezpečnější než golfové hole a v mém hypotetickém případu bychom golfové hole nezakázali, neměli bychom nyní omezovat ani střelné zbraně.</a:t>
            </a:r>
          </a:p>
          <a:p>
            <a:endParaRPr lang="cs-CZ" sz="2400" dirty="0"/>
          </a:p>
          <a:p>
            <a:r>
              <a:rPr lang="cs-CZ" sz="2400" dirty="0"/>
              <a:t>Když nyní povolíme sňatky stejnopohlavních párů, budeme se muset chovat stejně i k polygamním manželstvím a museli bychom povolit i je.</a:t>
            </a:r>
          </a:p>
          <a:p>
            <a:endParaRPr lang="cs-CZ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2738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15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 kruhem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sz="2000" dirty="0"/>
          </a:p>
          <a:p>
            <a:endParaRPr lang="cs-CZ" dirty="0"/>
          </a:p>
          <a:p>
            <a:r>
              <a:rPr lang="cs-CZ" dirty="0"/>
              <a:t>Dovolit lidem neomezenou svobodu projevu musí být vždy výhodné pro stát. Napomáhá to totiž zájmu společenství, když v něm každý člověk může požívat ničím neomezenou svobodu vyjadřovat své vlastní pocity. </a:t>
            </a:r>
          </a:p>
          <a:p>
            <a:endParaRPr lang="cs-CZ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831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16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Falešné dilema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sz="2000" dirty="0"/>
          </a:p>
          <a:p>
            <a:r>
              <a:rPr lang="cs-CZ" dirty="0"/>
              <a:t>Buď budeš podporovat válku, nebo jsi zrádcem vlasti. Nepodporuješ válku, a proto jsi zrádcem vlasti.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Je </a:t>
            </a:r>
            <a:r>
              <a:rPr lang="cs-CZ" dirty="0" err="1"/>
              <a:t>Babiš</a:t>
            </a:r>
            <a:r>
              <a:rPr lang="cs-CZ" dirty="0"/>
              <a:t> nekompetentní, nebo zlý? </a:t>
            </a:r>
          </a:p>
          <a:p>
            <a:endParaRPr lang="cs-CZ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27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Modus </a:t>
            </a:r>
            <a:r>
              <a:rPr lang="cs-CZ" dirty="0" err="1"/>
              <a:t>ponens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Jestliže stojí zato studovat kritické myšlení, stojí je zato studovat dobře.</a:t>
            </a:r>
          </a:p>
          <a:p>
            <a:endParaRPr lang="cs-CZ" dirty="0"/>
          </a:p>
          <a:p>
            <a:r>
              <a:rPr lang="cs-CZ" dirty="0"/>
              <a:t>Kritické myšlení stojí zato studovat. </a:t>
            </a:r>
          </a:p>
          <a:p>
            <a:endParaRPr lang="cs-CZ" dirty="0"/>
          </a:p>
          <a:p>
            <a:r>
              <a:rPr lang="cs-CZ" dirty="0"/>
              <a:t>Proto je třeba ho studovat dobře.</a:t>
            </a:r>
          </a:p>
        </p:txBody>
      </p:sp>
    </p:spTree>
    <p:extLst>
      <p:ext uri="{BB962C8B-B14F-4D97-AF65-F5344CB8AC3E}">
        <p14:creationId xmlns:p14="http://schemas.microsoft.com/office/powerpoint/2010/main" val="582404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Modus </a:t>
            </a:r>
            <a:r>
              <a:rPr lang="cs-CZ" dirty="0" err="1"/>
              <a:t>tollens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Pokud náboženský konflikt bude v Nigérii pokračovat, tisíce lidí zemřou.</a:t>
            </a:r>
          </a:p>
          <a:p>
            <a:endParaRPr lang="cs-CZ" dirty="0"/>
          </a:p>
          <a:p>
            <a:r>
              <a:rPr lang="cs-CZ" dirty="0"/>
              <a:t>Tisíce lidí nezemřou. </a:t>
            </a:r>
          </a:p>
          <a:p>
            <a:endParaRPr lang="cs-CZ" dirty="0"/>
          </a:p>
          <a:p>
            <a:r>
              <a:rPr lang="cs-CZ" dirty="0"/>
              <a:t>Náboženský konflikt nebude pokračovat.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591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4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Hypotetický sylogismus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Jestliže získáte potřebný počet kreditů, půjdete ke státnicím.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Jestliže půjdete ke státnicím, můžete získat v případě úspěchu u státnic vysokoškolský titul. </a:t>
            </a:r>
          </a:p>
          <a:p>
            <a:endParaRPr lang="cs-CZ" dirty="0"/>
          </a:p>
          <a:p>
            <a:r>
              <a:rPr lang="cs-CZ" dirty="0"/>
              <a:t>Proto, jestliže získáte potřebný počet kreditů, můžete v případě úspěchu u státnic získat vysokoškolský titul.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064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5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Disjunktivní sylogismus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Buď jel </a:t>
            </a:r>
            <a:r>
              <a:rPr lang="cs-CZ" dirty="0" err="1"/>
              <a:t>Tomio</a:t>
            </a:r>
            <a:r>
              <a:rPr lang="cs-CZ" dirty="0"/>
              <a:t> dělat předvolební kampaň, nebo zůstal ve svém paláci.</a:t>
            </a:r>
          </a:p>
          <a:p>
            <a:endParaRPr lang="cs-CZ" dirty="0"/>
          </a:p>
          <a:p>
            <a:r>
              <a:rPr lang="cs-CZ" dirty="0"/>
              <a:t>Nejel dělat předvolební kampaň. </a:t>
            </a:r>
          </a:p>
          <a:p>
            <a:endParaRPr lang="cs-CZ" dirty="0"/>
          </a:p>
          <a:p>
            <a:r>
              <a:rPr lang="cs-CZ" dirty="0"/>
              <a:t>Proto zůstal ve svém paláci.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62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6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Popírání antecedentu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Pokud by Carl </a:t>
            </a:r>
            <a:r>
              <a:rPr lang="cs-CZ" dirty="0" err="1"/>
              <a:t>Schmitt</a:t>
            </a:r>
            <a:r>
              <a:rPr lang="cs-CZ" dirty="0"/>
              <a:t> psal o díla o teorii spravedlnost</a:t>
            </a:r>
            <a:r>
              <a:rPr lang="cs-CZ" i="1" dirty="0"/>
              <a:t>i</a:t>
            </a:r>
            <a:r>
              <a:rPr lang="cs-CZ" dirty="0"/>
              <a:t>, byl by velkým politickým filosofem.</a:t>
            </a:r>
          </a:p>
          <a:p>
            <a:endParaRPr lang="cs-CZ" dirty="0"/>
          </a:p>
          <a:p>
            <a:r>
              <a:rPr lang="cs-CZ" dirty="0" err="1"/>
              <a:t>Schmitt</a:t>
            </a:r>
            <a:r>
              <a:rPr lang="cs-CZ" dirty="0"/>
              <a:t> nepsal o teorii spravedlnosti. </a:t>
            </a:r>
          </a:p>
          <a:p>
            <a:endParaRPr lang="cs-CZ" dirty="0"/>
          </a:p>
          <a:p>
            <a:r>
              <a:rPr lang="cs-CZ" dirty="0"/>
              <a:t>Proto nebyl velkým politickým filosofem.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543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7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Potvrzení konsekventu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Když zločin roste, tak náš národ opustil Boha.</a:t>
            </a:r>
          </a:p>
          <a:p>
            <a:endParaRPr lang="cs-CZ" dirty="0"/>
          </a:p>
          <a:p>
            <a:r>
              <a:rPr lang="cs-CZ" dirty="0"/>
              <a:t>Nás národ opustil Boha. </a:t>
            </a:r>
          </a:p>
          <a:p>
            <a:endParaRPr lang="cs-CZ" dirty="0"/>
          </a:p>
          <a:p>
            <a:r>
              <a:rPr lang="cs-CZ" dirty="0"/>
              <a:t>Proto zločin roste.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8386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8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Reductio</a:t>
            </a:r>
            <a:r>
              <a:rPr lang="cs-CZ" dirty="0"/>
              <a:t> ad absurdum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Předpokládejme, že voda nemůže zmrznout.</a:t>
            </a:r>
          </a:p>
          <a:p>
            <a:endParaRPr lang="cs-CZ" dirty="0"/>
          </a:p>
          <a:p>
            <a:r>
              <a:rPr lang="cs-CZ" dirty="0"/>
              <a:t>Jestliže nemůže voda zmrznout, led nemůže existovat.</a:t>
            </a:r>
          </a:p>
          <a:p>
            <a:endParaRPr lang="cs-CZ" dirty="0"/>
          </a:p>
          <a:p>
            <a:r>
              <a:rPr lang="cs-CZ" dirty="0"/>
              <a:t>Ale evidentně led existuje.</a:t>
            </a:r>
          </a:p>
          <a:p>
            <a:endParaRPr lang="cs-CZ" dirty="0"/>
          </a:p>
          <a:p>
            <a:r>
              <a:rPr lang="cs-CZ" dirty="0"/>
              <a:t>Proto může voda zmrznout.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523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9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Slaměný panák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Měli bychom odmítnout plán prezidenta postavit protiraketový štít nad územím celých Spojených států. Představa, že přes noc bude díky tomu v Severní Americe bezpečno, je iluzorní.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02737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muni-fss-prezentace-16-9-cz-v11 (1)</Template>
  <TotalTime>165</TotalTime>
  <Words>969</Words>
  <Application>Microsoft Office PowerPoint</Application>
  <PresentationFormat>Širokoúhlá obrazovka</PresentationFormat>
  <Paragraphs>130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Typy argumentů a argumentační fauly</vt:lpstr>
      <vt:lpstr>Modus ponens</vt:lpstr>
      <vt:lpstr>Modus tollens</vt:lpstr>
      <vt:lpstr>Hypotetický sylogismus</vt:lpstr>
      <vt:lpstr>Disjunktivní sylogismus</vt:lpstr>
      <vt:lpstr>Popírání antecedentu</vt:lpstr>
      <vt:lpstr>Potvrzení konsekventu</vt:lpstr>
      <vt:lpstr>Reductio ad absurdum</vt:lpstr>
      <vt:lpstr>Slaměný panák</vt:lpstr>
      <vt:lpstr>Červený sleď</vt:lpstr>
      <vt:lpstr>Argument ad hominem</vt:lpstr>
      <vt:lpstr>Záměna konjunkce a disjunkce</vt:lpstr>
      <vt:lpstr>Kluzký svah</vt:lpstr>
      <vt:lpstr>Analogie</vt:lpstr>
      <vt:lpstr>Argument kruhem</vt:lpstr>
      <vt:lpstr>Falešné dilema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Konstitucionalismus společného dobra a výzvy pandemie</dc:title>
  <dc:creator>Jiří Baroš</dc:creator>
  <cp:lastModifiedBy>Jiří Baroš</cp:lastModifiedBy>
  <cp:revision>21</cp:revision>
  <cp:lastPrinted>1601-01-01T00:00:00Z</cp:lastPrinted>
  <dcterms:created xsi:type="dcterms:W3CDTF">2021-09-08T18:55:37Z</dcterms:created>
  <dcterms:modified xsi:type="dcterms:W3CDTF">2021-09-28T20:28:19Z</dcterms:modified>
</cp:coreProperties>
</file>